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KATTINTSON IDE AZ ALCÍM MINTÁJÁNAK SZERKESZTÉSÉHEZ</a:t>
            </a:r>
            <a:endParaRPr lang="hu-HU" dirty="0"/>
          </a:p>
        </p:txBody>
      </p:sp>
      <p:pic>
        <p:nvPicPr>
          <p:cNvPr id="9" name="Picture 19">
            <a:extLst>
              <a:ext uri="{FF2B5EF4-FFF2-40B4-BE49-F238E27FC236}">
                <a16:creationId xmlns=""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  <a:endParaRPr lang="hu-H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  <a:endParaRPr lang="hu-H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=""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=""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Hogyan változtatták Mohácsot Trianon előképévé a </a:t>
            </a:r>
            <a:r>
              <a:rPr lang="hu-HU" dirty="0" smtClean="0"/>
              <a:t>magyar 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történeti tudatban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B. Szabó János</a:t>
            </a:r>
          </a:p>
          <a:p>
            <a:r>
              <a:rPr lang="hu-HU" dirty="0" smtClean="0"/>
              <a:t>Budapesti Történeti Múzeum – ELKH BTK MÖT</a:t>
            </a:r>
          </a:p>
          <a:p>
            <a:r>
              <a:rPr lang="hu-HU" dirty="0" smtClean="0"/>
              <a:t>„Mohács </a:t>
            </a:r>
            <a:r>
              <a:rPr lang="hu-HU" dirty="0"/>
              <a:t>1526–2026. Rekonstrukció és </a:t>
            </a:r>
            <a:r>
              <a:rPr lang="hu-HU" dirty="0" smtClean="0"/>
              <a:t>emlékezet”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Ki a barát, ki az ellenség?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5" y="1849688"/>
            <a:ext cx="3718963" cy="4351338"/>
          </a:xfrm>
        </p:spPr>
      </p:pic>
      <p:sp>
        <p:nvSpPr>
          <p:cNvPr id="6" name="Szövegdoboz 5"/>
          <p:cNvSpPr txBox="1"/>
          <p:nvPr/>
        </p:nvSpPr>
        <p:spPr>
          <a:xfrm>
            <a:off x="4487778" y="1849689"/>
            <a:ext cx="71226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Hüsrev</a:t>
            </a:r>
            <a:r>
              <a:rPr lang="hu-HU" dirty="0" smtClean="0"/>
              <a:t> </a:t>
            </a:r>
            <a:r>
              <a:rPr lang="hu-HU" dirty="0" err="1" smtClean="0"/>
              <a:t>Gerede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„Ha </a:t>
            </a:r>
            <a:r>
              <a:rPr lang="hu-HU" dirty="0"/>
              <a:t>tárgyilagos elfogulatlansággal lapozzuk át a négyszáz évvel ezelőtti kor történetét, észre kell vennünk, hogy míg az európai népek között véres vallásháború dúl, addig az Európában előrenyomuló törököket cselekedeteikben semmiféle vallásellenes velleitás25 nem vezette. </a:t>
            </a:r>
            <a:r>
              <a:rPr lang="hu-HU" i="1" dirty="0"/>
              <a:t>Ahol a török lábát megvetette, mindenütt a legmesszebbmenő vallási türelmességről tett tanúbizonyságot. </a:t>
            </a:r>
            <a:r>
              <a:rPr lang="hu-HU" dirty="0"/>
              <a:t>Ami pedig a törökök Magyarországon való tartózkodását illeti, annak egész ideje alatt </a:t>
            </a:r>
            <a:r>
              <a:rPr lang="hu-HU" i="1" dirty="0"/>
              <a:t>tiszteletben tartották a magyar nyelvet </a:t>
            </a:r>
            <a:r>
              <a:rPr lang="hu-HU" dirty="0"/>
              <a:t>és amint </a:t>
            </a:r>
            <a:r>
              <a:rPr lang="hu-HU" dirty="0" smtClean="0"/>
              <a:t>Takáts, </a:t>
            </a:r>
            <a:r>
              <a:rPr lang="hu-HU" dirty="0"/>
              <a:t>de más történetíró is egyik művében megemlíti, a budai basa a lakossággal állandóan magyar nyelven </a:t>
            </a:r>
            <a:r>
              <a:rPr lang="hu-HU" dirty="0" smtClean="0"/>
              <a:t>levelezett.</a:t>
            </a:r>
            <a:endParaRPr lang="hu-HU" dirty="0"/>
          </a:p>
          <a:p>
            <a:r>
              <a:rPr lang="hu-HU" dirty="0"/>
              <a:t>– Megállapítható, hogy </a:t>
            </a:r>
            <a:r>
              <a:rPr lang="hu-HU" i="1" dirty="0"/>
              <a:t>a két testvérnemzet közti ellentét mindig csupán politikai jellegű volt e korban</a:t>
            </a:r>
            <a:r>
              <a:rPr lang="hu-HU" dirty="0" smtClean="0"/>
              <a:t>.”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87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Régi dalnokok: az </a:t>
            </a:r>
            <a:r>
              <a:rPr lang="hu-HU" dirty="0" err="1" smtClean="0"/>
              <a:t>innovátor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77" y="1690688"/>
            <a:ext cx="3302723" cy="4351338"/>
          </a:xfrm>
        </p:spPr>
      </p:pic>
      <p:sp>
        <p:nvSpPr>
          <p:cNvPr id="5" name="Szövegdoboz 4"/>
          <p:cNvSpPr txBox="1"/>
          <p:nvPr/>
        </p:nvSpPr>
        <p:spPr>
          <a:xfrm>
            <a:off x="649705" y="1690688"/>
            <a:ext cx="68339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Klébersberg</a:t>
            </a:r>
            <a:r>
              <a:rPr lang="hu-HU" dirty="0" smtClean="0"/>
              <a:t> </a:t>
            </a:r>
            <a:r>
              <a:rPr lang="hu-HU" dirty="0" err="1" smtClean="0"/>
              <a:t>Kúnó</a:t>
            </a:r>
            <a:r>
              <a:rPr lang="hu-HU" dirty="0" smtClean="0"/>
              <a:t> (1926)</a:t>
            </a:r>
          </a:p>
          <a:p>
            <a:endParaRPr lang="hu-HU" dirty="0" smtClean="0"/>
          </a:p>
          <a:p>
            <a:r>
              <a:rPr lang="hu-HU" dirty="0"/>
              <a:t>„A Trianont átélt generáció</a:t>
            </a:r>
            <a:r>
              <a:rPr lang="hu-HU" dirty="0" smtClean="0"/>
              <a:t>, éppen </a:t>
            </a:r>
            <a:r>
              <a:rPr lang="hu-HU" dirty="0"/>
              <a:t>a tragikus helyzet párhuzamos voltánál fogva, sokkal inkább meg tudja </a:t>
            </a:r>
            <a:r>
              <a:rPr lang="hu-HU" dirty="0" smtClean="0"/>
              <a:t>érteni és </a:t>
            </a:r>
            <a:r>
              <a:rPr lang="hu-HU" dirty="0"/>
              <a:t>meg tudja becsülni a mohácsi </a:t>
            </a:r>
            <a:r>
              <a:rPr lang="hu-HU" dirty="0" smtClean="0"/>
              <a:t>hősök áldozatkészségét</a:t>
            </a:r>
            <a:r>
              <a:rPr lang="hu-HU" dirty="0"/>
              <a:t>, mint azok a </a:t>
            </a:r>
            <a:r>
              <a:rPr lang="hu-HU" dirty="0" smtClean="0"/>
              <a:t>korábbi nemzedékek</a:t>
            </a:r>
            <a:r>
              <a:rPr lang="hu-HU" dirty="0"/>
              <a:t>, amelyek Nagy-Magyarországban jó módban </a:t>
            </a:r>
            <a:r>
              <a:rPr lang="hu-HU" dirty="0" smtClean="0"/>
              <a:t>és megelégedettségben élhettek</a:t>
            </a:r>
            <a:r>
              <a:rPr lang="hu-HU" dirty="0"/>
              <a:t>. A világháború sokat szenvedett nemzedéke kegyeletes tisztelettel</a:t>
            </a:r>
          </a:p>
          <a:p>
            <a:r>
              <a:rPr lang="hu-HU" dirty="0"/>
              <a:t>emlékezik meg a mohácsi harctér hősi halottjairól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 smtClean="0"/>
              <a:t>„A </a:t>
            </a:r>
            <a:r>
              <a:rPr lang="hu-HU" dirty="0"/>
              <a:t>katasztrofális csatavesztések kisebbik részének oka a hadvezér katonai hibája. </a:t>
            </a:r>
            <a:r>
              <a:rPr lang="hu-HU" i="1" dirty="0"/>
              <a:t>A vesztett csaták legfőbb esetben logikus következményei a megelőző idők elhibázott bel- és külpolitikájának</a:t>
            </a:r>
            <a:r>
              <a:rPr lang="hu-HU" dirty="0"/>
              <a:t>. És ha áll ez a tételem, akkor ennek az egész magyar történelem folyamán a legjellemzőbb példája a mohácsi vész </a:t>
            </a:r>
            <a:r>
              <a:rPr lang="hu-HU" dirty="0" smtClean="0"/>
              <a:t>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12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Régi </a:t>
            </a:r>
            <a:r>
              <a:rPr lang="hu-HU" dirty="0" smtClean="0"/>
              <a:t>dalnokok: a katona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870174" cy="4351338"/>
          </a:xfrm>
        </p:spPr>
      </p:pic>
      <p:sp>
        <p:nvSpPr>
          <p:cNvPr id="5" name="Szövegdoboz 4"/>
          <p:cNvSpPr txBox="1"/>
          <p:nvPr/>
        </p:nvSpPr>
        <p:spPr>
          <a:xfrm>
            <a:off x="4259179" y="1864895"/>
            <a:ext cx="70946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Horthy Miklós kormányzó (1926) – a „tőrdöfés elmélet” és a régi „bajtársak”:</a:t>
            </a:r>
          </a:p>
          <a:p>
            <a:endParaRPr lang="hu-HU" dirty="0"/>
          </a:p>
          <a:p>
            <a:r>
              <a:rPr lang="hu-HU" dirty="0" smtClean="0"/>
              <a:t>„egyenetlenségek, belviszályok </a:t>
            </a:r>
            <a:r>
              <a:rPr lang="hu-HU" dirty="0"/>
              <a:t>és a fegyelem teljes hiánya semmisítették meg nemzetünk erejét</a:t>
            </a:r>
            <a:r>
              <a:rPr lang="hu-HU" dirty="0" smtClean="0"/>
              <a:t>, rabszolgasorsra </a:t>
            </a:r>
            <a:r>
              <a:rPr lang="hu-HU" dirty="0"/>
              <a:t>juttatva nemzedékek egész sorát</a:t>
            </a:r>
            <a:r>
              <a:rPr lang="hu-HU" dirty="0" smtClean="0"/>
              <a:t>”.</a:t>
            </a:r>
          </a:p>
          <a:p>
            <a:endParaRPr lang="hu-HU" dirty="0"/>
          </a:p>
          <a:p>
            <a:r>
              <a:rPr lang="hu-HU" dirty="0" smtClean="0"/>
              <a:t>„Az </a:t>
            </a:r>
            <a:r>
              <a:rPr lang="hu-HU" dirty="0"/>
              <a:t>egykori ellenségből jó barát lett. A két ősi rokonfaj közötti ellentétek elsimultak és helyükbe lépett a megértő barátság és kölcsönös meleg rokonszenv.</a:t>
            </a:r>
          </a:p>
          <a:p>
            <a:r>
              <a:rPr lang="hu-HU" dirty="0"/>
              <a:t>– </a:t>
            </a:r>
            <a:r>
              <a:rPr lang="hu-HU" i="1" dirty="0"/>
              <a:t>Attól a jó baráttól viszont, akivel oly soká fűzött össze minket a déli végeken a közös védekezés életbevágó érdeke, utóbb sajnos, mélyreható ellentétek választottak el. Hiszem és remélem, hogy itt is hamarosan visszatérhet a régi barátság és megértés</a:t>
            </a:r>
            <a:r>
              <a:rPr lang="hu-HU" i="1" dirty="0" smtClean="0"/>
              <a:t>.”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23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És akik végső formába öntötték mindezt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587844" cy="4351338"/>
          </a:xfrm>
        </p:spPr>
      </p:pic>
      <p:sp>
        <p:nvSpPr>
          <p:cNvPr id="5" name="Szövegdoboz 4"/>
          <p:cNvSpPr txBox="1"/>
          <p:nvPr/>
        </p:nvSpPr>
        <p:spPr>
          <a:xfrm>
            <a:off x="4872789" y="1840832"/>
            <a:ext cx="66173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Szekfű Gyula (- </a:t>
            </a:r>
            <a:r>
              <a:rPr lang="hu-HU" dirty="0" err="1" smtClean="0"/>
              <a:t>Hómann</a:t>
            </a:r>
            <a:r>
              <a:rPr lang="hu-HU" dirty="0" smtClean="0"/>
              <a:t> Bálint): Magyar történet (1928)</a:t>
            </a:r>
            <a:endParaRPr lang="hu-HU" dirty="0"/>
          </a:p>
          <a:p>
            <a:r>
              <a:rPr lang="hu-HU" dirty="0"/>
              <a:t>„Romlott kor, erkölcsi </a:t>
            </a:r>
            <a:r>
              <a:rPr lang="hu-HU" dirty="0" smtClean="0"/>
              <a:t>mocsár terjengett </a:t>
            </a:r>
            <a:r>
              <a:rPr lang="hu-HU" dirty="0"/>
              <a:t>itt? a magyar Duna völgyében, s annak miazmáiból szövődött</a:t>
            </a:r>
          </a:p>
          <a:p>
            <a:r>
              <a:rPr lang="hu-HU" dirty="0" err="1"/>
              <a:t>vajjon</a:t>
            </a:r>
            <a:r>
              <a:rPr lang="hu-HU" dirty="0"/>
              <a:t> össze Mohács katasztrófája? E moralizáló felfogással szemben is </a:t>
            </a:r>
            <a:r>
              <a:rPr lang="hu-HU" dirty="0" smtClean="0"/>
              <a:t>hangsúlyoznunk kell</a:t>
            </a:r>
            <a:r>
              <a:rPr lang="hu-HU" dirty="0"/>
              <a:t>, mily nehéz és felelősséges munka egy egész kort ily bűnök</a:t>
            </a:r>
          </a:p>
          <a:p>
            <a:r>
              <a:rPr lang="hu-HU" dirty="0"/>
              <a:t>tömegével megterhelni. Minden korban emberek csinálják a történetet és </a:t>
            </a:r>
            <a:r>
              <a:rPr lang="hu-HU" dirty="0" smtClean="0"/>
              <a:t>amint ezeket </a:t>
            </a:r>
            <a:r>
              <a:rPr lang="hu-HU" dirty="0"/>
              <a:t>angyaloknak sem, éppoly kevéssé tarthatjuk őket ördögöknek. </a:t>
            </a:r>
            <a:r>
              <a:rPr lang="hu-HU" dirty="0" smtClean="0"/>
              <a:t>Egy-egy korszak </a:t>
            </a:r>
            <a:r>
              <a:rPr lang="hu-HU" dirty="0"/>
              <a:t>mélybeindulását egyszerűen a népesség erkölcsi megromlásából magyarázni</a:t>
            </a:r>
            <a:r>
              <a:rPr lang="hu-HU" dirty="0" smtClean="0"/>
              <a:t>: általánosító </a:t>
            </a:r>
            <a:r>
              <a:rPr lang="hu-HU" dirty="0"/>
              <a:t>szemlélet volna. Minden hanyatlásnak kell, hogy </a:t>
            </a:r>
            <a:r>
              <a:rPr lang="hu-HU" dirty="0" smtClean="0"/>
              <a:t>szemmel látható</a:t>
            </a:r>
            <a:r>
              <a:rPr lang="hu-HU" dirty="0"/>
              <a:t>, felismerhető okai legyenek, s azt hisszük, a Mohács-előtti kort </a:t>
            </a:r>
            <a:r>
              <a:rPr lang="hu-HU" dirty="0" smtClean="0"/>
              <a:t>illetőleg ezeket </a:t>
            </a:r>
            <a:r>
              <a:rPr lang="hu-HU" dirty="0"/>
              <a:t>a politikai viszonyokban találhatjuk meg. Mátyás monarchiájának </a:t>
            </a:r>
            <a:r>
              <a:rPr lang="hu-HU" dirty="0" smtClean="0"/>
              <a:t>nagy életenergiáit </a:t>
            </a:r>
            <a:r>
              <a:rPr lang="hu-HU" dirty="0"/>
              <a:t>senki sem vezette többé egységes mederben hasznos nemzeti </a:t>
            </a:r>
            <a:r>
              <a:rPr lang="hu-HU" dirty="0" smtClean="0"/>
              <a:t>munkára”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773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És akik végső formába öntötték mindezt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52" y="1690688"/>
            <a:ext cx="3159252" cy="4351338"/>
          </a:xfrm>
        </p:spPr>
      </p:pic>
      <p:sp>
        <p:nvSpPr>
          <p:cNvPr id="5" name="Szövegdoboz 4"/>
          <p:cNvSpPr txBox="1"/>
          <p:nvPr/>
        </p:nvSpPr>
        <p:spPr>
          <a:xfrm>
            <a:off x="838200" y="1690689"/>
            <a:ext cx="7126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Bárdossy László (1943)</a:t>
            </a:r>
          </a:p>
          <a:p>
            <a:endParaRPr lang="hu-HU" dirty="0"/>
          </a:p>
          <a:p>
            <a:r>
              <a:rPr lang="hu-HU" dirty="0"/>
              <a:t>„Nyilvánvaló, hogy a francia király ismételt segítséget kérő leveleinek </a:t>
            </a:r>
            <a:r>
              <a:rPr lang="hu-HU" dirty="0" smtClean="0"/>
              <a:t>döntő hatása </a:t>
            </a:r>
            <a:r>
              <a:rPr lang="hu-HU" dirty="0"/>
              <a:t>lehetett a portán. […] A kapcsolat a francia király és a porta között </a:t>
            </a:r>
            <a:r>
              <a:rPr lang="hu-HU" dirty="0" smtClean="0"/>
              <a:t>tehát kétségtelen</a:t>
            </a:r>
            <a:r>
              <a:rPr lang="hu-HU" dirty="0"/>
              <a:t>, s kétségtelen az is, hogy Ferencnek része volt az 1526. évi </a:t>
            </a:r>
            <a:r>
              <a:rPr lang="hu-HU" dirty="0" smtClean="0"/>
              <a:t>török hadjárat </a:t>
            </a:r>
            <a:r>
              <a:rPr lang="hu-HU" dirty="0"/>
              <a:t>megindításában, amely Mohácshoz vezetett.”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298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974558"/>
            <a:ext cx="10515600" cy="71613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„Mohács 1526–2026. Rekonstrukció és emlékezet”</a:t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4" y="2201548"/>
            <a:ext cx="9050207" cy="2815620"/>
          </a:xfrm>
        </p:spPr>
      </p:pic>
    </p:spTree>
    <p:extLst>
      <p:ext uri="{BB962C8B-B14F-4D97-AF65-F5344CB8AC3E}">
        <p14:creationId xmlns:p14="http://schemas.microsoft.com/office/powerpoint/2010/main" val="69717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Mi is veszett Mohácsnál?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5" y="1512804"/>
            <a:ext cx="5503410" cy="397359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15" y="1512804"/>
            <a:ext cx="6111190" cy="39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Ki a felelős?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99" y="1582106"/>
            <a:ext cx="3424447" cy="4864889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29" y="1558340"/>
            <a:ext cx="3083565" cy="488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0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idő és az értelmezés hatalma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8" y="1690688"/>
            <a:ext cx="3062953" cy="43513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375" y="1690688"/>
            <a:ext cx="2961057" cy="433301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901153" y="1828800"/>
            <a:ext cx="4532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Jászay</a:t>
            </a:r>
            <a:r>
              <a:rPr lang="hu-HU" dirty="0" smtClean="0"/>
              <a:t> Pál: </a:t>
            </a:r>
          </a:p>
          <a:p>
            <a:r>
              <a:rPr lang="hu-HU" dirty="0" smtClean="0"/>
              <a:t>A magyar nemzet napjai a mohácsi vész után (1846)</a:t>
            </a:r>
          </a:p>
          <a:p>
            <a:endParaRPr lang="hu-HU" dirty="0"/>
          </a:p>
          <a:p>
            <a:r>
              <a:rPr lang="hu-HU" dirty="0" err="1" smtClean="0"/>
              <a:t>Szécsen</a:t>
            </a:r>
            <a:r>
              <a:rPr lang="hu-HU" dirty="0" smtClean="0"/>
              <a:t> </a:t>
            </a:r>
            <a:r>
              <a:rPr lang="hu-HU" dirty="0"/>
              <a:t>Antal (1819–1896) </a:t>
            </a:r>
            <a:r>
              <a:rPr lang="hu-HU" dirty="0" smtClean="0"/>
              <a:t>a konzervatív párt politikusa dicsérte </a:t>
            </a:r>
            <a:r>
              <a:rPr lang="hu-HU" dirty="0"/>
              <a:t>a </a:t>
            </a:r>
            <a:r>
              <a:rPr lang="hu-HU" dirty="0" smtClean="0"/>
              <a:t>szerzőt „</a:t>
            </a:r>
            <a:r>
              <a:rPr lang="hu-HU" dirty="0" err="1"/>
              <a:t>részrehajlatlan</a:t>
            </a:r>
            <a:r>
              <a:rPr lang="hu-HU" dirty="0"/>
              <a:t> tárgyalásért”, és </a:t>
            </a:r>
            <a:r>
              <a:rPr lang="hu-HU" dirty="0" smtClean="0"/>
              <a:t>műve fő </a:t>
            </a:r>
            <a:r>
              <a:rPr lang="hu-HU" dirty="0"/>
              <a:t>érdemének azt tekinti, hogy „erősíti </a:t>
            </a:r>
            <a:r>
              <a:rPr lang="hu-HU" dirty="0" smtClean="0"/>
              <a:t>az uralkodóhoz </a:t>
            </a:r>
            <a:r>
              <a:rPr lang="hu-HU" dirty="0"/>
              <a:t>való hűséget és véget vet minden történeti alappal szűkölködő </a:t>
            </a:r>
            <a:r>
              <a:rPr lang="hu-HU" dirty="0" smtClean="0"/>
              <a:t>politikai ábrándnak</a:t>
            </a:r>
            <a:r>
              <a:rPr lang="hu-HU" dirty="0"/>
              <a:t>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68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334000" cy="6071770"/>
          </a:xfrm>
        </p:spPr>
        <p:txBody>
          <a:bodyPr>
            <a:normAutofit/>
          </a:bodyPr>
          <a:lstStyle/>
          <a:p>
            <a:r>
              <a:rPr lang="hu-HU" dirty="0" err="1" smtClean="0"/>
              <a:t>Ortvay</a:t>
            </a:r>
            <a:r>
              <a:rPr lang="hu-HU" dirty="0" smtClean="0"/>
              <a:t> Tivadar:</a:t>
            </a:r>
            <a:br>
              <a:rPr lang="hu-HU" dirty="0" smtClean="0"/>
            </a:br>
            <a:r>
              <a:rPr lang="hu-HU" dirty="0" smtClean="0"/>
              <a:t>A mohácsi csata (1911)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29" y="1082843"/>
            <a:ext cx="3541955" cy="4834290"/>
          </a:xfrm>
        </p:spPr>
      </p:pic>
    </p:spTree>
    <p:extLst>
      <p:ext uri="{BB962C8B-B14F-4D97-AF65-F5344CB8AC3E}">
        <p14:creationId xmlns:p14="http://schemas.microsoft.com/office/powerpoint/2010/main" val="290227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Új időknek új dalai?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73" y="1462088"/>
            <a:ext cx="3383932" cy="4938712"/>
          </a:xfrm>
        </p:spPr>
      </p:pic>
      <p:sp>
        <p:nvSpPr>
          <p:cNvPr id="5" name="Szövegdoboz 4"/>
          <p:cNvSpPr txBox="1"/>
          <p:nvPr/>
        </p:nvSpPr>
        <p:spPr>
          <a:xfrm>
            <a:off x="4800599" y="1462088"/>
            <a:ext cx="67015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Thienemann </a:t>
            </a:r>
            <a:r>
              <a:rPr lang="hu-HU" dirty="0" smtClean="0"/>
              <a:t>Tivadar irodalomtörténész (1924)</a:t>
            </a:r>
          </a:p>
          <a:p>
            <a:r>
              <a:rPr lang="hu-HU" dirty="0" smtClean="0"/>
              <a:t>„</a:t>
            </a:r>
            <a:r>
              <a:rPr lang="hu-HU" dirty="0"/>
              <a:t>A mohácsi vészről elmélkedni: időszerű feladat a </a:t>
            </a:r>
            <a:r>
              <a:rPr lang="hu-HU" dirty="0" smtClean="0"/>
              <a:t>magyar történelmi </a:t>
            </a:r>
            <a:r>
              <a:rPr lang="hu-HU" dirty="0"/>
              <a:t>gondolkodás számára. Nincs a magyar múltban oly történelmi mozzanat</a:t>
            </a:r>
            <a:r>
              <a:rPr lang="hu-HU" dirty="0" smtClean="0"/>
              <a:t>, mely </a:t>
            </a:r>
            <a:r>
              <a:rPr lang="hu-HU" dirty="0"/>
              <a:t>közelebb érne a mi jelenünkhöz, mely több tanulsággal szolgálna </a:t>
            </a:r>
            <a:r>
              <a:rPr lang="hu-HU" dirty="0" smtClean="0"/>
              <a:t>mai helyzetünk </a:t>
            </a:r>
            <a:r>
              <a:rPr lang="hu-HU" dirty="0"/>
              <a:t>megértésére, mint a régi magyarság nagy katasztrófája: Mohács</a:t>
            </a:r>
            <a:r>
              <a:rPr lang="hu-HU" dirty="0" smtClean="0"/>
              <a:t>.”</a:t>
            </a:r>
          </a:p>
          <a:p>
            <a:r>
              <a:rPr lang="hu-HU" dirty="0"/>
              <a:t>úgy látta, hogy újabban külpolitikai szempont</a:t>
            </a:r>
          </a:p>
          <a:p>
            <a:r>
              <a:rPr lang="hu-HU" dirty="0"/>
              <a:t>dominál, mely „</a:t>
            </a:r>
            <a:r>
              <a:rPr lang="hu-HU" dirty="0" err="1"/>
              <a:t>illuzorikussá</a:t>
            </a:r>
            <a:r>
              <a:rPr lang="hu-HU" dirty="0"/>
              <a:t> teszi az egész oksági sort, mely Mohácsot </a:t>
            </a:r>
            <a:r>
              <a:rPr lang="hu-HU" dirty="0" smtClean="0"/>
              <a:t>magyar előzményekre </a:t>
            </a:r>
            <a:r>
              <a:rPr lang="hu-HU" dirty="0"/>
              <a:t>vezeti vissza: a katasztrófa bekövetkezésének »objektív« lehetősége</a:t>
            </a:r>
          </a:p>
          <a:p>
            <a:r>
              <a:rPr lang="hu-HU" dirty="0"/>
              <a:t>akkor is fennáll, ha belső meghasonlás </a:t>
            </a:r>
            <a:r>
              <a:rPr lang="hu-HU" dirty="0" smtClean="0"/>
              <a:t>nem gyöngítette </a:t>
            </a:r>
            <a:r>
              <a:rPr lang="hu-HU" dirty="0"/>
              <a:t>volna az országot</a:t>
            </a:r>
            <a:r>
              <a:rPr lang="hu-HU" dirty="0" smtClean="0"/>
              <a:t>. A </a:t>
            </a:r>
            <a:r>
              <a:rPr lang="hu-HU" dirty="0"/>
              <a:t>külpolitika szempontjából megdől a romantikus »önfia vágta sebét« és a </a:t>
            </a:r>
            <a:r>
              <a:rPr lang="hu-HU" dirty="0" err="1" smtClean="0"/>
              <a:t>Zápolya</a:t>
            </a:r>
            <a:r>
              <a:rPr lang="hu-HU" dirty="0" smtClean="0"/>
              <a:t> késedelme </a:t>
            </a:r>
            <a:r>
              <a:rPr lang="hu-HU" dirty="0"/>
              <a:t>ellen forduló okoskodás, mert a magyarság áldozatul esett </a:t>
            </a:r>
            <a:r>
              <a:rPr lang="hu-HU" dirty="0" smtClean="0"/>
              <a:t>az </a:t>
            </a:r>
            <a:r>
              <a:rPr lang="hu-HU" dirty="0"/>
              <a:t>európai politikai konstellációnak”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572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gyújtópont: Mohács </a:t>
            </a:r>
            <a:br>
              <a:rPr lang="hu-HU" dirty="0" smtClean="0"/>
            </a:br>
            <a:r>
              <a:rPr lang="hu-HU" dirty="0" smtClean="0"/>
              <a:t>1526–1926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39" y="1690688"/>
            <a:ext cx="5801784" cy="43513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7" y="1690688"/>
            <a:ext cx="59725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Ki a barát, ki az ellenség?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05" y="1690688"/>
            <a:ext cx="3115421" cy="4351338"/>
          </a:xfrm>
        </p:spPr>
      </p:pic>
      <p:sp>
        <p:nvSpPr>
          <p:cNvPr id="5" name="Szövegdoboz 4"/>
          <p:cNvSpPr txBox="1"/>
          <p:nvPr/>
        </p:nvSpPr>
        <p:spPr>
          <a:xfrm>
            <a:off x="4776536" y="1690688"/>
            <a:ext cx="6577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Juhász Gyula (1925)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 smtClean="0"/>
              <a:t>„A </a:t>
            </a:r>
            <a:r>
              <a:rPr lang="hu-HU" dirty="0"/>
              <a:t>mai csonka magyarság javában készül a négyszáz esztendős fordulóra és </a:t>
            </a:r>
            <a:r>
              <a:rPr lang="hu-HU" i="1" dirty="0"/>
              <a:t>azt is olvassuk, hogy a törökök is el akarnak jönni </a:t>
            </a:r>
            <a:r>
              <a:rPr lang="hu-HU" dirty="0"/>
              <a:t>és mint megbékült testvérnemzet, velünk együtt akarják ünnepelni a hajdani mohácsi vész emlékezetét. Hiába, nagy orvos az </a:t>
            </a:r>
            <a:r>
              <a:rPr lang="hu-HU" dirty="0" smtClean="0"/>
              <a:t>idő </a:t>
            </a:r>
            <a:r>
              <a:rPr lang="hu-HU" dirty="0"/>
              <a:t>és valóban, Mohácsot nem is a török hozta ránk, hanem a magyar áfium, az ősi és ma is eleven betegség és ha már megállunk a mohácsi temető hantjainál, nem ártana, ha egy kissé magába szállana és magára ismerne a trianoni magyar. Mohács nagy vész volt és nagy gyász, de azért még mindig kisebb, mint Trianon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60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48</TotalTime>
  <Words>901</Words>
  <Application>Microsoft Office PowerPoint</Application>
  <PresentationFormat>Szélesvásznú</PresentationFormat>
  <Paragraphs>53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Arial</vt:lpstr>
      <vt:lpstr>Verdana</vt:lpstr>
      <vt:lpstr>Office-téma</vt:lpstr>
      <vt:lpstr>Hogyan változtatták Mohácsot Trianon előképévé a magyar  történeti tudatban</vt:lpstr>
      <vt:lpstr>„Mohács 1526–2026. Rekonstrukció és emlékezet” </vt:lpstr>
      <vt:lpstr>Mi is veszett Mohácsnál?</vt:lpstr>
      <vt:lpstr>Ki a felelős?</vt:lpstr>
      <vt:lpstr>Az idő és az értelmezés hatalma</vt:lpstr>
      <vt:lpstr>Ortvay Tivadar: A mohácsi csata (1911)</vt:lpstr>
      <vt:lpstr> Új időknek új dalai?</vt:lpstr>
      <vt:lpstr>A gyújtópont: Mohács  1526–1926</vt:lpstr>
      <vt:lpstr>Ki a barát, ki az ellenség?</vt:lpstr>
      <vt:lpstr>Ki a barát, ki az ellenség?</vt:lpstr>
      <vt:lpstr>Régi dalnokok: az innovátor</vt:lpstr>
      <vt:lpstr>Régi dalnokok: a katona</vt:lpstr>
      <vt:lpstr>És akik végső formába öntötték mindezt</vt:lpstr>
      <vt:lpstr>És akik végső formába öntötték mindezt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Szabó János</cp:lastModifiedBy>
  <cp:revision>8</cp:revision>
  <dcterms:created xsi:type="dcterms:W3CDTF">2020-01-30T10:32:07Z</dcterms:created>
  <dcterms:modified xsi:type="dcterms:W3CDTF">2020-09-15T13:22:58Z</dcterms:modified>
</cp:coreProperties>
</file>