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5" r:id="rId5"/>
    <p:sldId id="260" r:id="rId6"/>
    <p:sldId id="259" r:id="rId7"/>
    <p:sldId id="297" r:id="rId8"/>
    <p:sldId id="29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8" r:id="rId22"/>
    <p:sldId id="273" r:id="rId23"/>
    <p:sldId id="274" r:id="rId24"/>
    <p:sldId id="275" r:id="rId25"/>
    <p:sldId id="276" r:id="rId26"/>
    <p:sldId id="299" r:id="rId27"/>
    <p:sldId id="277" r:id="rId28"/>
    <p:sldId id="278" r:id="rId29"/>
    <p:sldId id="279" r:id="rId30"/>
    <p:sldId id="280" r:id="rId31"/>
    <p:sldId id="282" r:id="rId32"/>
    <p:sldId id="283" r:id="rId33"/>
    <p:sldId id="284" r:id="rId34"/>
    <p:sldId id="286" r:id="rId35"/>
    <p:sldId id="285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00" r:id="rId44"/>
    <p:sldId id="301" r:id="rId45"/>
    <p:sldId id="302" r:id="rId46"/>
    <p:sldId id="303" r:id="rId47"/>
    <p:sldId id="304" r:id="rId48"/>
    <p:sldId id="305" r:id="rId49"/>
    <p:sldId id="294" r:id="rId50"/>
    <p:sldId id="306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A60D"/>
    <a:srgbClr val="CE6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5631596489279"/>
          <c:y val="9.8078044747164847E-2"/>
          <c:w val="0.85338147952979737"/>
          <c:h val="0.8345388040552439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Munka1!$B$1</c:f>
              <c:strCache>
                <c:ptCount val="1"/>
                <c:pt idx="0">
                  <c:v>Lakosok száma</c:v>
                </c:pt>
              </c:strCache>
            </c:strRef>
          </c:tx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pPr/>
              <c:txPr>
                <a:bodyPr rot="-5400000" vert="horz"/>
                <a:lstStyle/>
                <a:p>
                  <a:pPr algn="ctr">
                    <a:defRPr lang="en-US" sz="1200" b="1" i="0" u="none" strike="noStrike" kern="1200" baseline="0" dirty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Munka1!$A$2:$A$17</c:f>
              <c:numCache>
                <c:formatCode>0</c:formatCode>
                <c:ptCount val="16"/>
                <c:pt idx="0">
                  <c:v>1980</c:v>
                </c:pt>
                <c:pt idx="1">
                  <c:v>1990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Munka1!$B$2:$B$17</c:f>
              <c:numCache>
                <c:formatCode>0</c:formatCode>
                <c:ptCount val="16"/>
                <c:pt idx="0">
                  <c:v>10709463</c:v>
                </c:pt>
                <c:pt idx="1">
                  <c:v>10374823</c:v>
                </c:pt>
                <c:pt idx="2">
                  <c:v>10198315</c:v>
                </c:pt>
                <c:pt idx="3">
                  <c:v>10174853</c:v>
                </c:pt>
                <c:pt idx="4">
                  <c:v>10142362</c:v>
                </c:pt>
                <c:pt idx="5">
                  <c:v>10116742</c:v>
                </c:pt>
                <c:pt idx="6">
                  <c:v>10097549</c:v>
                </c:pt>
                <c:pt idx="7">
                  <c:v>10076581</c:v>
                </c:pt>
                <c:pt idx="8">
                  <c:v>10066158</c:v>
                </c:pt>
                <c:pt idx="9">
                  <c:v>10045401</c:v>
                </c:pt>
                <c:pt idx="10">
                  <c:v>10031000</c:v>
                </c:pt>
                <c:pt idx="11">
                  <c:v>10014000</c:v>
                </c:pt>
                <c:pt idx="12">
                  <c:v>9937628</c:v>
                </c:pt>
                <c:pt idx="13">
                  <c:v>9980000</c:v>
                </c:pt>
                <c:pt idx="14">
                  <c:v>9908798</c:v>
                </c:pt>
                <c:pt idx="15">
                  <c:v>9878000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4606848"/>
        <c:axId val="74616832"/>
      </c:barChart>
      <c:catAx>
        <c:axId val="7460684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74616832"/>
        <c:crosses val="autoZero"/>
        <c:auto val="1"/>
        <c:lblAlgn val="ctr"/>
        <c:lblOffset val="100"/>
        <c:noMultiLvlLbl val="0"/>
      </c:catAx>
      <c:valAx>
        <c:axId val="746168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460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03061637391967"/>
          <c:y val="0.46356681522565868"/>
          <c:w val="0.21365082528956478"/>
          <c:h val="7.2866369548682627E-2"/>
        </c:manualLayout>
      </c:layout>
      <c:overlay val="0"/>
      <c:txPr>
        <a:bodyPr/>
        <a:lstStyle/>
        <a:p>
          <a:pPr>
            <a:defRPr sz="14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1026" name="Picture 2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16325" b="30439"/>
          <a:stretch/>
        </p:blipFill>
        <p:spPr bwMode="auto">
          <a:xfrm>
            <a:off x="611560" y="233735"/>
            <a:ext cx="1440160" cy="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3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Egyenes összekötő 18"/>
          <p:cNvCxnSpPr/>
          <p:nvPr/>
        </p:nvCxnSpPr>
        <p:spPr>
          <a:xfrm>
            <a:off x="3603481" y="6146140"/>
            <a:ext cx="1937038" cy="0"/>
          </a:xfrm>
          <a:prstGeom prst="line">
            <a:avLst/>
          </a:prstGeom>
          <a:ln>
            <a:solidFill>
              <a:srgbClr val="CEA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2223110" y="6218148"/>
            <a:ext cx="469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CEA60D"/>
                </a:solidFill>
                <a:latin typeface="+mj-lt"/>
              </a:rPr>
              <a:t>Készítette:</a:t>
            </a:r>
            <a:r>
              <a:rPr lang="hu-HU" sz="1200" baseline="0" dirty="0" smtClean="0">
                <a:solidFill>
                  <a:srgbClr val="CEA60D"/>
                </a:solidFill>
                <a:latin typeface="+mj-lt"/>
              </a:rPr>
              <a:t> </a:t>
            </a:r>
            <a: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  <a:t>Prof. Dr. Sárkány István</a:t>
            </a:r>
            <a:b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  <a:t>Budapest, 2015. november 3.</a:t>
            </a:r>
            <a:endParaRPr lang="hu-HU" sz="1200" kern="1200" dirty="0">
              <a:solidFill>
                <a:srgbClr val="CEA60D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AZ IDŐSKOR VIKTIMOLÓGIÁJA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920880" cy="1752600"/>
          </a:xfrm>
        </p:spPr>
        <p:txBody>
          <a:bodyPr/>
          <a:lstStyle/>
          <a:p>
            <a:pPr algn="ctr"/>
            <a:r>
              <a:rPr lang="hu-HU" b="1" dirty="0" smtClean="0"/>
              <a:t>HOGYAN LESZÜNK ÁLDOZATOK?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b="1" dirty="0"/>
              <a:t>Aggodalomra ad </a:t>
            </a:r>
            <a:r>
              <a:rPr lang="hu-HU" sz="2800" b="1" dirty="0" smtClean="0"/>
              <a:t>okot, hogy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hu-HU" b="1" dirty="0" smtClean="0"/>
              <a:t>a </a:t>
            </a:r>
            <a:r>
              <a:rPr lang="hu-HU" b="1" dirty="0"/>
              <a:t>növekedés üteme gyorsul, ezért 2020-ra megközelítheti vagy akár el is érheti a 30%-ot, </a:t>
            </a:r>
            <a:endParaRPr lang="hu-HU" dirty="0"/>
          </a:p>
          <a:p>
            <a:pPr lvl="0">
              <a:lnSpc>
                <a:spcPct val="120000"/>
              </a:lnSpc>
            </a:pPr>
            <a:r>
              <a:rPr lang="hu-HU" b="1" dirty="0"/>
              <a:t>2013. január 1-jén a 65 évesnél </a:t>
            </a:r>
            <a:r>
              <a:rPr lang="hu-HU" b="1" dirty="0" smtClean="0"/>
              <a:t>idősebb népesség </a:t>
            </a:r>
            <a:r>
              <a:rPr lang="hu-HU" b="1" dirty="0"/>
              <a:t>aránya már meghaladta a gyermekkorúak arányát, </a:t>
            </a:r>
            <a:endParaRPr lang="hu-HU" b="1" dirty="0" smtClean="0"/>
          </a:p>
          <a:p>
            <a:pPr lvl="0">
              <a:lnSpc>
                <a:spcPct val="120000"/>
              </a:lnSpc>
            </a:pPr>
            <a:r>
              <a:rPr lang="hu-HU" b="1" dirty="0"/>
              <a:t>a</a:t>
            </a:r>
            <a:r>
              <a:rPr lang="hu-HU" b="1" smtClean="0"/>
              <a:t>z életkorából következően </a:t>
            </a:r>
            <a:r>
              <a:rPr lang="hu-HU" b="1" dirty="0" smtClean="0"/>
              <a:t>magasabb mortalitású korcsoport </a:t>
            </a:r>
            <a:r>
              <a:rPr lang="hu-HU" b="1" smtClean="0"/>
              <a:t>népességen belül </a:t>
            </a:r>
            <a:r>
              <a:rPr lang="hu-HU" b="1" dirty="0" smtClean="0"/>
              <a:t>megnövekedett arányából, magasabb halálozási ráta is következik,</a:t>
            </a:r>
            <a:endParaRPr lang="hu-HU" dirty="0"/>
          </a:p>
          <a:p>
            <a:pPr>
              <a:lnSpc>
                <a:spcPct val="120000"/>
              </a:lnSpc>
            </a:pPr>
            <a:r>
              <a:rPr lang="hu-HU" b="1" dirty="0"/>
              <a:t>egy interneten közzétett elemzés, illetve előrejelzés szerint Magyarországon 2050-re 30 ezerrel több 70 éves ember él majd, mint 30 éves.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05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b="1" dirty="0"/>
              <a:t>Időskorúak saját nemükön belüli aránya 2011-ben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717031"/>
            <a:ext cx="8229600" cy="2016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 smtClean="0"/>
              <a:t>Az </a:t>
            </a:r>
            <a:r>
              <a:rPr lang="hu-HU" sz="2600" b="1" dirty="0"/>
              <a:t>a </a:t>
            </a:r>
            <a:r>
              <a:rPr lang="hu-HU" sz="2600" b="1" dirty="0" smtClean="0"/>
              <a:t>korábbi statisztikai </a:t>
            </a:r>
            <a:r>
              <a:rPr lang="hu-HU" sz="2600" b="1" dirty="0"/>
              <a:t>prognózis, miszerint 2020-ra </a:t>
            </a:r>
            <a:r>
              <a:rPr lang="hu-HU" sz="2600" b="1" dirty="0" smtClean="0"/>
              <a:t>az </a:t>
            </a:r>
            <a:r>
              <a:rPr lang="hu-HU" sz="2600" b="1" dirty="0"/>
              <a:t>idős férfiak 20%, az idős nők 30%-os arányt képviselnek majd saját nemükön belül, </a:t>
            </a:r>
            <a:r>
              <a:rPr lang="hu-HU" sz="2600" b="1" dirty="0" smtClean="0"/>
              <a:t>vélhetően alulméretezett</a:t>
            </a:r>
            <a:r>
              <a:rPr lang="hu-HU" sz="2600" b="1" dirty="0"/>
              <a:t>.</a:t>
            </a:r>
            <a:endParaRPr lang="hu-HU" sz="2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83768" y="1867015"/>
            <a:ext cx="60486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/>
              <a:t>Idős férfiak aránya </a:t>
            </a:r>
            <a:br>
              <a:rPr lang="hu-HU" sz="2600" b="1" dirty="0"/>
            </a:br>
            <a:r>
              <a:rPr lang="hu-HU" sz="2600" b="1" dirty="0"/>
              <a:t>a férfi lakosságon </a:t>
            </a:r>
            <a:r>
              <a:rPr lang="hu-HU" sz="2600" b="1" dirty="0" smtClean="0"/>
              <a:t>belül:   </a:t>
            </a:r>
            <a:r>
              <a:rPr lang="hu-HU" sz="2600" b="1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19%</a:t>
            </a:r>
          </a:p>
          <a:p>
            <a:r>
              <a:rPr lang="hu-HU" sz="2600" b="1" dirty="0"/>
              <a:t>Idős nők aránya </a:t>
            </a:r>
            <a:br>
              <a:rPr lang="hu-HU" sz="2600" b="1" dirty="0"/>
            </a:br>
            <a:r>
              <a:rPr lang="hu-HU" sz="2600" b="1" dirty="0"/>
              <a:t>a női lakosságon </a:t>
            </a:r>
            <a:r>
              <a:rPr lang="hu-HU" sz="2600" b="1" dirty="0" smtClean="0"/>
              <a:t>belül:    </a:t>
            </a:r>
            <a:r>
              <a:rPr lang="hu-HU" sz="2600" b="1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27%</a:t>
            </a:r>
            <a:r>
              <a:rPr lang="hu-HU" sz="2600" dirty="0"/>
              <a:t/>
            </a:r>
            <a:br>
              <a:rPr lang="hu-HU" sz="2600" dirty="0"/>
            </a:br>
            <a:endParaRPr lang="hu-HU" sz="2600" dirty="0"/>
          </a:p>
        </p:txBody>
      </p:sp>
      <p:pic>
        <p:nvPicPr>
          <p:cNvPr id="5" name="Kép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2"/>
          <a:stretch/>
        </p:blipFill>
        <p:spPr bwMode="auto">
          <a:xfrm>
            <a:off x="827584" y="1864197"/>
            <a:ext cx="1584176" cy="1568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8"/>
          <a:stretch/>
        </p:blipFill>
        <p:spPr bwMode="auto">
          <a:xfrm>
            <a:off x="7412212" y="1628800"/>
            <a:ext cx="1245865" cy="1903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9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b="1" dirty="0"/>
              <a:t>A férfiak és a nők össznépességen belüli aránya 2011-ben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b="1" dirty="0" smtClean="0"/>
              <a:t>A </a:t>
            </a:r>
            <a:r>
              <a:rPr lang="hu-HU" sz="2800" b="1" dirty="0"/>
              <a:t>férfiak körében megmutatkozó csekély többlet a 45-49 éves kortól kezdve eltűnik, ami az ezt követő életévekben a férfiak körében tapasztalható magasabb halandósággal mutat korrelációt. 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1628800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 </a:t>
            </a:r>
            <a:r>
              <a:rPr lang="hu-HU" sz="2800" b="1" dirty="0" smtClean="0"/>
              <a:t>0 </a:t>
            </a:r>
            <a:r>
              <a:rPr lang="hu-HU" sz="2800" b="1" dirty="0"/>
              <a:t>-14 éves </a:t>
            </a:r>
            <a:r>
              <a:rPr lang="hu-HU" sz="2800" b="1" dirty="0" smtClean="0"/>
              <a:t>	férfiak </a:t>
            </a:r>
            <a:r>
              <a:rPr lang="hu-HU" sz="2800" b="1" dirty="0"/>
              <a:t>51,0%, </a:t>
            </a:r>
            <a:r>
              <a:rPr lang="hu-HU" sz="2800" b="1" dirty="0" smtClean="0"/>
              <a:t>	nők </a:t>
            </a:r>
            <a:r>
              <a:rPr lang="hu-HU" sz="2800" b="1" dirty="0"/>
              <a:t>49,0%</a:t>
            </a:r>
            <a:endParaRPr lang="hu-HU" sz="2800" dirty="0"/>
          </a:p>
          <a:p>
            <a:r>
              <a:rPr lang="hu-HU" sz="2800" b="1" dirty="0"/>
              <a:t>15-39 éves </a:t>
            </a:r>
            <a:r>
              <a:rPr lang="hu-HU" sz="2800" b="1" dirty="0" smtClean="0"/>
              <a:t>	férfiak </a:t>
            </a:r>
            <a:r>
              <a:rPr lang="hu-HU" sz="2800" b="1" dirty="0"/>
              <a:t>50,6%, </a:t>
            </a:r>
            <a:r>
              <a:rPr lang="hu-HU" sz="2800" b="1" dirty="0" smtClean="0"/>
              <a:t>	nők </a:t>
            </a:r>
            <a:r>
              <a:rPr lang="hu-HU" sz="2800" b="1" dirty="0"/>
              <a:t>49,4%</a:t>
            </a:r>
            <a:endParaRPr lang="hu-HU" sz="2800" dirty="0"/>
          </a:p>
          <a:p>
            <a:r>
              <a:rPr lang="hu-HU" sz="2800" b="1" dirty="0"/>
              <a:t>40-59 éves </a:t>
            </a:r>
            <a:r>
              <a:rPr lang="hu-HU" sz="2800" b="1" dirty="0" smtClean="0"/>
              <a:t>	férfiak </a:t>
            </a:r>
            <a:r>
              <a:rPr lang="hu-HU" sz="2800" b="1" dirty="0"/>
              <a:t>48,0%, </a:t>
            </a:r>
            <a:r>
              <a:rPr lang="hu-HU" sz="2800" b="1" dirty="0" smtClean="0"/>
              <a:t>	nők </a:t>
            </a:r>
            <a:r>
              <a:rPr lang="hu-HU" sz="2800" b="1" dirty="0"/>
              <a:t>52,0%</a:t>
            </a:r>
            <a:endParaRPr lang="hu-HU" sz="2800" dirty="0"/>
          </a:p>
          <a:p>
            <a:r>
              <a:rPr lang="hu-HU" sz="2800" b="1" dirty="0"/>
              <a:t>60-     éves </a:t>
            </a:r>
            <a:r>
              <a:rPr lang="hu-HU" sz="2800" b="1" dirty="0" smtClean="0"/>
              <a:t>	férfiak </a:t>
            </a:r>
            <a:r>
              <a:rPr lang="hu-HU" sz="2800" b="1" dirty="0"/>
              <a:t>39,0%, </a:t>
            </a:r>
            <a:r>
              <a:rPr lang="hu-HU" sz="2800" b="1" dirty="0" smtClean="0"/>
              <a:t>	nők </a:t>
            </a:r>
            <a:r>
              <a:rPr lang="hu-HU" sz="2800" b="1" dirty="0"/>
              <a:t>61,0</a:t>
            </a:r>
            <a:r>
              <a:rPr lang="hu-HU" sz="2800" b="1" dirty="0" smtClean="0"/>
              <a:t>%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7669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288032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/>
              <a:t>Az </a:t>
            </a:r>
            <a:r>
              <a:rPr lang="hu-HU" sz="4800" b="1" dirty="0" smtClean="0"/>
              <a:t/>
            </a:r>
            <a:br>
              <a:rPr lang="hu-HU" sz="4800" b="1" dirty="0" smtClean="0"/>
            </a:br>
            <a:r>
              <a:rPr lang="hu-HU" sz="4800" b="1" dirty="0" smtClean="0"/>
              <a:t>egészségügyi </a:t>
            </a:r>
            <a:br>
              <a:rPr lang="hu-HU" sz="4800" b="1" dirty="0" smtClean="0"/>
            </a:br>
            <a:r>
              <a:rPr lang="hu-HU" sz="4800" b="1" dirty="0" smtClean="0"/>
              <a:t>helyzet 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31042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600" b="1" dirty="0"/>
              <a:t>A szomatikus </a:t>
            </a:r>
            <a:r>
              <a:rPr lang="hu-HU" sz="3600" b="1" dirty="0" smtClean="0"/>
              <a:t>tényezők és ezek következményei</a:t>
            </a:r>
            <a:r>
              <a:rPr lang="hu-HU" sz="3600" b="1" dirty="0"/>
              <a:t>: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5915000" cy="2332855"/>
          </a:xfrm>
        </p:spPr>
        <p:txBody>
          <a:bodyPr>
            <a:noAutofit/>
          </a:bodyPr>
          <a:lstStyle/>
          <a:p>
            <a:pPr lvl="0"/>
            <a:r>
              <a:rPr lang="hu-HU" sz="2200" b="1" dirty="0"/>
              <a:t>az ellenállásra képtelenség,</a:t>
            </a:r>
            <a:endParaRPr lang="hu-HU" sz="2200" dirty="0"/>
          </a:p>
          <a:p>
            <a:pPr lvl="0"/>
            <a:r>
              <a:rPr lang="hu-HU" sz="2200" b="1" dirty="0"/>
              <a:t>a menekülésre képtelenség,</a:t>
            </a:r>
            <a:endParaRPr lang="hu-HU" sz="2200" dirty="0"/>
          </a:p>
          <a:p>
            <a:pPr lvl="0"/>
            <a:r>
              <a:rPr lang="hu-HU" sz="2200" b="1" dirty="0"/>
              <a:t>a kitérésre képtelenség, </a:t>
            </a:r>
            <a:endParaRPr lang="hu-HU" sz="2200" dirty="0"/>
          </a:p>
          <a:p>
            <a:pPr lvl="0"/>
            <a:r>
              <a:rPr lang="hu-HU" sz="2200" b="1" dirty="0"/>
              <a:t>ezek következtében</a:t>
            </a:r>
            <a:r>
              <a:rPr lang="hu-HU" sz="2200" dirty="0"/>
              <a:t> </a:t>
            </a:r>
            <a:r>
              <a:rPr lang="hu-HU" sz="2200" b="1" dirty="0"/>
              <a:t>az egyedülálló </a:t>
            </a:r>
            <a:r>
              <a:rPr lang="hu-HU" sz="2200" b="1" dirty="0" smtClean="0"/>
              <a:t/>
            </a:r>
            <a:br>
              <a:rPr lang="hu-HU" sz="2200" b="1" dirty="0" smtClean="0"/>
            </a:br>
            <a:r>
              <a:rPr lang="hu-HU" sz="2200" b="1" dirty="0" smtClean="0"/>
              <a:t>idős </a:t>
            </a:r>
            <a:r>
              <a:rPr lang="hu-HU" sz="2200" b="1" dirty="0"/>
              <a:t>személyek, főleg a nők, </a:t>
            </a:r>
            <a:r>
              <a:rPr lang="hu-HU" sz="2200" b="1" dirty="0" smtClean="0"/>
              <a:t/>
            </a:r>
            <a:br>
              <a:rPr lang="hu-HU" sz="2200" b="1" dirty="0" smtClean="0"/>
            </a:br>
            <a:r>
              <a:rPr lang="hu-HU" sz="2200" b="1" dirty="0" smtClean="0"/>
              <a:t>a </a:t>
            </a:r>
            <a:r>
              <a:rPr lang="hu-HU" sz="2200" b="1" dirty="0"/>
              <a:t>rablások </a:t>
            </a:r>
            <a:r>
              <a:rPr lang="hu-HU" sz="2200" b="1" dirty="0" smtClean="0"/>
              <a:t>ideális </a:t>
            </a:r>
            <a:r>
              <a:rPr lang="hu-HU" sz="2200" b="1" dirty="0"/>
              <a:t>áldozatai, </a:t>
            </a:r>
            <a:endParaRPr lang="hu-HU" sz="2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27784" y="4005064"/>
            <a:ext cx="64087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/>
              <a:t>a nagyothallók, a gyengén látók, a beteg és saját biztonságukra is kevésbé ügyelni képes személyek trükkös elkövetésű vagyon elleni bűncselekményeknek, jellemzően a lopásoknak és a csalásoknak </a:t>
            </a:r>
            <a:r>
              <a:rPr lang="hu-HU" sz="2200" b="1" dirty="0" smtClean="0"/>
              <a:t/>
            </a:r>
            <a:br>
              <a:rPr lang="hu-HU" sz="2200" b="1" dirty="0" smtClean="0"/>
            </a:br>
            <a:r>
              <a:rPr lang="hu-HU" sz="2200" b="1" dirty="0" smtClean="0"/>
              <a:t>a </a:t>
            </a:r>
            <a:r>
              <a:rPr lang="hu-HU" sz="2200" b="1" dirty="0"/>
              <a:t>célpontjai lehetnek. </a:t>
            </a:r>
            <a:endParaRPr lang="hu-HU" sz="2200" dirty="0"/>
          </a:p>
          <a:p>
            <a:endParaRPr lang="hu-HU" sz="2200" dirty="0"/>
          </a:p>
        </p:txBody>
      </p:sp>
      <p:pic>
        <p:nvPicPr>
          <p:cNvPr id="5" name="Kép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987" b="74406"/>
          <a:stretch/>
        </p:blipFill>
        <p:spPr bwMode="auto">
          <a:xfrm>
            <a:off x="6372200" y="1556792"/>
            <a:ext cx="2160240" cy="2110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80" t="48601" r="-1" b="28762"/>
          <a:stretch/>
        </p:blipFill>
        <p:spPr bwMode="auto">
          <a:xfrm>
            <a:off x="971600" y="4293096"/>
            <a:ext cx="1564005" cy="1471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50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A lelki </a:t>
            </a:r>
            <a:r>
              <a:rPr lang="hu-HU" b="1" dirty="0" smtClean="0"/>
              <a:t>tényezők és ezek  </a:t>
            </a:r>
            <a:r>
              <a:rPr lang="hu-HU" b="1" dirty="0"/>
              <a:t>következményei: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5816" y="1196752"/>
            <a:ext cx="5770984" cy="4349079"/>
          </a:xfrm>
        </p:spPr>
        <p:txBody>
          <a:bodyPr>
            <a:noAutofit/>
          </a:bodyPr>
          <a:lstStyle/>
          <a:p>
            <a:pPr lvl="0"/>
            <a:r>
              <a:rPr lang="hu-HU" sz="2000" b="1" dirty="0" smtClean="0"/>
              <a:t>az </a:t>
            </a:r>
            <a:r>
              <a:rPr lang="hu-HU" sz="2000" b="1" dirty="0"/>
              <a:t>ingerlékenység mértékének jelentős növekedése,</a:t>
            </a:r>
            <a:endParaRPr lang="hu-HU" sz="2000" dirty="0"/>
          </a:p>
          <a:p>
            <a:pPr lvl="0"/>
            <a:r>
              <a:rPr lang="hu-HU" sz="2000" b="1" dirty="0"/>
              <a:t>a gátlások leépülése,</a:t>
            </a:r>
            <a:endParaRPr lang="hu-HU" sz="2000" dirty="0"/>
          </a:p>
          <a:p>
            <a:pPr lvl="0"/>
            <a:r>
              <a:rPr lang="hu-HU" sz="2000" b="1" dirty="0"/>
              <a:t>az előzőekből folyóan az önuralom hiánya,</a:t>
            </a:r>
            <a:endParaRPr lang="hu-HU" sz="2000" dirty="0"/>
          </a:p>
          <a:p>
            <a:pPr lvl="0"/>
            <a:r>
              <a:rPr lang="hu-HU" sz="2000" b="1" dirty="0"/>
              <a:t>a ráció helyett az emóció, az ész kormányzása helyett </a:t>
            </a:r>
            <a:r>
              <a:rPr lang="hu-HU" sz="2000" b="1" dirty="0" smtClean="0"/>
              <a:t>az </a:t>
            </a:r>
            <a:r>
              <a:rPr lang="hu-HU" sz="2000" b="1" dirty="0"/>
              <a:t>ösztönvezéreltség veheti át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az </a:t>
            </a:r>
            <a:r>
              <a:rPr lang="hu-HU" sz="2000" b="1" dirty="0"/>
              <a:t>irányítást,</a:t>
            </a:r>
            <a:endParaRPr lang="hu-HU" sz="2000" dirty="0"/>
          </a:p>
          <a:p>
            <a:pPr lvl="0"/>
            <a:r>
              <a:rPr lang="hu-HU" sz="2000" b="1" dirty="0"/>
              <a:t>az óvatosságot a hiszékenység,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a </a:t>
            </a:r>
            <a:r>
              <a:rPr lang="hu-HU" sz="2000" b="1" dirty="0"/>
              <a:t>körültekintést, </a:t>
            </a:r>
            <a:r>
              <a:rPr lang="hu-HU" sz="2000" b="1" dirty="0" smtClean="0"/>
              <a:t>a </a:t>
            </a:r>
            <a:r>
              <a:rPr lang="hu-HU" sz="2000" b="1" dirty="0"/>
              <a:t>figyelmetlenség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válthatja </a:t>
            </a:r>
            <a:r>
              <a:rPr lang="hu-HU" sz="2000" b="1" dirty="0"/>
              <a:t>fel,</a:t>
            </a:r>
            <a:endParaRPr lang="hu-HU" sz="2000" dirty="0"/>
          </a:p>
          <a:p>
            <a:r>
              <a:rPr lang="hu-HU" sz="2000" b="1" dirty="0"/>
              <a:t>mindezeknek inkább az erőszakos és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a </a:t>
            </a:r>
            <a:r>
              <a:rPr lang="hu-HU" sz="2000" b="1" dirty="0"/>
              <a:t>közlekedési bűncselekmények megvalósulásában lehet szerepük. </a:t>
            </a:r>
            <a:endParaRPr lang="hu-H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96850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1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Időskor és a stressz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917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b="1" dirty="0"/>
              <a:t>A barátok, ismerősök számának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– </a:t>
            </a:r>
            <a:r>
              <a:rPr lang="hu-HU" sz="2400" b="1" dirty="0"/>
              <a:t>lakóhely változtatás, elhalálozás folytán bekövetkező – csökkenése folyamatosan erodálja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a </a:t>
            </a:r>
            <a:r>
              <a:rPr lang="hu-HU" sz="2400" b="1" dirty="0"/>
              <a:t>társas kapcsolatok lehetőségét,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erősíti </a:t>
            </a:r>
            <a:r>
              <a:rPr lang="hu-HU" sz="2400" b="1" dirty="0"/>
              <a:t>a magárahagyatottság érzését,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ami az </a:t>
            </a:r>
            <a:r>
              <a:rPr lang="hu-HU" sz="2400" b="1" dirty="0"/>
              <a:t>életkor </a:t>
            </a:r>
            <a:r>
              <a:rPr lang="hu-HU" sz="2400" b="1" dirty="0" smtClean="0"/>
              <a:t>előrehaladásával</a:t>
            </a:r>
            <a:r>
              <a:rPr lang="hu-HU" sz="2400" b="1" dirty="0"/>
              <a:t>,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a </a:t>
            </a:r>
            <a:r>
              <a:rPr lang="hu-HU" sz="2400" b="1" dirty="0"/>
              <a:t>mozgásban történő esetleges korlátozottságra is tekintettel az időskorú „mozgásterét” mindinkább lakására szűkíti le.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680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411561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/>
              <a:t>Az időskorúak egészségügyi helyzetének </a:t>
            </a:r>
            <a:r>
              <a:rPr lang="hu-HU" sz="3600" b="1" dirty="0" smtClean="0"/>
              <a:t>néhány fontosabb jellemzője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hu-HU" sz="2200" b="1" dirty="0" smtClean="0"/>
          </a:p>
          <a:p>
            <a:pPr lvl="0"/>
            <a:r>
              <a:rPr lang="hu-HU" sz="2200" b="1" dirty="0" smtClean="0"/>
              <a:t>2006-2010 </a:t>
            </a:r>
            <a:r>
              <a:rPr lang="hu-HU" sz="2200" b="1" dirty="0"/>
              <a:t>között a teljes népességen belül a 70 éven felüliek 10%-ban részesedtek, viszont ez a szegmens a kórházi ápoltak 25%-át adta,</a:t>
            </a:r>
            <a:endParaRPr lang="hu-HU" sz="2200" dirty="0"/>
          </a:p>
          <a:p>
            <a:pPr lvl="0"/>
            <a:r>
              <a:rPr lang="hu-HU" sz="2200" b="1" dirty="0"/>
              <a:t>a 65 év feletti népesség </a:t>
            </a:r>
            <a:r>
              <a:rPr lang="hu-HU" sz="2200" b="1" dirty="0" smtClean="0"/>
              <a:t>10-15%-</a:t>
            </a:r>
            <a:r>
              <a:rPr lang="hu-HU" sz="2200" b="1" dirty="0"/>
              <a:t>a már ebben az időszakban is korlátozott volt az önellátásában,</a:t>
            </a:r>
            <a:endParaRPr lang="hu-HU" sz="2200" dirty="0"/>
          </a:p>
          <a:p>
            <a:pPr lvl="0"/>
            <a:r>
              <a:rPr lang="hu-HU" sz="2200" b="1" dirty="0"/>
              <a:t>a 70 év feletti aktív kórházi ellátottak </a:t>
            </a:r>
            <a:r>
              <a:rPr lang="hu-HU" sz="2200" b="1" dirty="0" smtClean="0"/>
              <a:t>néhány százaléka </a:t>
            </a:r>
            <a:r>
              <a:rPr lang="hu-HU" sz="2200" b="1" dirty="0" err="1" smtClean="0"/>
              <a:t>demens</a:t>
            </a:r>
            <a:r>
              <a:rPr lang="hu-HU" sz="2200" b="1" dirty="0" smtClean="0"/>
              <a:t> </a:t>
            </a:r>
            <a:r>
              <a:rPr lang="hu-HU" sz="2200" b="1" dirty="0"/>
              <a:t>volt, aminek a következménye az élethosszig tartó kezelés </a:t>
            </a:r>
            <a:r>
              <a:rPr lang="hu-HU" sz="2200" b="1" dirty="0" smtClean="0"/>
              <a:t>kényszere.</a:t>
            </a:r>
            <a:endParaRPr lang="hu-HU" sz="2200" dirty="0"/>
          </a:p>
          <a:p>
            <a:pPr marL="0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1092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3728" y="476672"/>
            <a:ext cx="4968552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b="1" dirty="0"/>
              <a:t>Hazánkban a 65 éven felüli férfiak és nők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30-40</a:t>
            </a:r>
            <a:r>
              <a:rPr lang="hu-HU" sz="2800" b="1" dirty="0"/>
              <a:t>%-a számíthat korlátozásmentes, egészségben eltölthető hátralévő évekre. </a:t>
            </a:r>
          </a:p>
          <a:p>
            <a:pPr marL="0" indent="0" algn="ctr">
              <a:buNone/>
            </a:pPr>
            <a:r>
              <a:rPr lang="hu-HU" sz="1000" b="1" dirty="0" smtClean="0"/>
              <a:t>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Ez </a:t>
            </a:r>
            <a:r>
              <a:rPr lang="hu-HU" sz="2800" b="1" dirty="0"/>
              <a:t>az arány </a:t>
            </a:r>
            <a:br>
              <a:rPr lang="hu-HU" sz="2800" b="1" dirty="0"/>
            </a:br>
            <a:r>
              <a:rPr lang="hu-HU" sz="2800" b="1" dirty="0" smtClean="0"/>
              <a:t>lényegesen alacsonyabb </a:t>
            </a:r>
            <a:br>
              <a:rPr lang="hu-HU" sz="2800" b="1" dirty="0" smtClean="0"/>
            </a:br>
            <a:r>
              <a:rPr lang="hu-HU" sz="2800" b="1" dirty="0" smtClean="0"/>
              <a:t>a </a:t>
            </a:r>
            <a:r>
              <a:rPr lang="hu-HU" sz="2800" b="1" dirty="0"/>
              <a:t>nyugat-európainál, de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a </a:t>
            </a:r>
            <a:r>
              <a:rPr lang="hu-HU" sz="2800" b="1" dirty="0"/>
              <a:t>korábbi állapotokhoz képest jelentős javulásnak tekinthető.</a:t>
            </a:r>
            <a:r>
              <a:rPr lang="hu-HU" sz="2800" dirty="0"/>
              <a:t> </a:t>
            </a:r>
          </a:p>
        </p:txBody>
      </p:sp>
      <p:pic>
        <p:nvPicPr>
          <p:cNvPr id="4" name="Kép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5" t="927" r="27599" b="-927"/>
          <a:stretch/>
        </p:blipFill>
        <p:spPr bwMode="auto">
          <a:xfrm>
            <a:off x="611560" y="1556792"/>
            <a:ext cx="1298961" cy="3440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5" t="-326" r="-265" b="47860"/>
          <a:stretch/>
        </p:blipFill>
        <p:spPr bwMode="auto">
          <a:xfrm>
            <a:off x="7092279" y="1016100"/>
            <a:ext cx="2226085" cy="3981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02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836712"/>
            <a:ext cx="7800658" cy="4689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/>
              <a:t>F</a:t>
            </a:r>
            <a:r>
              <a:rPr lang="hu-HU" sz="2800" b="1" dirty="0" smtClean="0"/>
              <a:t>őként </a:t>
            </a:r>
            <a:r>
              <a:rPr lang="hu-HU" sz="2800" b="1" dirty="0"/>
              <a:t>az érzékszervi </a:t>
            </a:r>
            <a:r>
              <a:rPr lang="hu-HU" sz="2800" b="1" dirty="0" smtClean="0"/>
              <a:t>eredetű betegségek, </a:t>
            </a:r>
            <a:r>
              <a:rPr lang="hu-HU" sz="2800" b="1" dirty="0"/>
              <a:t>a mozgáskorlátozottság, az óvatlanság, az esetleges figyelmetlenség szomorú </a:t>
            </a:r>
            <a:r>
              <a:rPr lang="hu-HU" sz="2800" b="1" dirty="0" smtClean="0"/>
              <a:t>hozadékai </a:t>
            </a:r>
            <a:r>
              <a:rPr lang="hu-HU" sz="2800" b="1" dirty="0"/>
              <a:t>az idősek, különösen a magányosan élők körében előforduló, tragikus következményekkel járó háztartási </a:t>
            </a:r>
            <a:r>
              <a:rPr lang="hu-HU" sz="2800" b="1" dirty="0" smtClean="0"/>
              <a:t>balesetek.</a:t>
            </a:r>
            <a:endParaRPr lang="hu-HU" sz="2800" dirty="0"/>
          </a:p>
        </p:txBody>
      </p:sp>
      <p:pic>
        <p:nvPicPr>
          <p:cNvPr id="6" name="Kép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61048"/>
            <a:ext cx="2733675" cy="19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476672"/>
            <a:ext cx="77048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4400" dirty="0" smtClean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Az időskori </a:t>
            </a:r>
            <a:r>
              <a:rPr lang="hu-HU" sz="4400" dirty="0" err="1" smtClean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viktimitás</a:t>
            </a:r>
            <a:r>
              <a:rPr lang="hu-HU" sz="4400" dirty="0" smtClean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 </a:t>
            </a:r>
            <a:br>
              <a:rPr lang="hu-HU" sz="4400" dirty="0" smtClean="0">
                <a:solidFill>
                  <a:srgbClr val="CEA60D"/>
                </a:solidFill>
                <a:latin typeface="+mj-lt"/>
                <a:ea typeface="+mj-ea"/>
                <a:cs typeface="+mj-cs"/>
              </a:rPr>
            </a:br>
            <a:r>
              <a:rPr lang="hu-HU" sz="4400" dirty="0" smtClean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megvilágításához szükséges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hu-H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demográfiai helyzet,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hu-H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az egészségügyi helyzet,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hu-H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szociális helyzet és </a:t>
            </a:r>
            <a:endParaRPr lang="hu-H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hu-H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bűnözési helyzet bemutatása.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"/>
          <a:stretch/>
        </p:blipFill>
        <p:spPr bwMode="auto">
          <a:xfrm>
            <a:off x="539552" y="1124744"/>
            <a:ext cx="2866390" cy="188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340768"/>
            <a:ext cx="7859216" cy="3917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 smtClean="0"/>
              <a:t>			Az </a:t>
            </a:r>
            <a:r>
              <a:rPr lang="hu-HU" sz="2400" b="1" dirty="0"/>
              <a:t>időskori </a:t>
            </a:r>
            <a:r>
              <a:rPr lang="hu-HU" sz="2400" b="1" dirty="0" err="1"/>
              <a:t>viktimitásban</a:t>
            </a:r>
            <a:r>
              <a:rPr lang="hu-HU" sz="2400" b="1" dirty="0"/>
              <a:t> jelentős </a:t>
            </a:r>
            <a:r>
              <a:rPr lang="hu-HU" sz="2400" b="1" dirty="0" smtClean="0"/>
              <a:t>			szerepe </a:t>
            </a:r>
            <a:r>
              <a:rPr lang="hu-HU" sz="2400" b="1" dirty="0"/>
              <a:t>van a sértett aktuális </a:t>
            </a:r>
            <a:r>
              <a:rPr lang="hu-HU" sz="2400" b="1" dirty="0" smtClean="0"/>
              <a:t>				alkoholtól </a:t>
            </a:r>
            <a:r>
              <a:rPr lang="hu-HU" sz="2400" b="1" dirty="0"/>
              <a:t>befolyásolt </a:t>
            </a:r>
            <a:r>
              <a:rPr lang="hu-HU" sz="2400" b="1" dirty="0" smtClean="0"/>
              <a:t>					állapotának</a:t>
            </a:r>
            <a:r>
              <a:rPr lang="hu-HU" sz="2400" b="1" dirty="0"/>
              <a:t>. </a:t>
            </a:r>
            <a:endParaRPr lang="hu-HU" sz="2400" b="1" dirty="0" smtClean="0"/>
          </a:p>
          <a:p>
            <a:pPr marL="0" indent="0">
              <a:buNone/>
            </a:pPr>
            <a:endParaRPr lang="hu-HU" sz="2400" b="1" dirty="0" smtClean="0"/>
          </a:p>
          <a:p>
            <a:pPr marL="0" indent="0">
              <a:buNone/>
            </a:pPr>
            <a:r>
              <a:rPr lang="hu-HU" sz="2400" b="1" dirty="0" smtClean="0"/>
              <a:t>Ezt </a:t>
            </a:r>
            <a:r>
              <a:rPr lang="hu-HU" sz="2400" b="1" dirty="0"/>
              <a:t>nyomatékosítja az, ha az alkohol agresszivitást, provokáló támadó fellépést vált ki az időskorú sértettből. </a:t>
            </a:r>
            <a:endParaRPr lang="hu-HU" sz="2400" b="1" dirty="0" smtClean="0"/>
          </a:p>
          <a:p>
            <a:pPr marL="0" indent="0">
              <a:buNone/>
            </a:pP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6290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484784"/>
            <a:ext cx="7859216" cy="3917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b="1" dirty="0" smtClean="0"/>
              <a:t>Az alkoholfogyasztás hatása lehet:</a:t>
            </a:r>
          </a:p>
          <a:p>
            <a:pPr>
              <a:buFontTx/>
              <a:buChar char="-"/>
            </a:pPr>
            <a:r>
              <a:rPr lang="hu-HU" sz="3600" b="1" dirty="0"/>
              <a:t>k</a:t>
            </a:r>
            <a:r>
              <a:rPr lang="hu-HU" sz="3600" b="1" dirty="0" smtClean="0"/>
              <a:t>riminalizáló, vagy</a:t>
            </a:r>
          </a:p>
          <a:p>
            <a:pPr>
              <a:buFontTx/>
              <a:buChar char="-"/>
            </a:pPr>
            <a:r>
              <a:rPr lang="hu-HU" sz="3600" b="1" dirty="0" err="1"/>
              <a:t>v</a:t>
            </a:r>
            <a:r>
              <a:rPr lang="hu-HU" sz="3600" b="1" dirty="0" err="1" smtClean="0"/>
              <a:t>iktimizáló</a:t>
            </a:r>
            <a:r>
              <a:rPr lang="hu-HU" sz="3600" b="1" dirty="0" smtClean="0"/>
              <a:t>.</a:t>
            </a:r>
          </a:p>
          <a:p>
            <a:pPr marL="0" indent="0">
              <a:buNone/>
            </a:pP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3067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/>
          <a:lstStyle/>
          <a:p>
            <a:pPr algn="ctr"/>
            <a:r>
              <a:rPr lang="hu-HU" b="1" dirty="0"/>
              <a:t>A szociális helyzet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92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b="1" dirty="0"/>
              <a:t>2012-ben a hazai nyugdíjrendszerben alapvető változtatások történtek. </a:t>
            </a:r>
            <a:endParaRPr lang="hu-HU" sz="2800" b="1" dirty="0" smtClean="0"/>
          </a:p>
          <a:p>
            <a:pPr marL="0" indent="0" algn="ctr">
              <a:buNone/>
            </a:pPr>
            <a:r>
              <a:rPr lang="hu-HU" sz="2800" b="1" dirty="0" smtClean="0"/>
              <a:t>Ezek </a:t>
            </a:r>
            <a:r>
              <a:rPr lang="hu-HU" sz="2800" b="1" dirty="0"/>
              <a:t>célja az volt, hogy az idő múlásával megelőzhető legyen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a </a:t>
            </a:r>
            <a:r>
              <a:rPr lang="hu-HU" sz="2800" b="1" dirty="0"/>
              <a:t>finanszírozhatatlanság és ennek következményeként az államháztartás egyensúlyának felborulása.</a:t>
            </a:r>
            <a:r>
              <a:rPr lang="hu-H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7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3688" y="980728"/>
            <a:ext cx="6192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/>
              <a:t>Nyugdíjban, nyugdíjszerű ellátásban részesülők száma 1997-ben </a:t>
            </a:r>
            <a:r>
              <a:rPr lang="hu-HU" sz="2400" b="1" dirty="0" smtClean="0"/>
              <a:t>mintegy 2,7 millió volt. </a:t>
            </a:r>
          </a:p>
          <a:p>
            <a:pPr algn="ctr"/>
            <a:endParaRPr lang="hu-HU" sz="2400" dirty="0"/>
          </a:p>
          <a:p>
            <a:pPr algn="ctr"/>
            <a:r>
              <a:rPr lang="hu-HU" sz="2400" b="1" dirty="0"/>
              <a:t>A 2011. évi népszámlálás idején 2.921.129 fő kapott ilyen ellátást, 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ez </a:t>
            </a:r>
            <a:r>
              <a:rPr lang="hu-HU" sz="2400" b="1" dirty="0"/>
              <a:t>az akkori teljes népesség 29,4%-a volt</a:t>
            </a:r>
            <a:r>
              <a:rPr lang="hu-HU" sz="2400" b="1" dirty="0" smtClean="0"/>
              <a:t>.</a:t>
            </a:r>
          </a:p>
          <a:p>
            <a:pPr algn="ctr"/>
            <a:r>
              <a:rPr lang="hu-HU" sz="2400" b="1" dirty="0" smtClean="0"/>
              <a:t> </a:t>
            </a:r>
          </a:p>
          <a:p>
            <a:pPr algn="ctr"/>
            <a:r>
              <a:rPr lang="hu-HU" sz="2400" b="1" dirty="0" smtClean="0"/>
              <a:t>A </a:t>
            </a:r>
            <a:r>
              <a:rPr lang="hu-HU" sz="2400" b="1" dirty="0"/>
              <a:t>nők körében 33,3%, a férfiak körében 25,0% részesült nyugdíjban vagy nyugdíjszerű ellátásban.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950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1052736"/>
            <a:ext cx="7344816" cy="43204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r>
              <a:rPr lang="hu-HU" sz="4000" b="1" dirty="0"/>
              <a:t>Az ellátási formák közül – tömegében –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a </a:t>
            </a:r>
            <a:r>
              <a:rPr lang="hu-HU" sz="4000" b="1" dirty="0"/>
              <a:t>legmeghatározóbb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az </a:t>
            </a:r>
            <a:r>
              <a:rPr lang="hu-HU" sz="4000" b="1" dirty="0"/>
              <a:t>öregségi nyugdíj, melynek 2012. januárjában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a </a:t>
            </a:r>
            <a:r>
              <a:rPr lang="hu-HU" sz="4000" b="1" dirty="0"/>
              <a:t>havi átlagösszege: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104.610 </a:t>
            </a:r>
            <a:r>
              <a:rPr lang="hu-HU" sz="4000" b="1" dirty="0"/>
              <a:t>Ft </a:t>
            </a:r>
            <a:r>
              <a:rPr lang="hu-HU" sz="4000" b="1" dirty="0" smtClean="0"/>
              <a:t>volt.</a:t>
            </a:r>
          </a:p>
          <a:p>
            <a:endParaRPr lang="hu-H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0213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1052736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A </a:t>
            </a:r>
            <a:r>
              <a:rPr lang="hu-HU" sz="2800" b="1" dirty="0"/>
              <a:t>2013-ban </a:t>
            </a:r>
            <a:r>
              <a:rPr lang="hu-HU" sz="2800" b="1" dirty="0" smtClean="0"/>
              <a:t>történt emelést figyelembe véve a nyugdíj a </a:t>
            </a:r>
            <a:r>
              <a:rPr lang="hu-HU" sz="2800" b="1" dirty="0"/>
              <a:t>nettó átlagkereset 3/4 részét érte el. Az EU 2012-ben kiadott előrejelzése szerint 2050-ben a magyar átlagpolgár keresete 65,5%-át kapja kézhez nyugdíjként. Ez azt jeleni és az idő múlásával még inkább azt fogja jelenteni, hogy az aktív életkorból a nyugdíjas időszakra váltva e korosztálynak rendkívül fajsúlyos anyagi problémát kell kezelnie.</a:t>
            </a:r>
            <a:r>
              <a:rPr lang="hu-H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1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1974319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/>
              <a:t>A KSH által hivatkozott kiadási főcsoportok egy időskorúra vetített értéke </a:t>
            </a:r>
            <a:r>
              <a:rPr lang="hu-HU" sz="2800" b="1" dirty="0" smtClean="0"/>
              <a:t>pl. az </a:t>
            </a:r>
            <a:r>
              <a:rPr lang="hu-HU" sz="2800" b="1" dirty="0"/>
              <a:t>egy vagy többszemélyes háztartástól, </a:t>
            </a:r>
            <a:r>
              <a:rPr lang="hu-HU" sz="2800" b="1" dirty="0" smtClean="0"/>
              <a:t>az </a:t>
            </a:r>
            <a:r>
              <a:rPr lang="hu-HU" sz="2800" b="1" dirty="0"/>
              <a:t>egészségi állapottól, </a:t>
            </a:r>
            <a:r>
              <a:rPr lang="hu-HU" sz="2800" b="1" dirty="0" smtClean="0"/>
              <a:t>az </a:t>
            </a:r>
            <a:r>
              <a:rPr lang="hu-HU" sz="2800" b="1" dirty="0"/>
              <a:t>iskolai </a:t>
            </a:r>
            <a:r>
              <a:rPr lang="hu-HU" sz="2800" b="1" dirty="0" smtClean="0"/>
              <a:t>végzettségtől függően </a:t>
            </a:r>
            <a:r>
              <a:rPr lang="hu-HU" sz="2800" b="1" dirty="0"/>
              <a:t>jelentős szóródást mutathat.</a:t>
            </a:r>
            <a:r>
              <a:rPr lang="hu-H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5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5616" y="148478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/>
              <a:t>Háztartások 1 főre jutó éves egészségügyi kiadása: 37.000 </a:t>
            </a:r>
            <a:r>
              <a:rPr lang="hu-HU" sz="2800" b="1" dirty="0" smtClean="0"/>
              <a:t>Ft</a:t>
            </a:r>
          </a:p>
          <a:p>
            <a:endParaRPr lang="hu-HU" sz="2800" dirty="0"/>
          </a:p>
          <a:p>
            <a:r>
              <a:rPr lang="hu-HU" sz="2800" b="1" dirty="0"/>
              <a:t>Időskorúak  1 főre jutó éves egészségügyi kiadása: 86.400 Ft </a:t>
            </a:r>
            <a:endParaRPr lang="hu-HU" sz="2800" dirty="0"/>
          </a:p>
        </p:txBody>
      </p:sp>
      <p:pic>
        <p:nvPicPr>
          <p:cNvPr id="3" name="Kép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10611" r="10559" b="16349"/>
          <a:stretch/>
        </p:blipFill>
        <p:spPr bwMode="auto">
          <a:xfrm>
            <a:off x="6300192" y="2420888"/>
            <a:ext cx="1695450" cy="1704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41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83671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smtClean="0"/>
              <a:t>A XXI</a:t>
            </a:r>
            <a:r>
              <a:rPr lang="hu-HU" sz="2400" b="1" dirty="0"/>
              <a:t>. század első évtizedének végén a közel 4 millió háztartás mintegy 40%-ában éltek időskorúak</a:t>
            </a:r>
            <a:r>
              <a:rPr lang="hu-HU" sz="2400" b="1" dirty="0" smtClean="0"/>
              <a:t>.</a:t>
            </a:r>
          </a:p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2009-ben </a:t>
            </a:r>
            <a:r>
              <a:rPr lang="hu-HU" sz="2400" b="1" dirty="0"/>
              <a:t>az egyszemélyes idős személyekből álló háztartások száma közel 1 millió volt. </a:t>
            </a:r>
            <a:endParaRPr lang="hu-HU" sz="2400" b="1" dirty="0" smtClean="0"/>
          </a:p>
          <a:p>
            <a:endParaRPr lang="hu-HU" sz="2400" b="1" dirty="0" smtClean="0"/>
          </a:p>
          <a:p>
            <a:pPr algn="ctr"/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⃰</a:t>
            </a:r>
            <a:endParaRPr lang="hu-HU" sz="2400" b="1" dirty="0" smtClean="0"/>
          </a:p>
          <a:p>
            <a:endParaRPr lang="hu-HU" sz="2400" b="1" dirty="0" smtClean="0"/>
          </a:p>
          <a:p>
            <a:r>
              <a:rPr lang="hu-HU" sz="2400" b="1" dirty="0" smtClean="0"/>
              <a:t>E </a:t>
            </a:r>
            <a:r>
              <a:rPr lang="hu-HU" sz="2400" b="1" dirty="0"/>
              <a:t>személyi kör számára az öngondoskodásnak nincs alternatívája. Elgondolkodtató, hogy eközben a hazai munkavállalók </a:t>
            </a:r>
            <a:r>
              <a:rPr lang="hu-HU" sz="2400" b="1" dirty="0" smtClean="0"/>
              <a:t>nem csekély része minimálbérre volt/van </a:t>
            </a:r>
            <a:r>
              <a:rPr lang="hu-HU" sz="2400" b="1" dirty="0"/>
              <a:t>bejelentve.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058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850106"/>
          </a:xfrm>
        </p:spPr>
        <p:txBody>
          <a:bodyPr/>
          <a:lstStyle/>
          <a:p>
            <a:pPr algn="ctr"/>
            <a:r>
              <a:rPr lang="hu-HU" b="1" dirty="0" smtClean="0"/>
              <a:t>A demográfiai helyzet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/>
          <a:lstStyle/>
          <a:p>
            <a:pPr algn="ctr"/>
            <a:r>
              <a:rPr lang="hu-HU" b="1" dirty="0"/>
              <a:t>A bűnözési helyzet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59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Fontosabb jellemzők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391703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hu-HU" b="1" dirty="0" smtClean="0"/>
              <a:t>Sértettek </a:t>
            </a:r>
            <a:r>
              <a:rPr lang="hu-HU" b="1" dirty="0"/>
              <a:t>száma </a:t>
            </a:r>
            <a:endParaRPr lang="hu-HU" dirty="0"/>
          </a:p>
          <a:p>
            <a:r>
              <a:rPr lang="hu-HU" b="1" dirty="0"/>
              <a:t>1985-1998 között 3.048.326 fő, </a:t>
            </a:r>
            <a:endParaRPr lang="hu-HU" dirty="0"/>
          </a:p>
          <a:p>
            <a:r>
              <a:rPr lang="hu-HU" b="1" dirty="0"/>
              <a:t>1999-2012 között 3.404.555 fő.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Az </a:t>
            </a:r>
            <a:r>
              <a:rPr lang="hu-HU" b="1" dirty="0"/>
              <a:t>emelkedés: 11,7%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lvl="0" indent="0">
              <a:buNone/>
            </a:pPr>
            <a:r>
              <a:rPr lang="hu-HU" b="1" dirty="0"/>
              <a:t>Ismertté vált – kiemelt – bűncselekmények időskorú sértettjeinek száma:</a:t>
            </a:r>
            <a:endParaRPr lang="hu-HU" dirty="0"/>
          </a:p>
          <a:p>
            <a:r>
              <a:rPr lang="hu-HU" b="1" dirty="0"/>
              <a:t>1985-1998 között 381.755 fő, </a:t>
            </a:r>
            <a:endParaRPr lang="hu-HU" dirty="0"/>
          </a:p>
          <a:p>
            <a:r>
              <a:rPr lang="hu-HU" b="1" dirty="0"/>
              <a:t>1999-2012 között 549.826 fő.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Az </a:t>
            </a:r>
            <a:r>
              <a:rPr lang="hu-HU" b="1" dirty="0"/>
              <a:t>emelkedés: 44%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22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Az időskori </a:t>
            </a:r>
            <a:r>
              <a:rPr lang="hu-HU" b="1" dirty="0" err="1"/>
              <a:t>viktimitás</a:t>
            </a:r>
            <a:r>
              <a:rPr lang="hu-HU" b="1" dirty="0"/>
              <a:t>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nemek </a:t>
            </a:r>
            <a:r>
              <a:rPr lang="hu-HU" b="1" dirty="0"/>
              <a:t>szerinti alakulása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1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Fontosabb jellemzők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5770984" cy="4392489"/>
          </a:xfrm>
        </p:spPr>
        <p:txBody>
          <a:bodyPr>
            <a:noAutofit/>
          </a:bodyPr>
          <a:lstStyle/>
          <a:p>
            <a:pPr lvl="0"/>
            <a:r>
              <a:rPr lang="hu-HU" sz="1900" b="1" dirty="0"/>
              <a:t>az időskorú sértetteken belül a férfiak számának emelkedése ellenére, arányuk 1999-2012 között alacsonyabb volt, mint 1985-1998 között,</a:t>
            </a:r>
            <a:endParaRPr lang="hu-HU" sz="1900" dirty="0"/>
          </a:p>
          <a:p>
            <a:pPr lvl="0"/>
            <a:r>
              <a:rPr lang="hu-HU" sz="1900" b="1" dirty="0"/>
              <a:t>az időskorú sértetteken belül a nők aránya 1999-2012 között emelkedett,</a:t>
            </a:r>
            <a:endParaRPr lang="hu-HU" sz="1900" dirty="0"/>
          </a:p>
          <a:p>
            <a:pPr lvl="0"/>
            <a:r>
              <a:rPr lang="hu-HU" sz="1900" b="1" dirty="0"/>
              <a:t>mindkét nem időskorú képviselői legnagyobb számban a vagyon elleni bűncselekmények, az idős nők ezen túl a testi sértések és </a:t>
            </a:r>
            <a:r>
              <a:rPr lang="hu-HU" sz="1900" b="1" dirty="0" smtClean="0"/>
              <a:t/>
            </a:r>
            <a:br>
              <a:rPr lang="hu-HU" sz="1900" b="1" dirty="0" smtClean="0"/>
            </a:br>
            <a:r>
              <a:rPr lang="hu-HU" sz="1900" b="1" dirty="0" smtClean="0"/>
              <a:t>a </a:t>
            </a:r>
            <a:r>
              <a:rPr lang="hu-HU" sz="1900" b="1" dirty="0"/>
              <a:t>rablások áldozataivá váltak,</a:t>
            </a:r>
            <a:endParaRPr lang="hu-HU" sz="1900" dirty="0"/>
          </a:p>
          <a:p>
            <a:r>
              <a:rPr lang="hu-HU" sz="1900" b="1" dirty="0"/>
              <a:t>az időskori sértettek térbeli eloszlását illetően Budapest és Pest megye </a:t>
            </a:r>
            <a:r>
              <a:rPr lang="hu-HU" sz="1900" b="1" dirty="0" err="1"/>
              <a:t>viktimális</a:t>
            </a:r>
            <a:r>
              <a:rPr lang="hu-HU" sz="1900" b="1" dirty="0"/>
              <a:t> érintettsége az időskorúak körében </a:t>
            </a:r>
            <a:r>
              <a:rPr lang="hu-HU" sz="1900" b="1" dirty="0" smtClean="0"/>
              <a:t/>
            </a:r>
            <a:br>
              <a:rPr lang="hu-HU" sz="1900" b="1" dirty="0" smtClean="0"/>
            </a:br>
            <a:r>
              <a:rPr lang="hu-HU" sz="1900" b="1" dirty="0" smtClean="0"/>
              <a:t>a </a:t>
            </a:r>
            <a:r>
              <a:rPr lang="hu-HU" sz="1900" b="1" dirty="0"/>
              <a:t>legjelentősebb</a:t>
            </a:r>
            <a:endParaRPr lang="hu-HU" sz="1900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4" b="92049" l="0" r="95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92896"/>
            <a:ext cx="2762250" cy="19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61646"/>
              </p:ext>
            </p:extLst>
          </p:nvPr>
        </p:nvGraphicFramePr>
        <p:xfrm>
          <a:off x="683568" y="188640"/>
          <a:ext cx="8280920" cy="576867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83102"/>
                <a:gridCol w="854957"/>
                <a:gridCol w="1071230"/>
                <a:gridCol w="999423"/>
                <a:gridCol w="999423"/>
                <a:gridCol w="647132"/>
                <a:gridCol w="647132"/>
                <a:gridCol w="647132"/>
                <a:gridCol w="531389"/>
              </a:tblGrid>
              <a:tr h="616625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Az ismertté vált sértettek, ezen belül időskorúak száma, %-a, időszak, kiemelt  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bűncselekmények és nemek szerinti bontásban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effectLst/>
                        </a:rPr>
                        <a:t>Összefoglaló tábla</a:t>
                      </a:r>
                      <a:endParaRPr lang="hu-H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4273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Vizsgált bűncselekmények köre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Év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Sértettek száma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ebből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4273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időskorúak (60+)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ebből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546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száma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évi átlag %-a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férfiak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%-a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nők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%-a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b"/>
                </a:tc>
              </a:tr>
              <a:tr h="42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Ismertté vált összes bűncselekmény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1985-1998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3 048 326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381 755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12,5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226 322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59,3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155 433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40,7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42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Ismertté vált összes bűncselekmény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1999-2012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3 404 555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549 826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16,1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304 786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55,4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245 040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44,6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28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Szándékos emberölés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1985-1998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5 765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905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15,7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463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51,2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442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48,8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28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Szándékos emberölés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1999-2012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4 682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786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16,8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388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49,4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398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50,6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28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Testi sértés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1985-1998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134 302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14 838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11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9 089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61,3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5 749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38,7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28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Testi sértés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1999-2012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173 267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14 573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8,4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8 455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58,0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6 118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42,0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28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Közúti baleset okozása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1985-1998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68 255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13 670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20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6 688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48,9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6 982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51,1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28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Közúti baleset okozása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1999-2012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52 320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12 016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23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5 292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44,0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6 724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56,0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28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Erőszakos közösülés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1985-1998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6 385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453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7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453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100,0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28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Erőszakos közösülés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1999-2012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3 503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184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5,3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184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100,0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42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Vagyon elleni bűncselekmények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1985-1998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2 739 243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343 860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205 186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59,7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138 674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40,3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42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Vagyon elleni bűncselekmények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1999-2012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2 856 040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500 613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278 895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55,7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221 718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44,3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28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Rablás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1985-1998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33 856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5 901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17,4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3 100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52,5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2 801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47,5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  <a:tr h="28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Rablás</a:t>
                      </a:r>
                      <a:endParaRPr lang="hu-H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1999-2012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41 738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7 561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18,1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3 242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42,9</a:t>
                      </a:r>
                      <a:endParaRPr lang="hu-H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4 319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57,1</a:t>
                      </a:r>
                      <a:endParaRPr lang="hu-H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14" marR="2541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5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/>
              <a:t>A fontosabb jellemzők </a:t>
            </a:r>
            <a:r>
              <a:rPr lang="hu-HU" sz="3200" b="1" dirty="0" smtClean="0"/>
              <a:t>és a statisztikai adatok alapján </a:t>
            </a:r>
            <a:r>
              <a:rPr lang="hu-HU" sz="3200" b="1" dirty="0"/>
              <a:t>tehető megállapítások: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0872" y="1628800"/>
            <a:ext cx="8229600" cy="3917032"/>
          </a:xfrm>
        </p:spPr>
        <p:txBody>
          <a:bodyPr>
            <a:noAutofit/>
          </a:bodyPr>
          <a:lstStyle/>
          <a:p>
            <a:pPr lvl="0"/>
            <a:r>
              <a:rPr lang="hu-HU" sz="2800" b="1" i="1" dirty="0"/>
              <a:t>az időskorúak </a:t>
            </a:r>
            <a:r>
              <a:rPr lang="hu-HU" sz="2800" b="1" i="1" dirty="0" err="1"/>
              <a:t>viktimizációs</a:t>
            </a:r>
            <a:r>
              <a:rPr lang="hu-HU" sz="2800" b="1" i="1" dirty="0"/>
              <a:t> </a:t>
            </a:r>
            <a:r>
              <a:rPr lang="hu-HU" sz="2800" b="1" i="1" dirty="0" smtClean="0"/>
              <a:t>kitettsége a </a:t>
            </a:r>
            <a:r>
              <a:rPr lang="hu-HU" sz="2800" b="1" i="1" dirty="0"/>
              <a:t>teljes népesség körében tapasztalható </a:t>
            </a:r>
            <a:r>
              <a:rPr lang="hu-HU" sz="2800" b="1" i="1" dirty="0" err="1"/>
              <a:t>viktimizációs</a:t>
            </a:r>
            <a:r>
              <a:rPr lang="hu-HU" sz="2800" b="1" i="1" dirty="0"/>
              <a:t> veszélyeztetettségnél alacsonyabb, </a:t>
            </a:r>
            <a:endParaRPr lang="hu-HU" sz="2800" dirty="0"/>
          </a:p>
          <a:p>
            <a:r>
              <a:rPr lang="hu-HU" sz="2800" b="1" i="1" dirty="0"/>
              <a:t>az idősek körében a bűnözéstől való félelem, az áldozattá válástól való szorongás lényegesen magasabb.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7859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420888"/>
            <a:ext cx="8229600" cy="1143000"/>
          </a:xfrm>
        </p:spPr>
        <p:txBody>
          <a:bodyPr/>
          <a:lstStyle/>
          <a:p>
            <a:r>
              <a:rPr lang="hu-HU" b="1" dirty="0"/>
              <a:t>Fontosabb következtetések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90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82453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hu-HU" sz="2800" b="1" dirty="0"/>
              <a:t>Fordított arányú összefüggés áll fenn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az </a:t>
            </a:r>
            <a:r>
              <a:rPr lang="hu-HU" sz="2800" b="1" dirty="0"/>
              <a:t>időskorúak elkövetővé és sértetté válása között, ezt dokumentálja az elkövetők és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a </a:t>
            </a:r>
            <a:r>
              <a:rPr lang="hu-HU" sz="2800" b="1" dirty="0"/>
              <a:t>sértettek 1999-2012 során kimutatható száma, illetve </a:t>
            </a:r>
            <a:r>
              <a:rPr lang="hu-HU" sz="2800" b="1" dirty="0" smtClean="0"/>
              <a:t>aránya</a:t>
            </a:r>
          </a:p>
          <a:p>
            <a:pPr marL="0" lvl="0" indent="0">
              <a:buNone/>
            </a:pPr>
            <a:r>
              <a:rPr lang="hu-HU" sz="1400" dirty="0" smtClean="0"/>
              <a:t> </a:t>
            </a:r>
            <a:endParaRPr lang="hu-HU" sz="1400" dirty="0"/>
          </a:p>
          <a:p>
            <a:r>
              <a:rPr lang="hu-HU" sz="2800" b="1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Elkövetők száma: </a:t>
            </a:r>
            <a:r>
              <a:rPr lang="hu-HU" sz="2800" b="1" dirty="0"/>
              <a:t>1.683.405 fő,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	ebből </a:t>
            </a:r>
            <a:r>
              <a:rPr lang="hu-HU" sz="2800" b="1" dirty="0"/>
              <a:t>időskorú:   45.487 fő,   2,7</a:t>
            </a:r>
            <a:r>
              <a:rPr lang="hu-HU" sz="2800" b="1" dirty="0" smtClean="0"/>
              <a:t>%</a:t>
            </a:r>
            <a:endParaRPr lang="hu-HU" sz="2800" dirty="0"/>
          </a:p>
          <a:p>
            <a:r>
              <a:rPr lang="hu-HU" sz="2800" b="1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Sértettek száma:</a:t>
            </a:r>
            <a:r>
              <a:rPr lang="hu-HU" sz="2800" b="1" dirty="0"/>
              <a:t> 3.404.555 fő,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	ebből </a:t>
            </a:r>
            <a:r>
              <a:rPr lang="hu-HU" sz="2800" b="1" dirty="0"/>
              <a:t>időskorú: 549.826 fő, 16,1</a:t>
            </a:r>
            <a:r>
              <a:rPr lang="hu-HU" sz="2800" b="1" dirty="0" smtClean="0"/>
              <a:t>%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287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/>
              <a:t>A</a:t>
            </a:r>
            <a:r>
              <a:rPr lang="hu-HU" b="1" dirty="0" smtClean="0"/>
              <a:t>z </a:t>
            </a:r>
            <a:r>
              <a:rPr lang="hu-HU" b="1" dirty="0"/>
              <a:t>időskori </a:t>
            </a:r>
            <a:r>
              <a:rPr lang="hu-HU" b="1" dirty="0" err="1"/>
              <a:t>viktimitás</a:t>
            </a:r>
            <a:r>
              <a:rPr lang="hu-HU" b="1" dirty="0"/>
              <a:t> hátterében az elmúlt másfél évtized során tovább növekedett a tömegmédiák </a:t>
            </a:r>
            <a:r>
              <a:rPr lang="hu-HU" b="1" dirty="0" smtClean="0"/>
              <a:t>szerepe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0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hu-HU" sz="3200" b="1" dirty="0" smtClean="0"/>
              <a:t>Az </a:t>
            </a:r>
            <a:r>
              <a:rPr lang="hu-HU" sz="3200" b="1" dirty="0"/>
              <a:t>idősek elleni támadások zömét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4349079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­­</a:t>
            </a:r>
            <a:r>
              <a:rPr lang="hu-HU" sz="2400" b="1" dirty="0"/>
              <a:t>a lopás egyes változatai /pl. a trükkös lopások, a besurranással megvalósított betöréses lopások, a zsebtolvajlások/, </a:t>
            </a:r>
            <a:endParaRPr lang="hu-HU" sz="2400" dirty="0"/>
          </a:p>
          <a:p>
            <a:r>
              <a:rPr lang="hu-HU" sz="2400" b="1" dirty="0"/>
              <a:t>a csalás különböző változatai /a hitelesség látszatát keltő megtévesztések, pl. az „unokázással” megvalósított csalások, a hitelnyújtás ígéretével jelentős összegű „regisztrációs díj” kifizettetése</a:t>
            </a:r>
            <a:r>
              <a:rPr lang="hu-HU" sz="2400" b="1" dirty="0" smtClean="0"/>
              <a:t>/,</a:t>
            </a:r>
            <a:endParaRPr lang="hu-HU" sz="2400" dirty="0"/>
          </a:p>
          <a:p>
            <a:r>
              <a:rPr lang="hu-HU" sz="2400" b="1" dirty="0"/>
              <a:t>egyes földrajzi régiókban az uzsora-bűncselekmény jelentősebb számú előfordulása, valamint </a:t>
            </a:r>
            <a:endParaRPr lang="hu-HU" sz="2400" dirty="0"/>
          </a:p>
          <a:p>
            <a:r>
              <a:rPr lang="hu-HU" sz="2400" b="1" dirty="0"/>
              <a:t>a rablás </a:t>
            </a:r>
            <a:r>
              <a:rPr lang="hu-HU" sz="2400" b="1" dirty="0" smtClean="0"/>
              <a:t>adják.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931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539552" y="2276872"/>
          <a:ext cx="78488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72816"/>
            <a:ext cx="2016224" cy="1658593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6640" y="476672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000" spc="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Központi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Statisztikai Hivatal /KSH/ interneten közzétett </a:t>
            </a:r>
            <a:b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adatai szerint Magyarország népességének alakulása </a:t>
            </a:r>
            <a:b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 alábbi képet mutatja:</a:t>
            </a:r>
          </a:p>
        </p:txBody>
      </p:sp>
    </p:spTree>
    <p:extLst>
      <p:ext uri="{BB962C8B-B14F-4D97-AF65-F5344CB8AC3E}">
        <p14:creationId xmlns:p14="http://schemas.microsoft.com/office/powerpoint/2010/main" val="38469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hu-HU" sz="3200" b="1" dirty="0" smtClean="0"/>
              <a:t>Az </a:t>
            </a:r>
            <a:r>
              <a:rPr lang="hu-HU" sz="3200" b="1" dirty="0"/>
              <a:t>idősek elleni bűncselekmény elkövetések jellemzői: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3917032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/>
              <a:t>az </a:t>
            </a:r>
            <a:r>
              <a:rPr lang="hu-HU" b="1" dirty="0"/>
              <a:t>éberség, a bizalom, a naiv hiszékenység kijátszása,</a:t>
            </a:r>
            <a:endParaRPr lang="hu-HU" dirty="0"/>
          </a:p>
          <a:p>
            <a:r>
              <a:rPr lang="hu-HU" b="1" dirty="0"/>
              <a:t>az elkövetések esetenkénti brutalitása, </a:t>
            </a:r>
            <a:endParaRPr lang="hu-HU" dirty="0"/>
          </a:p>
          <a:p>
            <a:r>
              <a:rPr lang="hu-HU" b="1" dirty="0"/>
              <a:t>az esetleges védekezés ellehetetlenítése   érdekében a cél eléréséhez szükségesnél lényegesen nagyobb súlyú – akár a sértett halálával is járó – erőszak alkalmazása, </a:t>
            </a:r>
            <a:endParaRPr lang="hu-HU" dirty="0"/>
          </a:p>
          <a:p>
            <a:r>
              <a:rPr lang="hu-HU" b="1" dirty="0"/>
              <a:t>a sértett személyének semmibe vétele, </a:t>
            </a:r>
            <a:endParaRPr lang="hu-HU" dirty="0"/>
          </a:p>
          <a:p>
            <a:r>
              <a:rPr lang="hu-HU" b="1" dirty="0"/>
              <a:t>a félelemkeltő, rettegésben tartó elkövetési </a:t>
            </a:r>
            <a:r>
              <a:rPr lang="hu-HU" b="1" dirty="0" smtClean="0"/>
              <a:t>mód.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68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A statisztikai adatok tükrében az időskorú nők </a:t>
            </a:r>
            <a:r>
              <a:rPr lang="hu-HU" b="1" dirty="0" err="1"/>
              <a:t>viktimális</a:t>
            </a:r>
            <a:r>
              <a:rPr lang="hu-HU" b="1" dirty="0"/>
              <a:t> érintettsége –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</a:t>
            </a:r>
            <a:r>
              <a:rPr lang="hu-HU" b="1" dirty="0"/>
              <a:t>magasabb népességszámra és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</a:t>
            </a:r>
            <a:r>
              <a:rPr lang="hu-HU" b="1" dirty="0"/>
              <a:t>férfiakhoz képest a magasabb várható élettartamra is tekintettel – emelkedett.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83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723312" cy="3447256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/>
              <a:t>Az időskori sértetté válás </a:t>
            </a:r>
            <a:r>
              <a:rPr lang="hu-HU" sz="3600" b="1" dirty="0" smtClean="0"/>
              <a:t>tekintetében figyelembe veendő további körülmények 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4325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lvl="0" indent="0" algn="ctr">
              <a:buNone/>
            </a:pPr>
            <a:r>
              <a:rPr lang="hu-HU" b="1" dirty="0"/>
              <a:t>M</a:t>
            </a:r>
            <a:r>
              <a:rPr lang="hu-HU" b="1" dirty="0" smtClean="0"/>
              <a:t>íg </a:t>
            </a:r>
            <a:r>
              <a:rPr lang="hu-HU" b="1" dirty="0"/>
              <a:t>a közlekedési bűncselekmények e körben jellemzően gondatlanok, addig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az </a:t>
            </a:r>
            <a:r>
              <a:rPr lang="hu-HU" b="1" dirty="0"/>
              <a:t>idősek sérelmére megvalósuló és tömegesen jelentkező vagyon elleni, de az erőszakos bűncselekmények is – lényegükből fakadóan – </a:t>
            </a:r>
            <a:r>
              <a:rPr lang="hu-HU" b="1" dirty="0" smtClean="0"/>
              <a:t>szándékosak</a:t>
            </a:r>
            <a:r>
              <a:rPr lang="hu-HU" b="1" dirty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38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lvl="0" indent="0" algn="ctr">
              <a:buNone/>
            </a:pPr>
            <a:r>
              <a:rPr lang="hu-HU" b="1" dirty="0" smtClean="0"/>
              <a:t>Míg </a:t>
            </a:r>
            <a:r>
              <a:rPr lang="hu-HU" b="1" dirty="0"/>
              <a:t>a megvalósuló közlekedési balesetek hátterében jelentős részben a sérült, balesetet szenvedett idős személy – elháríthatatlan következményeket okozó – figyelmetlensége is meghúzódhat, addig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</a:t>
            </a:r>
            <a:r>
              <a:rPr lang="hu-HU" b="1" dirty="0"/>
              <a:t>vagyon elleni, illetve az erőszakos bűncselekmények elkövetése – még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</a:t>
            </a:r>
            <a:r>
              <a:rPr lang="hu-HU" b="1" dirty="0"/>
              <a:t>sértett „közrehatása” esetén sem – tekinthető </a:t>
            </a:r>
            <a:r>
              <a:rPr lang="hu-HU" b="1" dirty="0" smtClean="0"/>
              <a:t>kikerülhetetlennek.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38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hu-HU" b="1" dirty="0" smtClean="0"/>
              <a:t>Az </a:t>
            </a:r>
            <a:r>
              <a:rPr lang="hu-HU" b="1" dirty="0"/>
              <a:t>időskorú személy figyelmének szórtsága folytán fennáll a lehetősége annak, hogy kevésbé képes pontos leírást adni a történtekről, illetve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az elkövetőről.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22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864" y="1628800"/>
            <a:ext cx="8229600" cy="460851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hu-HU" b="1" dirty="0" smtClean="0"/>
              <a:t>Ha </a:t>
            </a:r>
            <a:r>
              <a:rPr lang="hu-HU" b="1" dirty="0"/>
              <a:t>az időskorú sértett az elkövetéstől számítva hosszabb idő elteltével tájékoztatja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</a:t>
            </a:r>
            <a:r>
              <a:rPr lang="hu-HU" b="1" dirty="0"/>
              <a:t>hatóságot, ennek következménye lehet az </a:t>
            </a:r>
            <a:r>
              <a:rPr lang="hu-HU" b="1" dirty="0" smtClean="0"/>
              <a:t>emlékezetkiesés.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22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lvl="0" indent="0" algn="ctr">
              <a:buNone/>
            </a:pPr>
            <a:r>
              <a:rPr lang="hu-HU" b="1" dirty="0" smtClean="0"/>
              <a:t>A </a:t>
            </a:r>
            <a:r>
              <a:rPr lang="hu-HU" b="1" dirty="0"/>
              <a:t>félelemből, bizalmatlanságból,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</a:t>
            </a:r>
            <a:r>
              <a:rPr lang="hu-HU" b="1" dirty="0"/>
              <a:t>jogszabályok ismeretének hiányából eredően számolni kell a sértetti </a:t>
            </a:r>
            <a:r>
              <a:rPr lang="hu-HU" b="1" dirty="0" smtClean="0"/>
              <a:t>rejtettséggel.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22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864" y="1484784"/>
            <a:ext cx="822960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/>
              <a:t>Az egészségügyi </a:t>
            </a:r>
            <a:r>
              <a:rPr lang="hu-HU" b="1" dirty="0"/>
              <a:t>ellátás idősek általi igénybevételének kényszerű vagy figyelmetlenség, óvatlanság következtében történő elmulasztása,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az </a:t>
            </a:r>
            <a:r>
              <a:rPr lang="hu-HU" b="1" dirty="0"/>
              <a:t>állapotromlás következtében növeli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</a:t>
            </a:r>
            <a:r>
              <a:rPr lang="hu-HU" b="1" dirty="0"/>
              <a:t>bűnözésnek való kitettséget.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22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i="1" dirty="0"/>
              <a:t>Az időskori sértetté válás összegzett előrejelzése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844825"/>
            <a:ext cx="8229600" cy="41764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b="1" i="1" dirty="0" smtClean="0"/>
              <a:t>amíg </a:t>
            </a:r>
            <a:r>
              <a:rPr lang="hu-HU" b="1" i="1" dirty="0"/>
              <a:t>e korcsoport demográfiai, egészségügyi és szociális helyzetében látványos</a:t>
            </a:r>
            <a:r>
              <a:rPr lang="hu-HU" b="1" i="1"/>
              <a:t>, </a:t>
            </a:r>
            <a:r>
              <a:rPr lang="hu-HU" b="1" i="1" smtClean="0"/>
              <a:t>további pozitív </a:t>
            </a:r>
            <a:r>
              <a:rPr lang="hu-HU" b="1" i="1"/>
              <a:t>irányú </a:t>
            </a:r>
            <a:r>
              <a:rPr lang="hu-HU" b="1" i="1" smtClean="0"/>
              <a:t>elmozdulás </a:t>
            </a:r>
            <a:r>
              <a:rPr lang="hu-HU" b="1" i="1" dirty="0"/>
              <a:t>nem történik, addig a bűnözési helyzetben sem lehet igazi fordulat, </a:t>
            </a:r>
            <a:endParaRPr lang="hu-HU" dirty="0"/>
          </a:p>
          <a:p>
            <a:pPr lvl="0"/>
            <a:r>
              <a:rPr lang="hu-HU" b="1" i="1" dirty="0"/>
              <a:t>ezen önmagában még a bűnözés további csökkenése is csak mérsékelten változtatna, mert ez esetben az időskorúak elleni bűncselekmények esetleg alacsonyabb számban, de relatíve magas arányban stabilizálódnának, </a:t>
            </a:r>
            <a:endParaRPr lang="hu-HU" dirty="0"/>
          </a:p>
          <a:p>
            <a:r>
              <a:rPr lang="hu-HU" b="1" i="1" dirty="0"/>
              <a:t>mindez azt vetítené előre, hogy a javuló objektív biztonsági helyzetet az időskorúak romló szubjektív biztonságérzete kísérné.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62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295232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hu-HU" b="1" dirty="0" smtClean="0"/>
              <a:t>Népességöregedés alatt az időskorúak össznépességen belül számított arányának</a:t>
            </a:r>
            <a:br>
              <a:rPr lang="hu-HU" b="1" dirty="0" smtClean="0"/>
            </a:br>
            <a:r>
              <a:rPr lang="hu-HU" b="1" dirty="0" smtClean="0"/>
              <a:t>a növekedését értjük.</a:t>
            </a:r>
          </a:p>
          <a:p>
            <a:pPr algn="ctr">
              <a:buNone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pPr algn="ctr"/>
            <a:r>
              <a:rPr lang="hu-HU" b="1" dirty="0" smtClean="0"/>
              <a:t>Köszönöm a figyelmet!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9072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1206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Időskorúak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3917032"/>
          </a:xfrm>
        </p:spPr>
        <p:txBody>
          <a:bodyPr/>
          <a:lstStyle/>
          <a:p>
            <a:pPr lvl="0"/>
            <a:r>
              <a:rPr lang="hu-HU" b="1" dirty="0" smtClean="0"/>
              <a:t>demográfiai vonatkozásban </a:t>
            </a:r>
            <a:br>
              <a:rPr lang="hu-HU" b="1" dirty="0" smtClean="0"/>
            </a:br>
            <a:r>
              <a:rPr lang="hu-HU" b="1" dirty="0" smtClean="0"/>
              <a:t>a 60 évesek és idősebbek, </a:t>
            </a:r>
          </a:p>
          <a:p>
            <a:r>
              <a:rPr lang="hu-HU" b="1" dirty="0" smtClean="0"/>
              <a:t>a munkaképesség tekintetében </a:t>
            </a:r>
            <a:br>
              <a:rPr lang="hu-HU" b="1" dirty="0" smtClean="0"/>
            </a:br>
            <a:r>
              <a:rPr lang="hu-HU" b="1" dirty="0" smtClean="0"/>
              <a:t>a 65 évesek és idősebbek. </a:t>
            </a:r>
            <a:br>
              <a:rPr lang="hu-HU" b="1" dirty="0" smtClean="0"/>
            </a:br>
            <a:r>
              <a:rPr lang="hu-HU" sz="2800" b="1" dirty="0" smtClean="0"/>
              <a:t>(A munkaképesség időbeli felső határa az öregségi nyugdíj korhatára) </a:t>
            </a:r>
            <a:endParaRPr lang="hu-HU" sz="2800" dirty="0"/>
          </a:p>
        </p:txBody>
      </p:sp>
      <p:pic>
        <p:nvPicPr>
          <p:cNvPr id="4" name="Kép 3"/>
          <p:cNvPicPr/>
          <p:nvPr/>
        </p:nvPicPr>
        <p:blipFill rotWithShape="1">
          <a:blip r:embed="rId2" cstate="print">
            <a:lum bright="-1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7"/>
          <a:stretch/>
        </p:blipFill>
        <p:spPr bwMode="auto">
          <a:xfrm>
            <a:off x="6516216" y="764704"/>
            <a:ext cx="2151857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dirty="0" smtClean="0"/>
          </a:p>
          <a:p>
            <a:pPr>
              <a:buNone/>
            </a:pPr>
            <a:r>
              <a:rPr lang="hu-HU" sz="3300" b="1" dirty="0" smtClean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A hazai népességöregedés okai: </a:t>
            </a:r>
          </a:p>
          <a:p>
            <a:r>
              <a:rPr lang="hu-HU" b="1" dirty="0" smtClean="0"/>
              <a:t>a megnövekedett élettartam és</a:t>
            </a:r>
            <a:endParaRPr lang="hu-HU" b="1" dirty="0"/>
          </a:p>
          <a:p>
            <a:r>
              <a:rPr lang="hu-HU" b="1" dirty="0" smtClean="0"/>
              <a:t>az </a:t>
            </a:r>
            <a:r>
              <a:rPr lang="hu-HU" b="1" dirty="0"/>
              <a:t>alacsony </a:t>
            </a:r>
            <a:r>
              <a:rPr lang="hu-HU" b="1" dirty="0" smtClean="0"/>
              <a:t>termékenység.</a:t>
            </a:r>
            <a:endParaRPr lang="hu-HU" dirty="0"/>
          </a:p>
          <a:p>
            <a:pPr lvl="0"/>
            <a:endParaRPr lang="hu-HU" dirty="0" smtClean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55" y="3789040"/>
            <a:ext cx="1657350" cy="17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hu-HU" b="1" dirty="0" smtClean="0"/>
              <a:t>A népesség adott szintjének fenntartásához a 2,1-es termékenységi (reprodukciós) ráta elérése szükséges.</a:t>
            </a:r>
          </a:p>
          <a:p>
            <a:endParaRPr lang="hu-HU" b="1" dirty="0" smtClean="0"/>
          </a:p>
          <a:p>
            <a:pPr algn="ctr">
              <a:buNone/>
            </a:pPr>
            <a:r>
              <a:rPr lang="hu-HU" dirty="0" smtClean="0"/>
              <a:t> </a:t>
            </a:r>
            <a:r>
              <a:rPr lang="hu-HU" b="1" dirty="0" smtClean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A legriasztóbb adat a 2000-ben mért budapesti, ami ennek pontosan a fele: 1,05</a:t>
            </a:r>
          </a:p>
        </p:txBody>
      </p:sp>
    </p:spTree>
    <p:extLst>
      <p:ext uri="{BB962C8B-B14F-4D97-AF65-F5344CB8AC3E}">
        <p14:creationId xmlns:p14="http://schemas.microsoft.com/office/powerpoint/2010/main" val="831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2223120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/>
              <a:t>Az időskorúak aránya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(60 </a:t>
            </a:r>
            <a:r>
              <a:rPr lang="hu-HU" sz="3600" b="1" dirty="0"/>
              <a:t>évesek, illetve </a:t>
            </a:r>
            <a:r>
              <a:rPr lang="hu-HU" sz="3600" b="1" dirty="0" smtClean="0"/>
              <a:t>idősebbek) </a:t>
            </a:r>
            <a:br>
              <a:rPr lang="hu-HU" sz="3600" b="1" dirty="0" smtClean="0"/>
            </a:br>
            <a:r>
              <a:rPr lang="hu-HU" sz="3600" b="1" dirty="0" smtClean="0"/>
              <a:t>a magyar </a:t>
            </a:r>
            <a:r>
              <a:rPr lang="hu-HU" sz="3600" b="1" dirty="0"/>
              <a:t>lakosságon belül: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420888"/>
            <a:ext cx="8229600" cy="2592289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/>
              <a:t>1980     					17,1</a:t>
            </a:r>
            <a:r>
              <a:rPr lang="hu-HU" b="1" dirty="0"/>
              <a:t>%</a:t>
            </a:r>
            <a:endParaRPr lang="hu-HU" dirty="0"/>
          </a:p>
          <a:p>
            <a:pPr marL="0" indent="0" algn="ctr">
              <a:buNone/>
            </a:pPr>
            <a:r>
              <a:rPr lang="hu-HU" b="1" dirty="0"/>
              <a:t>1990     </a:t>
            </a:r>
            <a:r>
              <a:rPr lang="hu-HU" b="1" dirty="0" smtClean="0"/>
              <a:t>					18,9</a:t>
            </a:r>
            <a:r>
              <a:rPr lang="hu-HU" b="1" dirty="0"/>
              <a:t>%</a:t>
            </a:r>
            <a:endParaRPr lang="hu-HU" dirty="0"/>
          </a:p>
          <a:p>
            <a:pPr marL="0" indent="0" algn="ctr">
              <a:buNone/>
            </a:pPr>
            <a:r>
              <a:rPr lang="hu-HU" b="1" dirty="0"/>
              <a:t>1990-1998 </a:t>
            </a:r>
            <a:r>
              <a:rPr lang="hu-HU" b="1" dirty="0" smtClean="0"/>
              <a:t>között </a:t>
            </a:r>
            <a:r>
              <a:rPr lang="hu-HU" b="1" dirty="0"/>
              <a:t>átlag </a:t>
            </a:r>
            <a:r>
              <a:rPr lang="hu-HU" b="1" dirty="0" smtClean="0"/>
              <a:t>		19,5</a:t>
            </a:r>
            <a:r>
              <a:rPr lang="hu-HU" b="1" dirty="0"/>
              <a:t>%</a:t>
            </a:r>
            <a:endParaRPr lang="hu-HU" dirty="0"/>
          </a:p>
          <a:p>
            <a:pPr marL="0" indent="0" algn="ctr">
              <a:buNone/>
            </a:pPr>
            <a:r>
              <a:rPr lang="hu-HU" b="1" dirty="0" smtClean="0"/>
              <a:t>2012 					23,4</a:t>
            </a:r>
            <a:r>
              <a:rPr lang="hu-HU" b="1" dirty="0"/>
              <a:t>% </a:t>
            </a:r>
            <a:endParaRPr lang="hu-HU" b="1" dirty="0" smtClean="0"/>
          </a:p>
          <a:p>
            <a:pPr marL="0" indent="0" algn="ct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45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dovika Szabadegyetem_Sárkány Istvá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Ludovika Szabadegyetem_Sárkány István</Template>
  <TotalTime>1114</TotalTime>
  <Words>1356</Words>
  <Application>Microsoft Office PowerPoint</Application>
  <PresentationFormat>Diavetítés a képernyőre (4:3 oldalarány)</PresentationFormat>
  <Paragraphs>303</Paragraphs>
  <Slides>50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1" baseType="lpstr">
      <vt:lpstr>Ludovika Szabadegyetem_Sárkány István</vt:lpstr>
      <vt:lpstr>AZ IDŐSKOR VIKTIMOLÓGIÁJA </vt:lpstr>
      <vt:lpstr>PowerPoint bemutató</vt:lpstr>
      <vt:lpstr>A demográfiai helyzet </vt:lpstr>
      <vt:lpstr>PowerPoint bemutató</vt:lpstr>
      <vt:lpstr>PowerPoint bemutató</vt:lpstr>
      <vt:lpstr>Időskorúak </vt:lpstr>
      <vt:lpstr>PowerPoint bemutató</vt:lpstr>
      <vt:lpstr>PowerPoint bemutató</vt:lpstr>
      <vt:lpstr>Az időskorúak aránya (60 évesek, illetve idősebbek)  a magyar lakosságon belül: </vt:lpstr>
      <vt:lpstr>Aggodalomra ad okot, hogy</vt:lpstr>
      <vt:lpstr>Időskorúak saját nemükön belüli aránya 2011-ben</vt:lpstr>
      <vt:lpstr>A férfiak és a nők össznépességen belüli aránya 2011-ben </vt:lpstr>
      <vt:lpstr>Az  egészségügyi  helyzet </vt:lpstr>
      <vt:lpstr>A szomatikus tényezők és ezek következményei: </vt:lpstr>
      <vt:lpstr>A lelki tényezők és ezek  következményei: </vt:lpstr>
      <vt:lpstr>Időskor és a stressz </vt:lpstr>
      <vt:lpstr>Az időskorúak egészségügyi helyzetének néhány fontosabb jellemzője</vt:lpstr>
      <vt:lpstr>PowerPoint bemutató</vt:lpstr>
      <vt:lpstr>PowerPoint bemutató</vt:lpstr>
      <vt:lpstr>PowerPoint bemutató</vt:lpstr>
      <vt:lpstr>PowerPoint bemutató</vt:lpstr>
      <vt:lpstr>A szociális helyzet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bűnözési helyzet </vt:lpstr>
      <vt:lpstr>Fontosabb jellemzők </vt:lpstr>
      <vt:lpstr>Az időskori viktimitás  nemek szerinti alakulása </vt:lpstr>
      <vt:lpstr>Fontosabb jellemzők </vt:lpstr>
      <vt:lpstr>PowerPoint bemutató</vt:lpstr>
      <vt:lpstr>A fontosabb jellemzők és a statisztikai adatok alapján tehető megállapítások: </vt:lpstr>
      <vt:lpstr>Fontosabb következtetések </vt:lpstr>
      <vt:lpstr>PowerPoint bemutató</vt:lpstr>
      <vt:lpstr>PowerPoint bemutató</vt:lpstr>
      <vt:lpstr>Az idősek elleni támadások zömét </vt:lpstr>
      <vt:lpstr>Az idősek elleni bűncselekmény elkövetések jellemzői: </vt:lpstr>
      <vt:lpstr>PowerPoint bemutató</vt:lpstr>
      <vt:lpstr>Az időskori sértetté válás tekintetében figyelembe veendő további körülmények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 időskori sértetté válás összegzett előrejelzése 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IDŐSKOR VIKTIMOLÓGIÁJA</dc:title>
  <dc:creator>Gyulus</dc:creator>
  <cp:lastModifiedBy>JURCSOG</cp:lastModifiedBy>
  <cp:revision>65</cp:revision>
  <dcterms:created xsi:type="dcterms:W3CDTF">2015-09-01T14:54:17Z</dcterms:created>
  <dcterms:modified xsi:type="dcterms:W3CDTF">2015-11-02T06:42:49Z</dcterms:modified>
</cp:coreProperties>
</file>