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9" r:id="rId9"/>
    <p:sldId id="270" r:id="rId10"/>
    <p:sldId id="271" r:id="rId11"/>
    <p:sldId id="262" r:id="rId12"/>
    <p:sldId id="272" r:id="rId13"/>
    <p:sldId id="273" r:id="rId14"/>
    <p:sldId id="263" r:id="rId15"/>
    <p:sldId id="264" r:id="rId16"/>
    <p:sldId id="265" r:id="rId17"/>
    <p:sldId id="274" r:id="rId18"/>
    <p:sldId id="275" r:id="rId19"/>
    <p:sldId id="276" r:id="rId20"/>
    <p:sldId id="266" r:id="rId21"/>
    <p:sldId id="267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2" autoAdjust="0"/>
    <p:restoredTop sz="94660"/>
  </p:normalViewPr>
  <p:slideViewPr>
    <p:cSldViewPr>
      <p:cViewPr>
        <p:scale>
          <a:sx n="100" d="100"/>
          <a:sy n="100" d="100"/>
        </p:scale>
        <p:origin x="-3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EA63D-DF7F-46B4-A6EB-C519A161ABF3}" type="datetimeFigureOut">
              <a:rPr lang="hu-HU" smtClean="0"/>
              <a:t>2017.04.11.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E3363-A7A1-4D9C-94DC-C97508908D8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1106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Egyedül, nehézfegyverzet nélkül; + „minden katona harcos” („</a:t>
            </a:r>
            <a:r>
              <a:rPr lang="hu-HU" dirty="0" err="1" smtClean="0"/>
              <a:t>Every</a:t>
            </a:r>
            <a:r>
              <a:rPr lang="hu-HU" dirty="0" smtClean="0"/>
              <a:t> </a:t>
            </a:r>
            <a:r>
              <a:rPr lang="hu-HU" dirty="0" err="1" smtClean="0"/>
              <a:t>marine</a:t>
            </a:r>
            <a:r>
              <a:rPr lang="hu-HU" dirty="0" smtClean="0"/>
              <a:t> is a </a:t>
            </a:r>
            <a:r>
              <a:rPr lang="hu-HU" dirty="0" err="1" smtClean="0"/>
              <a:t>rifleman</a:t>
            </a:r>
            <a:r>
              <a:rPr lang="hu-HU" dirty="0" smtClean="0"/>
              <a:t> </a:t>
            </a:r>
            <a:r>
              <a:rPr lang="hu-HU" dirty="0" err="1" smtClean="0"/>
              <a:t>first</a:t>
            </a:r>
            <a:r>
              <a:rPr lang="hu-HU" dirty="0" smtClean="0"/>
              <a:t>.”)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E3363-A7A1-4D9C-94DC-C97508908D84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0635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rendőr egyre ritkábban a közösség hasznos tagja vagy az államhatalom sértetlen képviselője. Személyvédelem,elfogások, tömegkontroll.</a:t>
            </a:r>
            <a:r>
              <a:rPr lang="hu-HU" baseline="0" dirty="0" smtClean="0"/>
              <a:t> Katonai erők belföldi alkalmazásának tilalma (</a:t>
            </a:r>
            <a:r>
              <a:rPr lang="hu-HU" baseline="0" dirty="0" err="1" smtClean="0"/>
              <a:t>Fürstenfeldbruck</a:t>
            </a:r>
            <a:r>
              <a:rPr lang="hu-HU" baseline="0" dirty="0" smtClean="0"/>
              <a:t>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E3363-A7A1-4D9C-94DC-C97508908D84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3096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M 193 – 55 </a:t>
            </a:r>
            <a:r>
              <a:rPr lang="hu-HU" dirty="0" err="1" smtClean="0"/>
              <a:t>grain</a:t>
            </a:r>
            <a:r>
              <a:rPr lang="hu-HU" dirty="0" smtClean="0"/>
              <a:t>; SS 109 62 </a:t>
            </a:r>
            <a:r>
              <a:rPr lang="hu-HU" dirty="0" err="1" smtClean="0"/>
              <a:t>grain</a:t>
            </a:r>
            <a:r>
              <a:rPr lang="hu-HU" dirty="0" smtClean="0"/>
              <a:t>; DM 11 – 63 </a:t>
            </a:r>
            <a:r>
              <a:rPr lang="hu-HU" dirty="0" err="1" smtClean="0"/>
              <a:t>grain</a:t>
            </a:r>
            <a:r>
              <a:rPr lang="hu-HU" dirty="0" smtClean="0"/>
              <a:t>,</a:t>
            </a:r>
            <a:r>
              <a:rPr lang="hu-HU" baseline="0" dirty="0" smtClean="0"/>
              <a:t> Bundeswehr; M855A1 US, kettős mag, </a:t>
            </a:r>
            <a:r>
              <a:rPr lang="hu-HU" baseline="0" dirty="0" err="1" smtClean="0"/>
              <a:t>soft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nose</a:t>
            </a:r>
            <a:r>
              <a:rPr lang="hu-HU" baseline="0" dirty="0" smtClean="0"/>
              <a:t> (sic!); </a:t>
            </a:r>
            <a:r>
              <a:rPr lang="hu-HU" baseline="0" dirty="0" err="1" smtClean="0"/>
              <a:t>Mk</a:t>
            </a:r>
            <a:r>
              <a:rPr lang="hu-HU" baseline="0" dirty="0" smtClean="0"/>
              <a:t> 262 USSOCOM, 77 </a:t>
            </a:r>
            <a:r>
              <a:rPr lang="hu-HU" baseline="0" dirty="0" err="1" smtClean="0"/>
              <a:t>grain</a:t>
            </a:r>
            <a:endParaRPr lang="hu-HU" baseline="0" dirty="0" smtClean="0"/>
          </a:p>
          <a:p>
            <a:endParaRPr lang="hu-HU" baseline="0" dirty="0" smtClean="0"/>
          </a:p>
          <a:p>
            <a:r>
              <a:rPr lang="hu-HU" baseline="0" dirty="0" smtClean="0"/>
              <a:t>7,62x35</a:t>
            </a:r>
          </a:p>
          <a:p>
            <a:endParaRPr lang="hu-HU" baseline="0" dirty="0" smtClean="0"/>
          </a:p>
          <a:p>
            <a:r>
              <a:rPr lang="hu-HU" baseline="0" dirty="0" smtClean="0"/>
              <a:t>1:7 az általános, az eredeti: 1: 14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E3363-A7A1-4D9C-94DC-C97508908D84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0890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Lövészraj hadrendjébe integráltan,</a:t>
            </a:r>
            <a:r>
              <a:rPr lang="hu-HU" baseline="0" dirty="0" smtClean="0"/>
              <a:t> nem a klasszikus </a:t>
            </a:r>
            <a:r>
              <a:rPr lang="hu-HU" baseline="0" dirty="0" err="1" smtClean="0"/>
              <a:t>sniper</a:t>
            </a:r>
            <a:r>
              <a:rPr lang="hu-HU" baseline="0" dirty="0" smtClean="0"/>
              <a:t>/</a:t>
            </a:r>
            <a:r>
              <a:rPr lang="hu-HU" baseline="0" dirty="0" err="1" smtClean="0"/>
              <a:t>spotter</a:t>
            </a:r>
            <a:r>
              <a:rPr lang="hu-HU" baseline="0" dirty="0" smtClean="0"/>
              <a:t> páros, lásd SVD</a:t>
            </a:r>
          </a:p>
          <a:p>
            <a:r>
              <a:rPr lang="hu-HU" baseline="0" dirty="0" smtClean="0"/>
              <a:t>STANAG 2344, illetve 4694 – </a:t>
            </a:r>
            <a:r>
              <a:rPr lang="hu-HU" baseline="0" dirty="0" err="1" smtClean="0"/>
              <a:t>power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rail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E3363-A7A1-4D9C-94DC-C97508908D84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2222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vas irányzék is lehet </a:t>
            </a:r>
            <a:r>
              <a:rPr lang="hu-HU" dirty="0" err="1" smtClean="0"/>
              <a:t>diopteres</a:t>
            </a:r>
            <a:r>
              <a:rPr lang="hu-HU" dirty="0" smtClean="0"/>
              <a:t>;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close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quarter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combat</a:t>
            </a:r>
            <a:r>
              <a:rPr lang="hu-HU" baseline="0" dirty="0" smtClean="0"/>
              <a:t>; TV-n felnőtt, gyárilag rövidlátó nemzedék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E3363-A7A1-4D9C-94DC-C97508908D84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529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349131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5" name="Kép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Kép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pic>
        <p:nvPicPr>
          <p:cNvPr id="4" name="Kép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Korszerű lövészfegyverek a modern hadviselésben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776864" cy="3145904"/>
          </a:xfrm>
        </p:spPr>
        <p:txBody>
          <a:bodyPr/>
          <a:lstStyle/>
          <a:p>
            <a:r>
              <a:rPr lang="hu-HU" dirty="0" smtClean="0"/>
              <a:t>Ludovika Szabadegyetem, 2017 április 11.</a:t>
            </a:r>
          </a:p>
          <a:p>
            <a:r>
              <a:rPr lang="hu-HU" dirty="0" smtClean="0"/>
              <a:t>Dr. Regényi Kund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980728"/>
            <a:ext cx="8208912" cy="4658072"/>
          </a:xfrm>
        </p:spPr>
        <p:txBody>
          <a:bodyPr>
            <a:normAutofit/>
          </a:bodyPr>
          <a:lstStyle/>
          <a:p>
            <a:endParaRPr lang="hu-H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734481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734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Találat az első lövésre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4392488"/>
          </a:xfrm>
        </p:spPr>
        <p:txBody>
          <a:bodyPr>
            <a:normAutofit/>
          </a:bodyPr>
          <a:lstStyle/>
          <a:p>
            <a:r>
              <a:rPr lang="hu-HU" dirty="0" smtClean="0"/>
              <a:t>Hagyományos nyílt irányzék („</a:t>
            </a:r>
            <a:r>
              <a:rPr lang="hu-HU" dirty="0" err="1" smtClean="0"/>
              <a:t>iron</a:t>
            </a:r>
            <a:r>
              <a:rPr lang="hu-HU" dirty="0" smtClean="0"/>
              <a:t> </a:t>
            </a:r>
            <a:r>
              <a:rPr lang="hu-HU" dirty="0" err="1" smtClean="0"/>
              <a:t>sight</a:t>
            </a:r>
            <a:r>
              <a:rPr lang="hu-HU" dirty="0" smtClean="0"/>
              <a:t>”) eltűnik, helyette közeli célokra („CQC”) ún. „</a:t>
            </a:r>
            <a:r>
              <a:rPr lang="hu-HU" dirty="0" err="1" smtClean="0"/>
              <a:t>red</a:t>
            </a:r>
            <a:r>
              <a:rPr lang="hu-HU" dirty="0" smtClean="0"/>
              <a:t> </a:t>
            </a:r>
            <a:r>
              <a:rPr lang="hu-HU" dirty="0" err="1" smtClean="0"/>
              <a:t>dot</a:t>
            </a:r>
            <a:r>
              <a:rPr lang="hu-HU" dirty="0" smtClean="0"/>
              <a:t>”</a:t>
            </a:r>
            <a:r>
              <a:rPr lang="hu-HU" dirty="0" err="1" smtClean="0"/>
              <a:t>-ok</a:t>
            </a:r>
            <a:r>
              <a:rPr lang="hu-HU" dirty="0" smtClean="0"/>
              <a:t> (</a:t>
            </a:r>
            <a:r>
              <a:rPr lang="hu-HU" dirty="0" err="1" smtClean="0"/>
              <a:t>Aimpoint</a:t>
            </a:r>
            <a:r>
              <a:rPr lang="hu-HU" dirty="0" smtClean="0"/>
              <a:t>), távoli célokra távcsövek, kombinálva is </a:t>
            </a:r>
          </a:p>
          <a:p>
            <a:r>
              <a:rPr lang="hu-HU" dirty="0" smtClean="0"/>
              <a:t>Távmérők, távmérővel egybe épített távcsövek</a:t>
            </a:r>
          </a:p>
          <a:p>
            <a:r>
              <a:rPr lang="hu-HU" dirty="0" smtClean="0"/>
              <a:t>(Nem látható) lézerek</a:t>
            </a:r>
          </a:p>
          <a:p>
            <a:r>
              <a:rPr lang="hu-HU" dirty="0" smtClean="0"/>
              <a:t>Mindez a </a:t>
            </a:r>
            <a:r>
              <a:rPr lang="hu-HU" dirty="0" err="1" smtClean="0"/>
              <a:t>Picatinny-sínen</a:t>
            </a:r>
            <a:endParaRPr lang="hu-HU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13259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4392488"/>
          </a:xfrm>
        </p:spPr>
        <p:txBody>
          <a:bodyPr>
            <a:normAutofit/>
          </a:bodyPr>
          <a:lstStyle/>
          <a:p>
            <a:endParaRPr lang="hu-HU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44824"/>
            <a:ext cx="381642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52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4392488"/>
          </a:xfrm>
        </p:spPr>
        <p:txBody>
          <a:bodyPr>
            <a:normAutofit/>
          </a:bodyPr>
          <a:lstStyle/>
          <a:p>
            <a:endParaRPr lang="hu-H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348880"/>
            <a:ext cx="3600400" cy="3042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864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Harc éjjel-nappal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4392488"/>
          </a:xfrm>
        </p:spPr>
        <p:txBody>
          <a:bodyPr>
            <a:normAutofit/>
          </a:bodyPr>
          <a:lstStyle/>
          <a:p>
            <a:r>
              <a:rPr lang="hu-HU" dirty="0" smtClean="0"/>
              <a:t>Távcsövek elé éjjellátó / passzív </a:t>
            </a:r>
            <a:r>
              <a:rPr lang="hu-HU" dirty="0" err="1" smtClean="0"/>
              <a:t>infra</a:t>
            </a:r>
            <a:r>
              <a:rPr lang="hu-HU" dirty="0" smtClean="0"/>
              <a:t> előtag (</a:t>
            </a:r>
            <a:r>
              <a:rPr lang="hu-HU" dirty="0" err="1" smtClean="0"/>
              <a:t>booster</a:t>
            </a:r>
            <a:r>
              <a:rPr lang="hu-HU" dirty="0" smtClean="0"/>
              <a:t>) – távcsövek rövidülnek</a:t>
            </a:r>
          </a:p>
          <a:p>
            <a:r>
              <a:rPr lang="hu-HU" dirty="0" smtClean="0"/>
              <a:t>Látható fényű v. </a:t>
            </a:r>
            <a:r>
              <a:rPr lang="hu-HU" dirty="0" err="1" smtClean="0"/>
              <a:t>infralámpa</a:t>
            </a:r>
            <a:r>
              <a:rPr lang="hu-HU" dirty="0" smtClean="0"/>
              <a:t> a fegyveren – első esetben vakítás, célzás is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313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Hálózati hadviselés elemei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4392488"/>
          </a:xfrm>
        </p:spPr>
        <p:txBody>
          <a:bodyPr>
            <a:normAutofit/>
          </a:bodyPr>
          <a:lstStyle/>
          <a:p>
            <a:r>
              <a:rPr lang="hu-HU" dirty="0" smtClean="0"/>
              <a:t>Megfigyelés – fegyverhez rendelt, vagy külön optikai eszközzel (</a:t>
            </a:r>
            <a:r>
              <a:rPr lang="hu-HU" dirty="0" err="1" smtClean="0"/>
              <a:t>spektív</a:t>
            </a:r>
            <a:r>
              <a:rPr lang="hu-HU" dirty="0" smtClean="0"/>
              <a:t>)</a:t>
            </a:r>
          </a:p>
          <a:p>
            <a:r>
              <a:rPr lang="hu-HU" dirty="0" smtClean="0"/>
              <a:t>Célmegjelölés – külön eszközzel</a:t>
            </a:r>
          </a:p>
          <a:p>
            <a:r>
              <a:rPr lang="hu-HU" dirty="0" smtClean="0"/>
              <a:t>Feltétele a robusztus 3C képesség</a:t>
            </a:r>
          </a:p>
          <a:p>
            <a:r>
              <a:rPr lang="hu-HU" dirty="0" smtClean="0"/>
              <a:t>Moduláris megoldások</a:t>
            </a:r>
          </a:p>
        </p:txBody>
      </p:sp>
    </p:spTree>
    <p:extLst>
      <p:ext uri="{BB962C8B-B14F-4D97-AF65-F5344CB8AC3E}">
        <p14:creationId xmlns:p14="http://schemas.microsoft.com/office/powerpoint/2010/main" val="9911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Szerkezeti megoldások, típusok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5040560"/>
          </a:xfrm>
        </p:spPr>
        <p:txBody>
          <a:bodyPr>
            <a:normAutofit fontScale="85000" lnSpcReduction="10000"/>
          </a:bodyPr>
          <a:lstStyle/>
          <a:p>
            <a:r>
              <a:rPr lang="hu-HU" dirty="0" smtClean="0"/>
              <a:t>A jelen és a jövő karabélya abszolút megbízható (</a:t>
            </a:r>
            <a:r>
              <a:rPr lang="hu-HU" dirty="0" err="1" smtClean="0"/>
              <a:t>gas</a:t>
            </a:r>
            <a:r>
              <a:rPr lang="hu-HU" dirty="0" smtClean="0"/>
              <a:t> </a:t>
            </a:r>
            <a:r>
              <a:rPr lang="hu-HU" dirty="0" err="1" smtClean="0"/>
              <a:t>piston</a:t>
            </a:r>
            <a:r>
              <a:rPr lang="hu-HU" dirty="0" smtClean="0"/>
              <a:t>), ergonomikus kivitelű (biztosító, tárkioldó egy ujjal), alsó-felső tokos (</a:t>
            </a:r>
            <a:r>
              <a:rPr lang="hu-HU" dirty="0" err="1" smtClean="0"/>
              <a:t>upper</a:t>
            </a:r>
            <a:r>
              <a:rPr lang="hu-HU" dirty="0" smtClean="0"/>
              <a:t>/</a:t>
            </a:r>
            <a:r>
              <a:rPr lang="hu-HU" dirty="0" err="1" smtClean="0"/>
              <a:t>lower</a:t>
            </a:r>
            <a:r>
              <a:rPr lang="hu-HU" dirty="0" smtClean="0"/>
              <a:t> </a:t>
            </a:r>
            <a:r>
              <a:rPr lang="hu-HU" dirty="0" err="1" smtClean="0"/>
              <a:t>receiver</a:t>
            </a:r>
            <a:r>
              <a:rPr lang="hu-HU" dirty="0" smtClean="0"/>
              <a:t>, mechanikai stabilitás, teherbírás, cső szabad lengésének biztosítása), testre szabható (cső és tárfészek könnyen cserélhető, csőhossz és kaliberváltás)</a:t>
            </a:r>
          </a:p>
          <a:p>
            <a:r>
              <a:rPr lang="hu-HU" dirty="0" smtClean="0"/>
              <a:t>Ezeknek a feltételeknek a továbbfejlesztett AR rendszer felel meg. („gépkarabély világsztenderd”)</a:t>
            </a:r>
          </a:p>
          <a:p>
            <a:r>
              <a:rPr lang="hu-HU" dirty="0" smtClean="0"/>
              <a:t>OICW/XM8 (96–04), </a:t>
            </a:r>
            <a:r>
              <a:rPr lang="hu-HU" dirty="0" err="1"/>
              <a:t>E</a:t>
            </a:r>
            <a:r>
              <a:rPr lang="hu-HU" dirty="0" err="1" smtClean="0"/>
              <a:t>xtreme</a:t>
            </a:r>
            <a:r>
              <a:rPr lang="hu-HU" dirty="0" smtClean="0"/>
              <a:t> </a:t>
            </a:r>
            <a:r>
              <a:rPr lang="hu-HU" dirty="0" err="1"/>
              <a:t>D</a:t>
            </a:r>
            <a:r>
              <a:rPr lang="hu-HU" dirty="0" err="1" smtClean="0"/>
              <a:t>ust</a:t>
            </a:r>
            <a:r>
              <a:rPr lang="hu-HU" dirty="0" smtClean="0"/>
              <a:t> Test (07) és ICC </a:t>
            </a:r>
            <a:r>
              <a:rPr lang="hu-HU" dirty="0" smtClean="0"/>
              <a:t>(</a:t>
            </a:r>
            <a:r>
              <a:rPr lang="hu-HU" dirty="0" err="1"/>
              <a:t>I</a:t>
            </a:r>
            <a:r>
              <a:rPr lang="hu-HU" dirty="0" err="1" smtClean="0"/>
              <a:t>ndividual</a:t>
            </a:r>
            <a:r>
              <a:rPr lang="hu-HU" dirty="0" smtClean="0"/>
              <a:t> </a:t>
            </a:r>
            <a:r>
              <a:rPr lang="hu-HU" dirty="0" err="1"/>
              <a:t>C</a:t>
            </a:r>
            <a:r>
              <a:rPr lang="hu-HU" dirty="0" err="1" smtClean="0"/>
              <a:t>arbine</a:t>
            </a:r>
            <a:r>
              <a:rPr lang="hu-HU" dirty="0" smtClean="0"/>
              <a:t> </a:t>
            </a:r>
            <a:r>
              <a:rPr lang="hu-HU" dirty="0" err="1"/>
              <a:t>C</a:t>
            </a:r>
            <a:r>
              <a:rPr lang="hu-HU" dirty="0" err="1" smtClean="0"/>
              <a:t>ompetition</a:t>
            </a:r>
            <a:r>
              <a:rPr lang="hu-HU" dirty="0" smtClean="0"/>
              <a:t>), (08–13); XM8, HK416, FN SCAR, Remington ACR, HK 433</a:t>
            </a:r>
          </a:p>
          <a:p>
            <a:endParaRPr lang="hu-HU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16019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5040560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07891"/>
            <a:ext cx="6192688" cy="413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20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5040560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984776" cy="4024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7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5040560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endParaRPr lang="hu-HU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984776" cy="4024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3141"/>
            <a:ext cx="8128000" cy="542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7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080119"/>
          </a:xfrm>
        </p:spPr>
        <p:txBody>
          <a:bodyPr>
            <a:normAutofit/>
          </a:bodyPr>
          <a:lstStyle/>
          <a:p>
            <a:r>
              <a:rPr lang="hu-HU" dirty="0" smtClean="0"/>
              <a:t>Tárgy pontosítása: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776864" cy="3145904"/>
          </a:xfrm>
        </p:spPr>
        <p:txBody>
          <a:bodyPr/>
          <a:lstStyle/>
          <a:p>
            <a:r>
              <a:rPr lang="hu-HU" dirty="0" smtClean="0"/>
              <a:t>Egyéni kézi lőfegyverek, ezen belül a (gép-) karabélyok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0404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Ajánlott irodalom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5040560"/>
          </a:xfrm>
        </p:spPr>
        <p:txBody>
          <a:bodyPr>
            <a:normAutofit/>
          </a:bodyPr>
          <a:lstStyle/>
          <a:p>
            <a:r>
              <a:rPr lang="hu-HU" dirty="0" err="1" smtClean="0"/>
              <a:t>Visier</a:t>
            </a:r>
            <a:r>
              <a:rPr lang="hu-HU" dirty="0" smtClean="0"/>
              <a:t> </a:t>
            </a:r>
            <a:r>
              <a:rPr lang="hu-HU" dirty="0" err="1" smtClean="0"/>
              <a:t>Special</a:t>
            </a:r>
            <a:r>
              <a:rPr lang="hu-HU" dirty="0" smtClean="0"/>
              <a:t>, Nr. 83,  (2016) </a:t>
            </a:r>
            <a:r>
              <a:rPr lang="hu-HU" dirty="0" err="1" smtClean="0"/>
              <a:t>Moderne</a:t>
            </a:r>
            <a:r>
              <a:rPr lang="hu-HU" dirty="0" smtClean="0"/>
              <a:t> </a:t>
            </a:r>
            <a:r>
              <a:rPr lang="hu-HU" dirty="0" err="1" smtClean="0"/>
              <a:t>Sturmgewehre</a:t>
            </a:r>
            <a:r>
              <a:rPr lang="hu-HU" dirty="0" smtClean="0"/>
              <a:t>, ISSN 0948 – 0528</a:t>
            </a:r>
          </a:p>
          <a:p>
            <a:r>
              <a:rPr lang="hu-HU" dirty="0" smtClean="0"/>
              <a:t>http//:</a:t>
            </a:r>
            <a:r>
              <a:rPr lang="hu-HU" dirty="0" err="1" smtClean="0"/>
              <a:t>www</a:t>
            </a:r>
            <a:r>
              <a:rPr lang="hu-HU" dirty="0" smtClean="0"/>
              <a:t>:</a:t>
            </a:r>
            <a:r>
              <a:rPr lang="hu-HU" dirty="0" err="1" smtClean="0"/>
              <a:t>shootingpress.hu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98703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Köszönöm szíves figyelmüket!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5040560"/>
          </a:xfrm>
        </p:spPr>
        <p:txBody>
          <a:bodyPr>
            <a:normAutofit/>
          </a:bodyPr>
          <a:lstStyle/>
          <a:p>
            <a:r>
              <a:rPr lang="hu-HU" dirty="0" smtClean="0"/>
              <a:t>Kérdések?</a:t>
            </a:r>
          </a:p>
          <a:p>
            <a:r>
              <a:rPr lang="hu-HU" dirty="0" smtClean="0"/>
              <a:t>Hozzászólások?</a:t>
            </a:r>
          </a:p>
          <a:p>
            <a:endParaRPr lang="hu-HU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23417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Katonai természetű hatások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3937992"/>
          </a:xfrm>
        </p:spPr>
        <p:txBody>
          <a:bodyPr/>
          <a:lstStyle/>
          <a:p>
            <a:r>
              <a:rPr lang="hu-HU" dirty="0" smtClean="0"/>
              <a:t>A hidegháború végeztével újra előtérbe kerül a gyalogság / lövészek és fegyverzetük</a:t>
            </a:r>
          </a:p>
          <a:p>
            <a:r>
              <a:rPr lang="hu-HU" dirty="0" smtClean="0"/>
              <a:t>Kis alegységek, nagy tűzerő, rugalmas alkalmazhatóság (0-500 </a:t>
            </a:r>
            <a:r>
              <a:rPr lang="hu-HU" dirty="0" smtClean="0"/>
              <a:t>méter), </a:t>
            </a:r>
            <a:r>
              <a:rPr lang="hu-HU" dirty="0" smtClean="0"/>
              <a:t>találat az első lövésre, harc éjjel-nappal, hálózati hadviselés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82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Rendőri természetű hatások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3937992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Fegyveres bűnözés és belső terror terjedése</a:t>
            </a:r>
          </a:p>
          <a:p>
            <a:r>
              <a:rPr lang="hu-HU" dirty="0" smtClean="0"/>
              <a:t>Kontrollált, szelektív (ártatlanok védelme) államilag szankcionált erőalkalmazás felértékelődése</a:t>
            </a:r>
          </a:p>
          <a:p>
            <a:r>
              <a:rPr lang="hu-HU" dirty="0" smtClean="0"/>
              <a:t>Rendőri és katonai szerepek közötti különbség csökken, egyes esetekben el is tűnik</a:t>
            </a:r>
          </a:p>
          <a:p>
            <a:r>
              <a:rPr lang="hu-HU" dirty="0" smtClean="0"/>
              <a:t>Katonaiakhoz hasonló vagy velük azonos eszközök / fegyverek használata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45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Tűzerő (kaliber)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3937992"/>
          </a:xfrm>
        </p:spPr>
        <p:txBody>
          <a:bodyPr>
            <a:normAutofit/>
          </a:bodyPr>
          <a:lstStyle/>
          <a:p>
            <a:r>
              <a:rPr lang="hu-HU" dirty="0" smtClean="0"/>
              <a:t>Jelenleg meghatározó a .223 </a:t>
            </a:r>
            <a:r>
              <a:rPr lang="hu-HU" dirty="0" err="1" smtClean="0"/>
              <a:t>Rem</a:t>
            </a:r>
            <a:r>
              <a:rPr lang="hu-HU" dirty="0" smtClean="0"/>
              <a:t> / 5,56 x 45 NATO (eredet, fejlődés, tömeg (SS109), kezdősebesség (csőhossz), huzagemelkedés (</a:t>
            </a:r>
            <a:r>
              <a:rPr lang="hu-HU" dirty="0" err="1" smtClean="0"/>
              <a:t>drall</a:t>
            </a:r>
            <a:r>
              <a:rPr lang="hu-HU" dirty="0" smtClean="0"/>
              <a:t>)</a:t>
            </a:r>
          </a:p>
          <a:p>
            <a:r>
              <a:rPr lang="hu-HU" dirty="0" smtClean="0"/>
              <a:t>Kalibervita, logisztikai háttér (tárfészek is!)</a:t>
            </a:r>
          </a:p>
          <a:p>
            <a:r>
              <a:rPr lang="hu-HU" dirty="0" smtClean="0"/>
              <a:t>.308 </a:t>
            </a:r>
            <a:r>
              <a:rPr lang="hu-HU" dirty="0" err="1" smtClean="0"/>
              <a:t>Win</a:t>
            </a:r>
            <a:r>
              <a:rPr lang="hu-HU" dirty="0" smtClean="0"/>
              <a:t>., / 7,62x51 NATO, 7,62x39,</a:t>
            </a:r>
          </a:p>
          <a:p>
            <a:r>
              <a:rPr lang="hu-HU" dirty="0" smtClean="0"/>
              <a:t>.300 BLK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8144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3937992"/>
          </a:xfrm>
        </p:spPr>
        <p:txBody>
          <a:bodyPr>
            <a:normAutofit/>
          </a:bodyPr>
          <a:lstStyle/>
          <a:p>
            <a:r>
              <a:rPr lang="hu-HU" dirty="0" smtClean="0"/>
              <a:t> 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6912768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47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Rugalmas alkalmazhatóság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8208912" cy="3937992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Elvárás, hogy a lövészraj képes legyen a 0-500 méter közti célok tűzzel történő leküzdésére</a:t>
            </a:r>
          </a:p>
          <a:p>
            <a:r>
              <a:rPr lang="hu-HU" dirty="0" smtClean="0"/>
              <a:t>Adaptivitás, testre szabhatóság a fegyver szintjén (eltérő csőhossz / kaliber és kiegészítők)</a:t>
            </a:r>
          </a:p>
          <a:p>
            <a:r>
              <a:rPr lang="hu-HU" dirty="0" err="1" smtClean="0"/>
              <a:t>Designated</a:t>
            </a:r>
            <a:r>
              <a:rPr lang="hu-HU" dirty="0" smtClean="0"/>
              <a:t> </a:t>
            </a:r>
            <a:r>
              <a:rPr lang="hu-HU" dirty="0" err="1" smtClean="0"/>
              <a:t>Marksman</a:t>
            </a:r>
            <a:r>
              <a:rPr lang="hu-HU" dirty="0" smtClean="0"/>
              <a:t> </a:t>
            </a:r>
            <a:r>
              <a:rPr lang="hu-HU" dirty="0" err="1" smtClean="0"/>
              <a:t>Rifle</a:t>
            </a:r>
            <a:endParaRPr lang="hu-HU" dirty="0" smtClean="0"/>
          </a:p>
          <a:p>
            <a:r>
              <a:rPr lang="hu-HU" dirty="0" smtClean="0"/>
              <a:t>Eszköze az ún. </a:t>
            </a:r>
            <a:r>
              <a:rPr lang="hu-HU" dirty="0" err="1" smtClean="0"/>
              <a:t>Picatinny-sín</a:t>
            </a:r>
            <a:r>
              <a:rPr lang="hu-HU" dirty="0" smtClean="0"/>
              <a:t> </a:t>
            </a:r>
            <a:r>
              <a:rPr lang="hu-HU" dirty="0" smtClean="0"/>
              <a:t>(MilStd1913) és az ún.</a:t>
            </a:r>
          </a:p>
          <a:p>
            <a:r>
              <a:rPr lang="hu-HU" dirty="0" err="1" smtClean="0"/>
              <a:t>SopMod</a:t>
            </a:r>
            <a:r>
              <a:rPr lang="hu-HU" dirty="0" smtClean="0"/>
              <a:t> kitek</a:t>
            </a:r>
          </a:p>
        </p:txBody>
      </p:sp>
    </p:spTree>
    <p:extLst>
      <p:ext uri="{BB962C8B-B14F-4D97-AF65-F5344CB8AC3E}">
        <p14:creationId xmlns:p14="http://schemas.microsoft.com/office/powerpoint/2010/main" val="392129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8208912" cy="4442048"/>
          </a:xfrm>
        </p:spPr>
        <p:txBody>
          <a:bodyPr>
            <a:normAutofit/>
          </a:bodyPr>
          <a:lstStyle/>
          <a:p>
            <a:endParaRPr lang="hu-HU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835292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94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8208912" cy="4586064"/>
          </a:xfrm>
        </p:spPr>
        <p:txBody>
          <a:bodyPr>
            <a:normAutofit/>
          </a:bodyPr>
          <a:lstStyle/>
          <a:p>
            <a:endParaRPr lang="hu-H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455" y="1412776"/>
            <a:ext cx="7054533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31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KE_prezentacio_Ludovika Szabadegyete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NKE_prezentacio_Ludovika Szabadegyetem</Template>
  <TotalTime>117</TotalTime>
  <Words>580</Words>
  <Application>Microsoft Office PowerPoint</Application>
  <PresentationFormat>Diavetítés a képernyőre (4:3 oldalarány)</PresentationFormat>
  <Paragraphs>63</Paragraphs>
  <Slides>21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NKE_prezentacio_Ludovika Szabadegyetem</vt:lpstr>
      <vt:lpstr>Korszerű lövészfegyverek a modern hadviselésben</vt:lpstr>
      <vt:lpstr>Tárgy pontosítása:</vt:lpstr>
      <vt:lpstr>Katonai természetű hatások</vt:lpstr>
      <vt:lpstr>Rendőri természetű hatások</vt:lpstr>
      <vt:lpstr>Tűzerő (kaliber)</vt:lpstr>
      <vt:lpstr>PowerPoint bemutató</vt:lpstr>
      <vt:lpstr>Rugalmas alkalmazhatóság</vt:lpstr>
      <vt:lpstr>PowerPoint bemutató</vt:lpstr>
      <vt:lpstr>PowerPoint bemutató</vt:lpstr>
      <vt:lpstr>PowerPoint bemutató</vt:lpstr>
      <vt:lpstr>Találat az első lövésre</vt:lpstr>
      <vt:lpstr>PowerPoint bemutató</vt:lpstr>
      <vt:lpstr>PowerPoint bemutató</vt:lpstr>
      <vt:lpstr>Harc éjjel-nappal</vt:lpstr>
      <vt:lpstr>Hálózati hadviselés elemei</vt:lpstr>
      <vt:lpstr>Szerkezeti megoldások, típusok</vt:lpstr>
      <vt:lpstr>PowerPoint bemutató</vt:lpstr>
      <vt:lpstr>PowerPoint bemutató</vt:lpstr>
      <vt:lpstr>PowerPoint bemutató</vt:lpstr>
      <vt:lpstr>Ajánlott irodalom</vt:lpstr>
      <vt:lpstr>Köszönöm szíves figyelmüket!</vt:lpstr>
    </vt:vector>
  </TitlesOfParts>
  <Company>NKE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PNBTSZ13</dc:creator>
  <cp:lastModifiedBy>PNBTSZ21</cp:lastModifiedBy>
  <cp:revision>35</cp:revision>
  <dcterms:created xsi:type="dcterms:W3CDTF">2017-03-29T07:43:24Z</dcterms:created>
  <dcterms:modified xsi:type="dcterms:W3CDTF">2017-04-11T09:52:23Z</dcterms:modified>
</cp:coreProperties>
</file>