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58" r:id="rId11"/>
    <p:sldId id="261" r:id="rId12"/>
    <p:sldId id="276" r:id="rId13"/>
    <p:sldId id="273" r:id="rId14"/>
    <p:sldId id="274" r:id="rId15"/>
    <p:sldId id="287" r:id="rId16"/>
    <p:sldId id="275" r:id="rId17"/>
    <p:sldId id="260" r:id="rId18"/>
    <p:sldId id="263" r:id="rId19"/>
    <p:sldId id="282" r:id="rId20"/>
    <p:sldId id="281" r:id="rId21"/>
    <p:sldId id="265" r:id="rId22"/>
    <p:sldId id="277" r:id="rId23"/>
    <p:sldId id="283" r:id="rId24"/>
    <p:sldId id="264" r:id="rId25"/>
    <p:sldId id="262" r:id="rId26"/>
    <p:sldId id="266" r:id="rId27"/>
    <p:sldId id="286" r:id="rId28"/>
    <p:sldId id="279" r:id="rId29"/>
    <p:sldId id="285" r:id="rId30"/>
    <p:sldId id="284" r:id="rId31"/>
    <p:sldId id="278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NKE_SIRH_KSI\Arculat\NKE Arculat\NKE_logo es emblema\NKE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16325" b="30440"/>
          <a:stretch>
            <a:fillRect/>
          </a:stretch>
        </p:blipFill>
        <p:spPr bwMode="auto">
          <a:xfrm>
            <a:off x="611188" y="233363"/>
            <a:ext cx="14398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059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008688"/>
            <a:ext cx="1144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69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008688"/>
            <a:ext cx="1144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1888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008688"/>
            <a:ext cx="1144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37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008688"/>
            <a:ext cx="1144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52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008688"/>
            <a:ext cx="1144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12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008688"/>
            <a:ext cx="1144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7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008688"/>
            <a:ext cx="1144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3182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008688"/>
            <a:ext cx="11445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53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:\NKE_SIRH_KSI\Social_Media\Koncepcio_prezi\NKE_emblema_fekete_CMYK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130425"/>
            <a:ext cx="4687887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8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grpSp>
        <p:nvGrpSpPr>
          <p:cNvPr id="1029" name="Csoportba foglalás 14"/>
          <p:cNvGrpSpPr>
            <a:grpSpLocks/>
          </p:cNvGrpSpPr>
          <p:nvPr/>
        </p:nvGrpSpPr>
        <p:grpSpPr bwMode="auto">
          <a:xfrm>
            <a:off x="201613" y="0"/>
            <a:ext cx="247650" cy="6858000"/>
            <a:chOff x="107505" y="0"/>
            <a:chExt cx="248374" cy="6858001"/>
          </a:xfrm>
        </p:grpSpPr>
        <p:pic>
          <p:nvPicPr>
            <p:cNvPr id="103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9" name="Egyenes összekötő 18"/>
          <p:cNvCxnSpPr/>
          <p:nvPr/>
        </p:nvCxnSpPr>
        <p:spPr>
          <a:xfrm>
            <a:off x="3603625" y="6146800"/>
            <a:ext cx="1936750" cy="0"/>
          </a:xfrm>
          <a:prstGeom prst="line">
            <a:avLst/>
          </a:prstGeom>
          <a:ln>
            <a:solidFill>
              <a:srgbClr val="CEA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2222500" y="6218238"/>
            <a:ext cx="469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>
                <a:solidFill>
                  <a:srgbClr val="CEA60D"/>
                </a:solidFill>
                <a:latin typeface="+mj-lt"/>
              </a:rPr>
              <a:t>Készítette: Prof. Dr. </a:t>
            </a:r>
            <a:r>
              <a:rPr lang="hu-HU" sz="1200" dirty="0" err="1">
                <a:solidFill>
                  <a:srgbClr val="CEA60D"/>
                </a:solidFill>
                <a:latin typeface="+mj-lt"/>
              </a:rPr>
              <a:t>Kozáry</a:t>
            </a:r>
            <a:r>
              <a:rPr lang="hu-HU" sz="1200" dirty="0">
                <a:solidFill>
                  <a:srgbClr val="CEA60D"/>
                </a:solidFill>
                <a:latin typeface="+mj-lt"/>
              </a:rPr>
              <a:t> Andrea</a:t>
            </a:r>
            <a:br>
              <a:rPr lang="hu-HU" sz="1200" dirty="0">
                <a:solidFill>
                  <a:srgbClr val="CEA60D"/>
                </a:solidFill>
                <a:latin typeface="+mj-lt"/>
              </a:rPr>
            </a:br>
            <a:r>
              <a:rPr lang="hu-HU" sz="1200" dirty="0">
                <a:solidFill>
                  <a:srgbClr val="CEA60D"/>
                </a:solidFill>
                <a:latin typeface="+mj-lt"/>
              </a:rPr>
              <a:t>Budapest, 2016. április 19.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D0D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D0D0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D0D0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D0D0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D0D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ex.hu/x.php?id=index_kultur_cikklink&amp;url=http%3A%2F%2Findex.hu%2Fgal%3Fdir%3D0602%2Fkult%2Fkomp%2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ex.hu/x.php?id=index_kultur_cikklink&amp;url=http%3A%2F%2Findex.hu%2Fgal%3Fdir%3D0602%2Fkult%2Fkomp%2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ex.hu/x.php?id=index_kultur_cikklink&amp;url=http%3A%2F%2Findex.hu%2Fgal%3Fdir%3D0602%2Fkult%2Fkomp%2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7772400" cy="1584325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A darabolós főhadnagy és az arzénes asszonyok</a:t>
            </a:r>
            <a:endParaRPr lang="hu-HU" altLang="hu-HU" sz="400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188" y="3644900"/>
            <a:ext cx="7848600" cy="1993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sz="22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u-HU" sz="22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200" b="1" dirty="0" smtClean="0"/>
              <a:t>Híres-hírhedt bűnügyek az 1920-as évek Magyarországán</a:t>
            </a:r>
            <a:endParaRPr lang="hu-HU" sz="22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sz="3600" smtClean="0"/>
              <a:t>Prónay Pál tanú</a:t>
            </a:r>
          </a:p>
        </p:txBody>
      </p:sp>
      <p:pic>
        <p:nvPicPr>
          <p:cNvPr id="20483" name="Tartalom helye 3" descr="250px-prona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3068638"/>
            <a:ext cx="1800225" cy="2232025"/>
          </a:xfrm>
        </p:spPr>
      </p:pic>
      <p:sp>
        <p:nvSpPr>
          <p:cNvPr id="20484" name="Téglalap 3"/>
          <p:cNvSpPr>
            <a:spLocks noChangeArrowheads="1"/>
          </p:cNvSpPr>
          <p:nvPr/>
        </p:nvSpPr>
        <p:spPr bwMode="auto">
          <a:xfrm>
            <a:off x="755650" y="2060575"/>
            <a:ext cx="7272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altLang="hu-HU" sz="2400">
                <a:latin typeface="Times New Roman" pitchFamily="18" charset="0"/>
                <a:cs typeface="Times New Roman" pitchFamily="18" charset="0"/>
              </a:rPr>
              <a:t>Dr. Radocsay Jenő rendőrkapitány hallgatta ki Prónay Pál alezredest, akinek zászlóaljában szolgált Léderer.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Feldolgozások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z="2400" b="1" smtClean="0">
                <a:latin typeface="Times New Roman" pitchFamily="18" charset="0"/>
                <a:cs typeface="Times New Roman" pitchFamily="18" charset="0"/>
              </a:rPr>
              <a:t>Krúdy Gyula: Régi pesti históriák. Szépasszony férje…</a:t>
            </a:r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vagy hogyan koncolt föl az angol lord lánya egy pesti hentesmestert. Regény 1925-ből</a:t>
            </a:r>
          </a:p>
          <a:p>
            <a:pPr eaLnBrk="1" hangingPunct="1"/>
            <a:r>
              <a:rPr lang="hu-HU" altLang="hu-HU" sz="2400" b="1" smtClean="0">
                <a:latin typeface="Times New Roman" pitchFamily="18" charset="0"/>
                <a:cs typeface="Times New Roman" pitchFamily="18" charset="0"/>
              </a:rPr>
              <a:t>Jankovics Éva</a:t>
            </a:r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: Lédererné, mi van a kosárban? Dokumentumregény (2009.)</a:t>
            </a:r>
          </a:p>
          <a:p>
            <a:pPr>
              <a:buFont typeface="Arial" pitchFamily="34" charset="0"/>
              <a:buNone/>
            </a:pPr>
            <a:r>
              <a:rPr lang="hu-HU" altLang="hu-HU" sz="2400" b="1" smtClean="0">
                <a:latin typeface="Times New Roman" pitchFamily="18" charset="0"/>
                <a:cs typeface="Times New Roman" pitchFamily="18" charset="0"/>
              </a:rPr>
              <a:t>Jön! Szász János : A sóhajok hídja </a:t>
            </a:r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című fekete-fehér nagyjátékfilm  (2017.)</a:t>
            </a:r>
          </a:p>
          <a:p>
            <a:pPr>
              <a:buFont typeface="Arial" pitchFamily="34" charset="0"/>
              <a:buNone/>
            </a:pPr>
            <a:r>
              <a:rPr lang="hu-HU" altLang="hu-HU" sz="2000" smtClean="0">
                <a:latin typeface="Times New Roman" pitchFamily="18" charset="0"/>
                <a:cs typeface="Times New Roman" pitchFamily="18" charset="0"/>
              </a:rPr>
              <a:t>Főszereplők: Nagy Zsolt (Léderer), Gryllus Dorka (Lédererné) és Hegedűs D. Géza (Kodelka)</a:t>
            </a:r>
          </a:p>
          <a:p>
            <a:pPr eaLnBrk="1" hangingPunct="1"/>
            <a:endParaRPr lang="hu-HU" altLang="hu-H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  <a:p>
            <a:endParaRPr lang="hu-HU" altLang="hu-HU" smtClean="0"/>
          </a:p>
          <a:p>
            <a:pPr>
              <a:buFont typeface="Arial" pitchFamily="34" charset="0"/>
              <a:buNone/>
            </a:pPr>
            <a:r>
              <a:rPr lang="hu-HU" altLang="hu-HU" smtClean="0"/>
              <a:t>	</a:t>
            </a: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altLang="hu-HU" b="1" smtClean="0">
                <a:latin typeface="Times New Roman" pitchFamily="18" charset="0"/>
                <a:cs typeface="Times New Roman" pitchFamily="18" charset="0"/>
              </a:rPr>
              <a:t>II. Az arzénes asszonyok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kezdetek….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03688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1896/97. Hódmezővásárhely (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Jáger Mari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None/>
              <a:defRPr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1911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első bizonyított gyilkosság Nagyréven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(az arzénes gyilkosság szinonimája, holott Békés, Zala, Csongrád megyében is)</a:t>
            </a:r>
          </a:p>
          <a:p>
            <a:pPr>
              <a:buFont typeface="Arial" pitchFamily="34" charset="0"/>
              <a:buNone/>
              <a:defRPr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Gunst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Péter: Tiszazug (1985.),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Gyáni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Gábor. Arzénes asszonyok (2008.)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Doros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Judit: A megbélyegzett falu (2007.)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Bálint Angelika – Győri Anna: A tiszazugi arzéngyilkosságok reprezentációi (2012.) 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Fülöp Márton –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Hamrák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Dóra – Kenesei Zsófia – Lakatos Sára – </a:t>
            </a:r>
            <a:r>
              <a:rPr lang="hu-HU" sz="2200" dirty="0" err="1" smtClean="0">
                <a:latin typeface="Times New Roman" pitchFamily="18" charset="0"/>
                <a:cs typeface="Times New Roman" pitchFamily="18" charset="0"/>
              </a:rPr>
              <a:t>Mravik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Patrik – Mécs Bálint: Arzén a Tiszazugban (2012.)</a:t>
            </a:r>
          </a:p>
          <a:p>
            <a:pPr>
              <a:buFont typeface="Arial" pitchFamily="34" charset="0"/>
              <a:buNone/>
              <a:defRPr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r>
              <a:rPr lang="hu-HU" altLang="hu-H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z="3600" smtClean="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b="1" smtClean="0">
                <a:latin typeface="Times New Roman" pitchFamily="18" charset="0"/>
                <a:cs typeface="Times New Roman" pitchFamily="18" charset="0"/>
              </a:rPr>
              <a:t>Tiszazug (Jász-Nagykun-Szolnok megye)</a:t>
            </a: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mtClean="0">
                <a:latin typeface="Times New Roman" pitchFamily="18" charset="0"/>
                <a:cs typeface="Times New Roman" pitchFamily="18" charset="0"/>
              </a:rPr>
            </a:br>
            <a:endParaRPr lang="hu-HU" altLang="hu-HU" smtClean="0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4580" name="Picture 2" descr="szltz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3132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200" b="1" smtClean="0">
                <a:latin typeface="Times New Roman" pitchFamily="18" charset="0"/>
                <a:cs typeface="Times New Roman" pitchFamily="18" charset="0"/>
              </a:rPr>
              <a:t>Tiszazug (Jász-Nagykun-Szolnok megye)</a:t>
            </a: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mtClean="0">
                <a:latin typeface="Times New Roman" pitchFamily="18" charset="0"/>
                <a:cs typeface="Times New Roman" pitchFamily="18" charset="0"/>
              </a:rPr>
            </a:br>
            <a:endParaRPr lang="hu-HU" altLang="hu-HU" smtClean="0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25604" name="Kép 1" descr="sz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49688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Korabeli források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175125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hu-HU" altLang="hu-H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Az Est</a:t>
            </a:r>
          </a:p>
          <a:p>
            <a:pPr>
              <a:buFont typeface="Arial" pitchFamily="34" charset="0"/>
              <a:buNone/>
            </a:pP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Pesti Napló, Pesti Napló Képes Melléklet</a:t>
            </a:r>
          </a:p>
          <a:p>
            <a:pPr>
              <a:buFont typeface="Arial" pitchFamily="34" charset="0"/>
              <a:buNone/>
            </a:pP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Esti Kurír, Népszava, Friss Újság, Magyarország</a:t>
            </a:r>
          </a:p>
          <a:p>
            <a:pPr>
              <a:buFont typeface="Arial" pitchFamily="34" charset="0"/>
              <a:buNone/>
            </a:pPr>
            <a:r>
              <a:rPr lang="hu-HU" altLang="hu-HU" smtClean="0"/>
              <a:t>Kunszentmárton és Vidéke</a:t>
            </a: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(Móricz, az oknyomozó riporter)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Feldolgozások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Móricz Zsigmond: Tiszazugi méregkeverők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(Nyugat, 1930/3.)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Háy Gyula:Tiszazug (dráma, 1936. Nemzeti Színház, 1945)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Nyirő József: Kopjafák. (1933.)</a:t>
            </a:r>
            <a:r>
              <a:rPr lang="hu-HU" altLang="hu-HU" sz="26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altLang="hu-HU" sz="2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Féja Géza: Viharsarok. Az Alsó-Tiszavidék földje és népe (1937.) 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Kovács Imre: A néma forradalom (1937.)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Sánta Ferenc: Sokan voltunk (1954.)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Saád Katalin:Csupaszon</a:t>
            </a:r>
            <a:r>
              <a:rPr lang="hu-HU" altLang="hu-HU" sz="2600" smtClean="0"/>
              <a:t> </a:t>
            </a: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(1997.)</a:t>
            </a:r>
          </a:p>
          <a:p>
            <a:pPr algn="just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800" smtClean="0"/>
              <a:t> </a:t>
            </a:r>
            <a:endParaRPr lang="hu-HU" altLang="hu-H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 A leleplezés…</a:t>
            </a:r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03688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Arial" pitchFamily="34" charset="0"/>
              <a:buNone/>
            </a:pPr>
            <a:endParaRPr lang="hu-HU" altLang="hu-HU" sz="280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  <a:buFont typeface="Arial" pitchFamily="34" charset="0"/>
              <a:buNone/>
            </a:pPr>
            <a:endParaRPr lang="hu-HU" altLang="hu-HU" sz="2800" smtClean="0"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1929. április – június: névtelen levelek a szolnoki ügyészségre (Takács Lajosné, Kardos Mihályné, Tódor Marcella, Szabó Lászlóné,)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komp nem üzemel 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2005. (The </a:t>
            </a:r>
            <a:r>
              <a:rPr lang="hu-HU" sz="2700" dirty="0" err="1" smtClean="0">
                <a:latin typeface="Times New Roman" pitchFamily="18" charset="0"/>
                <a:cs typeface="Times New Roman" pitchFamily="18" charset="0"/>
              </a:rPr>
              <a:t>Angel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  <a:cs typeface="Times New Roman" pitchFamily="18" charset="0"/>
              </a:rPr>
              <a:t>Makers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, Rendező: </a:t>
            </a:r>
            <a:r>
              <a:rPr lang="hu-HU" sz="2700" dirty="0" err="1" smtClean="0">
                <a:latin typeface="Times New Roman" pitchFamily="18" charset="0"/>
                <a:cs typeface="Times New Roman" pitchFamily="18" charset="0"/>
              </a:rPr>
              <a:t>Astrid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  <a:cs typeface="Times New Roman" pitchFamily="18" charset="0"/>
              </a:rPr>
              <a:t>Bussink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: Operatőr: Trencsényi Klára)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29699" name="Picture 2" descr="#alt#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628775"/>
            <a:ext cx="3024188" cy="3313113"/>
          </a:xfrm>
        </p:spPr>
      </p:pic>
      <p:sp>
        <p:nvSpPr>
          <p:cNvPr id="29700" name="Téglalap 3"/>
          <p:cNvSpPr>
            <a:spLocks noChangeArrowheads="1"/>
          </p:cNvSpPr>
          <p:nvPr/>
        </p:nvSpPr>
        <p:spPr bwMode="auto">
          <a:xfrm>
            <a:off x="1835150" y="4941888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ctr" hangingPunct="1"/>
            <a:r>
              <a:rPr lang="hu-HU" altLang="hu-HU" sz="2400">
                <a:latin typeface="Times New Roman" pitchFamily="18" charset="0"/>
                <a:cs typeface="Times New Roman" pitchFamily="18" charset="0"/>
              </a:rPr>
              <a:t>	indavideo.hu/video/f_angyalcsinlk</a:t>
            </a:r>
          </a:p>
          <a:p>
            <a:pPr eaLnBrk="1" hangingPunct="1"/>
            <a:r>
              <a:rPr lang="hu-HU" altLang="hu-H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z="2400">
                <a:latin typeface="Times New Roman" pitchFamily="18" charset="0"/>
                <a:cs typeface="Times New Roman" pitchFamily="18" charset="0"/>
              </a:rPr>
            </a:br>
            <a:endParaRPr lang="hu-HU" altLang="hu-H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/>
          <a:lstStyle/>
          <a:p>
            <a:pPr eaLnBrk="1" hangingPunct="1"/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Lédererné - Syrius (Egyetemi Színpad, 1973. január 14)</a:t>
            </a:r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sz="1800" smtClean="0">
                <a:latin typeface="Times New Roman" pitchFamily="18" charset="0"/>
                <a:cs typeface="Times New Roman" pitchFamily="18" charset="0"/>
              </a:rPr>
              <a:t>https://www.youtube.com/watch?v=Zov0V4UtTRA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036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u-HU" altLang="hu-HU" sz="2600" smtClean="0">
                <a:latin typeface="Times New Roman" pitchFamily="18" charset="0"/>
                <a:cs typeface="Times New Roman" pitchFamily="18" charset="0"/>
              </a:rPr>
              <a:t>Léderer Gusztáv, Kodelka Ferenc, Lédererné Schwartz Mici</a:t>
            </a:r>
          </a:p>
        </p:txBody>
      </p:sp>
      <p:pic>
        <p:nvPicPr>
          <p:cNvPr id="12292" name="Picture 7" descr="http://www.szeretlekmagyarorszag.hu/wp-content/uploads/2014/12/asp_620_30685_2kodelkane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9055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smtClean="0">
                <a:latin typeface="Times New Roman" pitchFamily="18" charset="0"/>
                <a:cs typeface="Times New Roman" pitchFamily="18" charset="0"/>
              </a:rPr>
              <a:t>„Ki az urát nem szereti, nadragulyát főzzön neki...”</a:t>
            </a:r>
            <a:endParaRPr lang="hu-HU" altLang="hu-HU" sz="3200" b="1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17671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légykő” ill. légyölő papír: „megétették” az áldozatokat</a:t>
            </a:r>
          </a:p>
          <a:p>
            <a:pPr marL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Jött a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bába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(Fazekas Gyuláné Oláh Zsuzsanna): „Nem szereted? Segítek rajtad, adok olyan szert (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 liter pálinkáért és három zsák gabonáért )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, amitől elcsendesedik, és ha száz orvos nézi, akkor se derül ki semmi!” „Mit kínlódsz vele”.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„Könnyíts rajta!”</a:t>
            </a:r>
          </a:p>
          <a:p>
            <a:pPr marL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„Valósággal hatalmába kerítette az asszonyok lelkét... A bába volt a gyóntató, a vigasztaló, a mérgező... A bába hajtotta el a magzatot, s ezzel zsákmányává lett minden asszony, aki hozzá fordult. A bába volt az ördög képviselője, aki játszva szedte áldozatait” – írta Móricz. 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komp nem üzemel, </a:t>
            </a:r>
            <a:r>
              <a:rPr lang="hu-HU" sz="2700" dirty="0" smtClean="0"/>
              <a:t>2005. 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hu-HU" sz="2700" dirty="0" err="1" smtClean="0">
                <a:latin typeface="Times New Roman" pitchFamily="18" charset="0"/>
                <a:cs typeface="Times New Roman" pitchFamily="18" charset="0"/>
              </a:rPr>
              <a:t>Angel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  <a:cs typeface="Times New Roman" pitchFamily="18" charset="0"/>
              </a:rPr>
              <a:t>Makers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, Rendező: </a:t>
            </a:r>
            <a:r>
              <a:rPr lang="hu-HU" sz="2700" dirty="0" err="1" smtClean="0">
                <a:latin typeface="Times New Roman" pitchFamily="18" charset="0"/>
                <a:cs typeface="Times New Roman" pitchFamily="18" charset="0"/>
              </a:rPr>
              <a:t>Astrid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  <a:cs typeface="Times New Roman" pitchFamily="18" charset="0"/>
              </a:rPr>
              <a:t>Bussink</a:t>
            </a:r>
            <a:r>
              <a:rPr lang="hu-HU" sz="2700" dirty="0" smtClean="0">
                <a:latin typeface="Times New Roman" pitchFamily="18" charset="0"/>
                <a:cs typeface="Times New Roman" pitchFamily="18" charset="0"/>
              </a:rPr>
              <a:t>: Operatőr: Trencsényi Klára)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31747" name="Picture 2" descr="#alt#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2150" y="1989138"/>
            <a:ext cx="3284538" cy="37449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>
                <a:latin typeface="Times New Roman" pitchFamily="18" charset="0"/>
                <a:cs typeface="Times New Roman" pitchFamily="18" charset="0"/>
              </a:rPr>
              <a:t>A csendőrségi nyomozás</a:t>
            </a:r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24815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1929. július és október között Nagyréven és Tiszakürtön </a:t>
            </a:r>
          </a:p>
          <a:p>
            <a:pPr marL="514350" indent="-514350">
              <a:buFont typeface="Arial" pitchFamily="34" charset="0"/>
              <a:buAutoNum type="arabicPlain" startAt="77"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feljelentés</a:t>
            </a:r>
          </a:p>
          <a:p>
            <a:pPr marL="0" indent="-51435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Szolnok Megyei Ügyészségen hallgatták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 az asszonyokat. (férjeiket, idős szüleiket, beteg hozzátartozóikat, gyermekeiket - még a csecsemőket is - mérgezték rendszeresen arzénnal.) </a:t>
            </a:r>
          </a:p>
          <a:p>
            <a:pPr marL="0" indent="-51435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Összesen 28 nőt állítottak bíróság elé.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Exhumálások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(162 a mérgezés, de nincs pontos számadat)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1929. december 15. első tárgyalás a Szolnoki Királyi Törvényszéken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(1929-1931 között 12 tárgyalást tartottak)</a:t>
            </a:r>
            <a:r>
              <a:rPr lang="hu-HU" sz="2800" dirty="0" smtClean="0"/>
              <a:t>.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33795" name="Picture 2" descr="#alt#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2150" y="1844675"/>
            <a:ext cx="3284538" cy="3600450"/>
          </a:xfrm>
        </p:spPr>
      </p:pic>
      <p:sp>
        <p:nvSpPr>
          <p:cNvPr id="5" name="Cím 1"/>
          <p:cNvSpPr txBox="1">
            <a:spLocks/>
          </p:cNvSpPr>
          <p:nvPr/>
        </p:nvSpPr>
        <p:spPr bwMode="auto">
          <a:xfrm>
            <a:off x="611188" y="40481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b="1" dirty="0">
                <a:solidFill>
                  <a:srgbClr val="CEA60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hu-HU" sz="4000" b="1" dirty="0">
                <a:solidFill>
                  <a:srgbClr val="CEA60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hu-HU" sz="4400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4400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</a:br>
            <a:r>
              <a:rPr lang="hu-HU" sz="14400" b="1" dirty="0">
                <a:solidFill>
                  <a:srgbClr val="CEA60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Minden</a:t>
            </a:r>
            <a:r>
              <a:rPr lang="hu-HU" sz="14400" b="1" dirty="0">
                <a:solidFill>
                  <a:srgbClr val="CEA60D"/>
                </a:solidFill>
                <a:latin typeface="Times New Roman" pitchFamily="18" charset="0"/>
                <a:cs typeface="Times New Roman" pitchFamily="18" charset="0"/>
              </a:rPr>
              <a:t>ki tudott róla….</a:t>
            </a:r>
            <a:endParaRPr lang="hu-HU" sz="14400" dirty="0">
              <a:solidFill>
                <a:srgbClr val="CEA60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z="3600" smtClean="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smtClean="0">
                <a:latin typeface="Times New Roman" pitchFamily="18" charset="0"/>
                <a:cs typeface="Times New Roman" pitchFamily="18" charset="0"/>
              </a:rPr>
              <a:t>A vádlottak a törvényszéken</a:t>
            </a:r>
          </a:p>
        </p:txBody>
      </p:sp>
      <p:pic>
        <p:nvPicPr>
          <p:cNvPr id="34819" name="Picture 2" descr="C:\Documents and Settings\a\Dokumentumok\Arzénes asszonyok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8075" y="2065338"/>
            <a:ext cx="4387850" cy="2986087"/>
          </a:xfrm>
          <a:noFill/>
        </p:spPr>
      </p:pic>
      <p:sp>
        <p:nvSpPr>
          <p:cNvPr id="34820" name="Téglalap 3"/>
          <p:cNvSpPr>
            <a:spLocks noChangeArrowheads="1"/>
          </p:cNvSpPr>
          <p:nvPr/>
        </p:nvSpPr>
        <p:spPr bwMode="auto">
          <a:xfrm>
            <a:off x="1187450" y="5229225"/>
            <a:ext cx="720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hu-HU" altLang="hu-HU">
                <a:latin typeface="Times New Roman" pitchFamily="18" charset="0"/>
                <a:cs typeface="Times New Roman" pitchFamily="18" charset="0"/>
              </a:rPr>
              <a:t>Holyba Károlyné, Sebestyén Bálintné, Lipka Pálné, Köteles Istvánné</a:t>
            </a:r>
            <a:r>
              <a:rPr lang="hu-HU" altLang="hu-HU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z="3600" smtClean="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smtClean="0">
                <a:latin typeface="Times New Roman" pitchFamily="18" charset="0"/>
                <a:cs typeface="Times New Roman" pitchFamily="18" charset="0"/>
              </a:rPr>
              <a:t>Az elítélt tiszazugi arzénes asszonyok</a:t>
            </a:r>
          </a:p>
        </p:txBody>
      </p:sp>
      <p:pic>
        <p:nvPicPr>
          <p:cNvPr id="35843" name="kep_szerkfoto_image_7552747" descr="plate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00213"/>
            <a:ext cx="6048375" cy="40322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altLang="hu-H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200" b="1" smtClean="0">
                <a:latin typeface="Times New Roman" pitchFamily="18" charset="0"/>
                <a:cs typeface="Times New Roman" pitchFamily="18" charset="0"/>
              </a:rPr>
              <a:t>Az arzénes asszonyok sétája a szolnoki fogház udvarán</a:t>
            </a:r>
          </a:p>
        </p:txBody>
      </p:sp>
      <p:pic>
        <p:nvPicPr>
          <p:cNvPr id="36867" name="Picture 2" descr="http://www.kosakaroly.hu/adattar/arzen/plate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475" y="1628775"/>
            <a:ext cx="5251450" cy="381635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smtClean="0">
                <a:latin typeface="Times New Roman" pitchFamily="18" charset="0"/>
                <a:cs typeface="Times New Roman" pitchFamily="18" charset="0"/>
              </a:rPr>
              <a:t>Az arzénes asszonyok sétája a szolnoki fogház udvarán</a:t>
            </a:r>
            <a:endParaRPr lang="hu-HU" altLang="hu-HU" sz="3200" smtClean="0"/>
          </a:p>
        </p:txBody>
      </p:sp>
      <p:sp>
        <p:nvSpPr>
          <p:cNvPr id="3789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37892" name="Picture 2" descr="300px-A_tiszazugi_arz-C3-A9n-C3-BCgy_v-C3-A1dlottjai-300x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46815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sz="3600" smtClean="0"/>
              <a:t>Ítélet a Szolnoki Királyi Törvényszéken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Hat halálos ítélet született, amelyből hármat végre is hajtottak</a:t>
            </a:r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None/>
            </a:pPr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Kardos Mihályné Szendi Mária, az ítélet végrehajtva: 1931. január 13.  Csordás Bálintné Brozik Krisztina, az ítélet végrehajtva: 1931. június 17., Szabó Lászlóné Szabó Mária, az ítélet végrehajtva: 1931. június 17.</a:t>
            </a:r>
          </a:p>
          <a:p>
            <a:pPr>
              <a:buFont typeface="Arial" pitchFamily="34" charset="0"/>
              <a:buNone/>
            </a:pP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Nyolc életfogytiglani, két tizenöt évi, egy tíz évi, két nyolc évi és egy öt évi fegyházbüntetés . Hat esetben felmentés és két esetben vádejtés történt. </a:t>
            </a:r>
          </a:p>
          <a:p>
            <a:endParaRPr lang="hu-HU" altLang="hu-H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Móricz tudósítása </a:t>
            </a:r>
            <a:r>
              <a:rPr lang="hu-HU" altLang="hu-HU" sz="3600" smtClean="0"/>
              <a:t>(Nyugat, 1930)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hu-HU" dirty="0" smtClean="0"/>
          </a:p>
          <a:p>
            <a:pPr marL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„Rettenetes az a szellemi nyomor, amelyről a szolnoki tárgyalás levonja a gyásztakarót: ha ez sem korbácsolja fel a magyar öntudatot, akkor Magyarországra is rámondhatja egyik Sors a másiknak:</a:t>
            </a:r>
          </a:p>
          <a:p>
            <a:pPr marL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- Mit kínlódsz vele”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tett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hu-HU" altLang="hu-HU" smtClean="0"/>
              <a:t>1925. január 7. nyereségvágyból elkövetett gyilkosság a Tölgyfa utca 4-ben.</a:t>
            </a:r>
          </a:p>
          <a:p>
            <a:pPr eaLnBrk="1" hangingPunct="1">
              <a:buFont typeface="Arial" pitchFamily="34" charset="0"/>
              <a:buNone/>
            </a:pPr>
            <a:r>
              <a:rPr lang="hu-HU" altLang="hu-HU" smtClean="0"/>
              <a:t>Elkövetők: Léderer Gusztáv csendőr főhadnagy és felesége, Schwartz Mária (Mici) </a:t>
            </a:r>
          </a:p>
          <a:p>
            <a:pPr eaLnBrk="1" hangingPunct="1">
              <a:buFont typeface="Arial" pitchFamily="34" charset="0"/>
              <a:buNone/>
            </a:pPr>
            <a:r>
              <a:rPr lang="hu-HU" altLang="hu-HU" smtClean="0"/>
              <a:t>Áldozat: Kodelka Ferenc hentesmester</a:t>
            </a: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smtClean="0">
                <a:latin typeface="Times New Roman" pitchFamily="18" charset="0"/>
                <a:cs typeface="Times New Roman" pitchFamily="18" charset="0"/>
              </a:rPr>
              <a:t>Ítélet a  Budapesti Királyi Ítélőtáblán 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u-HU" altLang="hu-HU" b="1" smtClean="0">
                <a:latin typeface="Times New Roman" pitchFamily="18" charset="0"/>
                <a:cs typeface="Times New Roman" pitchFamily="18" charset="0"/>
              </a:rPr>
              <a:t>Fellebbezési fórum</a:t>
            </a:r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enyhébb ítéletek, pl. a halálraítéltet felmentették. </a:t>
            </a:r>
          </a:p>
          <a:p>
            <a:pPr>
              <a:buFont typeface="Arial" pitchFamily="34" charset="0"/>
              <a:buNone/>
            </a:pPr>
            <a:r>
              <a:rPr lang="hu-HU" altLang="hu-HU" sz="2800" smtClean="0">
                <a:latin typeface="Times New Roman" pitchFamily="18" charset="0"/>
                <a:cs typeface="Times New Roman" pitchFamily="18" charset="0"/>
              </a:rPr>
              <a:t>Cseri Lajosné Szűcs Lídiát a Szolnoki Királyi Törvényszék 1930. február 14-én kötél általi halálra ítélte, a Budapesti Királyi Ítélőtábla viszont ellenkező döntést hozott, és 1930. október 23-án a felmentette és szabadlábra helyezte. </a:t>
            </a:r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(„a vádlott bűnösségét megállapítani nem lehetett”)</a:t>
            </a:r>
          </a:p>
          <a:p>
            <a:endParaRPr lang="hu-HU" altLang="hu-H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  <a:p>
            <a:endParaRPr lang="hu-HU" altLang="hu-HU" smtClean="0"/>
          </a:p>
          <a:p>
            <a:pPr>
              <a:buFont typeface="Arial" pitchFamily="34" charset="0"/>
              <a:buNone/>
            </a:pPr>
            <a:r>
              <a:rPr lang="hu-HU" altLang="hu-HU" smtClean="0"/>
              <a:t> 	</a:t>
            </a:r>
            <a:r>
              <a:rPr lang="hu-HU" altLang="hu-HU" sz="3600" smtClean="0">
                <a:latin typeface="Times New Roman" pitchFamily="18" charset="0"/>
                <a:cs typeface="Times New Roman" pitchFamily="18" charset="0"/>
              </a:rPr>
              <a:t>Köszönöm a megtisztelő figyelmet!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Források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Korabeli sajtótermékek, napilapok (Az Est, Pesti Hírlap, Esti Kurír, Népszava, Huszadik század) </a:t>
            </a:r>
          </a:p>
          <a:p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Rendőrségi szakfolyóiratok (A Rend, Rendőr, Magyar Detektív, Rendőrségi Lapok, Csendőrségi Lapok) </a:t>
            </a:r>
          </a:p>
          <a:p>
            <a:r>
              <a:rPr lang="hu-HU" altLang="hu-HU" smtClean="0">
                <a:latin typeface="Times New Roman" pitchFamily="18" charset="0"/>
                <a:cs typeface="Times New Roman" pitchFamily="18" charset="0"/>
              </a:rPr>
              <a:t>Több mint ezerhatszáz oldalnyi perirat</a:t>
            </a:r>
          </a:p>
          <a:p>
            <a:endParaRPr lang="hu-HU" altLang="hu-H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Előtörténet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u-HU" altLang="hu-HU" b="1" smtClean="0"/>
              <a:t>Léderer Gusztáv</a:t>
            </a:r>
            <a:r>
              <a:rPr lang="hu-HU" altLang="hu-HU" smtClean="0"/>
              <a:t>: </a:t>
            </a:r>
          </a:p>
          <a:p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Pozsony, kispolgári család,1880-as évek. </a:t>
            </a:r>
          </a:p>
          <a:p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I. világháború: önként jelentkezett a hadseregbe. (élelmezési tiszt, a fronton nem teljesített szolgálatot.) </a:t>
            </a:r>
          </a:p>
          <a:p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1919. Antibolsevista Comité (bécsi iroda),  Nemzeti Hadsereg, Prónay-Héjjas különítmény (1921-ben elbocsátották), csendőrtiszt</a:t>
            </a:r>
          </a:p>
          <a:p>
            <a:endParaRPr lang="hu-HU" altLang="hu-H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Előtörténet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u-HU" altLang="hu-HU" sz="3000" b="1" smtClean="0">
                <a:latin typeface="Times New Roman" pitchFamily="18" charset="0"/>
                <a:cs typeface="Times New Roman" pitchFamily="18" charset="0"/>
              </a:rPr>
              <a:t>Schwartz Mária </a:t>
            </a:r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(Mici), pozsonyi kávéház, pénztáros.</a:t>
            </a:r>
          </a:p>
          <a:p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Azt híresztelte magáról, hogy gazdag származású, de: egy stájerországi vasúti bakter lánya.</a:t>
            </a:r>
          </a:p>
          <a:p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Költekező életmód, a 20-as évek közepén anyagi helyzetük megromlott.</a:t>
            </a:r>
          </a:p>
          <a:p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Ördögi terv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Előtörténet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u-HU" altLang="hu-HU" sz="3000" b="1" smtClean="0">
                <a:latin typeface="Times New Roman" pitchFamily="18" charset="0"/>
                <a:cs typeface="Times New Roman" pitchFamily="18" charset="0"/>
              </a:rPr>
              <a:t>Kodelka Ferenc</a:t>
            </a:r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None/>
            </a:pPr>
            <a:endParaRPr lang="hu-HU" altLang="hu-HU" sz="3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Ismert hentesmester (hentesáru-hálózatot üzemeltetett, vagyonos polgárok közé számított)</a:t>
            </a:r>
          </a:p>
          <a:p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A hadseregnek szállította a húst, Lédererrel baráti, pénzügyi, üzleti kapcsolatban állt.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A terv végrehajtása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u-HU" altLang="hu-HU" smtClean="0"/>
              <a:t>Kitalált történet: pénzügyi tranzakció</a:t>
            </a:r>
          </a:p>
          <a:p>
            <a:endParaRPr lang="hu-HU" altLang="hu-HU" smtClean="0"/>
          </a:p>
          <a:p>
            <a:r>
              <a:rPr lang="hu-HU" altLang="hu-HU" smtClean="0"/>
              <a:t>1924. december: kísérlet</a:t>
            </a:r>
          </a:p>
          <a:p>
            <a:r>
              <a:rPr lang="hu-HU" altLang="hu-HU" smtClean="0"/>
              <a:t>1925. január 7.: bestiális kegyetlenséggel végrehajtott gyilkosság </a:t>
            </a:r>
          </a:p>
          <a:p>
            <a:pPr>
              <a:buFont typeface="Arial" pitchFamily="34" charset="0"/>
              <a:buNone/>
            </a:pPr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(korábbi bűncselekmények is)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mtClean="0"/>
              <a:t>Per és ítélet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Léderer Gusztáv: a katonai törvényszék 1925 májusában csalásért, gyilkosságért és hullarablásért rangvesztésre, a csendőrségtől való elbocsátásra és kötél általi halálra ítélte. </a:t>
            </a:r>
            <a:r>
              <a:rPr lang="hu-HU" altLang="hu-HU" sz="2400" smtClean="0">
                <a:latin typeface="Times New Roman" pitchFamily="18" charset="0"/>
                <a:cs typeface="Times New Roman" pitchFamily="18" charset="0"/>
              </a:rPr>
              <a:t>(dr. Kugel János ügyvéd fellebbezése, de 1926. november 14-én  felakasztották  a Margit körúti fogház udvarán)</a:t>
            </a:r>
          </a:p>
          <a:p>
            <a:pPr>
              <a:buFont typeface="Arial" pitchFamily="34" charset="0"/>
              <a:buNone/>
            </a:pPr>
            <a:r>
              <a:rPr lang="hu-HU" altLang="hu-HU" sz="3000" smtClean="0">
                <a:latin typeface="Times New Roman" pitchFamily="18" charset="0"/>
                <a:cs typeface="Times New Roman" pitchFamily="18" charset="0"/>
              </a:rPr>
              <a:t>Lédererné: először halálbüntetés, majd életfogytiglan és 15 év múlva  szabadult.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dovikaSzabadegyetem_Kozáry Andre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LudovikaSzabadegyetem_Kozáry Andrea</Template>
  <TotalTime>1306</TotalTime>
  <Words>980</Words>
  <Application>Microsoft Office PowerPoint</Application>
  <PresentationFormat>Diavetítés a képernyőre (4:3 oldalarány)</PresentationFormat>
  <Paragraphs>115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7" baseType="lpstr">
      <vt:lpstr>Arial</vt:lpstr>
      <vt:lpstr>Optima HU Bd</vt:lpstr>
      <vt:lpstr>Optima HU Rg</vt:lpstr>
      <vt:lpstr>Calibri</vt:lpstr>
      <vt:lpstr>Times New Roman</vt:lpstr>
      <vt:lpstr>LudovikaSzabadegyetem_Kozáry Andrea</vt:lpstr>
      <vt:lpstr>A darabolós főhadnagy és az arzénes asszonyok</vt:lpstr>
      <vt:lpstr>Lédererné - Syrius (Egyetemi Színpad, 1973. január 14) https://www.youtube.com/watch?v=Zov0V4UtTRA</vt:lpstr>
      <vt:lpstr>A tett</vt:lpstr>
      <vt:lpstr>Források</vt:lpstr>
      <vt:lpstr>Előtörténet</vt:lpstr>
      <vt:lpstr>Előtörténet</vt:lpstr>
      <vt:lpstr>Előtörténet</vt:lpstr>
      <vt:lpstr>A terv végrehajtása</vt:lpstr>
      <vt:lpstr>Per és ítélet</vt:lpstr>
      <vt:lpstr> Prónay Pál tanú</vt:lpstr>
      <vt:lpstr>Feldolgozások</vt:lpstr>
      <vt:lpstr>PowerPoint bemutató</vt:lpstr>
      <vt:lpstr>A kezdetek….</vt:lpstr>
      <vt:lpstr> Tiszazug (Jász-Nagykun-Szolnok megye) </vt:lpstr>
      <vt:lpstr> Tiszazug (Jász-Nagykun-Szolnok megye) </vt:lpstr>
      <vt:lpstr>Korabeli források</vt:lpstr>
      <vt:lpstr>Feldolgozások</vt:lpstr>
      <vt:lpstr> A leleplezés…</vt:lpstr>
      <vt:lpstr> A komp nem üzemel 2005. (The Angel Makers, Rendező: Astrid Bussink: Operatőr: Trencsényi Klára)  </vt:lpstr>
      <vt:lpstr>„Ki az urát nem szereti, nadragulyát főzzön neki...”</vt:lpstr>
      <vt:lpstr> A komp nem üzemel, 2005. (The Angel Makers, Rendező: Astrid Bussink: Operatőr: Trencsényi Klára)  </vt:lpstr>
      <vt:lpstr>A csendőrségi nyomozás</vt:lpstr>
      <vt:lpstr>  </vt:lpstr>
      <vt:lpstr> A vádlottak a törvényszéken</vt:lpstr>
      <vt:lpstr> Az elítélt tiszazugi arzénes asszonyok</vt:lpstr>
      <vt:lpstr> Az arzénes asszonyok sétája a szolnoki fogház udvarán</vt:lpstr>
      <vt:lpstr>Az arzénes asszonyok sétája a szolnoki fogház udvarán</vt:lpstr>
      <vt:lpstr> Ítélet a Szolnoki Királyi Törvényszéken</vt:lpstr>
      <vt:lpstr>Móricz tudósítása (Nyugat, 1930)</vt:lpstr>
      <vt:lpstr>Ítélet a  Budapesti Királyi Ítélőtáblán </vt:lpstr>
      <vt:lpstr>PowerPoint bemutató</vt:lpstr>
    </vt:vector>
  </TitlesOfParts>
  <Company>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egeresiz</dc:creator>
  <cp:lastModifiedBy>egeresiz</cp:lastModifiedBy>
  <cp:revision>102</cp:revision>
  <dcterms:created xsi:type="dcterms:W3CDTF">2016-03-29T09:42:27Z</dcterms:created>
  <dcterms:modified xsi:type="dcterms:W3CDTF">2016-04-19T06:13:15Z</dcterms:modified>
</cp:coreProperties>
</file>