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61" r:id="rId3"/>
    <p:sldId id="269" r:id="rId4"/>
    <p:sldId id="270" r:id="rId5"/>
    <p:sldId id="271" r:id="rId6"/>
    <p:sldId id="272" r:id="rId7"/>
    <p:sldId id="273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15E04-A2FC-4108-869E-F9FBF1CD0E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7418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0" r:id="rId12"/>
    <p:sldLayoutId id="2147483656" r:id="rId13"/>
    <p:sldLayoutId id="2147483657" r:id="rId14"/>
    <p:sldLayoutId id="214748367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660399"/>
            <a:ext cx="7772400" cy="1470025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KÖFOP-2.1.2-VEKOP-15- 2016-00001 </a:t>
            </a:r>
            <a:b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jó kormányzást megalapozó közszolgálat-fejlesztés</a:t>
            </a:r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6662" y="2996952"/>
            <a:ext cx="6400800" cy="2232248"/>
          </a:xfrm>
        </p:spPr>
        <p:txBody>
          <a:bodyPr>
            <a:normAutofit fontScale="92500" lnSpcReduction="10000"/>
          </a:bodyPr>
          <a:lstStyle/>
          <a:p>
            <a:r>
              <a:rPr lang="hu-HU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Széchenyi </a:t>
            </a:r>
            <a:r>
              <a:rPr lang="hu-HU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levelezése</a:t>
            </a:r>
          </a:p>
          <a:p>
            <a:r>
              <a:rPr lang="hu-HU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hu-HU" sz="3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Oplatka</a:t>
            </a:r>
            <a:r>
              <a:rPr lang="hu-HU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András</a:t>
            </a:r>
            <a:endParaRPr lang="hu-HU" sz="3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2016. 11. 08.</a:t>
            </a:r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3960812" cy="51831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endParaRPr lang="hu-HU" altLang="hu-HU" sz="2800" dirty="0" smtClean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Grafik 1" descr="Bildergebnis für széchenyi istván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39988" y="1373635"/>
            <a:ext cx="3816424" cy="475252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0229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C:\Users\Helen Oplatka\Desktop\Széchenyi\K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48" y="248669"/>
            <a:ext cx="6844952" cy="66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3" descr="C:\Users\Helen Oplatka\Desktop\Széchenyi\Sz Manuskript 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940789" cy="68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6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C:\Users\Helen Oplatka\Desktop\Széchenyi\Späte Schri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" r="4114"/>
          <a:stretch/>
        </p:blipFill>
        <p:spPr bwMode="auto">
          <a:xfrm>
            <a:off x="0" y="302095"/>
            <a:ext cx="9144000" cy="63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 descr="C:\Users\Helen Oplatka\Desktop\Széchenyi\Sz. Manuskript n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36106"/>
            <a:ext cx="4968552" cy="68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Rechteck 1"/>
          <p:cNvSpPr/>
          <p:nvPr/>
        </p:nvSpPr>
        <p:spPr>
          <a:xfrm>
            <a:off x="1363452" y="1196752"/>
            <a:ext cx="6264696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prstClr val="black"/>
                </a:solidFill>
                <a:latin typeface="Arial"/>
                <a:ea typeface="Calibri"/>
              </a:rPr>
              <a:t>Bécs, 1843. november 13. Szapáry Antalné grófőnek</a:t>
            </a:r>
            <a:endParaRPr lang="de-CH" sz="1050" dirty="0">
              <a:solidFill>
                <a:prstClr val="black"/>
              </a:solidFill>
              <a:latin typeface="Arial"/>
              <a:ea typeface="Calibri"/>
            </a:endParaRPr>
          </a:p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prstClr val="black"/>
                </a:solidFill>
                <a:latin typeface="Arial"/>
                <a:ea typeface="Calibri"/>
              </a:rPr>
              <a:t>Majláth Béla kiadása, 3. k. 26. o. </a:t>
            </a:r>
            <a:endParaRPr lang="de-CH" sz="1050" dirty="0">
              <a:solidFill>
                <a:prstClr val="black"/>
              </a:solidFill>
              <a:latin typeface="Arial"/>
              <a:ea typeface="Calibri"/>
            </a:endParaRPr>
          </a:p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prstClr val="black"/>
                </a:solidFill>
                <a:latin typeface="Arial"/>
                <a:ea typeface="Calibri"/>
              </a:rPr>
              <a:t> </a:t>
            </a:r>
            <a:endParaRPr lang="de-CH" sz="1050" dirty="0">
              <a:solidFill>
                <a:prstClr val="black"/>
              </a:solidFill>
              <a:latin typeface="Arial"/>
              <a:ea typeface="Calibri"/>
            </a:endParaRPr>
          </a:p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prstClr val="black"/>
                </a:solidFill>
                <a:latin typeface="Arial"/>
                <a:ea typeface="Calibri"/>
              </a:rPr>
              <a:t>Hätten Sie mich mit dem Scheinfroste „Abtrünnigen” nicht benannt, so glauben Sie mir, hätte ich geschwiegen.</a:t>
            </a:r>
            <a:endParaRPr lang="de-CH" sz="1050" dirty="0">
              <a:solidFill>
                <a:prstClr val="black"/>
              </a:solidFill>
              <a:latin typeface="Arial"/>
              <a:ea typeface="Calibri"/>
            </a:endParaRPr>
          </a:p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prstClr val="black"/>
                </a:solidFill>
                <a:latin typeface="Arial"/>
                <a:ea typeface="Calibri"/>
              </a:rPr>
              <a:t>Szószerint: Ha Ön nem nevezett volna engem látszatfaggyal „elpártoltnak”, akkor – higgye el nekem – hallgattam volna.</a:t>
            </a:r>
            <a:endParaRPr lang="de-CH" sz="1050" dirty="0">
              <a:solidFill>
                <a:prstClr val="black"/>
              </a:solidFill>
              <a:latin typeface="Arial"/>
              <a:ea typeface="Calibri"/>
            </a:endParaRPr>
          </a:p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prstClr val="black"/>
                </a:solidFill>
                <a:latin typeface="Arial"/>
                <a:ea typeface="Calibri"/>
              </a:rPr>
              <a:t>„Scheinfroste” hibás olvasat. Helyesen: „</a:t>
            </a:r>
            <a:r>
              <a:rPr lang="hu-HU" b="1" i="1" dirty="0">
                <a:solidFill>
                  <a:prstClr val="black"/>
                </a:solidFill>
                <a:latin typeface="Arial"/>
                <a:ea typeface="Calibri"/>
              </a:rPr>
              <a:t>Schimpfworte</a:t>
            </a:r>
            <a:r>
              <a:rPr lang="hu-HU" b="1" dirty="0">
                <a:solidFill>
                  <a:prstClr val="black"/>
                </a:solidFill>
                <a:latin typeface="Arial"/>
                <a:ea typeface="Calibri"/>
              </a:rPr>
              <a:t>” azaz „szitokszó”: </a:t>
            </a:r>
            <a:endParaRPr lang="de-CH" sz="1050" dirty="0">
              <a:solidFill>
                <a:prstClr val="black"/>
              </a:solidFill>
              <a:latin typeface="Arial"/>
              <a:ea typeface="Calibri"/>
            </a:endParaRPr>
          </a:p>
          <a:p>
            <a:pPr defTabSz="914400"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prstClr val="black"/>
                </a:solidFill>
                <a:latin typeface="Arial"/>
                <a:ea typeface="Calibri"/>
              </a:rPr>
              <a:t>Ha Ön nem illetett volna az „elpártolt” szitokszóval... </a:t>
            </a:r>
            <a:endParaRPr lang="de-CH" sz="1050" dirty="0">
              <a:solidFill>
                <a:prstClr val="black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1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7504" y="1124744"/>
            <a:ext cx="8820472" cy="500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Arial"/>
                <a:ea typeface="Calibri"/>
              </a:rPr>
              <a:t>Pest, George </a:t>
            </a:r>
            <a:r>
              <a:rPr lang="hu-HU" b="1" dirty="0" err="1">
                <a:latin typeface="Arial"/>
                <a:ea typeface="Calibri"/>
              </a:rPr>
              <a:t>Rennienek</a:t>
            </a:r>
            <a:r>
              <a:rPr lang="hu-HU" b="1" dirty="0">
                <a:latin typeface="Arial"/>
                <a:ea typeface="Calibri"/>
              </a:rPr>
              <a:t>, 1837. nov. 17. </a:t>
            </a:r>
            <a:endParaRPr lang="de-CH" sz="1100" dirty="0">
              <a:latin typeface="Arial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err="1">
                <a:latin typeface="Arial"/>
                <a:ea typeface="Calibri"/>
              </a:rPr>
              <a:t>Majláth</a:t>
            </a:r>
            <a:r>
              <a:rPr lang="hu-HU" b="1" dirty="0">
                <a:latin typeface="Arial"/>
                <a:ea typeface="Calibri"/>
              </a:rPr>
              <a:t>, 1. k. 436-437. o.</a:t>
            </a:r>
            <a:endParaRPr lang="de-CH" sz="1100" dirty="0">
              <a:latin typeface="Arial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Arial"/>
                <a:ea typeface="Calibri"/>
              </a:rPr>
              <a:t> </a:t>
            </a:r>
            <a:r>
              <a:rPr lang="hu-HU" b="1" dirty="0" smtClean="0">
                <a:latin typeface="Arial"/>
                <a:ea typeface="Calibri"/>
              </a:rPr>
              <a:t>A </a:t>
            </a:r>
            <a:r>
              <a:rPr lang="hu-HU" b="1" dirty="0" err="1">
                <a:latin typeface="Arial"/>
                <a:ea typeface="Calibri"/>
              </a:rPr>
              <a:t>child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can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see</a:t>
            </a:r>
            <a:r>
              <a:rPr lang="hu-HU" b="1" dirty="0">
                <a:latin typeface="Arial"/>
                <a:ea typeface="Calibri"/>
              </a:rPr>
              <a:t>, </a:t>
            </a:r>
            <a:r>
              <a:rPr lang="hu-HU" b="1" dirty="0" err="1">
                <a:latin typeface="Arial"/>
                <a:ea typeface="Calibri"/>
              </a:rPr>
              <a:t>that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we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are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in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great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want</a:t>
            </a:r>
            <a:r>
              <a:rPr lang="hu-HU" b="1" dirty="0">
                <a:latin typeface="Arial"/>
                <a:ea typeface="Calibri"/>
              </a:rPr>
              <a:t> of </a:t>
            </a:r>
            <a:r>
              <a:rPr lang="hu-HU" b="1" dirty="0" err="1">
                <a:latin typeface="Arial"/>
                <a:ea typeface="Calibri"/>
              </a:rPr>
              <a:t>good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roads</a:t>
            </a:r>
            <a:r>
              <a:rPr lang="hu-HU" b="1" dirty="0">
                <a:latin typeface="Arial"/>
                <a:ea typeface="Calibri"/>
              </a:rPr>
              <a:t> and </a:t>
            </a:r>
            <a:r>
              <a:rPr lang="hu-HU" b="1" dirty="0" err="1">
                <a:latin typeface="Arial"/>
                <a:ea typeface="Calibri"/>
              </a:rPr>
              <a:t>that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the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ought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rather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to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begin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with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making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roads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than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with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the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construction</a:t>
            </a:r>
            <a:r>
              <a:rPr lang="hu-HU" b="1" dirty="0">
                <a:latin typeface="Arial"/>
                <a:ea typeface="Calibri"/>
              </a:rPr>
              <a:t> of a </a:t>
            </a:r>
            <a:r>
              <a:rPr lang="hu-HU" b="1" dirty="0" err="1">
                <a:latin typeface="Arial"/>
                <a:ea typeface="Calibri"/>
              </a:rPr>
              <a:t>bridge</a:t>
            </a:r>
            <a:r>
              <a:rPr lang="hu-HU" b="1" dirty="0">
                <a:latin typeface="Arial"/>
                <a:ea typeface="Calibri"/>
              </a:rPr>
              <a:t> of </a:t>
            </a:r>
            <a:r>
              <a:rPr lang="hu-HU" b="1" dirty="0" err="1">
                <a:latin typeface="Arial"/>
                <a:ea typeface="Calibri"/>
              </a:rPr>
              <a:t>so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difficult</a:t>
            </a:r>
            <a:r>
              <a:rPr lang="hu-HU" b="1" dirty="0">
                <a:latin typeface="Arial"/>
                <a:ea typeface="Calibri"/>
              </a:rPr>
              <a:t> and </a:t>
            </a:r>
            <a:r>
              <a:rPr lang="hu-HU" b="1" dirty="0" err="1">
                <a:latin typeface="Arial"/>
                <a:ea typeface="Calibri"/>
              </a:rPr>
              <a:t>expensive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execution</a:t>
            </a:r>
            <a:r>
              <a:rPr lang="hu-HU" b="1" dirty="0">
                <a:latin typeface="Arial"/>
                <a:ea typeface="Calibri"/>
              </a:rPr>
              <a:t>. </a:t>
            </a:r>
            <a:endParaRPr lang="de-CH" sz="1100" dirty="0">
              <a:latin typeface="Arial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Arial"/>
                <a:ea typeface="Calibri"/>
              </a:rPr>
              <a:t>Még egy gyermek is beláthatja, hogy mi igen óhajtjuk a jó utat, s hogy ez nem kezdődhetik jobb útcsinálással, mintha egy oly nehéz és drága kivitelű híd építtetik.</a:t>
            </a:r>
            <a:endParaRPr lang="de-CH" sz="1100" dirty="0">
              <a:latin typeface="Arial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Arial"/>
                <a:ea typeface="Calibri"/>
              </a:rPr>
              <a:t>Téves olvasat, fordítási hiba.</a:t>
            </a:r>
            <a:endParaRPr lang="de-CH" sz="1100" dirty="0">
              <a:latin typeface="Arial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Arial"/>
                <a:ea typeface="Calibri"/>
              </a:rPr>
              <a:t>Helyesen a második sorban: </a:t>
            </a:r>
            <a:r>
              <a:rPr lang="hu-HU" b="1" dirty="0" err="1">
                <a:latin typeface="Arial"/>
                <a:ea typeface="Calibri"/>
              </a:rPr>
              <a:t>that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i="1" dirty="0" err="1">
                <a:latin typeface="Arial"/>
                <a:ea typeface="Calibri"/>
              </a:rPr>
              <a:t>we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ought</a:t>
            </a:r>
            <a:r>
              <a:rPr lang="hu-HU" b="1" dirty="0">
                <a:latin typeface="Arial"/>
                <a:ea typeface="Calibri"/>
              </a:rPr>
              <a:t> </a:t>
            </a:r>
            <a:r>
              <a:rPr lang="hu-HU" b="1" dirty="0" err="1">
                <a:latin typeface="Arial"/>
                <a:ea typeface="Calibri"/>
              </a:rPr>
              <a:t>rather</a:t>
            </a:r>
            <a:r>
              <a:rPr lang="hu-HU" b="1" dirty="0">
                <a:latin typeface="Arial"/>
                <a:ea typeface="Calibri"/>
              </a:rPr>
              <a:t>...  A mondat értelme így:</a:t>
            </a:r>
            <a:endParaRPr lang="de-CH" sz="1100" dirty="0">
              <a:latin typeface="Arial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Arial"/>
                <a:ea typeface="Calibri"/>
              </a:rPr>
              <a:t>Egy gyerek is láthatja, mennyire szükségünk van jó utakra, és hogy inkább utak építésével kellene kezdenünk, mint azzal, hogy egy, a kivitelezésében ily bonyolult és drága hidat emelünk. </a:t>
            </a:r>
            <a:endParaRPr lang="de-CH" sz="1100" dirty="0"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6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63</Words>
  <Application>Microsoft Office PowerPoint</Application>
  <PresentationFormat>Diavetítés a képernyőre (4:3 oldalarány)</PresentationFormat>
  <Paragraphs>22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KÖFOP-2.1.2-VEKOP-15- 2016-00001  A jó kormányzást megalapozó közszolgálat-fejlesztés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egeresiz</cp:lastModifiedBy>
  <cp:revision>48</cp:revision>
  <dcterms:created xsi:type="dcterms:W3CDTF">2014-03-03T11:13:53Z</dcterms:created>
  <dcterms:modified xsi:type="dcterms:W3CDTF">2016-11-08T10:44:26Z</dcterms:modified>
</cp:coreProperties>
</file>