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90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76" r:id="rId13"/>
    <p:sldId id="277" r:id="rId14"/>
    <p:sldId id="278" r:id="rId15"/>
    <p:sldId id="271" r:id="rId16"/>
    <p:sldId id="291" r:id="rId17"/>
    <p:sldId id="292" r:id="rId18"/>
    <p:sldId id="281" r:id="rId19"/>
    <p:sldId id="289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0000"/>
    <a:srgbClr val="0050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549" autoAdjust="0"/>
  </p:normalViewPr>
  <p:slideViewPr>
    <p:cSldViewPr>
      <p:cViewPr>
        <p:scale>
          <a:sx n="50" d="100"/>
          <a:sy n="50" d="100"/>
        </p:scale>
        <p:origin x="-1651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5" d="100"/>
          <a:sy n="85" d="100"/>
        </p:scale>
        <p:origin x="-1882" y="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C2670-A003-4F83-AA13-2E73ACBA8F57}" type="datetimeFigureOut">
              <a:rPr lang="hu-HU" smtClean="0"/>
              <a:pPr/>
              <a:t>2017.03.23.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574DE-FF27-4853-B923-D9E65CF8205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574DE-FF27-4853-B923-D9E65CF8205C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574DE-FF27-4853-B923-D9E65CF8205C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574DE-FF27-4853-B923-D9E65CF8205C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None/>
              <a:defRPr/>
            </a:pPr>
            <a:endParaRPr lang="hu-HU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574DE-FF27-4853-B923-D9E65CF8205C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endParaRPr lang="hu-H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574DE-FF27-4853-B923-D9E65CF8205C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574DE-FF27-4853-B923-D9E65CF8205C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574DE-FF27-4853-B923-D9E65CF8205C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200" b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574DE-FF27-4853-B923-D9E65CF8205C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574DE-FF27-4853-B923-D9E65CF8205C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574DE-FF27-4853-B923-D9E65CF8205C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574DE-FF27-4853-B923-D9E65CF8205C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574DE-FF27-4853-B923-D9E65CF8205C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 eaLnBrk="1" hangingPunct="1">
              <a:spcBef>
                <a:spcPct val="0"/>
              </a:spcBef>
            </a:pPr>
            <a:endParaRPr lang="hu-HU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574DE-FF27-4853-B923-D9E65CF8205C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 eaLnBrk="1" hangingPunct="1">
              <a:spcBef>
                <a:spcPct val="0"/>
              </a:spcBef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574DE-FF27-4853-B923-D9E65CF8205C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 eaLnBrk="1" hangingPunct="1">
              <a:spcBef>
                <a:spcPct val="0"/>
              </a:spcBef>
            </a:pPr>
            <a:endParaRPr lang="hu-HU" sz="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574DE-FF27-4853-B923-D9E65CF8205C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574DE-FF27-4853-B923-D9E65CF8205C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574DE-FF27-4853-B923-D9E65CF8205C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574DE-FF27-4853-B923-D9E65CF8205C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574DE-FF27-4853-B923-D9E65CF8205C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60648"/>
            <a:ext cx="1349131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661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448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663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974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550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237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211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1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789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379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72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S:\NKE_SIRH_KSI\Social_Media\Koncepcio_prezi\NKE_emblema_fekete_CMYK.pn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456589" y="2130641"/>
            <a:ext cx="4687411" cy="472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1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201414" y="0"/>
            <a:ext cx="248374" cy="6858001"/>
            <a:chOff x="107505" y="0"/>
            <a:chExt cx="248374" cy="6858001"/>
          </a:xfrm>
        </p:grpSpPr>
        <p:pic>
          <p:nvPicPr>
            <p:cNvPr id="11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107505" y="4594569"/>
              <a:ext cx="248374" cy="2263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107505" y="0"/>
              <a:ext cx="248374" cy="2028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2002937"/>
              <a:ext cx="248374" cy="2591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52140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CEA60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0668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err="1" smtClean="0">
                <a:solidFill>
                  <a:srgbClr val="540000"/>
                </a:solidFill>
              </a:rPr>
              <a:t>Biometrikus</a:t>
            </a:r>
            <a:r>
              <a:rPr lang="hu-HU" b="1" dirty="0" smtClean="0">
                <a:solidFill>
                  <a:srgbClr val="540000"/>
                </a:solidFill>
              </a:rPr>
              <a:t> adatok a rendészeti célú személyazonosításban</a:t>
            </a:r>
            <a:endParaRPr lang="hu-HU" b="1" dirty="0">
              <a:solidFill>
                <a:srgbClr val="54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7272808" cy="1752600"/>
          </a:xfrm>
        </p:spPr>
        <p:txBody>
          <a:bodyPr>
            <a:normAutofit fontScale="85000" lnSpcReduction="20000"/>
          </a:bodyPr>
          <a:lstStyle/>
          <a:p>
            <a:r>
              <a:rPr lang="hu-HU" b="1" dirty="0" smtClean="0"/>
              <a:t>Dr. Balla József r. alezredes</a:t>
            </a:r>
          </a:p>
          <a:p>
            <a:r>
              <a:rPr lang="hu-HU" dirty="0" smtClean="0"/>
              <a:t>egyetemi docens</a:t>
            </a:r>
          </a:p>
          <a:p>
            <a:r>
              <a:rPr lang="hu-HU" dirty="0" smtClean="0"/>
              <a:t>Rendészettudományi Kar </a:t>
            </a:r>
          </a:p>
          <a:p>
            <a:r>
              <a:rPr lang="hu-HU" dirty="0" smtClean="0"/>
              <a:t>Határrendészeti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1676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9"/>
          <p:cNvGraphicFramePr>
            <a:graphicFrameLocks noGrp="1"/>
          </p:cNvGraphicFramePr>
          <p:nvPr/>
        </p:nvGraphicFramePr>
        <p:xfrm>
          <a:off x="1043608" y="1196752"/>
          <a:ext cx="7776864" cy="5468112"/>
        </p:xfrm>
        <a:graphic>
          <a:graphicData uri="http://schemas.openxmlformats.org/drawingml/2006/table">
            <a:tbl>
              <a:tblPr/>
              <a:tblGrid>
                <a:gridCol w="7776864"/>
              </a:tblGrid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/>
                      </a:pPr>
                      <a:r>
                        <a:rPr kumimoji="0" lang="hu-HU" sz="2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5024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Szubjektív tényezők</a:t>
                      </a:r>
                    </a:p>
                  </a:txBody>
                  <a:tcPr marL="42947" marR="42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6775">
                <a:tc>
                  <a:txBody>
                    <a:bodyPr/>
                    <a:lstStyle/>
                    <a:p>
                      <a:pPr marL="365125" marR="0" lvl="0" indent="-2555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Az azonosítást végző személy egyéniségéből adódó tényezők:</a:t>
                      </a:r>
                      <a:endParaRPr kumimoji="0" lang="hu-H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5125" marR="0" lvl="0" indent="-2555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- felkészültsége, tapasztalata;</a:t>
                      </a:r>
                    </a:p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- személyazonosítási készsége;</a:t>
                      </a:r>
                    </a:p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- érzelmi, akarati, hangulati tényezői;</a:t>
                      </a:r>
                    </a:p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- a szolgálatban eltöltött idő;</a:t>
                      </a:r>
                    </a:p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- az ellenőrzésre fordított idő. </a:t>
                      </a:r>
                    </a:p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Times New Roman" pitchFamily="18" charset="0"/>
                        <a:buChar char="-"/>
                        <a:tabLst/>
                      </a:pPr>
                      <a:endParaRPr kumimoji="0" lang="hu-H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5125" marR="0" lvl="0" indent="-2555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Az azonosított személy egyéniségéből adódó tényezők:</a:t>
                      </a:r>
                      <a:endParaRPr kumimoji="0" lang="hu-H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- az utas viselkedése: </a:t>
                      </a:r>
                    </a:p>
                    <a:p>
                      <a:pPr marL="365125" marR="0" lvl="0" indent="-2555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- az útlevélkezelő lekötése, beszélgetés kezdeményezésével;</a:t>
                      </a:r>
                    </a:p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- az arc letakarása napszemüveggel, sállal;</a:t>
                      </a:r>
                    </a:p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- alvás színlelése utasként;</a:t>
                      </a:r>
                    </a:p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- az utastársakkal történő intenzív társalgás.</a:t>
                      </a:r>
                    </a:p>
                  </a:txBody>
                  <a:tcPr marL="42947" marR="42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691680" y="0"/>
            <a:ext cx="723629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400" b="1" u="sng" dirty="0" smtClean="0">
                <a:solidFill>
                  <a:srgbClr val="540000"/>
                </a:solidFill>
              </a:rPr>
              <a:t>Személyazonosítást befolyásoló tényezők</a:t>
            </a:r>
            <a:endParaRPr lang="hu-HU" sz="3400" b="1" u="sng" dirty="0">
              <a:solidFill>
                <a:srgbClr val="5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6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827584" y="1268760"/>
          <a:ext cx="7992888" cy="5468112"/>
        </p:xfrm>
        <a:graphic>
          <a:graphicData uri="http://schemas.openxmlformats.org/drawingml/2006/table">
            <a:tbl>
              <a:tblPr/>
              <a:tblGrid>
                <a:gridCol w="7992888"/>
              </a:tblGrid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None/>
                        <a:tabLst>
                          <a:tab pos="1709738" algn="l"/>
                        </a:tabLst>
                      </a:pPr>
                      <a:r>
                        <a:rPr kumimoji="0" lang="hu-HU" sz="2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F8A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Objektív tényezők</a:t>
                      </a:r>
                    </a:p>
                  </a:txBody>
                  <a:tcPr marL="42947" marR="42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6775">
                <a:tc>
                  <a:txBody>
                    <a:bodyPr/>
                    <a:lstStyle/>
                    <a:p>
                      <a:pPr marL="365125" marR="0" lvl="0" indent="-2555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Az azonosítást végző személy egyéniségéből adódó tényezők:</a:t>
                      </a:r>
                      <a:endParaRPr kumimoji="0" lang="hu-H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- szemének állapota;</a:t>
                      </a:r>
                    </a:p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- a szolgálat ellátásának helye;</a:t>
                      </a:r>
                    </a:p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- évszak, napszak, időjárás;</a:t>
                      </a:r>
                    </a:p>
                    <a:p>
                      <a:pPr marL="365125" marR="0" lvl="0" indent="-2555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- az ellenőrzésre fordítható idő mennyisége.</a:t>
                      </a:r>
                    </a:p>
                    <a:p>
                      <a:pPr marL="365125" marR="0" lvl="0" indent="-2555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Az azonosított személy egyéniségéből adódó tényezők:</a:t>
                      </a:r>
                      <a:endParaRPr kumimoji="0" lang="hu-H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- életkori sajátosságok;</a:t>
                      </a:r>
                    </a:p>
                    <a:p>
                      <a:pPr marL="365125" marR="0" lvl="0" indent="-2555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- az utas betegségéből adódó sajátosságok.</a:t>
                      </a:r>
                    </a:p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502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Egyéb tényezők:</a:t>
                      </a:r>
                      <a:r>
                        <a:rPr kumimoji="0" 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02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- az ellenőrzéshez szükséges fényerő;</a:t>
                      </a:r>
                    </a:p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- az ellenőrzés helyének megvilágítása;</a:t>
                      </a:r>
                    </a:p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- a fénykép minősége;</a:t>
                      </a:r>
                    </a:p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- a fénykép készítése óta eltelt idő.</a:t>
                      </a:r>
                    </a:p>
                  </a:txBody>
                  <a:tcPr marL="42947" marR="4294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691680" y="0"/>
            <a:ext cx="723629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400" b="1" u="sng" dirty="0" smtClean="0">
                <a:solidFill>
                  <a:srgbClr val="540000"/>
                </a:solidFill>
              </a:rPr>
              <a:t>Személyazonosítást befolyásoló tényezők</a:t>
            </a:r>
            <a:endParaRPr lang="hu-HU" sz="3400" b="1" u="sng" dirty="0">
              <a:solidFill>
                <a:srgbClr val="5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6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27584" y="1412776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2400" b="1" u="sng" dirty="0" err="1" smtClean="0">
                <a:solidFill>
                  <a:srgbClr val="002060"/>
                </a:solidFill>
              </a:rPr>
              <a:t>Impostor</a:t>
            </a:r>
            <a:r>
              <a:rPr lang="hu-HU" sz="2400" b="1" u="sng" dirty="0" smtClean="0">
                <a:solidFill>
                  <a:srgbClr val="002060"/>
                </a:solidFill>
              </a:rPr>
              <a:t> kézikönyv:</a:t>
            </a:r>
          </a:p>
          <a:p>
            <a:pPr algn="ctr">
              <a:defRPr/>
            </a:pPr>
            <a:endParaRPr lang="hu-HU" sz="2400" b="1" u="sng" dirty="0" smtClean="0"/>
          </a:p>
          <a:p>
            <a:pPr algn="ctr">
              <a:defRPr/>
            </a:pPr>
            <a:r>
              <a:rPr lang="hu-HU" sz="2400" dirty="0" smtClean="0"/>
              <a:t>15 személycsere profilt tartalmaz a leggyakoribb okmányvisszaélésekkel kapcsolatban.</a:t>
            </a:r>
            <a:endParaRPr lang="hu-HU" sz="2400" dirty="0"/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907704" y="332656"/>
            <a:ext cx="597693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400" b="1" u="sng" dirty="0" smtClean="0">
                <a:solidFill>
                  <a:srgbClr val="540000"/>
                </a:solidFill>
              </a:rPr>
              <a:t>Személycsere felismerése</a:t>
            </a:r>
            <a:endParaRPr lang="hu-HU" sz="3400" b="1" u="sng" dirty="0">
              <a:solidFill>
                <a:srgbClr val="540000"/>
              </a:solidFill>
            </a:endParaRPr>
          </a:p>
        </p:txBody>
      </p:sp>
      <p:pic>
        <p:nvPicPr>
          <p:cNvPr id="4" name="Tartalom hely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4675" y="3705225"/>
            <a:ext cx="2219325" cy="315277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683568" y="3356992"/>
            <a:ext cx="5976665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sz="2400" b="1" u="sng" dirty="0">
                <a:latin typeface="+mn-lt"/>
              </a:rPr>
              <a:t>Francia </a:t>
            </a:r>
            <a:r>
              <a:rPr lang="hu-HU" sz="2400" b="1" u="sng" dirty="0" smtClean="0">
                <a:latin typeface="+mn-lt"/>
              </a:rPr>
              <a:t>útlevél</a:t>
            </a:r>
            <a:endParaRPr lang="hu-HU" sz="2400" b="1" u="sng" dirty="0">
              <a:latin typeface="+mn-lt"/>
            </a:endParaRPr>
          </a:p>
          <a:p>
            <a:pPr algn="just">
              <a:defRPr/>
            </a:pPr>
            <a:endParaRPr lang="hu-HU" b="1" dirty="0">
              <a:latin typeface="+mn-lt"/>
            </a:endParaRPr>
          </a:p>
          <a:p>
            <a:pPr algn="just">
              <a:defRPr/>
            </a:pPr>
            <a:r>
              <a:rPr lang="hu-HU" b="1" u="sng" dirty="0">
                <a:latin typeface="+mn-lt"/>
              </a:rPr>
              <a:t>Elkövetői csoportok: </a:t>
            </a:r>
            <a:r>
              <a:rPr lang="hu-HU" b="1" dirty="0" smtClean="0">
                <a:latin typeface="+mn-lt"/>
              </a:rPr>
              <a:t>- szírek</a:t>
            </a:r>
            <a:endParaRPr lang="hu-HU" b="1" dirty="0">
              <a:latin typeface="+mn-lt"/>
            </a:endParaRPr>
          </a:p>
          <a:p>
            <a:pPr algn="just">
              <a:defRPr/>
            </a:pPr>
            <a:endParaRPr lang="hu-HU" b="1" dirty="0">
              <a:latin typeface="+mn-lt"/>
            </a:endParaRPr>
          </a:p>
          <a:p>
            <a:pPr algn="just">
              <a:defRPr/>
            </a:pPr>
            <a:r>
              <a:rPr lang="hu-HU" b="1" u="sng" dirty="0" smtClean="0">
                <a:latin typeface="+mn-lt"/>
              </a:rPr>
              <a:t>Útvonalak: </a:t>
            </a:r>
            <a:r>
              <a:rPr lang="hu-HU" b="1" dirty="0" smtClean="0">
                <a:latin typeface="+mn-lt"/>
              </a:rPr>
              <a:t>Görögország</a:t>
            </a:r>
            <a:r>
              <a:rPr lang="hu-HU" b="1" dirty="0">
                <a:latin typeface="+mn-lt"/>
              </a:rPr>
              <a:t>, </a:t>
            </a:r>
            <a:r>
              <a:rPr lang="hu-HU" b="1" dirty="0" err="1">
                <a:latin typeface="+mn-lt"/>
              </a:rPr>
              <a:t>Istambul</a:t>
            </a:r>
            <a:r>
              <a:rPr lang="hu-HU" b="1" dirty="0">
                <a:latin typeface="+mn-lt"/>
              </a:rPr>
              <a:t> → Belgium, Németország, Svájc és Franciaország. </a:t>
            </a:r>
          </a:p>
          <a:p>
            <a:pPr algn="just">
              <a:defRPr/>
            </a:pPr>
            <a:endParaRPr lang="hu-HU" b="1" dirty="0" smtClean="0">
              <a:latin typeface="+mn-lt"/>
            </a:endParaRPr>
          </a:p>
          <a:p>
            <a:pPr algn="just">
              <a:defRPr/>
            </a:pPr>
            <a:r>
              <a:rPr lang="hu-HU" b="1" u="sng" dirty="0" smtClean="0">
                <a:latin typeface="+mn-lt"/>
              </a:rPr>
              <a:t>Felderítések</a:t>
            </a:r>
            <a:r>
              <a:rPr lang="hu-HU" b="1" u="sng" dirty="0">
                <a:latin typeface="+mn-lt"/>
              </a:rPr>
              <a:t>:</a:t>
            </a:r>
            <a:r>
              <a:rPr lang="hu-HU" b="1" dirty="0">
                <a:latin typeface="+mn-lt"/>
              </a:rPr>
              <a:t> 31% a francia hatóságok által → minden 3. személycserés útlevelet Franciaországban használnak fel. (Charles de Gaulle (CDG), az Orly (ORY) és a Marseille-i reptér</a:t>
            </a:r>
            <a:r>
              <a:rPr lang="hu-HU" b="1" dirty="0" smtClean="0">
                <a:latin typeface="+mn-lt"/>
              </a:rPr>
              <a:t>)</a:t>
            </a:r>
            <a:endParaRPr lang="hu-H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6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55576" y="1412776"/>
            <a:ext cx="4464496" cy="10772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dirty="0">
                <a:solidFill>
                  <a:srgbClr val="000000"/>
                </a:solidFill>
              </a:rPr>
              <a:t>Technika és tudomány fejlődése.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 rot="5400000">
            <a:off x="3569854" y="2914150"/>
            <a:ext cx="1008062" cy="339725"/>
          </a:xfrm>
          <a:prstGeom prst="rightArrow">
            <a:avLst>
              <a:gd name="adj1" fmla="val 56306"/>
              <a:gd name="adj2" fmla="val 207861"/>
            </a:avLst>
          </a:prstGeom>
          <a:solidFill>
            <a:srgbClr val="008000">
              <a:alpha val="50195"/>
            </a:srgbClr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131840" y="3717032"/>
            <a:ext cx="4319588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 dirty="0" smtClean="0">
                <a:solidFill>
                  <a:srgbClr val="000000"/>
                </a:solidFill>
              </a:rPr>
              <a:t>EREDMÉNY</a:t>
            </a:r>
            <a:endParaRPr lang="hu-HU" sz="3200" b="1" i="1" dirty="0">
              <a:solidFill>
                <a:srgbClr val="000099"/>
              </a:solidFill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 rot="5400000">
            <a:off x="4849706" y="4807478"/>
            <a:ext cx="1152129" cy="411398"/>
          </a:xfrm>
          <a:prstGeom prst="rightArrow">
            <a:avLst>
              <a:gd name="adj1" fmla="val 56306"/>
              <a:gd name="adj2" fmla="val 207873"/>
            </a:avLst>
          </a:prstGeom>
          <a:solidFill>
            <a:srgbClr val="008000">
              <a:alpha val="50195"/>
            </a:srgbClr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GB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99592" y="5733256"/>
            <a:ext cx="7921625" cy="584775"/>
          </a:xfrm>
          <a:prstGeom prst="rect">
            <a:avLst/>
          </a:prstGeom>
          <a:noFill/>
          <a:ln w="9525">
            <a:solidFill>
              <a:srgbClr val="004F8A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6200"/>
              </a:buClr>
              <a:defRPr/>
            </a:pPr>
            <a:r>
              <a:rPr lang="hu-HU" sz="3200" b="1" dirty="0" smtClean="0">
                <a:solidFill>
                  <a:srgbClr val="004F8A"/>
                </a:solidFill>
              </a:rPr>
              <a:t>JELENTŐSÉGE</a:t>
            </a:r>
            <a:endParaRPr lang="hu-HU" sz="3200" b="1" dirty="0">
              <a:solidFill>
                <a:srgbClr val="004F8A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195736" y="0"/>
            <a:ext cx="597693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400" b="1" u="sng" dirty="0" err="1" smtClean="0">
                <a:solidFill>
                  <a:srgbClr val="540000"/>
                </a:solidFill>
              </a:rPr>
              <a:t>Biometria</a:t>
            </a:r>
            <a:r>
              <a:rPr lang="hu-HU" sz="3400" b="1" u="sng" dirty="0" smtClean="0">
                <a:solidFill>
                  <a:srgbClr val="540000"/>
                </a:solidFill>
              </a:rPr>
              <a:t> a rendészeti célú személyazonosításban</a:t>
            </a:r>
            <a:endParaRPr lang="hu-HU" sz="3400" b="1" u="sng" dirty="0">
              <a:solidFill>
                <a:srgbClr val="5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6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1772816"/>
            <a:ext cx="813690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tabLst>
                <a:tab pos="685800" algn="l"/>
              </a:tabLst>
            </a:pP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	- DNS alapján történő személyazonosítás;</a:t>
            </a:r>
          </a:p>
          <a:p>
            <a:pPr algn="just" eaLnBrk="0" hangingPunct="0">
              <a:tabLst>
                <a:tab pos="685800" algn="l"/>
              </a:tabLst>
            </a:pP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	- kézgeometriai elemzésen alapuló személyazonosítás;</a:t>
            </a:r>
          </a:p>
          <a:p>
            <a:pPr algn="just" eaLnBrk="0" hangingPunct="0">
              <a:tabLst>
                <a:tab pos="685800" algn="l"/>
              </a:tabLst>
            </a:pP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	- aláírás-ellenőrzésen alapuló személyazonosítás;</a:t>
            </a:r>
          </a:p>
          <a:p>
            <a:pPr algn="just" eaLnBrk="0" hangingPunct="0">
              <a:tabLst>
                <a:tab pos="685800" algn="l"/>
              </a:tabLst>
            </a:pP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	- retina letapogatáson alapuló személyazonosítás;</a:t>
            </a:r>
          </a:p>
          <a:p>
            <a:pPr algn="just" eaLnBrk="0" hangingPunct="0">
              <a:tabLst>
                <a:tab pos="685800" algn="l"/>
              </a:tabLst>
            </a:pP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	- arc-hőtérkép vizsgálaton alapuló személyazonosítás;</a:t>
            </a:r>
          </a:p>
          <a:p>
            <a:pPr algn="just" eaLnBrk="0" hangingPunct="0">
              <a:tabLst>
                <a:tab pos="685800" algn="l"/>
              </a:tabLst>
            </a:pP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	- hanganalízisen alapuló személyazonosítás;</a:t>
            </a:r>
          </a:p>
          <a:p>
            <a:pPr algn="just" eaLnBrk="0" hangingPunct="0">
              <a:tabLst>
                <a:tab pos="685800" algn="l"/>
              </a:tabLst>
            </a:pP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hu-HU" sz="2600" b="1" dirty="0" smtClean="0">
                <a:solidFill>
                  <a:srgbClr val="009644"/>
                </a:solidFill>
                <a:latin typeface="Times New Roman" pitchFamily="18" charset="0"/>
                <a:cs typeface="Times New Roman" pitchFamily="18" charset="0"/>
              </a:rPr>
              <a:t>arcfelismerésen alapuló személyazonosítás;</a:t>
            </a:r>
          </a:p>
          <a:p>
            <a:pPr algn="just" eaLnBrk="0" hangingPunct="0">
              <a:tabLst>
                <a:tab pos="685800" algn="l"/>
              </a:tabLst>
            </a:pPr>
            <a:r>
              <a:rPr lang="hu-HU" sz="2600" b="1" dirty="0" smtClean="0">
                <a:solidFill>
                  <a:srgbClr val="009644"/>
                </a:solidFill>
                <a:latin typeface="Times New Roman" pitchFamily="18" charset="0"/>
                <a:cs typeface="Times New Roman" pitchFamily="18" charset="0"/>
              </a:rPr>
              <a:t>	- ujjnyomat alapján történő személyazonosítás;</a:t>
            </a:r>
          </a:p>
          <a:p>
            <a:pPr algn="just" eaLnBrk="0" hangingPunct="0">
              <a:tabLst>
                <a:tab pos="685800" algn="l"/>
              </a:tabLst>
            </a:pP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hu-H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írisz letapogatáson alapuló személyazonosítás;</a:t>
            </a:r>
          </a:p>
          <a:p>
            <a:pPr algn="just" eaLnBrk="0" hangingPunct="0">
              <a:tabLst>
                <a:tab pos="685800" algn="l"/>
              </a:tabLst>
            </a:pP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2600" b="1" dirty="0" smtClean="0">
                <a:solidFill>
                  <a:srgbClr val="5C0000"/>
                </a:solidFill>
                <a:latin typeface="Times New Roman" pitchFamily="18" charset="0"/>
                <a:cs typeface="Times New Roman" pitchFamily="18" charset="0"/>
              </a:rPr>
              <a:t>- ujj-, illetve kézérhálózat azonosító.</a:t>
            </a:r>
          </a:p>
          <a:p>
            <a:endParaRPr lang="hu-HU" dirty="0"/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2195736" y="188640"/>
            <a:ext cx="597693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400" b="1" u="sng" dirty="0" err="1" smtClean="0">
                <a:solidFill>
                  <a:srgbClr val="540000"/>
                </a:solidFill>
              </a:rPr>
              <a:t>Biometria</a:t>
            </a:r>
            <a:r>
              <a:rPr lang="hu-HU" sz="3400" b="1" u="sng" dirty="0" smtClean="0">
                <a:solidFill>
                  <a:srgbClr val="540000"/>
                </a:solidFill>
              </a:rPr>
              <a:t> a rendészeti célú személyazonosításban</a:t>
            </a:r>
            <a:endParaRPr lang="hu-HU" sz="3400" b="1" u="sng" dirty="0">
              <a:solidFill>
                <a:srgbClr val="5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6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orítók_színcsökkentett"/>
          <p:cNvPicPr>
            <a:picLocks noChangeArrowheads="1"/>
          </p:cNvPicPr>
          <p:nvPr/>
        </p:nvPicPr>
        <p:blipFill>
          <a:blip r:embed="rId3" cstate="print">
            <a:lum bright="19000"/>
          </a:blip>
          <a:srcRect/>
          <a:stretch>
            <a:fillRect/>
          </a:stretch>
        </p:blipFill>
        <p:spPr bwMode="auto">
          <a:xfrm>
            <a:off x="2015208" y="1772816"/>
            <a:ext cx="5579716" cy="187220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 rot="9078859">
            <a:off x="3272657" y="2012561"/>
            <a:ext cx="785760" cy="339725"/>
          </a:xfrm>
          <a:prstGeom prst="rightArrow">
            <a:avLst>
              <a:gd name="adj1" fmla="val 56306"/>
              <a:gd name="adj2" fmla="val 153131"/>
            </a:avLst>
          </a:prstGeom>
          <a:solidFill>
            <a:srgbClr val="008000">
              <a:alpha val="50195"/>
            </a:srgbClr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hu-HU" sz="180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 rot="1685164">
            <a:off x="5505848" y="2079596"/>
            <a:ext cx="776412" cy="339725"/>
          </a:xfrm>
          <a:prstGeom prst="rightArrow">
            <a:avLst>
              <a:gd name="adj1" fmla="val 56306"/>
              <a:gd name="adj2" fmla="val 145656"/>
            </a:avLst>
          </a:prstGeom>
          <a:solidFill>
            <a:srgbClr val="008000">
              <a:alpha val="50195"/>
            </a:srgbClr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hu-HU" sz="1800"/>
          </a:p>
        </p:txBody>
      </p:sp>
      <p:sp>
        <p:nvSpPr>
          <p:cNvPr id="5" name="Szövegdoboz 13"/>
          <p:cNvSpPr txBox="1">
            <a:spLocks noChangeArrowheads="1"/>
          </p:cNvSpPr>
          <p:nvPr/>
        </p:nvSpPr>
        <p:spPr bwMode="auto">
          <a:xfrm>
            <a:off x="611560" y="3573016"/>
            <a:ext cx="8280400" cy="92333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Rendelet, az okmányok kiállításának határidejét állapítja meg, viszont a </a:t>
            </a:r>
            <a:r>
              <a:rPr lang="hu-H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biometrikus</a:t>
            </a:r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azonosító elemek alapján történő ellenőrzés megkezdésének időpontjára vonatkozóan nincs kötelező érvényű határidő!!!!</a:t>
            </a:r>
          </a:p>
        </p:txBody>
      </p:sp>
      <p:sp>
        <p:nvSpPr>
          <p:cNvPr id="6" name="Téglalap 5"/>
          <p:cNvSpPr/>
          <p:nvPr/>
        </p:nvSpPr>
        <p:spPr>
          <a:xfrm>
            <a:off x="611560" y="980728"/>
            <a:ext cx="82444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3000" b="1" u="sng" dirty="0" smtClean="0">
                <a:solidFill>
                  <a:srgbClr val="0053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E-ÚTLEVÉL</a:t>
            </a:r>
            <a:endParaRPr lang="hu-HU" sz="3000" dirty="0">
              <a:solidFill>
                <a:srgbClr val="0053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611560" y="4725144"/>
          <a:ext cx="8172400" cy="1844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6200"/>
                <a:gridCol w="4086200"/>
              </a:tblGrid>
              <a:tr h="1018509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VÍZUM (VIS)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(2011. október 11. és 2014. október 11.)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hu-H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TARTÓZKODÁSI</a:t>
                      </a:r>
                      <a:r>
                        <a:rPr lang="hu-H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ENGEDÉLY</a:t>
                      </a:r>
                      <a:endParaRPr lang="hu-H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26315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SISII</a:t>
                      </a:r>
                    </a:p>
                    <a:p>
                      <a:pPr algn="ctr"/>
                      <a:r>
                        <a:rPr lang="hu-H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(2013. április 9.)</a:t>
                      </a:r>
                      <a:endParaRPr lang="hu-H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hu-H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EURODAC</a:t>
                      </a:r>
                      <a:endParaRPr lang="hu-H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863080" y="2492896"/>
            <a:ext cx="3816350" cy="925512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sz="1800" b="1" dirty="0">
                <a:solidFill>
                  <a:srgbClr val="FF0000"/>
                </a:solidFill>
              </a:rPr>
              <a:t>2006. augusztus 29-től</a:t>
            </a:r>
            <a:r>
              <a:rPr lang="hu-HU" sz="1800" dirty="0"/>
              <a:t> kizárólag chippel ellátott (a </a:t>
            </a:r>
            <a:r>
              <a:rPr lang="hu-HU" sz="1800" b="1" u="sng" dirty="0"/>
              <a:t>digitalizált arcképmást</a:t>
            </a:r>
            <a:r>
              <a:rPr lang="hu-HU" sz="1800" dirty="0"/>
              <a:t> is hordozó) okmány.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823520" y="2492896"/>
            <a:ext cx="3889375" cy="925512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800" b="1" dirty="0">
                <a:solidFill>
                  <a:srgbClr val="FF0000"/>
                </a:solidFill>
              </a:rPr>
              <a:t>2009. július 28-tól</a:t>
            </a:r>
            <a:r>
              <a:rPr lang="hu-HU" sz="1800" dirty="0"/>
              <a:t> az </a:t>
            </a:r>
            <a:r>
              <a:rPr lang="hu-HU" sz="1800" b="1" u="sng" dirty="0"/>
              <a:t>ujjnyomat adatot </a:t>
            </a:r>
            <a:r>
              <a:rPr lang="hu-HU" sz="1800" dirty="0"/>
              <a:t>elektronikus formában tartalmazó e-útlevelek.  </a:t>
            </a:r>
          </a:p>
        </p:txBody>
      </p:sp>
      <p:sp>
        <p:nvSpPr>
          <p:cNvPr id="10" name="Téglalap 9"/>
          <p:cNvSpPr/>
          <p:nvPr/>
        </p:nvSpPr>
        <p:spPr>
          <a:xfrm>
            <a:off x="899592" y="1412776"/>
            <a:ext cx="8244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(2252/2004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Tanácsi 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Rendelet)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691680" y="260648"/>
            <a:ext cx="597693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400" b="1" u="sng" dirty="0" err="1" smtClean="0">
                <a:solidFill>
                  <a:srgbClr val="540000"/>
                </a:solidFill>
              </a:rPr>
              <a:t>Biometria</a:t>
            </a:r>
            <a:endParaRPr lang="hu-HU" sz="3400" b="1" u="sng" dirty="0">
              <a:solidFill>
                <a:srgbClr val="5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6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763688" y="2132856"/>
            <a:ext cx="673330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3600" b="1" dirty="0">
                <a:solidFill>
                  <a:srgbClr val="004F8A"/>
                </a:solidFill>
                <a:cs typeface="Times New Roman" pitchFamily="18" charset="0"/>
              </a:rPr>
              <a:t>ESZKÖZ-SPECIFIKUS</a:t>
            </a:r>
            <a:r>
              <a:rPr lang="hu-HU" sz="36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hu-HU" sz="3600" b="1" dirty="0">
                <a:solidFill>
                  <a:srgbClr val="004F8A"/>
                </a:solidFill>
                <a:cs typeface="Times New Roman" pitchFamily="18" charset="0"/>
              </a:rPr>
              <a:t>SZEMPONTRENDSZER</a:t>
            </a:r>
            <a:endParaRPr lang="hu-HU" sz="3600" dirty="0">
              <a:solidFill>
                <a:srgbClr val="004F8A"/>
              </a:solidFill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331640" y="3789040"/>
            <a:ext cx="54726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hu-HU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feladatorientált felépítés;</a:t>
            </a:r>
          </a:p>
          <a:p>
            <a:pPr>
              <a:buFontTx/>
              <a:buChar char="-"/>
            </a:pPr>
            <a:r>
              <a:rPr lang="hu-HU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működési stabilitás;</a:t>
            </a:r>
          </a:p>
          <a:p>
            <a:pPr>
              <a:buFontTx/>
              <a:buChar char="-"/>
            </a:pPr>
            <a:r>
              <a:rPr lang="hu-HU" sz="3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felhasználóbarát. </a:t>
            </a:r>
            <a:endParaRPr lang="hu-HU" sz="36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411760" y="404664"/>
            <a:ext cx="597693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400" b="1" u="sng" dirty="0" err="1" smtClean="0">
                <a:solidFill>
                  <a:srgbClr val="540000"/>
                </a:solidFill>
              </a:rPr>
              <a:t>Biometria</a:t>
            </a:r>
            <a:r>
              <a:rPr lang="hu-HU" sz="3400" b="1" u="sng" dirty="0" smtClean="0">
                <a:solidFill>
                  <a:srgbClr val="540000"/>
                </a:solidFill>
              </a:rPr>
              <a:t> a rendészeti célú személyazonosításban</a:t>
            </a:r>
            <a:endParaRPr lang="hu-HU" sz="3400" b="1" u="sng" dirty="0">
              <a:solidFill>
                <a:srgbClr val="54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76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83568" y="1484784"/>
            <a:ext cx="82438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600" b="1" dirty="0">
                <a:solidFill>
                  <a:srgbClr val="004600"/>
                </a:solidFill>
                <a:cs typeface="Times New Roman" pitchFamily="18" charset="0"/>
              </a:rPr>
              <a:t>MÓDSZER-SPECIFIKUS SZEMPONTRENDSZER</a:t>
            </a:r>
            <a:endParaRPr lang="hu-HU" sz="3600" dirty="0">
              <a:solidFill>
                <a:srgbClr val="004600"/>
              </a:solidFill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195736" y="188640"/>
            <a:ext cx="597693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400" b="1" u="sng" dirty="0" err="1" smtClean="0">
                <a:solidFill>
                  <a:srgbClr val="540000"/>
                </a:solidFill>
              </a:rPr>
              <a:t>Biometria</a:t>
            </a:r>
            <a:r>
              <a:rPr lang="hu-HU" sz="3400" b="1" u="sng" dirty="0" smtClean="0">
                <a:solidFill>
                  <a:srgbClr val="540000"/>
                </a:solidFill>
              </a:rPr>
              <a:t> a rendészeti célú személyazonosításban</a:t>
            </a:r>
            <a:endParaRPr lang="hu-HU" sz="3400" b="1" u="sng" dirty="0">
              <a:solidFill>
                <a:srgbClr val="540000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331640" y="2826127"/>
            <a:ext cx="61926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hu-HU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egyetemesség;</a:t>
            </a:r>
          </a:p>
          <a:p>
            <a:pPr>
              <a:buFontTx/>
              <a:buChar char="-"/>
            </a:pPr>
            <a:r>
              <a:rPr lang="hu-HU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helyszín-függetlenség;</a:t>
            </a:r>
          </a:p>
          <a:p>
            <a:pPr>
              <a:buFontTx/>
              <a:buChar char="-"/>
            </a:pPr>
            <a:r>
              <a:rPr lang="hu-HU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körülmény-függetlenség; </a:t>
            </a:r>
          </a:p>
          <a:p>
            <a:pPr>
              <a:buFontTx/>
              <a:buChar char="-"/>
            </a:pPr>
            <a:r>
              <a:rPr lang="hu-HU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beépülés a rezsimbe;</a:t>
            </a:r>
          </a:p>
          <a:p>
            <a:pPr>
              <a:buFontTx/>
              <a:buChar char="-"/>
            </a:pPr>
            <a:r>
              <a:rPr lang="hu-HU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nehéz eltulajdoníthatóság;</a:t>
            </a:r>
          </a:p>
          <a:p>
            <a:pPr>
              <a:buFontTx/>
              <a:buChar char="-"/>
            </a:pPr>
            <a:r>
              <a:rPr lang="hu-HU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érintésnélküliség;</a:t>
            </a:r>
          </a:p>
          <a:p>
            <a:pPr>
              <a:buFontTx/>
              <a:buChar char="-"/>
            </a:pPr>
            <a:r>
              <a:rPr lang="hu-HU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időkorlát;</a:t>
            </a:r>
          </a:p>
          <a:p>
            <a:pPr>
              <a:buFontTx/>
              <a:buChar char="-"/>
            </a:pPr>
            <a:r>
              <a:rPr lang="hu-HU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elfogadás-elutasítás.</a:t>
            </a:r>
            <a:endParaRPr lang="hu-HU" sz="32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76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251520" y="0"/>
          <a:ext cx="8568951" cy="6692098"/>
        </p:xfrm>
        <a:graphic>
          <a:graphicData uri="http://schemas.openxmlformats.org/drawingml/2006/table">
            <a:tbl>
              <a:tblPr/>
              <a:tblGrid>
                <a:gridCol w="1131262"/>
                <a:gridCol w="700494"/>
                <a:gridCol w="840792"/>
                <a:gridCol w="840792"/>
                <a:gridCol w="700494"/>
                <a:gridCol w="731123"/>
                <a:gridCol w="731123"/>
                <a:gridCol w="652082"/>
                <a:gridCol w="691603"/>
                <a:gridCol w="774593"/>
                <a:gridCol w="774593"/>
              </a:tblGrid>
              <a:tr h="517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hu-HU" sz="900" dirty="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RENDÉSZETI CÉLÚ BIOMETRIKUS SZEMÉLYAZONOSÍTÁS</a:t>
                      </a:r>
                      <a:endParaRPr lang="hu-HU" sz="1200" dirty="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35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800">
                        <a:latin typeface="Calibri"/>
                      </a:endParaRPr>
                    </a:p>
                  </a:txBody>
                  <a:tcPr marL="33162" marR="33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800" dirty="0">
                        <a:latin typeface="Calibri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            </a:t>
                      </a:r>
                      <a:r>
                        <a:rPr lang="hu-H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DNS</a:t>
                      </a:r>
                      <a:endParaRPr lang="hu-HU" sz="1300" dirty="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      </a:t>
                      </a:r>
                      <a:r>
                        <a:rPr lang="hu-H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kézgeo</a:t>
                      </a:r>
                      <a:r>
                        <a:rPr lang="hu-H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hu-HU" sz="1300" dirty="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3.          </a:t>
                      </a:r>
                      <a:r>
                        <a:rPr lang="hu-H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retina</a:t>
                      </a:r>
                      <a:endParaRPr lang="hu-HU" sz="1300" dirty="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4.                   </a:t>
                      </a:r>
                      <a:r>
                        <a:rPr lang="hu-HU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hőtér</a:t>
                      </a:r>
                      <a:r>
                        <a:rPr lang="hu-H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hu-HU" sz="1300" dirty="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5.          </a:t>
                      </a:r>
                      <a:r>
                        <a:rPr lang="hu-H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hang</a:t>
                      </a:r>
                      <a:endParaRPr lang="hu-HU" sz="1300" dirty="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6.            </a:t>
                      </a:r>
                      <a:r>
                        <a:rPr lang="hu-H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arc</a:t>
                      </a:r>
                      <a:endParaRPr lang="hu-HU" sz="1300" dirty="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7.       </a:t>
                      </a:r>
                      <a:r>
                        <a:rPr lang="hu-H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ujj</a:t>
                      </a:r>
                      <a:endParaRPr lang="hu-HU" sz="1300" dirty="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8.         </a:t>
                      </a:r>
                      <a:r>
                        <a:rPr lang="hu-H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írisz</a:t>
                      </a:r>
                      <a:endParaRPr lang="hu-HU" sz="1300" dirty="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9. </a:t>
                      </a:r>
                      <a:r>
                        <a:rPr lang="hu-HU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érháló.</a:t>
                      </a:r>
                      <a:endParaRPr lang="hu-HU" sz="1300" dirty="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778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 BIOMETRIKUS AZONOSTÓ JEGYEK RENDÉSZETI CÉLÚ ALKALMAZÁSÁNAK MÓDSZER-SPECIFIKUS SZEMPONTRENDSZERE</a:t>
                      </a:r>
                      <a:endParaRPr lang="hu-HU" sz="900" dirty="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1)</a:t>
                      </a:r>
                      <a:endParaRPr lang="hu-HU" sz="900" dirty="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 dirty="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3600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2)</a:t>
                      </a:r>
                      <a:endParaRPr lang="hu-HU" sz="900" dirty="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4377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3)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endParaRPr lang="hu-HU" sz="900" dirty="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4377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4)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4377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5)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4377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6)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4377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7)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NE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NE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NE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NE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77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8)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4377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 dirty="0" smtClean="0">
                          <a:latin typeface="Times New Roman"/>
                          <a:ea typeface="Times New Roman"/>
                        </a:rPr>
                        <a:t>KÖVETKEZTETÉS</a:t>
                      </a:r>
                      <a:endParaRPr lang="hu-HU" sz="900" dirty="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R/I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5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800">
                        <a:latin typeface="Calibri"/>
                      </a:endParaRPr>
                    </a:p>
                  </a:txBody>
                  <a:tcPr marL="33162" marR="3316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800">
                        <a:latin typeface="Calibri"/>
                      </a:endParaRPr>
                    </a:p>
                  </a:txBody>
                  <a:tcPr marL="33162" marR="3316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800">
                        <a:latin typeface="Calibri"/>
                      </a:endParaRPr>
                    </a:p>
                  </a:txBody>
                  <a:tcPr marL="33162" marR="3316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800">
                        <a:latin typeface="Calibri"/>
                      </a:endParaRPr>
                    </a:p>
                  </a:txBody>
                  <a:tcPr marL="33162" marR="3316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800">
                        <a:latin typeface="Calibri"/>
                      </a:endParaRPr>
                    </a:p>
                  </a:txBody>
                  <a:tcPr marL="33162" marR="3316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800">
                        <a:latin typeface="Calibri"/>
                      </a:endParaRPr>
                    </a:p>
                  </a:txBody>
                  <a:tcPr marL="33162" marR="3316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800">
                        <a:latin typeface="Calibri"/>
                      </a:endParaRPr>
                    </a:p>
                  </a:txBody>
                  <a:tcPr marL="33162" marR="3316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800">
                        <a:latin typeface="Calibri"/>
                      </a:endParaRPr>
                    </a:p>
                  </a:txBody>
                  <a:tcPr marL="33162" marR="3316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800">
                        <a:latin typeface="Calibri"/>
                      </a:endParaRPr>
                    </a:p>
                  </a:txBody>
                  <a:tcPr marL="33162" marR="3316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800">
                        <a:latin typeface="Calibri"/>
                      </a:endParaRPr>
                    </a:p>
                  </a:txBody>
                  <a:tcPr marL="33162" marR="3316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800">
                        <a:latin typeface="Calibri"/>
                      </a:endParaRPr>
                    </a:p>
                  </a:txBody>
                  <a:tcPr marL="33162" marR="3316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864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u="sng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Jelmagyarázat: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5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nem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eredményez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800">
                        <a:latin typeface="Calibri"/>
                      </a:endParaRPr>
                    </a:p>
                  </a:txBody>
                  <a:tcPr marL="33162" marR="3316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korlátozottan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58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800">
                        <a:latin typeface="Calibri"/>
                      </a:endParaRPr>
                    </a:p>
                  </a:txBody>
                  <a:tcPr marL="33162" marR="3316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800">
                        <a:latin typeface="Calibri"/>
                      </a:endParaRPr>
                    </a:p>
                  </a:txBody>
                  <a:tcPr marL="33162" marR="3316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igen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NE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nem eredményez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</a:t>
                      </a:r>
                      <a:endParaRPr lang="hu-HU" sz="90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részben igen</a:t>
                      </a:r>
                      <a:endParaRPr lang="hu-HU" sz="900" dirty="0">
                        <a:latin typeface="Times New Roman"/>
                        <a:ea typeface="Times New Roman"/>
                      </a:endParaRPr>
                    </a:p>
                  </a:txBody>
                  <a:tcPr marL="33162" marR="331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79512" y="1196753"/>
            <a:ext cx="1800200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u-HU" sz="1400" b="1" dirty="0">
                <a:latin typeface="Times New Roman" pitchFamily="18" charset="0"/>
                <a:cs typeface="Times New Roman" pitchFamily="18" charset="0"/>
              </a:rPr>
              <a:t>egyetemesség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79512" y="1700809"/>
            <a:ext cx="1728192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u-HU" sz="1400" b="1" dirty="0">
                <a:latin typeface="Times New Roman" pitchFamily="18" charset="0"/>
                <a:cs typeface="Times New Roman" pitchFamily="18" charset="0"/>
              </a:rPr>
              <a:t>helyszín függ.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79512" y="2276872"/>
            <a:ext cx="1728192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u-HU" sz="1400" b="1" dirty="0">
                <a:latin typeface="Times New Roman" pitchFamily="18" charset="0"/>
                <a:cs typeface="Times New Roman" pitchFamily="18" charset="0"/>
              </a:rPr>
              <a:t>körülmény függ.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79512" y="2780929"/>
            <a:ext cx="1728192" cy="3077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defRPr/>
            </a:pPr>
            <a:r>
              <a:rPr lang="hu-HU" sz="1400" b="1" dirty="0">
                <a:latin typeface="Times New Roman" pitchFamily="18" charset="0"/>
                <a:cs typeface="Times New Roman" pitchFamily="18" charset="0"/>
              </a:rPr>
              <a:t>rezsimbe épül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79512" y="3356992"/>
            <a:ext cx="1728192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u-HU" sz="1400" b="1" dirty="0">
                <a:latin typeface="Times New Roman" pitchFamily="18" charset="0"/>
                <a:cs typeface="Times New Roman" pitchFamily="18" charset="0"/>
              </a:rPr>
              <a:t>nehéz </a:t>
            </a:r>
            <a:r>
              <a:rPr lang="hu-HU" sz="1400" b="1" dirty="0" err="1">
                <a:latin typeface="Times New Roman" pitchFamily="18" charset="0"/>
                <a:cs typeface="Times New Roman" pitchFamily="18" charset="0"/>
              </a:rPr>
              <a:t>eltulajd</a:t>
            </a:r>
            <a:r>
              <a:rPr lang="hu-H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79512" y="3861048"/>
            <a:ext cx="1728192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u-HU" sz="1400" b="1" dirty="0">
                <a:latin typeface="Times New Roman" pitchFamily="18" charset="0"/>
                <a:cs typeface="Times New Roman" pitchFamily="18" charset="0"/>
              </a:rPr>
              <a:t>érintésnélküliség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51520" y="4437112"/>
            <a:ext cx="1656184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u-HU" sz="1400" b="1" dirty="0">
                <a:latin typeface="Times New Roman" pitchFamily="18" charset="0"/>
                <a:cs typeface="Times New Roman" pitchFamily="18" charset="0"/>
              </a:rPr>
              <a:t>időkorlát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79512" y="4941168"/>
            <a:ext cx="1728192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u-HU" sz="1400" b="1" dirty="0">
                <a:latin typeface="Times New Roman" pitchFamily="18" charset="0"/>
                <a:cs typeface="Times New Roman" pitchFamily="18" charset="0"/>
              </a:rPr>
              <a:t>GO – NO GO</a:t>
            </a:r>
          </a:p>
        </p:txBody>
      </p:sp>
    </p:spTree>
    <p:extLst>
      <p:ext uri="{BB962C8B-B14F-4D97-AF65-F5344CB8AC3E}">
        <p14:creationId xmlns:p14="http://schemas.microsoft.com/office/powerpoint/2010/main" xmlns="" val="31676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5"/>
          <p:cNvSpPr txBox="1">
            <a:spLocks noChangeArrowheads="1"/>
          </p:cNvSpPr>
          <p:nvPr/>
        </p:nvSpPr>
        <p:spPr bwMode="auto">
          <a:xfrm>
            <a:off x="683568" y="2780928"/>
            <a:ext cx="79928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5C0000"/>
                </a:solidFill>
                <a:cs typeface="Times New Roman" pitchFamily="18" charset="0"/>
              </a:rPr>
              <a:t>KÖSZÖNÖM MEGTISZTELŐ FIGYELMÜKET</a:t>
            </a:r>
            <a:r>
              <a:rPr lang="hu-HU" sz="2800" b="1" dirty="0" smtClean="0">
                <a:solidFill>
                  <a:srgbClr val="5C0000"/>
                </a:solidFill>
                <a:cs typeface="Times New Roman" pitchFamily="18" charset="0"/>
              </a:rPr>
              <a:t>!</a:t>
            </a:r>
          </a:p>
          <a:p>
            <a:pPr algn="ctr"/>
            <a:r>
              <a:rPr lang="hu-HU" sz="2800" b="1" dirty="0" err="1" smtClean="0">
                <a:solidFill>
                  <a:srgbClr val="002060"/>
                </a:solidFill>
                <a:cs typeface="Times New Roman" pitchFamily="18" charset="0"/>
              </a:rPr>
              <a:t>Balla.Jozsef</a:t>
            </a:r>
            <a:r>
              <a:rPr lang="hu-HU" sz="2800" b="1" dirty="0" smtClean="0">
                <a:solidFill>
                  <a:srgbClr val="002060"/>
                </a:solidFill>
                <a:cs typeface="Times New Roman" pitchFamily="18" charset="0"/>
              </a:rPr>
              <a:t>@</a:t>
            </a:r>
            <a:r>
              <a:rPr lang="hu-HU" sz="2800" b="1" dirty="0" err="1" smtClean="0">
                <a:solidFill>
                  <a:srgbClr val="002060"/>
                </a:solidFill>
                <a:cs typeface="Times New Roman" pitchFamily="18" charset="0"/>
              </a:rPr>
              <a:t>uni-nke.hu</a:t>
            </a:r>
            <a:endParaRPr lang="hu-HU" sz="2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6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67544" y="476672"/>
            <a:ext cx="835292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400" b="1" u="sng" dirty="0" smtClean="0">
                <a:solidFill>
                  <a:srgbClr val="540000"/>
                </a:solidFill>
              </a:rPr>
              <a:t>Az előadás felépítése</a:t>
            </a:r>
          </a:p>
          <a:p>
            <a:endParaRPr lang="hu-HU" sz="3200" b="1" dirty="0" smtClean="0">
              <a:solidFill>
                <a:srgbClr val="540000"/>
              </a:solidFill>
            </a:endParaRPr>
          </a:p>
          <a:p>
            <a:pPr lvl="0" algn="ctr"/>
            <a:r>
              <a:rPr lang="hu-HU" sz="3200" dirty="0" smtClean="0"/>
              <a:t>A személyazonosítás jelentősége.</a:t>
            </a:r>
          </a:p>
          <a:p>
            <a:pPr lvl="0" algn="ctr">
              <a:buFont typeface="Wingdings" pitchFamily="2" charset="2"/>
              <a:buChar char="Ø"/>
            </a:pPr>
            <a:endParaRPr lang="hu-HU" sz="3200" dirty="0" smtClean="0"/>
          </a:p>
          <a:p>
            <a:pPr lvl="0" algn="ctr"/>
            <a:r>
              <a:rPr lang="hu-HU" sz="3200" dirty="0" smtClean="0"/>
              <a:t>A rendészeti célú személyazonosítás.</a:t>
            </a:r>
          </a:p>
          <a:p>
            <a:pPr lvl="0" algn="ctr">
              <a:buFont typeface="Wingdings" pitchFamily="2" charset="2"/>
              <a:buChar char="Ø"/>
            </a:pPr>
            <a:endParaRPr lang="hu-HU" sz="3200" dirty="0" smtClean="0"/>
          </a:p>
          <a:p>
            <a:pPr lvl="0" algn="ctr"/>
            <a:r>
              <a:rPr lang="hu-HU" sz="3200" dirty="0" smtClean="0"/>
              <a:t>A személyazonosítást befolyásoló tényezők.</a:t>
            </a:r>
          </a:p>
          <a:p>
            <a:pPr lvl="0" algn="ctr">
              <a:buFont typeface="Wingdings" pitchFamily="2" charset="2"/>
              <a:buChar char="Ø"/>
            </a:pPr>
            <a:endParaRPr lang="hu-HU" sz="3200" dirty="0" smtClean="0"/>
          </a:p>
          <a:p>
            <a:pPr lvl="0" algn="ctr"/>
            <a:r>
              <a:rPr lang="hu-HU" sz="3200" dirty="0" smtClean="0"/>
              <a:t>Az útlevél </a:t>
            </a:r>
            <a:r>
              <a:rPr lang="hu-HU" sz="3200" dirty="0" err="1" smtClean="0"/>
              <a:t>biometria</a:t>
            </a:r>
            <a:r>
              <a:rPr lang="hu-HU" sz="3200" dirty="0" smtClean="0"/>
              <a:t>.</a:t>
            </a:r>
          </a:p>
          <a:p>
            <a:pPr lvl="0" algn="ctr">
              <a:buFont typeface="Wingdings" pitchFamily="2" charset="2"/>
              <a:buChar char="Ø"/>
            </a:pPr>
            <a:endParaRPr lang="hu-HU" sz="3200" dirty="0" smtClean="0"/>
          </a:p>
          <a:p>
            <a:pPr lvl="0" algn="ctr"/>
            <a:r>
              <a:rPr lang="hu-HU" sz="3200" dirty="0" smtClean="0"/>
              <a:t>A rendészeti célú </a:t>
            </a:r>
            <a:r>
              <a:rPr lang="hu-HU" sz="3200" dirty="0" err="1" smtClean="0"/>
              <a:t>biometrikus</a:t>
            </a:r>
            <a:r>
              <a:rPr lang="hu-HU" sz="3200" dirty="0" smtClean="0"/>
              <a:t> személyazonosítás követelményrendszere.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1676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3568" y="148478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" name="Szövegdoboz 9"/>
          <p:cNvSpPr txBox="1">
            <a:spLocks noChangeArrowheads="1"/>
          </p:cNvSpPr>
          <p:nvPr/>
        </p:nvSpPr>
        <p:spPr bwMode="auto">
          <a:xfrm>
            <a:off x="430213" y="1124744"/>
            <a:ext cx="8713787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1903. évi IV. törvénycikk </a:t>
            </a:r>
          </a:p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kivándorlásról</a:t>
            </a:r>
          </a:p>
          <a:p>
            <a:pPr algn="ctr"/>
            <a:endParaRPr lang="hu-H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1903. évi V. törvénycikk </a:t>
            </a:r>
          </a:p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külföldieknek a magyar korona országai területén való lakhatásáról</a:t>
            </a:r>
          </a:p>
          <a:p>
            <a:pPr algn="ctr"/>
            <a:endParaRPr lang="hu-H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1903. évi VI. törvénycikk </a:t>
            </a:r>
          </a:p>
          <a:p>
            <a:pPr algn="ctr"/>
            <a:r>
              <a:rPr lang="hu-HU" sz="2800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az útlevélügyről</a:t>
            </a:r>
          </a:p>
          <a:p>
            <a:pPr algn="ctr"/>
            <a:endParaRPr lang="hu-H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1903. évi VIII. törvénycikk </a:t>
            </a:r>
          </a:p>
          <a:p>
            <a:pPr algn="ctr"/>
            <a:r>
              <a:rPr lang="hu-H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határrendőrségről</a:t>
            </a:r>
            <a:endParaRPr lang="hu-HU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627784" y="1886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5" name="Szövegdoboz 8"/>
          <p:cNvSpPr txBox="1">
            <a:spLocks noChangeArrowheads="1"/>
          </p:cNvSpPr>
          <p:nvPr/>
        </p:nvSpPr>
        <p:spPr bwMode="auto">
          <a:xfrm>
            <a:off x="1979712" y="260648"/>
            <a:ext cx="55451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400" b="1" u="sng" dirty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1903. évi „Törvénycsomag”</a:t>
            </a:r>
          </a:p>
        </p:txBody>
      </p:sp>
    </p:spTree>
    <p:extLst>
      <p:ext uri="{BB962C8B-B14F-4D97-AF65-F5344CB8AC3E}">
        <p14:creationId xmlns:p14="http://schemas.microsoft.com/office/powerpoint/2010/main" xmlns="" val="31676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3568" y="148478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" name="Szövegdoboz 9"/>
          <p:cNvSpPr txBox="1">
            <a:spLocks noChangeArrowheads="1"/>
          </p:cNvSpPr>
          <p:nvPr/>
        </p:nvSpPr>
        <p:spPr bwMode="auto">
          <a:xfrm>
            <a:off x="2123728" y="260648"/>
            <a:ext cx="622818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3400" b="1" dirty="0" smtClean="0">
                <a:solidFill>
                  <a:srgbClr val="540000"/>
                </a:solidFill>
                <a:latin typeface="+mj-lt"/>
                <a:cs typeface="Times New Roman" pitchFamily="18" charset="0"/>
              </a:rPr>
              <a:t>1903</a:t>
            </a:r>
            <a:r>
              <a:rPr lang="hu-HU" sz="3400" b="1" dirty="0">
                <a:solidFill>
                  <a:srgbClr val="540000"/>
                </a:solidFill>
                <a:latin typeface="+mj-lt"/>
                <a:cs typeface="Times New Roman" pitchFamily="18" charset="0"/>
              </a:rPr>
              <a:t>. évi VI. törvénycikk </a:t>
            </a:r>
          </a:p>
          <a:p>
            <a:pPr algn="ctr"/>
            <a:r>
              <a:rPr lang="hu-HU" sz="3400" b="1" dirty="0">
                <a:solidFill>
                  <a:srgbClr val="540000"/>
                </a:solidFill>
                <a:latin typeface="+mj-lt"/>
                <a:cs typeface="Times New Roman" pitchFamily="18" charset="0"/>
              </a:rPr>
              <a:t>az </a:t>
            </a:r>
            <a:r>
              <a:rPr lang="hu-HU" sz="3400" b="1" dirty="0" smtClean="0">
                <a:solidFill>
                  <a:srgbClr val="540000"/>
                </a:solidFill>
                <a:latin typeface="+mj-lt"/>
                <a:cs typeface="Times New Roman" pitchFamily="18" charset="0"/>
              </a:rPr>
              <a:t>útlevélügyről</a:t>
            </a:r>
            <a:endParaRPr lang="hu-HU" sz="34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627784" y="1886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899592" y="1700808"/>
            <a:ext cx="799288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500" b="1" i="1" dirty="0" smtClean="0">
                <a:latin typeface="Times New Roman" pitchFamily="18" charset="0"/>
                <a:cs typeface="Times New Roman" pitchFamily="18" charset="0"/>
              </a:rPr>
              <a:t>„Habár az útlevélnek napjainkban – midőn a költözködés és a forgalom szabadága majd minden államban elismerést nyert – </a:t>
            </a:r>
            <a:r>
              <a:rPr lang="hu-HU" sz="2500" b="1" i="1" u="sng" dirty="0" smtClean="0">
                <a:latin typeface="Times New Roman" pitchFamily="18" charset="0"/>
                <a:cs typeface="Times New Roman" pitchFamily="18" charset="0"/>
              </a:rPr>
              <a:t>nincs meg többé az a jelentősége, mellyel akkor bírt, </a:t>
            </a:r>
            <a:r>
              <a:rPr lang="hu-HU" sz="2500" b="1" i="1" dirty="0" smtClean="0">
                <a:latin typeface="Times New Roman" pitchFamily="18" charset="0"/>
                <a:cs typeface="Times New Roman" pitchFamily="18" charset="0"/>
              </a:rPr>
              <a:t>midőn még a nemzetek közti érintkezés mindenféle korlátoknak és zaklató ellenőrzésnek volt alávetve, mégis mint  </a:t>
            </a:r>
            <a:r>
              <a:rPr lang="hu-HU" sz="2500" b="1" i="1" u="sng" dirty="0" smtClean="0">
                <a:latin typeface="Times New Roman" pitchFamily="18" charset="0"/>
                <a:cs typeface="Times New Roman" pitchFamily="18" charset="0"/>
              </a:rPr>
              <a:t>személyazonosság és állampolgárság igazolására </a:t>
            </a:r>
            <a:r>
              <a:rPr lang="hu-HU" sz="2500" b="1" i="1" dirty="0" smtClean="0">
                <a:latin typeface="Times New Roman" pitchFamily="18" charset="0"/>
                <a:cs typeface="Times New Roman" pitchFamily="18" charset="0"/>
              </a:rPr>
              <a:t>szolgáló okmány még jelenleg is kiváló fontossággal bír, minélfogva úgy az egyes állampolgároknak, mint magának az államnak is érdekében áll, hogy az útlevél elnyerés feltételei és módozatai, a hatóságok illetékessége szabatosan </a:t>
            </a:r>
            <a:r>
              <a:rPr lang="hu-HU" sz="2500" b="1" i="1" dirty="0" err="1" smtClean="0">
                <a:latin typeface="Times New Roman" pitchFamily="18" charset="0"/>
                <a:cs typeface="Times New Roman" pitchFamily="18" charset="0"/>
              </a:rPr>
              <a:t>megállapíttassék</a:t>
            </a:r>
            <a:r>
              <a:rPr lang="hu-HU" sz="2500" b="1" i="1" dirty="0" smtClean="0">
                <a:latin typeface="Times New Roman" pitchFamily="18" charset="0"/>
                <a:cs typeface="Times New Roman" pitchFamily="18" charset="0"/>
              </a:rPr>
              <a:t>, s az egész útlevélügy megfelelően </a:t>
            </a:r>
            <a:r>
              <a:rPr lang="hu-HU" sz="2500" b="1" i="1" dirty="0" err="1" smtClean="0">
                <a:latin typeface="Times New Roman" pitchFamily="18" charset="0"/>
                <a:cs typeface="Times New Roman" pitchFamily="18" charset="0"/>
              </a:rPr>
              <a:t>szabályoztassék</a:t>
            </a:r>
            <a:r>
              <a:rPr lang="hu-HU" sz="2500" b="1" i="1" dirty="0" smtClean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1676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0"/>
          <p:cNvSpPr txBox="1">
            <a:spLocks noChangeArrowheads="1"/>
          </p:cNvSpPr>
          <p:nvPr/>
        </p:nvSpPr>
        <p:spPr bwMode="auto">
          <a:xfrm>
            <a:off x="1187624" y="2852936"/>
            <a:ext cx="44644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3000" b="1" u="sng" dirty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FORMAI</a:t>
            </a:r>
          </a:p>
          <a:p>
            <a:pPr algn="ctr"/>
            <a:r>
              <a:rPr lang="hu-HU" sz="3000" b="1" dirty="0" smtClean="0">
                <a:latin typeface="Times New Roman" pitchFamily="18" charset="0"/>
                <a:cs typeface="Times New Roman" pitchFamily="18" charset="0"/>
              </a:rPr>
              <a:t>ÉS </a:t>
            </a:r>
            <a:endParaRPr lang="hu-HU" sz="3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TARTALMI</a:t>
            </a:r>
            <a:r>
              <a:rPr lang="hu-HU" sz="3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u-HU" sz="30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000" b="1" dirty="0">
                <a:latin typeface="Times New Roman" pitchFamily="18" charset="0"/>
                <a:cs typeface="Times New Roman" pitchFamily="18" charset="0"/>
              </a:rPr>
              <a:t>KÖVETELMÉNYEK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5436096" y="1196752"/>
            <a:ext cx="3419475" cy="5446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u-H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utazó neve;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u-H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magyar állampolgár;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állása vagy foglalkozása;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lakhelye;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u-H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kora;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u-H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személyleírása;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hová utazik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(állam, világrész)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u-H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időbeni érvényessége;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200" b="1" i="1" dirty="0">
                <a:solidFill>
                  <a:srgbClr val="005392"/>
                </a:solidFill>
                <a:latin typeface="Times New Roman" pitchFamily="18" charset="0"/>
                <a:cs typeface="Times New Roman" pitchFamily="18" charset="0"/>
              </a:rPr>
              <a:t>- esetleges útitársak: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200" b="1" i="1" dirty="0">
                <a:solidFill>
                  <a:srgbClr val="005392"/>
                </a:solidFill>
                <a:latin typeface="Times New Roman" pitchFamily="18" charset="0"/>
                <a:cs typeface="Times New Roman" pitchFamily="18" charset="0"/>
              </a:rPr>
              <a:t>    - neve;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200" b="1" i="1" dirty="0">
                <a:solidFill>
                  <a:srgbClr val="005392"/>
                </a:solidFill>
                <a:latin typeface="Times New Roman" pitchFamily="18" charset="0"/>
                <a:cs typeface="Times New Roman" pitchFamily="18" charset="0"/>
              </a:rPr>
              <a:t>    - kora;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200" b="1" i="1" dirty="0">
                <a:solidFill>
                  <a:srgbClr val="005392"/>
                </a:solidFill>
                <a:latin typeface="Times New Roman" pitchFamily="18" charset="0"/>
                <a:cs typeface="Times New Roman" pitchFamily="18" charset="0"/>
              </a:rPr>
              <a:t>    - személyleírása;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200" b="1" i="1" dirty="0">
                <a:solidFill>
                  <a:srgbClr val="005392"/>
                </a:solidFill>
                <a:latin typeface="Times New Roman" pitchFamily="18" charset="0"/>
                <a:cs typeface="Times New Roman" pitchFamily="18" charset="0"/>
              </a:rPr>
              <a:t>    - viszonya az útlevél 	tulajdonosához.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+mn-lt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763688" y="5085184"/>
            <a:ext cx="3168650" cy="9540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5C0000"/>
                </a:solidFill>
                <a:latin typeface="Times New Roman" pitchFamily="18" charset="0"/>
                <a:cs typeface="Times New Roman" pitchFamily="18" charset="0"/>
              </a:rPr>
              <a:t>MIT NEM TARTALMAZ?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83568" y="1196752"/>
            <a:ext cx="2484438" cy="14462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sz="2200" b="1" dirty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 azonos alakú;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sz="2200" b="1" dirty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 címerrel ellátott;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sz="2200" b="1" dirty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 magyar-francia;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sz="2200" b="1" dirty="0">
                <a:solidFill>
                  <a:srgbClr val="003E00"/>
                </a:solidFill>
                <a:latin typeface="Times New Roman" pitchFamily="18" charset="0"/>
                <a:cs typeface="Times New Roman" pitchFamily="18" charset="0"/>
              </a:rPr>
              <a:t> horvát- francia.</a:t>
            </a:r>
          </a:p>
        </p:txBody>
      </p:sp>
      <p:sp>
        <p:nvSpPr>
          <p:cNvPr id="6" name="Szövegdoboz 9"/>
          <p:cNvSpPr txBox="1">
            <a:spLocks noChangeArrowheads="1"/>
          </p:cNvSpPr>
          <p:nvPr/>
        </p:nvSpPr>
        <p:spPr bwMode="auto">
          <a:xfrm>
            <a:off x="2267744" y="260648"/>
            <a:ext cx="48958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400" b="1" u="sng" dirty="0">
                <a:solidFill>
                  <a:srgbClr val="540000"/>
                </a:solidFill>
                <a:latin typeface="Times New Roman" pitchFamily="18" charset="0"/>
                <a:cs typeface="Times New Roman" pitchFamily="18" charset="0"/>
              </a:rPr>
              <a:t>1903. évi VI. törvénycikk </a:t>
            </a:r>
          </a:p>
          <a:p>
            <a:endParaRPr lang="hu-HU" dirty="0">
              <a:solidFill>
                <a:srgbClr val="54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6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1914 tip 1920 ban 32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5327650" cy="420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95536" y="5301208"/>
            <a:ext cx="31686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000" b="1" dirty="0"/>
              <a:t>Magyarországon a fénykép alkalmazását 1913-tól tették kötelezővé.</a:t>
            </a:r>
          </a:p>
        </p:txBody>
      </p:sp>
      <p:pic>
        <p:nvPicPr>
          <p:cNvPr id="4" name="Picture 1" descr="K:\FELADATOK\2013\01 január\Magyar biometrikus prezi\Biometrikus útlevelek\magán\képek\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3284538"/>
            <a:ext cx="5041900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868144" y="1916832"/>
            <a:ext cx="2736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 u="sng" dirty="0"/>
              <a:t>100 ÉV!!!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907704" y="332656"/>
            <a:ext cx="597693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400" b="1" u="sng" dirty="0" smtClean="0">
                <a:solidFill>
                  <a:srgbClr val="540000"/>
                </a:solidFill>
              </a:rPr>
              <a:t>Személyazonosítás</a:t>
            </a:r>
            <a:endParaRPr lang="hu-HU" sz="3400" b="1" u="sng" dirty="0">
              <a:solidFill>
                <a:srgbClr val="5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6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morningcoaching.hu/uploads/5/5/3/5/55350201/14364355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8556223" cy="2808312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5536" y="1340769"/>
            <a:ext cx="8534201" cy="25202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hu-HU" sz="2400" dirty="0"/>
              <a:t>A </a:t>
            </a:r>
            <a:r>
              <a:rPr lang="hu-HU" sz="2400" b="1" u="sng" dirty="0">
                <a:solidFill>
                  <a:srgbClr val="800000"/>
                </a:solidFill>
              </a:rPr>
              <a:t>személyazonosítás célja</a:t>
            </a:r>
            <a:r>
              <a:rPr lang="hu-HU" sz="2400" dirty="0"/>
              <a:t>, annak megállapítása, hogy az okmányt felmutató személy </a:t>
            </a:r>
            <a:r>
              <a:rPr lang="hu-HU" sz="2400" b="1" dirty="0">
                <a:solidFill>
                  <a:srgbClr val="001E80"/>
                </a:solidFill>
              </a:rPr>
              <a:t>azonos-e azzal</a:t>
            </a:r>
            <a:r>
              <a:rPr lang="hu-HU" sz="2400" dirty="0"/>
              <a:t>, </a:t>
            </a:r>
            <a:r>
              <a:rPr lang="hu-HU" sz="2400" b="1" dirty="0">
                <a:solidFill>
                  <a:srgbClr val="001E80"/>
                </a:solidFill>
              </a:rPr>
              <a:t>aki részére</a:t>
            </a:r>
            <a:r>
              <a:rPr lang="hu-HU" sz="2400" dirty="0"/>
              <a:t> az okmányt </a:t>
            </a:r>
            <a:r>
              <a:rPr lang="hu-HU" sz="2400" b="1" dirty="0">
                <a:solidFill>
                  <a:srgbClr val="001E80"/>
                </a:solidFill>
              </a:rPr>
              <a:t>kiállították</a:t>
            </a:r>
            <a:r>
              <a:rPr lang="hu-HU" sz="2400" dirty="0"/>
              <a:t>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hu-HU" sz="2400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hu-HU" sz="2400" dirty="0" smtClean="0"/>
              <a:t>A </a:t>
            </a:r>
            <a:r>
              <a:rPr lang="hu-HU" sz="2400" dirty="0"/>
              <a:t>személyazonosítás egy </a:t>
            </a:r>
            <a:r>
              <a:rPr lang="hu-HU" sz="2400" b="1" dirty="0">
                <a:solidFill>
                  <a:srgbClr val="C00000"/>
                </a:solidFill>
              </a:rPr>
              <a:t>szubjektív, gondolati tevékenység</a:t>
            </a:r>
            <a:r>
              <a:rPr lang="hu-HU" sz="2400" dirty="0"/>
              <a:t>, amely az anatómiai jellemzők összehasonlítása során az eltérések keresésén alapszik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hu-HU" sz="2400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835696" y="260648"/>
            <a:ext cx="597693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400" b="1" u="sng" dirty="0" smtClean="0">
                <a:solidFill>
                  <a:srgbClr val="540000"/>
                </a:solidFill>
              </a:rPr>
              <a:t>Személyazonosítás</a:t>
            </a:r>
            <a:endParaRPr lang="hu-HU" sz="3400" b="1" u="sng" dirty="0">
              <a:solidFill>
                <a:srgbClr val="5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6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2"/>
          <p:cNvSpPr txBox="1">
            <a:spLocks noChangeArrowheads="1"/>
          </p:cNvSpPr>
          <p:nvPr/>
        </p:nvSpPr>
        <p:spPr bwMode="auto">
          <a:xfrm>
            <a:off x="683568" y="2852936"/>
            <a:ext cx="799306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 b="1" u="sng" dirty="0">
                <a:solidFill>
                  <a:srgbClr val="FF0000"/>
                </a:solidFill>
                <a:cs typeface="Times New Roman" pitchFamily="18" charset="0"/>
              </a:rPr>
              <a:t>Kriminalisztikai (bűnügyi) célú </a:t>
            </a:r>
            <a:r>
              <a:rPr lang="hu-HU" sz="2400" b="1" u="sng" dirty="0" smtClean="0">
                <a:solidFill>
                  <a:srgbClr val="FF0000"/>
                </a:solidFill>
                <a:cs typeface="Times New Roman" pitchFamily="18" charset="0"/>
              </a:rPr>
              <a:t>személyazonosítás </a:t>
            </a:r>
            <a:endParaRPr lang="hu-HU" sz="2400" b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hu-HU" sz="2400" dirty="0">
                <a:cs typeface="Times New Roman" pitchFamily="18" charset="0"/>
              </a:rPr>
              <a:t> bűncselekményben érintett releváns személy </a:t>
            </a:r>
            <a:r>
              <a:rPr lang="hu-HU" sz="2400" dirty="0" smtClean="0">
                <a:cs typeface="Times New Roman" pitchFamily="18" charset="0"/>
              </a:rPr>
              <a:t>meghatározása</a:t>
            </a:r>
            <a:r>
              <a:rPr lang="hu-HU" sz="2400" dirty="0">
                <a:cs typeface="Times New Roman" pitchFamily="18" charset="0"/>
              </a:rPr>
              <a:t>, az 	azonosság  igazolása, vagy </a:t>
            </a:r>
            <a:r>
              <a:rPr lang="hu-HU" sz="2400" dirty="0" smtClean="0">
                <a:cs typeface="Times New Roman" pitchFamily="18" charset="0"/>
              </a:rPr>
              <a:t>kizárása</a:t>
            </a:r>
            <a:r>
              <a:rPr lang="hu-HU" sz="2400" dirty="0">
                <a:cs typeface="Times New Roman" pitchFamily="18" charset="0"/>
              </a:rPr>
              <a:t>;</a:t>
            </a:r>
          </a:p>
          <a:p>
            <a:pPr algn="ctr">
              <a:buFont typeface="Wingdings" pitchFamily="2" charset="2"/>
              <a:buChar char="Ø"/>
            </a:pPr>
            <a:r>
              <a:rPr lang="hu-HU" sz="2400" dirty="0">
                <a:cs typeface="Times New Roman" pitchFamily="18" charset="0"/>
              </a:rPr>
              <a:t> a személyazonosítás bizonyított tudományos </a:t>
            </a:r>
            <a:r>
              <a:rPr lang="hu-HU" sz="2400" dirty="0" smtClean="0">
                <a:cs typeface="Times New Roman" pitchFamily="18" charset="0"/>
              </a:rPr>
              <a:t>	módszerek alkalmazásával történik</a:t>
            </a:r>
            <a:r>
              <a:rPr lang="hu-HU" sz="2400" dirty="0">
                <a:cs typeface="Times New Roman" pitchFamily="18" charset="0"/>
              </a:rPr>
              <a:t>;</a:t>
            </a:r>
          </a:p>
          <a:p>
            <a:pPr algn="ctr">
              <a:buFont typeface="Wingdings" pitchFamily="2" charset="2"/>
              <a:buChar char="Ø"/>
            </a:pPr>
            <a:r>
              <a:rPr lang="hu-HU" sz="2400" dirty="0">
                <a:cs typeface="Times New Roman" pitchFamily="18" charset="0"/>
              </a:rPr>
              <a:t> speciális technikai feltételeket </a:t>
            </a:r>
            <a:r>
              <a:rPr lang="hu-HU" sz="2400" dirty="0" smtClean="0">
                <a:cs typeface="Times New Roman" pitchFamily="18" charset="0"/>
              </a:rPr>
              <a:t>igényel (laborkörülmények</a:t>
            </a:r>
            <a:r>
              <a:rPr lang="hu-HU" sz="2400" dirty="0">
                <a:cs typeface="Times New Roman" pitchFamily="18" charset="0"/>
              </a:rPr>
              <a:t>)</a:t>
            </a:r>
          </a:p>
          <a:p>
            <a:pPr algn="ctr">
              <a:buFont typeface="Wingdings" pitchFamily="2" charset="2"/>
              <a:buChar char="Ø"/>
            </a:pPr>
            <a:r>
              <a:rPr lang="hu-HU" sz="2400" dirty="0">
                <a:cs typeface="Times New Roman" pitchFamily="18" charset="0"/>
              </a:rPr>
              <a:t> speciális szakképzettséget követel az azonosítást </a:t>
            </a:r>
            <a:r>
              <a:rPr lang="hu-HU" sz="2400" dirty="0" smtClean="0">
                <a:cs typeface="Times New Roman" pitchFamily="18" charset="0"/>
              </a:rPr>
              <a:t>	végző személy részéről</a:t>
            </a:r>
            <a:r>
              <a:rPr lang="hu-HU" sz="2400" dirty="0">
                <a:cs typeface="Times New Roman" pitchFamily="18" charset="0"/>
              </a:rPr>
              <a:t>;</a:t>
            </a:r>
          </a:p>
          <a:p>
            <a:pPr algn="ctr">
              <a:buFont typeface="Wingdings" pitchFamily="2" charset="2"/>
              <a:buChar char="Ø"/>
            </a:pPr>
            <a:r>
              <a:rPr lang="hu-HU" sz="2400" dirty="0">
                <a:cs typeface="Times New Roman" pitchFamily="18" charset="0"/>
              </a:rPr>
              <a:t> időigényes.</a:t>
            </a:r>
          </a:p>
        </p:txBody>
      </p:sp>
      <p:sp>
        <p:nvSpPr>
          <p:cNvPr id="4" name="Szövegdoboz 7"/>
          <p:cNvSpPr txBox="1">
            <a:spLocks noChangeArrowheads="1"/>
          </p:cNvSpPr>
          <p:nvPr/>
        </p:nvSpPr>
        <p:spPr bwMode="auto">
          <a:xfrm>
            <a:off x="755576" y="1124744"/>
            <a:ext cx="79930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400" b="1" u="sng" dirty="0">
                <a:solidFill>
                  <a:srgbClr val="009644"/>
                </a:solidFill>
                <a:cs typeface="Times New Roman" pitchFamily="18" charset="0"/>
              </a:rPr>
              <a:t>Adminisztratív célú </a:t>
            </a:r>
            <a:r>
              <a:rPr lang="hu-HU" sz="2400" b="1" u="sng" dirty="0" smtClean="0">
                <a:solidFill>
                  <a:srgbClr val="009644"/>
                </a:solidFill>
                <a:cs typeface="Times New Roman" pitchFamily="18" charset="0"/>
              </a:rPr>
              <a:t>személyazonosítás</a:t>
            </a:r>
            <a:endParaRPr lang="hu-HU" sz="2400" b="1" u="sng" dirty="0">
              <a:solidFill>
                <a:srgbClr val="009644"/>
              </a:solidFill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hu-HU" sz="2400" dirty="0">
                <a:cs typeface="Times New Roman" pitchFamily="18" charset="0"/>
              </a:rPr>
              <a:t> létesítményekbe belépési jogosultság megállapítása;</a:t>
            </a:r>
          </a:p>
          <a:p>
            <a:pPr algn="ctr">
              <a:buFont typeface="Wingdings" pitchFamily="2" charset="2"/>
              <a:buChar char="Ø"/>
            </a:pPr>
            <a:r>
              <a:rPr lang="hu-HU" sz="2400" dirty="0">
                <a:cs typeface="Times New Roman" pitchFamily="18" charset="0"/>
              </a:rPr>
              <a:t> szolgáltatások igénybevételi jogosultságának </a:t>
            </a:r>
            <a:r>
              <a:rPr lang="hu-HU" sz="2400" dirty="0" smtClean="0">
                <a:cs typeface="Times New Roman" pitchFamily="18" charset="0"/>
              </a:rPr>
              <a:t>megállapítása</a:t>
            </a:r>
            <a:r>
              <a:rPr lang="hu-HU" sz="2400" dirty="0">
                <a:cs typeface="Times New Roman" pitchFamily="18" charset="0"/>
              </a:rPr>
              <a:t>.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835696" y="260648"/>
            <a:ext cx="597693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400" b="1" u="sng" dirty="0" smtClean="0">
                <a:solidFill>
                  <a:srgbClr val="540000"/>
                </a:solidFill>
              </a:rPr>
              <a:t>Személyazonosítás</a:t>
            </a:r>
            <a:endParaRPr lang="hu-HU" sz="3400" b="1" u="sng" dirty="0">
              <a:solidFill>
                <a:srgbClr val="5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6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3"/>
          <p:cNvSpPr txBox="1">
            <a:spLocks noChangeArrowheads="1"/>
          </p:cNvSpPr>
          <p:nvPr/>
        </p:nvSpPr>
        <p:spPr bwMode="auto">
          <a:xfrm>
            <a:off x="467544" y="1052736"/>
            <a:ext cx="8496944" cy="5632311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3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Rendészeti célú személyazonosítás: </a:t>
            </a:r>
          </a:p>
          <a:p>
            <a:pPr algn="ctr">
              <a:buFont typeface="Wingdings" pitchFamily="2" charset="2"/>
              <a:buChar char="Ø"/>
            </a:pPr>
            <a:r>
              <a:rPr lang="hu-HU" sz="3000" b="1" dirty="0">
                <a:solidFill>
                  <a:srgbClr val="002060"/>
                </a:solidFill>
                <a:cs typeface="Times New Roman" pitchFamily="18" charset="0"/>
              </a:rPr>
              <a:t> az ellenőrzés </a:t>
            </a:r>
            <a:r>
              <a:rPr lang="hu-HU" sz="3000" b="1" dirty="0" smtClean="0">
                <a:solidFill>
                  <a:srgbClr val="002060"/>
                </a:solidFill>
                <a:cs typeface="Times New Roman" pitchFamily="18" charset="0"/>
              </a:rPr>
              <a:t>helyszínén;</a:t>
            </a:r>
          </a:p>
          <a:p>
            <a:pPr algn="ctr">
              <a:buFont typeface="Wingdings" pitchFamily="2" charset="2"/>
              <a:buChar char="Ø"/>
            </a:pPr>
            <a:endParaRPr lang="hu-HU" sz="30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hu-HU" sz="3000" b="1" dirty="0">
                <a:solidFill>
                  <a:srgbClr val="002060"/>
                </a:solidFill>
                <a:cs typeface="Times New Roman" pitchFamily="18" charset="0"/>
              </a:rPr>
              <a:t> az ellenőrzés folyamatába </a:t>
            </a:r>
            <a:r>
              <a:rPr lang="hu-HU" sz="3000" b="1" dirty="0" smtClean="0">
                <a:solidFill>
                  <a:srgbClr val="002060"/>
                </a:solidFill>
                <a:cs typeface="Times New Roman" pitchFamily="18" charset="0"/>
              </a:rPr>
              <a:t>építetten;</a:t>
            </a:r>
          </a:p>
          <a:p>
            <a:pPr algn="ctr">
              <a:buFont typeface="Wingdings" pitchFamily="2" charset="2"/>
              <a:buChar char="Ø"/>
            </a:pPr>
            <a:endParaRPr lang="hu-HU" sz="30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hu-HU" sz="3000" b="1" dirty="0">
                <a:solidFill>
                  <a:srgbClr val="002060"/>
                </a:solidFill>
                <a:cs typeface="Times New Roman" pitchFamily="18" charset="0"/>
              </a:rPr>
              <a:t> azonnali választ kell adnia az azonosságra vagy az </a:t>
            </a:r>
            <a:r>
              <a:rPr lang="hu-HU" sz="3000" b="1" dirty="0" smtClean="0">
                <a:solidFill>
                  <a:srgbClr val="002060"/>
                </a:solidFill>
                <a:cs typeface="Times New Roman" pitchFamily="18" charset="0"/>
              </a:rPr>
              <a:t>eltérésre;</a:t>
            </a:r>
          </a:p>
          <a:p>
            <a:pPr algn="ctr">
              <a:buFont typeface="Wingdings" pitchFamily="2" charset="2"/>
              <a:buChar char="Ø"/>
            </a:pPr>
            <a:endParaRPr lang="hu-HU" sz="30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hu-HU" sz="3000" b="1" dirty="0">
                <a:solidFill>
                  <a:srgbClr val="002060"/>
                </a:solidFill>
                <a:cs typeface="Times New Roman" pitchFamily="18" charset="0"/>
              </a:rPr>
              <a:t> speciális technikai feltételeket nem igényel</a:t>
            </a:r>
            <a:r>
              <a:rPr lang="hu-HU" sz="3000" b="1" dirty="0" smtClean="0">
                <a:solidFill>
                  <a:srgbClr val="002060"/>
                </a:solidFill>
                <a:cs typeface="Times New Roman" pitchFamily="18" charset="0"/>
              </a:rPr>
              <a:t>;</a:t>
            </a:r>
          </a:p>
          <a:p>
            <a:pPr algn="ctr">
              <a:buFont typeface="Wingdings" pitchFamily="2" charset="2"/>
              <a:buChar char="Ø"/>
            </a:pPr>
            <a:endParaRPr lang="hu-HU" sz="30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hu-HU" sz="3000" b="1" dirty="0">
                <a:solidFill>
                  <a:srgbClr val="002060"/>
                </a:solidFill>
                <a:cs typeface="Times New Roman" pitchFamily="18" charset="0"/>
              </a:rPr>
              <a:t> speciális szakképzettséget nem igényel azonosítást végző személytől.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907704" y="332656"/>
            <a:ext cx="597693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400" b="1" u="sng" dirty="0" smtClean="0">
                <a:solidFill>
                  <a:srgbClr val="540000"/>
                </a:solidFill>
              </a:rPr>
              <a:t>Személyazonosítás</a:t>
            </a:r>
            <a:endParaRPr lang="hu-HU" sz="3400" b="1" u="sng" dirty="0">
              <a:solidFill>
                <a:srgbClr val="5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6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KE_prezentacio_Ludovika Szabadegyete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KE">
      <a:majorFont>
        <a:latin typeface="Optima HU Bd"/>
        <a:ea typeface=""/>
        <a:cs typeface=""/>
      </a:majorFont>
      <a:minorFont>
        <a:latin typeface="Optima HU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NKE_prezentacio_Ludovika Szabadegyetem</Template>
  <TotalTime>241</TotalTime>
  <Words>982</Words>
  <Application>Microsoft Office PowerPoint</Application>
  <PresentationFormat>Diavetítés a képernyőre (4:3 oldalarány)</PresentationFormat>
  <Paragraphs>315</Paragraphs>
  <Slides>19</Slides>
  <Notes>19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NKE_prezentacio_Ludovika Szabadegyetem</vt:lpstr>
      <vt:lpstr>Biometrikus adatok a rendészeti célú személyazonosításban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BallaJ</dc:creator>
  <cp:lastModifiedBy>BallaJ</cp:lastModifiedBy>
  <cp:revision>88</cp:revision>
  <dcterms:created xsi:type="dcterms:W3CDTF">2017-01-28T09:42:45Z</dcterms:created>
  <dcterms:modified xsi:type="dcterms:W3CDTF">2017-03-23T10:18:24Z</dcterms:modified>
</cp:coreProperties>
</file>