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2" r:id="rId5"/>
    <p:sldId id="261" r:id="rId6"/>
    <p:sldId id="281" r:id="rId7"/>
    <p:sldId id="277" r:id="rId8"/>
    <p:sldId id="270" r:id="rId9"/>
    <p:sldId id="273" r:id="rId10"/>
    <p:sldId id="271" r:id="rId11"/>
    <p:sldId id="275" r:id="rId12"/>
    <p:sldId id="278" r:id="rId13"/>
    <p:sldId id="279" r:id="rId14"/>
    <p:sldId id="274" r:id="rId15"/>
    <p:sldId id="272" r:id="rId16"/>
    <p:sldId id="276" r:id="rId17"/>
    <p:sldId id="264" r:id="rId18"/>
    <p:sldId id="265" r:id="rId19"/>
    <p:sldId id="266" r:id="rId20"/>
    <p:sldId id="269" r:id="rId21"/>
    <p:sldId id="267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7" autoAdjust="0"/>
    <p:restoredTop sz="84325" autoAdjust="0"/>
  </p:normalViewPr>
  <p:slideViewPr>
    <p:cSldViewPr>
      <p:cViewPr varScale="1">
        <p:scale>
          <a:sx n="78" d="100"/>
          <a:sy n="78" d="100"/>
        </p:scale>
        <p:origin x="10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notesViewPr>
    <p:cSldViewPr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7490D-999C-498B-9EDB-069BA0883389}" type="datetimeFigureOut">
              <a:rPr lang="hu-HU" smtClean="0"/>
              <a:t>2017.03.20.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ACF1C-2837-4591-9DA9-AC400112FC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ACF1C-2837-4591-9DA9-AC400112FC0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725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ACF1C-2837-4591-9DA9-AC400112FC0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508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ACF1C-2837-4591-9DA9-AC400112FC0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61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ACF1C-2837-4591-9DA9-AC400112FC0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99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134913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1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7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589" y="2130641"/>
            <a:ext cx="468741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01414" y="0"/>
            <a:ext cx="248374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14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ult-kor.hu/cikk.php?id=1607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pa.oszk.hu/00800/00861/00022/2002-2-3-03.html#TopOfPa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Pénzügyőrök a mindennapokban (1867-től napjainkig)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000" dirty="0" smtClean="0"/>
              <a:t>Dr. Szabó Andrea </a:t>
            </a:r>
            <a:r>
              <a:rPr lang="hu-HU" sz="2000" dirty="0" err="1" smtClean="0"/>
              <a:t>Ph.D</a:t>
            </a:r>
            <a:r>
              <a:rPr lang="hu-HU" sz="2000" dirty="0" smtClean="0"/>
              <a:t>. pénzügyőr ezredes</a:t>
            </a:r>
          </a:p>
          <a:p>
            <a:r>
              <a:rPr lang="hu-HU" sz="2000" dirty="0"/>
              <a:t>t</a:t>
            </a:r>
            <a:r>
              <a:rPr lang="hu-HU" sz="2000" dirty="0" smtClean="0"/>
              <a:t>anszékvezető egyetemi docens</a:t>
            </a:r>
          </a:p>
          <a:p>
            <a:r>
              <a:rPr lang="hu-HU" sz="2000" dirty="0" smtClean="0"/>
              <a:t>Rendészettudományi Kar</a:t>
            </a:r>
          </a:p>
          <a:p>
            <a:endParaRPr lang="hu-HU" sz="2000" dirty="0"/>
          </a:p>
          <a:p>
            <a:r>
              <a:rPr lang="hu-HU" sz="2000" dirty="0" smtClean="0"/>
              <a:t>2017. </a:t>
            </a:r>
            <a:r>
              <a:rPr lang="hu-HU" sz="2000"/>
              <a:t>m</a:t>
            </a:r>
            <a:r>
              <a:rPr lang="hu-HU" sz="2000" smtClean="0"/>
              <a:t>árcius </a:t>
            </a:r>
            <a:r>
              <a:rPr lang="hu-HU" sz="2000" dirty="0" smtClean="0"/>
              <a:t>21.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16769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50-es évektől a rendszerváltásig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1964- Pénzügy- és Vámőrség Országos Parancsnoksága</a:t>
            </a:r>
          </a:p>
          <a:p>
            <a:r>
              <a:rPr lang="hu-HU" dirty="0"/>
              <a:t>1966- Vám- és Pénzügyőrség Országos Parancsnoksága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41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Nők a pénzügyőrségnél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01545"/>
            <a:ext cx="4305424" cy="287028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01" y="1628800"/>
            <a:ext cx="3504908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4605847" cy="314253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5940152" cy="41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4349406" cy="281401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96952"/>
            <a:ext cx="5076056" cy="34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Képzés</a:t>
            </a:r>
            <a:endParaRPr lang="hu-HU" dirty="0"/>
          </a:p>
        </p:txBody>
      </p:sp>
      <p:pic>
        <p:nvPicPr>
          <p:cNvPr id="4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1417638"/>
            <a:ext cx="2540000" cy="1803400"/>
          </a:xfrm>
        </p:spPr>
      </p:pic>
      <p:pic>
        <p:nvPicPr>
          <p:cNvPr id="5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84" y="4460081"/>
            <a:ext cx="2485016" cy="18288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8505" y="2560638"/>
            <a:ext cx="55226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Pénzügyőr Iskola +</a:t>
            </a:r>
            <a:r>
              <a:rPr lang="hu-HU" sz="2400" dirty="0"/>
              <a:t> </a:t>
            </a:r>
            <a:r>
              <a:rPr lang="hu-HU" sz="2400" dirty="0" smtClean="0"/>
              <a:t>Vámőr Iskola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1964-től Vám- és Pénzügyőri Iskola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</a:t>
            </a:r>
            <a:r>
              <a:rPr lang="hu-HU" sz="2400" dirty="0" smtClean="0"/>
              <a:t>lap, közép és felsőfokú tanfolyamok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n</a:t>
            </a:r>
            <a:r>
              <a:rPr lang="hu-HU" sz="2400" dirty="0" smtClean="0"/>
              <a:t>yelvi képzés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v</a:t>
            </a:r>
            <a:r>
              <a:rPr lang="hu-HU" sz="2400" dirty="0" smtClean="0"/>
              <a:t>idéki helyszínek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56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rendszerváltástól </a:t>
            </a:r>
            <a:r>
              <a:rPr lang="hu-HU" dirty="0" smtClean="0"/>
              <a:t>az integrációig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</a:t>
            </a:r>
            <a:r>
              <a:rPr lang="hu-HU" dirty="0" smtClean="0"/>
              <a:t>énzügyi kormányzat elvárásai</a:t>
            </a:r>
          </a:p>
          <a:p>
            <a:r>
              <a:rPr lang="hu-HU" dirty="0" smtClean="0"/>
              <a:t>1999: 1500 milliárd bevétel</a:t>
            </a:r>
          </a:p>
          <a:p>
            <a:r>
              <a:rPr lang="hu-HU" dirty="0" smtClean="0"/>
              <a:t>2004. május 1. csatlakozás az </a:t>
            </a:r>
            <a:r>
              <a:rPr lang="hu-HU" dirty="0"/>
              <a:t>E</a:t>
            </a:r>
            <a:r>
              <a:rPr lang="hu-HU" dirty="0" smtClean="0"/>
              <a:t>urópai Unióhoz</a:t>
            </a:r>
          </a:p>
          <a:p>
            <a:r>
              <a:rPr lang="hu-HU" dirty="0" smtClean="0"/>
              <a:t>2011. január 1. Nemzeti Adó- és Vámhivatal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940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917032"/>
          </a:xfrm>
        </p:spPr>
        <p:txBody>
          <a:bodyPr/>
          <a:lstStyle/>
          <a:p>
            <a:r>
              <a:rPr lang="hu-HU" dirty="0"/>
              <a:t>s</a:t>
            </a:r>
            <a:r>
              <a:rPr lang="hu-HU" dirty="0" smtClean="0"/>
              <a:t>zámos különböző tanfolyam</a:t>
            </a:r>
          </a:p>
          <a:p>
            <a:r>
              <a:rPr lang="hu-HU" dirty="0" smtClean="0"/>
              <a:t>Rendőrtiszti Főiskola Vám- és Pénzügyőri Tanszék</a:t>
            </a:r>
          </a:p>
          <a:p>
            <a:r>
              <a:rPr lang="hu-HU" dirty="0"/>
              <a:t>k</a:t>
            </a:r>
            <a:r>
              <a:rPr lang="hu-HU" dirty="0" smtClean="0"/>
              <a:t>ihelyezett oktatási központok</a:t>
            </a:r>
          </a:p>
          <a:p>
            <a:r>
              <a:rPr lang="hu-HU" dirty="0"/>
              <a:t>e</a:t>
            </a:r>
            <a:r>
              <a:rPr lang="hu-HU" dirty="0" smtClean="0"/>
              <a:t>gyüttműködési megállapodások (PSZF, GATE, BGF)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077072"/>
            <a:ext cx="3610744" cy="27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13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Vám- és Pénzügyőri Tanszék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91" y="1600200"/>
            <a:ext cx="5221817" cy="39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Pénzügyőr és Adózástörténeti Múzeum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7" y="1628800"/>
            <a:ext cx="4695825" cy="32766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87848" y="5301208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1930. Október 4. Magyar Királyi Pénzügyőrségi Múzeum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8309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Pénzügyőr és Adózástörténeti Múzeum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2600325" cy="17621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75" y="1628800"/>
            <a:ext cx="3536689" cy="26055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01" y="2015798"/>
            <a:ext cx="2619375" cy="17430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49080"/>
            <a:ext cx="3172596" cy="256422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08339"/>
            <a:ext cx="1571819" cy="233260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01" y="3875196"/>
            <a:ext cx="2043441" cy="283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</a:t>
            </a:r>
            <a:r>
              <a:rPr lang="hu-HU" dirty="0" smtClean="0"/>
              <a:t>ubileumi év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1867. március 10. Magyar Királyi Főfelügyelőség alárendeltségében működő Magyar Királyi Pénzügyőrség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1942.  Pénzügyőr Zenekar</a:t>
            </a:r>
          </a:p>
          <a:p>
            <a:r>
              <a:rPr lang="hu-HU" dirty="0" smtClean="0"/>
              <a:t>1987. július 1. Adó- és Pénzügyi Ellenőrzési Hivatal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6109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megtisztelő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7047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260648"/>
            <a:ext cx="79928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FORRÁSOK: </a:t>
            </a:r>
          </a:p>
          <a:p>
            <a:pPr marL="285750" indent="-285750">
              <a:buFontTx/>
              <a:buChar char="-"/>
            </a:pPr>
            <a:r>
              <a:rPr lang="hu-HU" sz="1400" dirty="0" err="1" smtClean="0"/>
              <a:t>Köpf</a:t>
            </a:r>
            <a:r>
              <a:rPr lang="hu-HU" sz="1400" dirty="0" smtClean="0"/>
              <a:t> László: Fejezetek a magyar vámigazgatás és a pénzügyőrség történetéből. Budapest, 2003.</a:t>
            </a:r>
          </a:p>
          <a:p>
            <a:pPr marL="285750" indent="-285750">
              <a:buFontTx/>
              <a:buChar char="-"/>
            </a:pPr>
            <a:r>
              <a:rPr lang="hu-HU" sz="1400" dirty="0" smtClean="0"/>
              <a:t>Parádi József: Rendvédelem a határokon a XIX-XX. </a:t>
            </a:r>
            <a:r>
              <a:rPr lang="hu-HU" sz="1400" dirty="0"/>
              <a:t>s</a:t>
            </a:r>
            <a:r>
              <a:rPr lang="hu-HU" sz="1400" dirty="0" smtClean="0"/>
              <a:t>zázadban. Pénzügyőrség és vámhivatalok a határőrizetben. Budapest, 2003.</a:t>
            </a:r>
          </a:p>
          <a:p>
            <a:pPr marL="285750" indent="-285750">
              <a:buFontTx/>
              <a:buChar char="-"/>
            </a:pPr>
            <a:r>
              <a:rPr lang="hu-HU" sz="1400" dirty="0" smtClean="0"/>
              <a:t>Számadó Emese-Turi Zsolt: A komáromi vámőrség és pénzügyőrség története. Komárom, 2011.</a:t>
            </a:r>
          </a:p>
          <a:p>
            <a:pPr marL="285750" indent="-285750">
              <a:buFontTx/>
              <a:buChar char="-"/>
            </a:pPr>
            <a:r>
              <a:rPr lang="hu-HU" sz="1400" dirty="0" err="1" smtClean="0"/>
              <a:t>Balaska</a:t>
            </a:r>
            <a:r>
              <a:rPr lang="hu-HU" sz="1400" dirty="0" smtClean="0"/>
              <a:t> Andrea-Kiss Attila (szerk.): A 140 éves Vám- és Pénzügyőrség Emlékalbuma 1867-2007. Budapest, 2007.</a:t>
            </a:r>
          </a:p>
          <a:p>
            <a:pPr marL="285750" indent="-285750">
              <a:buFontTx/>
              <a:buChar char="-"/>
            </a:pPr>
            <a:r>
              <a:rPr lang="hu-HU" sz="1400" dirty="0" smtClean="0"/>
              <a:t>Arnold Mihály: Ma már holnap van. 2002.</a:t>
            </a:r>
          </a:p>
          <a:p>
            <a:pPr marL="285750" indent="-285750">
              <a:buFontTx/>
              <a:buChar char="-"/>
            </a:pPr>
            <a:r>
              <a:rPr lang="hu-HU" sz="1400" dirty="0" smtClean="0"/>
              <a:t>Szabó Andrea: A magyar pénzügyőrképzés intézményi kereteinek fejlődése 1867-2011. Rendvédelem-történeti Füzetek. Budapest, 2016.</a:t>
            </a:r>
          </a:p>
          <a:p>
            <a:pPr marL="285750" indent="-285750">
              <a:buFontTx/>
              <a:buChar char="-"/>
            </a:pPr>
            <a:r>
              <a:rPr lang="hu-HU" sz="1400" dirty="0" smtClean="0"/>
              <a:t>Pénzügyőrségi Közlöny lapszámai (Pénzügyőrség és Adózástörténeti Múzeum)</a:t>
            </a:r>
          </a:p>
          <a:p>
            <a:pPr marL="285750" indent="-285750">
              <a:buFontTx/>
              <a:buChar char="-"/>
            </a:pPr>
            <a:r>
              <a:rPr lang="hu-HU" sz="1400" dirty="0" err="1" smtClean="0"/>
              <a:t>Arday</a:t>
            </a:r>
            <a:r>
              <a:rPr lang="hu-HU" sz="1400" dirty="0" smtClean="0"/>
              <a:t> Pénzügyi Évkönyve a Magyar Királyi Pénzügyőrség, a Vámőrség és az összes </a:t>
            </a:r>
            <a:r>
              <a:rPr lang="hu-HU" sz="1400" dirty="0" err="1" smtClean="0"/>
              <a:t>p.ü</a:t>
            </a:r>
            <a:r>
              <a:rPr lang="hu-HU" sz="1400" dirty="0" smtClean="0"/>
              <a:t>. Közegek számára. 1925.</a:t>
            </a:r>
          </a:p>
          <a:p>
            <a:pPr marL="285750" indent="-285750">
              <a:buFontTx/>
              <a:buChar char="-"/>
            </a:pPr>
            <a:r>
              <a:rPr lang="hu-HU" sz="1400" dirty="0" err="1" smtClean="0"/>
              <a:t>Arday</a:t>
            </a:r>
            <a:r>
              <a:rPr lang="hu-HU" sz="1400" dirty="0" smtClean="0"/>
              <a:t> Pénzügyi Évkönyve a Magyar Királyi Pénzügyőrség és az összes pénzügyi közegek számára. 1939.</a:t>
            </a:r>
          </a:p>
          <a:p>
            <a:pPr marL="285750" indent="-285750">
              <a:buFontTx/>
              <a:buChar char="-"/>
            </a:pPr>
            <a:r>
              <a:rPr lang="hu-HU" sz="1400" dirty="0" err="1" smtClean="0"/>
              <a:t>Arday</a:t>
            </a:r>
            <a:r>
              <a:rPr lang="hu-HU" sz="1400" dirty="0" smtClean="0"/>
              <a:t> Pénzügyi Évkönyve a Magyar Királyi Pénzügyőrség és az összes pénzügyi közegek számára. 1943.</a:t>
            </a:r>
          </a:p>
          <a:p>
            <a:pPr marL="285750" indent="-285750">
              <a:buFontTx/>
              <a:buChar char="-"/>
            </a:pPr>
            <a:r>
              <a:rPr lang="hu-HU" sz="1400" dirty="0" smtClean="0"/>
              <a:t>Kovacsics Iván (szerk.): Emlékkönyv a Vám- és Pénzügyőrség történetéről 1867-2000. Budapest, 2000.</a:t>
            </a:r>
          </a:p>
          <a:p>
            <a:pPr marL="285750" indent="-285750">
              <a:buFontTx/>
              <a:buChar char="-"/>
            </a:pPr>
            <a:r>
              <a:rPr lang="hu-HU" sz="1400" dirty="0" smtClean="0"/>
              <a:t>Megszületett gróf Lónyay </a:t>
            </a:r>
            <a:r>
              <a:rPr lang="hu-HU" sz="1400" dirty="0"/>
              <a:t>Menyhért </a:t>
            </a:r>
            <a:r>
              <a:rPr lang="hu-HU" sz="1400" dirty="0" smtClean="0"/>
              <a:t>miniszterelnök</a:t>
            </a:r>
          </a:p>
          <a:p>
            <a:r>
              <a:rPr lang="hu-HU" sz="1400" dirty="0"/>
              <a:t> </a:t>
            </a:r>
            <a:r>
              <a:rPr lang="hu-HU" sz="1400" dirty="0" smtClean="0"/>
              <a:t>    </a:t>
            </a:r>
            <a:r>
              <a:rPr lang="hu-HU" sz="1400" dirty="0">
                <a:hlinkClick r:id="rId3"/>
              </a:rPr>
              <a:t>http://</a:t>
            </a:r>
            <a:r>
              <a:rPr lang="hu-HU" sz="1400" dirty="0" smtClean="0">
                <a:hlinkClick r:id="rId3"/>
              </a:rPr>
              <a:t>mult-kor.hu/cikk.php?id=16079</a:t>
            </a:r>
            <a:r>
              <a:rPr lang="hu-HU" sz="1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hu-HU" sz="1400" dirty="0" err="1" smtClean="0"/>
              <a:t>Cieger</a:t>
            </a:r>
            <a:r>
              <a:rPr lang="hu-HU" sz="1400" dirty="0" smtClean="0"/>
              <a:t> András: Fény és árnyék Lónyay Menyhért személyisége. </a:t>
            </a:r>
            <a:r>
              <a:rPr lang="hu-HU" sz="1400" dirty="0"/>
              <a:t>2001. </a:t>
            </a:r>
            <a:r>
              <a:rPr lang="hu-HU" sz="1400" dirty="0">
                <a:hlinkClick r:id="rId4"/>
              </a:rPr>
              <a:t>http://</a:t>
            </a:r>
            <a:r>
              <a:rPr lang="hu-HU" sz="1400" dirty="0" smtClean="0">
                <a:hlinkClick r:id="rId4"/>
              </a:rPr>
              <a:t>epa.oszk.hu/00800/00861/00022/2002-2-3-03.html#TopOfPage</a:t>
            </a:r>
            <a:r>
              <a:rPr lang="hu-HU" sz="1400" dirty="0" smtClean="0"/>
              <a:t> </a:t>
            </a:r>
          </a:p>
          <a:p>
            <a:r>
              <a:rPr lang="hu-HU" dirty="0" smtClean="0"/>
              <a:t>Fotók: </a:t>
            </a:r>
            <a:r>
              <a:rPr lang="hu-HU" dirty="0" err="1" smtClean="0"/>
              <a:t>fortepan</a:t>
            </a:r>
            <a:r>
              <a:rPr lang="hu-HU" smtClean="0"/>
              <a:t> 82076, 33639-33645</a:t>
            </a:r>
            <a:r>
              <a:rPr lang="hu-HU" dirty="0" smtClean="0"/>
              <a:t>,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462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kiegyezéstől az I. világháborúig</a:t>
            </a:r>
          </a:p>
        </p:txBody>
      </p:sp>
      <p:pic>
        <p:nvPicPr>
          <p:cNvPr id="4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3908991" cy="292797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28" y="1556792"/>
            <a:ext cx="384877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0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   </a:t>
            </a:r>
            <a:r>
              <a:rPr lang="hu-HU" dirty="0" smtClean="0"/>
              <a:t>1890-től</a:t>
            </a:r>
            <a:r>
              <a:rPr lang="hu-HU" dirty="0" smtClean="0"/>
              <a:t> </a:t>
            </a:r>
            <a:r>
              <a:rPr lang="hu-HU" dirty="0"/>
              <a:t>önképzés</a:t>
            </a:r>
          </a:p>
          <a:p>
            <a:r>
              <a:rPr lang="hu-HU" dirty="0"/>
              <a:t>   </a:t>
            </a:r>
            <a:r>
              <a:rPr lang="hu-HU" dirty="0" smtClean="0"/>
              <a:t>1897-től </a:t>
            </a:r>
            <a:r>
              <a:rPr lang="hu-HU" dirty="0" smtClean="0"/>
              <a:t>önképző </a:t>
            </a:r>
            <a:r>
              <a:rPr lang="hu-HU" dirty="0"/>
              <a:t>kör</a:t>
            </a:r>
          </a:p>
          <a:p>
            <a:r>
              <a:rPr lang="hu-HU" dirty="0"/>
              <a:t>   </a:t>
            </a:r>
            <a:r>
              <a:rPr lang="hu-HU" dirty="0" smtClean="0"/>
              <a:t>1909-től Magyar Királyi Pénzügyőri       </a:t>
            </a:r>
            <a:br>
              <a:rPr lang="hu-HU" dirty="0" smtClean="0"/>
            </a:br>
            <a:r>
              <a:rPr lang="hu-HU" smtClean="0"/>
              <a:t>                 </a:t>
            </a:r>
            <a:r>
              <a:rPr lang="hu-HU" smtClean="0"/>
              <a:t>Újonciskola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158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Vámpalota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0444"/>
            <a:ext cx="4870428" cy="4005064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50" t="3370" r="4135"/>
          <a:stretch/>
        </p:blipFill>
        <p:spPr>
          <a:xfrm>
            <a:off x="4427984" y="3429000"/>
            <a:ext cx="4536504" cy="332849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896083" y="1428981"/>
            <a:ext cx="44999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1871-74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Ybl Miklós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9500 nm alapterület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Duna felől zsilip, vasút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v</a:t>
            </a:r>
            <a:r>
              <a:rPr lang="hu-HU" dirty="0" smtClean="0"/>
              <a:t>ámhivatal, pesti pénzügyigazgatóság, </a:t>
            </a:r>
          </a:p>
          <a:p>
            <a:r>
              <a:rPr lang="hu-HU" dirty="0"/>
              <a:t> </a:t>
            </a:r>
            <a:r>
              <a:rPr lang="hu-HU" dirty="0" smtClean="0"/>
              <a:t>    központi árüzleti ig., bányatermék 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25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4110157" cy="273630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01008"/>
            <a:ext cx="7128792" cy="290296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364088" y="124525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</a:t>
            </a:r>
            <a:r>
              <a:rPr lang="hu-HU" dirty="0" smtClean="0"/>
              <a:t>a Budapesti </a:t>
            </a:r>
            <a:r>
              <a:rPr lang="hu-HU" dirty="0" err="1" smtClean="0"/>
              <a:t>Corvinus</a:t>
            </a:r>
            <a:r>
              <a:rPr lang="hu-HU" dirty="0" smtClean="0"/>
              <a:t> Egyetem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67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Lónyay Menyhért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6051" y="1745858"/>
            <a:ext cx="3340898" cy="3913971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1822-1884</a:t>
            </a:r>
          </a:p>
          <a:p>
            <a:r>
              <a:rPr lang="hu-HU" dirty="0" smtClean="0"/>
              <a:t>Bereg megye képviselője</a:t>
            </a:r>
          </a:p>
          <a:p>
            <a:r>
              <a:rPr lang="hu-HU" dirty="0" smtClean="0"/>
              <a:t>pénzügyminiszter</a:t>
            </a:r>
          </a:p>
          <a:p>
            <a:r>
              <a:rPr lang="hu-HU" dirty="0"/>
              <a:t>k</a:t>
            </a:r>
            <a:r>
              <a:rPr lang="hu-HU" dirty="0" smtClean="0"/>
              <a:t>özös pénzügyminiszter</a:t>
            </a:r>
          </a:p>
          <a:p>
            <a:r>
              <a:rPr lang="hu-HU" dirty="0" smtClean="0"/>
              <a:t>miniszterelnök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82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Trianontól a II. világháború végéig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3000 fő létszám</a:t>
            </a:r>
          </a:p>
          <a:p>
            <a:r>
              <a:rPr lang="hu-HU" dirty="0" smtClean="0"/>
              <a:t>1921 Magyar Királyi Vámőrség</a:t>
            </a:r>
          </a:p>
          <a:p>
            <a:r>
              <a:rPr lang="hu-HU" dirty="0" smtClean="0"/>
              <a:t>1924 új vámjog és vámtarifa </a:t>
            </a:r>
          </a:p>
        </p:txBody>
      </p:sp>
    </p:spTree>
    <p:extLst>
      <p:ext uri="{BB962C8B-B14F-4D97-AF65-F5344CB8AC3E}">
        <p14:creationId xmlns:p14="http://schemas.microsoft.com/office/powerpoint/2010/main" val="36012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1929 Magyar Királyi Pénzügyőr Altisztképző</a:t>
            </a:r>
          </a:p>
          <a:p>
            <a:r>
              <a:rPr lang="hu-HU" sz="2800" dirty="0" smtClean="0"/>
              <a:t>Magyar Királyi Vámőriskola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7069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KE_prezentacio_alap_név nélkü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NKE_prezentacio_Ludovika Szabadegyetem</Template>
  <TotalTime>291</TotalTime>
  <Words>473</Words>
  <Application>Microsoft Office PowerPoint</Application>
  <PresentationFormat>Diavetítés a képernyőre (4:3 oldalarány)</PresentationFormat>
  <Paragraphs>84</Paragraphs>
  <Slides>21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Optima HU Bd</vt:lpstr>
      <vt:lpstr>Optima HU Rg</vt:lpstr>
      <vt:lpstr>NKE_prezentacio_alap_név nélkül</vt:lpstr>
      <vt:lpstr>Pénzügyőrök a mindennapokban (1867-től napjainkig)</vt:lpstr>
      <vt:lpstr>Jubileumi év</vt:lpstr>
      <vt:lpstr>A kiegyezéstől az I. világháborúig</vt:lpstr>
      <vt:lpstr>Képzés</vt:lpstr>
      <vt:lpstr>Vámpalota</vt:lpstr>
      <vt:lpstr>PowerPoint bemutató</vt:lpstr>
      <vt:lpstr>Lónyay Menyhért</vt:lpstr>
      <vt:lpstr>Trianontól a II. világháború végéig</vt:lpstr>
      <vt:lpstr>Képzés</vt:lpstr>
      <vt:lpstr>Az 50-es évektől a rendszerváltásig</vt:lpstr>
      <vt:lpstr>Nők a pénzügyőrségnél</vt:lpstr>
      <vt:lpstr>PowerPoint bemutató</vt:lpstr>
      <vt:lpstr>PowerPoint bemutató</vt:lpstr>
      <vt:lpstr>Képzés</vt:lpstr>
      <vt:lpstr>A rendszerváltástól az integrációig</vt:lpstr>
      <vt:lpstr>Képzés</vt:lpstr>
      <vt:lpstr>Vám- és Pénzügyőri Tanszék</vt:lpstr>
      <vt:lpstr>Pénzügyőr és Adózástörténeti Múzeum</vt:lpstr>
      <vt:lpstr>Pénzügyőr és Adózástörténeti Múzeum</vt:lpstr>
      <vt:lpstr>Köszönöm a megtisztelő figyelmet!</vt:lpstr>
      <vt:lpstr>PowerPoint bemutató</vt:lpstr>
    </vt:vector>
  </TitlesOfParts>
  <Company>NKE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Pénzügyőrök a mindennapokban (1867-től napjainkig)</dc:title>
  <dc:creator>Horti Basketball</dc:creator>
  <cp:lastModifiedBy>Horti Basketball</cp:lastModifiedBy>
  <cp:revision>23</cp:revision>
  <dcterms:created xsi:type="dcterms:W3CDTF">2017-03-19T15:22:48Z</dcterms:created>
  <dcterms:modified xsi:type="dcterms:W3CDTF">2017-03-20T20:48:30Z</dcterms:modified>
</cp:coreProperties>
</file>