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7AF8A-3499-44FD-A899-52286EE3CBE6}" type="datetimeFigureOut">
              <a:rPr lang="hu-HU" smtClean="0"/>
              <a:t>2015.10.13.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0DD58-687C-481A-9623-A39CE5BBD5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8353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84A114-4811-482A-A792-66C50EF3AFAF}" type="slidenum">
              <a:rPr lang="hu-HU" altLang="hu-HU" smtClean="0"/>
              <a:pPr eaLnBrk="1" hangingPunct="1">
                <a:spcBef>
                  <a:spcPct val="0"/>
                </a:spcBef>
              </a:pPr>
              <a:t>2</a:t>
            </a:fld>
            <a:endParaRPr lang="hu-HU" altLang="hu-HU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A64DE7-896D-42EF-836F-EBCA2CF21F0E}" type="slidenum">
              <a:rPr lang="hu-HU" altLang="hu-HU" smtClean="0"/>
              <a:pPr eaLnBrk="1" hangingPunct="1">
                <a:spcBef>
                  <a:spcPct val="0"/>
                </a:spcBef>
              </a:pPr>
              <a:t>5</a:t>
            </a:fld>
            <a:endParaRPr lang="hu-HU" altLang="hu-HU" smtClean="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CEF5BA-CF96-4C4A-B052-DA32D6788F61}" type="slidenum">
              <a:rPr lang="hu-HU" altLang="hu-HU" smtClean="0"/>
              <a:pPr eaLnBrk="1" hangingPunct="1">
                <a:spcBef>
                  <a:spcPct val="0"/>
                </a:spcBef>
              </a:pPr>
              <a:t>8</a:t>
            </a:fld>
            <a:endParaRPr lang="hu-HU" altLang="hu-HU" smtClean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CB352A-5908-4A60-BE8E-A532761DC913}" type="slidenum">
              <a:rPr lang="hu-HU" altLang="hu-HU" smtClean="0"/>
              <a:pPr eaLnBrk="1" hangingPunct="1">
                <a:spcBef>
                  <a:spcPct val="0"/>
                </a:spcBef>
              </a:pPr>
              <a:t>9</a:t>
            </a:fld>
            <a:endParaRPr lang="hu-HU" altLang="hu-HU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z="10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FD52B7-FA12-4FE3-AD58-A3200811788C}" type="slidenum">
              <a:rPr lang="hu-HU" altLang="hu-HU" smtClean="0"/>
              <a:pPr eaLnBrk="1" hangingPunct="1">
                <a:spcBef>
                  <a:spcPct val="0"/>
                </a:spcBef>
              </a:pPr>
              <a:t>13</a:t>
            </a:fld>
            <a:endParaRPr lang="hu-HU" altLang="hu-HU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hu-HU" altLang="hu-HU" sz="8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CEACA9-33CB-4335-991E-96FA58FE9B53}" type="slidenum">
              <a:rPr lang="hu-HU" altLang="hu-HU" smtClean="0"/>
              <a:pPr eaLnBrk="1" hangingPunct="1">
                <a:spcBef>
                  <a:spcPct val="0"/>
                </a:spcBef>
              </a:pPr>
              <a:t>14</a:t>
            </a:fld>
            <a:endParaRPr lang="hu-HU" altLang="hu-HU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69BE01-3E2E-4422-B3F4-16A1BE142969}" type="slidenum">
              <a:rPr lang="hu-HU" altLang="hu-HU" smtClean="0"/>
              <a:pPr eaLnBrk="1" hangingPunct="1">
                <a:spcBef>
                  <a:spcPct val="0"/>
                </a:spcBef>
              </a:pPr>
              <a:t>15</a:t>
            </a:fld>
            <a:endParaRPr lang="hu-HU" altLang="hu-HU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u-HU" altLang="hu-HU" smtClean="0"/>
          </a:p>
        </p:txBody>
      </p:sp>
      <p:sp>
        <p:nvSpPr>
          <p:cNvPr id="31748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E0004F-3F6E-46DF-9336-EAD9C2735B57}" type="slidenum">
              <a:rPr lang="hu-HU" altLang="hu-HU" smtClean="0"/>
              <a:pPr eaLnBrk="1" hangingPunct="1">
                <a:spcBef>
                  <a:spcPct val="0"/>
                </a:spcBef>
              </a:pPr>
              <a:t>18</a:t>
            </a:fld>
            <a:endParaRPr lang="hu-HU" alt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pic>
        <p:nvPicPr>
          <p:cNvPr id="1026" name="Picture 2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0" t="16325" b="30439"/>
          <a:stretch/>
        </p:blipFill>
        <p:spPr bwMode="auto">
          <a:xfrm>
            <a:off x="611560" y="233735"/>
            <a:ext cx="1440160" cy="72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610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429A4-D2F5-40B2-B930-AD19C0599E8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89598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pic>
        <p:nvPicPr>
          <p:cNvPr id="4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983" y="6007904"/>
            <a:ext cx="1143307" cy="6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48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4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983" y="6007904"/>
            <a:ext cx="1143307" cy="6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63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pic>
        <p:nvPicPr>
          <p:cNvPr id="5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983" y="6007904"/>
            <a:ext cx="1143307" cy="6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74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pic>
        <p:nvPicPr>
          <p:cNvPr id="7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983" y="6007904"/>
            <a:ext cx="1143307" cy="6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501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pic>
        <p:nvPicPr>
          <p:cNvPr id="3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983" y="6007904"/>
            <a:ext cx="1143307" cy="6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37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983" y="6007904"/>
            <a:ext cx="1143307" cy="6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11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602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981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5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983" y="6007904"/>
            <a:ext cx="1143307" cy="6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89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379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5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983" y="6007904"/>
            <a:ext cx="1143307" cy="6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72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S:\NKE_SIRH_KSI\Social_Media\Koncepcio_prezi\NKE_emblema_fekete_CMYK.png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56589" y="2130641"/>
            <a:ext cx="4687411" cy="472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917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201414" y="0"/>
            <a:ext cx="248374" cy="6858001"/>
            <a:chOff x="107505" y="0"/>
            <a:chExt cx="248374" cy="6858001"/>
          </a:xfrm>
        </p:grpSpPr>
        <p:pic>
          <p:nvPicPr>
            <p:cNvPr id="11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7505" y="4594569"/>
              <a:ext cx="248374" cy="2263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7505" y="0"/>
              <a:ext cx="248374" cy="2028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2002937"/>
              <a:ext cx="248374" cy="2591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9" name="Egyenes összekötő 18"/>
          <p:cNvCxnSpPr/>
          <p:nvPr/>
        </p:nvCxnSpPr>
        <p:spPr>
          <a:xfrm>
            <a:off x="3603481" y="6146140"/>
            <a:ext cx="1937038" cy="0"/>
          </a:xfrm>
          <a:prstGeom prst="line">
            <a:avLst/>
          </a:prstGeom>
          <a:ln>
            <a:solidFill>
              <a:srgbClr val="CEA6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zövegdoboz 31"/>
          <p:cNvSpPr txBox="1"/>
          <p:nvPr/>
        </p:nvSpPr>
        <p:spPr>
          <a:xfrm>
            <a:off x="2223110" y="6218148"/>
            <a:ext cx="469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>
                <a:solidFill>
                  <a:srgbClr val="CEA60D"/>
                </a:solidFill>
                <a:latin typeface="+mj-lt"/>
              </a:rPr>
              <a:t>Készítette:</a:t>
            </a:r>
            <a:r>
              <a:rPr lang="hu-HU" sz="1200" baseline="0" dirty="0" smtClean="0">
                <a:solidFill>
                  <a:srgbClr val="CEA60D"/>
                </a:solidFill>
                <a:latin typeface="+mj-lt"/>
              </a:rPr>
              <a:t> </a:t>
            </a:r>
            <a:r>
              <a:rPr lang="hu-HU" sz="1200" kern="1200" dirty="0" smtClean="0">
                <a:solidFill>
                  <a:srgbClr val="CEA60D"/>
                </a:solidFill>
                <a:latin typeface="+mj-lt"/>
                <a:ea typeface="+mn-ea"/>
                <a:cs typeface="+mn-cs"/>
              </a:rPr>
              <a:t>Dr. Molnár Anna Éva</a:t>
            </a:r>
            <a:br>
              <a:rPr lang="hu-HU" sz="1200" kern="1200" dirty="0" smtClean="0">
                <a:solidFill>
                  <a:srgbClr val="CEA60D"/>
                </a:solidFill>
                <a:latin typeface="+mj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rgbClr val="CEA60D"/>
                </a:solidFill>
                <a:latin typeface="+mj-lt"/>
                <a:ea typeface="+mn-ea"/>
                <a:cs typeface="+mn-cs"/>
              </a:rPr>
              <a:t>Budapest, 2015. október 13.</a:t>
            </a:r>
            <a:endParaRPr lang="hu-HU" sz="1200" kern="1200" dirty="0">
              <a:solidFill>
                <a:srgbClr val="CEA60D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40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CEA60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1050" y="1844675"/>
            <a:ext cx="6940550" cy="2193925"/>
          </a:xfrm>
        </p:spPr>
        <p:txBody>
          <a:bodyPr/>
          <a:lstStyle/>
          <a:p>
            <a:pPr eaLnBrk="1" hangingPunct="1"/>
            <a:r>
              <a:rPr lang="hu-HU" altLang="hu-HU" sz="3200" b="1" smtClean="0"/>
              <a:t>Az Európai Unió ún. külső politikái</a:t>
            </a:r>
            <a:r>
              <a:rPr lang="hu-HU" altLang="hu-HU" sz="3200" smtClean="0"/>
              <a:t/>
            </a:r>
            <a:br>
              <a:rPr lang="hu-HU" altLang="hu-HU" sz="3200" smtClean="0"/>
            </a:br>
            <a:r>
              <a:rPr lang="hu-HU" altLang="hu-HU" sz="3200" smtClean="0"/>
              <a:t>Az EU kül- és biztonságpolitikája a főképviselőkön keresztül, Solanatól Mogheriniig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u-HU" altLang="hu-HU" dirty="0" smtClean="0"/>
              <a:t>Dr. Molnár Anna</a:t>
            </a:r>
          </a:p>
          <a:p>
            <a:pPr eaLnBrk="1" hangingPunct="1"/>
            <a:r>
              <a:rPr lang="hu-HU" altLang="hu-HU" dirty="0" smtClean="0"/>
              <a:t>egyetemi docens</a:t>
            </a:r>
          </a:p>
        </p:txBody>
      </p:sp>
    </p:spTree>
    <p:extLst>
      <p:ext uri="{BB962C8B-B14F-4D97-AF65-F5344CB8AC3E}">
        <p14:creationId xmlns:p14="http://schemas.microsoft.com/office/powerpoint/2010/main" val="263136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pic>
        <p:nvPicPr>
          <p:cNvPr id="12291" name="Picture 3" descr="BN-IF920_edp050_ER_201505041604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552575"/>
            <a:ext cx="561975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93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4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981075"/>
          </a:xfrm>
        </p:spPr>
        <p:txBody>
          <a:bodyPr/>
          <a:lstStyle/>
          <a:p>
            <a:pPr eaLnBrk="1" hangingPunct="1"/>
            <a:r>
              <a:rPr lang="hu-HU" altLang="hu-HU" smtClean="0"/>
              <a:t>Ashton - Mogherini</a:t>
            </a:r>
          </a:p>
        </p:txBody>
      </p:sp>
      <p:graphicFrame>
        <p:nvGraphicFramePr>
          <p:cNvPr id="62573" name="Group 10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741788"/>
              </p:ext>
            </p:extLst>
          </p:nvPr>
        </p:nvGraphicFramePr>
        <p:xfrm>
          <a:off x="539551" y="729639"/>
          <a:ext cx="8604448" cy="6340449"/>
        </p:xfrm>
        <a:graphic>
          <a:graphicData uri="http://schemas.openxmlformats.org/drawingml/2006/table">
            <a:tbl>
              <a:tblPr/>
              <a:tblGrid>
                <a:gridCol w="4157861"/>
                <a:gridCol w="4446587"/>
              </a:tblGrid>
              <a:tr h="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Hasonlóságok</a:t>
                      </a:r>
                      <a:endParaRPr kumimoji="0" lang="hu-HU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különbözőségek</a:t>
                      </a:r>
                      <a:endParaRPr kumimoji="0" lang="hu-HU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4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Baloldali politikus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Feladatok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A: intézményépítés, mediáció, egy kalap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M: stratégiai gondolkodás, komprehenzív, két kalap</a:t>
                      </a:r>
                      <a:endParaRPr kumimoji="0" lang="hu-HU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4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Női politikus</a:t>
                      </a:r>
                      <a:endParaRPr kumimoji="0" lang="hu-HU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Kommunikációs stílus: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A: „csendes diplomácia”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M: „lágy határozottság”</a:t>
                      </a:r>
                      <a:endParaRPr kumimoji="0" lang="hu-HU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4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Megválasztásuk politikai, tagállami alkuk eredménye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- politikai, földrajzi és nemi kiegyensúlyozás</a:t>
                      </a:r>
                      <a:endParaRPr kumimoji="0" lang="hu-HU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Főbb kihívások: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A: pénzügyi válság, arab tavasz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M: ISIS, ukrán válság, illegális migráció</a:t>
                      </a:r>
                      <a:endParaRPr kumimoji="0" lang="hu-HU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4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Kevés diplomáciai, külpolitikai tapasztalat</a:t>
                      </a:r>
                      <a:endParaRPr kumimoji="0" lang="hu-HU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Székhely: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A: EKSZ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M: EB</a:t>
                      </a:r>
                      <a:endParaRPr kumimoji="0" lang="hu-HU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90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Nem egy külopolitikai„nagy ágyú”</a:t>
                      </a:r>
                      <a:endParaRPr kumimoji="0" lang="hu-HU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EP-vel kapcsolat: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A: gyenge, „hivatalibb szerep”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M: erősebb kapcsolat, „politikusabb szerep”, „pénztárcahatalom”, demokratikus felügyelet</a:t>
                      </a:r>
                      <a:endParaRPr kumimoji="0" lang="hu-HU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4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EU tagállami érdekütközések, széthúzás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EB-vel kapcsolat: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A: gyenge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M: erős</a:t>
                      </a:r>
                      <a:endParaRPr kumimoji="0" lang="hu-HU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u-HU" alt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Kezdeti megítélés: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A: </a:t>
                      </a:r>
                      <a:r>
                        <a:rPr kumimoji="0" lang="hu-HU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negatív M</a:t>
                      </a:r>
                      <a:r>
                        <a:rPr kumimoji="0" lang="hu-HU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: pozitív</a:t>
                      </a:r>
                      <a:endParaRPr kumimoji="0" lang="hu-HU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909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altLang="hu-HU" sz="4000" smtClean="0"/>
              <a:t>Mogherini szimbolikus visszaköltözése</a:t>
            </a:r>
          </a:p>
        </p:txBody>
      </p:sp>
      <p:pic>
        <p:nvPicPr>
          <p:cNvPr id="14339" name="Picture 5" descr="File:Berlaymont building european commi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708275"/>
            <a:ext cx="4427538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Line 6"/>
          <p:cNvSpPr>
            <a:spLocks noChangeShapeType="1"/>
          </p:cNvSpPr>
          <p:nvPr/>
        </p:nvSpPr>
        <p:spPr bwMode="auto">
          <a:xfrm>
            <a:off x="3635375" y="4076700"/>
            <a:ext cx="17287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6084888" y="4941888"/>
            <a:ext cx="22034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/>
              <a:t>Európai Bizottság: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/>
              <a:t>Berlaymont épület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pic>
        <p:nvPicPr>
          <p:cNvPr id="14342" name="Picture 9" descr="29072013_eeas_building_rs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65400"/>
            <a:ext cx="33337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1671638" y="4960938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/>
              <a:t>EKSZ épülete</a:t>
            </a:r>
          </a:p>
        </p:txBody>
      </p:sp>
      <p:sp>
        <p:nvSpPr>
          <p:cNvPr id="14344" name="Line 11"/>
          <p:cNvSpPr>
            <a:spLocks noChangeShapeType="1"/>
          </p:cNvSpPr>
          <p:nvPr/>
        </p:nvSpPr>
        <p:spPr bwMode="auto">
          <a:xfrm flipH="1">
            <a:off x="3635375" y="3357563"/>
            <a:ext cx="14414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345" name="Rectangle 12"/>
          <p:cNvSpPr>
            <a:spLocks noChangeArrowheads="1"/>
          </p:cNvSpPr>
          <p:nvPr/>
        </p:nvSpPr>
        <p:spPr bwMode="auto">
          <a:xfrm>
            <a:off x="3779838" y="36449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/>
              <a:t>Mogherini</a:t>
            </a:r>
          </a:p>
        </p:txBody>
      </p:sp>
      <p:sp>
        <p:nvSpPr>
          <p:cNvPr id="14346" name="Rectangle 13"/>
          <p:cNvSpPr>
            <a:spLocks noChangeArrowheads="1"/>
          </p:cNvSpPr>
          <p:nvPr/>
        </p:nvSpPr>
        <p:spPr bwMode="auto">
          <a:xfrm>
            <a:off x="3995738" y="2997200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/>
              <a:t>Ashton</a:t>
            </a:r>
          </a:p>
        </p:txBody>
      </p:sp>
      <p:sp>
        <p:nvSpPr>
          <p:cNvPr id="14347" name="Text Box 14"/>
          <p:cNvSpPr txBox="1">
            <a:spLocks noChangeArrowheads="1"/>
          </p:cNvSpPr>
          <p:nvPr/>
        </p:nvSpPr>
        <p:spPr bwMode="auto">
          <a:xfrm>
            <a:off x="808038" y="5517315"/>
            <a:ext cx="39449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dirty="0"/>
              <a:t>Csak formális változás?</a:t>
            </a:r>
          </a:p>
        </p:txBody>
      </p:sp>
    </p:spTree>
    <p:extLst>
      <p:ext uri="{BB962C8B-B14F-4D97-AF65-F5344CB8AC3E}">
        <p14:creationId xmlns:p14="http://schemas.microsoft.com/office/powerpoint/2010/main" val="287171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altLang="hu-HU" sz="4000" smtClean="0"/>
              <a:t>Juncker-bizottság: erősebb bizottsági kalap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686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altLang="hu-HU" sz="2800" dirty="0" smtClean="0"/>
              <a:t>Új alelnöki szerep: egy-egy projektcsapatot vezet 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800" dirty="0" err="1" smtClean="0"/>
              <a:t>Juncker</a:t>
            </a:r>
            <a:r>
              <a:rPr lang="hu-HU" altLang="hu-HU" sz="2800" dirty="0" smtClean="0"/>
              <a:t> célok: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2400" dirty="0" smtClean="0"/>
              <a:t>Európa „külügyminisztereként” irányítja az Európai Unió külpolitikáját és képviseletét harmadik országokban, valamint a nemzetközi szervezetekben 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2400" dirty="0" smtClean="0"/>
              <a:t>„Jobb mechanizmusokra van szükségünk annak érdekében, hogy idejekorán felkészülhessünk az eseményekre és mihamarabb meghatározhassuk a közös válaszlépéseket. Hatékonyabban kell összefognunk az európai külső fellépések eszközeit. A kereskedelempolitikát, a fejlesztési támogatást, a nemzetközi pénzügyi intézményekben való részvételünket és szomszédságpolitikánkat egymással kombinálva, egyetlen közös logika szerint kell működtetnünk.” </a:t>
            </a:r>
          </a:p>
        </p:txBody>
      </p:sp>
    </p:spTree>
    <p:extLst>
      <p:ext uri="{BB962C8B-B14F-4D97-AF65-F5344CB8AC3E}">
        <p14:creationId xmlns:p14="http://schemas.microsoft.com/office/powerpoint/2010/main" val="263543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altLang="hu-HU" sz="4000" smtClean="0"/>
              <a:t>Külügyi és biztonságpolitikai projektcsapat – RELEX-csoport</a:t>
            </a:r>
            <a:br>
              <a:rPr lang="hu-HU" altLang="hu-HU" sz="4000" smtClean="0"/>
            </a:br>
            <a:r>
              <a:rPr lang="hu-HU" altLang="hu-HU" sz="4000" smtClean="0"/>
              <a:t>Europe in the World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" t="10739" r="17671" b="6058"/>
          <a:stretch>
            <a:fillRect/>
          </a:stretch>
        </p:blipFill>
        <p:spPr bwMode="auto">
          <a:xfrm>
            <a:off x="989427" y="2060848"/>
            <a:ext cx="680402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Szövegdoboz 1"/>
          <p:cNvSpPr txBox="1">
            <a:spLocks noChangeArrowheads="1"/>
          </p:cNvSpPr>
          <p:nvPr/>
        </p:nvSpPr>
        <p:spPr bwMode="auto">
          <a:xfrm>
            <a:off x="1692275" y="6453188"/>
            <a:ext cx="6788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/>
              <a:t>Forrás: http://ec.europa.eu/about/structure/docs/structure_en.pdf</a:t>
            </a:r>
          </a:p>
        </p:txBody>
      </p:sp>
    </p:spTree>
    <p:extLst>
      <p:ext uri="{BB962C8B-B14F-4D97-AF65-F5344CB8AC3E}">
        <p14:creationId xmlns:p14="http://schemas.microsoft.com/office/powerpoint/2010/main" val="333760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altLang="hu-HU" sz="4000" smtClean="0"/>
              <a:t>Külső és belső </a:t>
            </a:r>
            <a:br>
              <a:rPr lang="hu-HU" altLang="hu-HU" sz="4000" smtClean="0"/>
            </a:br>
            <a:r>
              <a:rPr lang="hu-HU" altLang="hu-HU" sz="4000" smtClean="0"/>
              <a:t>kihívások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44824"/>
            <a:ext cx="8229600" cy="3014662"/>
          </a:xfrm>
        </p:spPr>
        <p:txBody>
          <a:bodyPr/>
          <a:lstStyle/>
          <a:p>
            <a:pPr eaLnBrk="1" hangingPunct="1"/>
            <a:r>
              <a:rPr lang="hu-HU" altLang="hu-HU" sz="2800" dirty="0" smtClean="0"/>
              <a:t>Belső:</a:t>
            </a:r>
          </a:p>
          <a:p>
            <a:pPr lvl="1" eaLnBrk="1" hangingPunct="1"/>
            <a:r>
              <a:rPr lang="hu-HU" altLang="hu-HU" sz="2400" dirty="0" smtClean="0"/>
              <a:t>pénzügyi válság, </a:t>
            </a:r>
          </a:p>
          <a:p>
            <a:pPr lvl="1" eaLnBrk="1" hangingPunct="1"/>
            <a:r>
              <a:rPr lang="hu-HU" altLang="hu-HU" sz="2400" dirty="0" smtClean="0"/>
              <a:t>növekvő </a:t>
            </a:r>
            <a:r>
              <a:rPr lang="hu-HU" altLang="hu-HU" sz="2400" dirty="0" err="1" smtClean="0"/>
              <a:t>euroszkepticizmus</a:t>
            </a:r>
            <a:r>
              <a:rPr lang="hu-HU" altLang="hu-HU" sz="2400" dirty="0" smtClean="0"/>
              <a:t>, legitimációs válság</a:t>
            </a:r>
          </a:p>
          <a:p>
            <a:pPr eaLnBrk="1" hangingPunct="1"/>
            <a:r>
              <a:rPr lang="hu-HU" altLang="hu-HU" sz="2800" dirty="0" smtClean="0"/>
              <a:t>Külső: </a:t>
            </a:r>
          </a:p>
          <a:p>
            <a:pPr lvl="1" eaLnBrk="1" hangingPunct="1"/>
            <a:r>
              <a:rPr lang="hu-HU" altLang="hu-HU" sz="2400" dirty="0" smtClean="0"/>
              <a:t>Ring of </a:t>
            </a:r>
            <a:r>
              <a:rPr lang="hu-HU" altLang="hu-HU" sz="2400" dirty="0" err="1" smtClean="0"/>
              <a:t>Friends</a:t>
            </a:r>
            <a:r>
              <a:rPr lang="hu-HU" altLang="hu-HU" sz="2400" dirty="0" smtClean="0"/>
              <a:t> </a:t>
            </a:r>
            <a:r>
              <a:rPr lang="hu-HU" altLang="hu-HU" sz="2400" dirty="0" smtClean="0">
                <a:sym typeface="Wingdings 3" pitchFamily="18" charset="2"/>
              </a:rPr>
              <a:t> Ring of </a:t>
            </a:r>
            <a:r>
              <a:rPr lang="hu-HU" altLang="hu-HU" sz="2400" dirty="0" err="1" smtClean="0">
                <a:sym typeface="Wingdings 3" pitchFamily="18" charset="2"/>
              </a:rPr>
              <a:t>Fires</a:t>
            </a:r>
            <a:endParaRPr lang="hu-HU" altLang="hu-HU" sz="2400" dirty="0" smtClean="0">
              <a:sym typeface="Wingdings 3" pitchFamily="18" charset="2"/>
            </a:endParaRPr>
          </a:p>
          <a:p>
            <a:pPr eaLnBrk="1" hangingPunct="1"/>
            <a:r>
              <a:rPr lang="hu-HU" altLang="hu-HU" sz="2800" dirty="0" err="1" smtClean="0">
                <a:sym typeface="Wingdings 3" pitchFamily="18" charset="2"/>
              </a:rPr>
              <a:t>Double-hatted</a:t>
            </a:r>
            <a:r>
              <a:rPr lang="hu-HU" altLang="hu-HU" sz="2800" dirty="0" smtClean="0">
                <a:sym typeface="Wingdings 3" pitchFamily="18" charset="2"/>
              </a:rPr>
              <a:t> </a:t>
            </a:r>
            <a:r>
              <a:rPr lang="hu-HU" altLang="hu-HU" sz="2800" dirty="0" err="1" smtClean="0">
                <a:sym typeface="Wingdings 3" pitchFamily="18" charset="2"/>
              </a:rPr>
              <a:t>or</a:t>
            </a:r>
            <a:r>
              <a:rPr lang="hu-HU" altLang="hu-HU" sz="2800" dirty="0" smtClean="0">
                <a:sym typeface="Wingdings 3" pitchFamily="18" charset="2"/>
              </a:rPr>
              <a:t> </a:t>
            </a:r>
            <a:r>
              <a:rPr lang="hu-HU" altLang="hu-HU" sz="2800" dirty="0" err="1" smtClean="0">
                <a:sym typeface="Wingdings 3" pitchFamily="18" charset="2"/>
              </a:rPr>
              <a:t>double</a:t>
            </a:r>
            <a:r>
              <a:rPr lang="hu-HU" altLang="hu-HU" sz="2800" dirty="0" smtClean="0">
                <a:sym typeface="Wingdings 3" pitchFamily="18" charset="2"/>
              </a:rPr>
              <a:t> </a:t>
            </a:r>
            <a:r>
              <a:rPr lang="hu-HU" altLang="hu-HU" sz="2800" dirty="0" err="1" smtClean="0">
                <a:sym typeface="Wingdings 3" pitchFamily="18" charset="2"/>
              </a:rPr>
              <a:t>hated</a:t>
            </a:r>
            <a:r>
              <a:rPr lang="hu-HU" altLang="hu-HU" sz="2800" dirty="0" smtClean="0">
                <a:sym typeface="Wingdings 3" pitchFamily="18" charset="2"/>
              </a:rPr>
              <a:t>?</a:t>
            </a:r>
          </a:p>
        </p:txBody>
      </p:sp>
      <p:pic>
        <p:nvPicPr>
          <p:cNvPr id="17412" name="Picture 6" descr="Charlemagne: Europe’s ring of f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803" y="4764268"/>
            <a:ext cx="3734197" cy="209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250825" y="6491288"/>
            <a:ext cx="953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/>
              <a:t>Forrás: The Economist: http://en.paperblog.com/charlemagne-europe-s-ring-of-fire-1009528/</a:t>
            </a:r>
          </a:p>
        </p:txBody>
      </p:sp>
      <p:pic>
        <p:nvPicPr>
          <p:cNvPr id="17414" name="Picture 11" descr="chartoftheday_2293_far_right_leads_eurosceptic_earthquake_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328" y="116632"/>
            <a:ext cx="3659188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74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smtClean="0"/>
              <a:t>Mogherini főbb céljai és feladatai</a:t>
            </a:r>
          </a:p>
        </p:txBody>
      </p:sp>
      <p:sp>
        <p:nvSpPr>
          <p:cNvPr id="18435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altLang="hu-HU" smtClean="0"/>
              <a:t>Új biztonsági stratégia</a:t>
            </a:r>
          </a:p>
          <a:p>
            <a:r>
              <a:rPr lang="hu-HU" altLang="hu-HU" smtClean="0"/>
              <a:t>Új ENP</a:t>
            </a:r>
          </a:p>
          <a:p>
            <a:r>
              <a:rPr lang="hu-HU" altLang="hu-HU" smtClean="0"/>
              <a:t>Stb.</a:t>
            </a:r>
          </a:p>
          <a:p>
            <a:endParaRPr lang="hu-HU" altLang="hu-HU" smtClean="0"/>
          </a:p>
          <a:p>
            <a:r>
              <a:rPr lang="hu-HU" altLang="hu-HU" smtClean="0"/>
              <a:t>2003 EBS: BIZTONSÁGOS EURÓPA EGY JOBB VILÁGBAN</a:t>
            </a:r>
          </a:p>
          <a:p>
            <a:pPr lvl="1"/>
            <a:r>
              <a:rPr lang="hu-HU" altLang="hu-HU" sz="2400" smtClean="0"/>
              <a:t>„Európa sosem élt ekkora jólétben, biztonságban és szabadságban. A XX. század első felében dúló erőszakot az európai történelemben példa nélkül álló békés és stabil időszak váltotta fel.”</a:t>
            </a:r>
          </a:p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88867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/>
          </p:cNvSpPr>
          <p:nvPr>
            <p:ph type="title"/>
          </p:nvPr>
        </p:nvSpPr>
        <p:spPr>
          <a:xfrm>
            <a:off x="395536" y="-30832"/>
            <a:ext cx="9036050" cy="1371600"/>
          </a:xfrm>
        </p:spPr>
        <p:txBody>
          <a:bodyPr>
            <a:normAutofit fontScale="90000"/>
          </a:bodyPr>
          <a:lstStyle/>
          <a:p>
            <a:r>
              <a:rPr lang="hu-HU" altLang="hu-HU" dirty="0" smtClean="0"/>
              <a:t/>
            </a:r>
            <a:br>
              <a:rPr lang="hu-HU" altLang="hu-HU" dirty="0" smtClean="0"/>
            </a:br>
            <a:r>
              <a:rPr lang="en-US" altLang="hu-HU" dirty="0" smtClean="0"/>
              <a:t> </a:t>
            </a:r>
            <a:r>
              <a:rPr lang="en-US" altLang="hu-HU" sz="3200" b="1" dirty="0" smtClean="0"/>
              <a:t>The European Union in a changing global environment </a:t>
            </a:r>
            <a:r>
              <a:rPr lang="en-US" altLang="hu-HU" sz="3200" dirty="0" smtClean="0"/>
              <a:t/>
            </a:r>
            <a:br>
              <a:rPr lang="en-US" altLang="hu-HU" sz="3200" dirty="0" smtClean="0"/>
            </a:br>
            <a:r>
              <a:rPr lang="en-US" altLang="hu-HU" sz="3200" dirty="0" smtClean="0"/>
              <a:t>A more connected, contested and complex world </a:t>
            </a:r>
            <a:endParaRPr lang="hu-HU" altLang="hu-HU" sz="3200" dirty="0" smtClean="0"/>
          </a:p>
        </p:txBody>
      </p:sp>
      <p:sp>
        <p:nvSpPr>
          <p:cNvPr id="1945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z="2400" dirty="0" smtClean="0"/>
              <a:t>2015. a biztonsági stratégia felülvizsgálata megkezdődött</a:t>
            </a:r>
          </a:p>
          <a:p>
            <a:r>
              <a:rPr lang="hu-HU" altLang="hu-HU" sz="2400" i="1" dirty="0" err="1" smtClean="0"/>
              <a:t>EiT</a:t>
            </a:r>
            <a:r>
              <a:rPr lang="hu-HU" altLang="hu-HU" sz="2400" i="1" dirty="0" smtClean="0"/>
              <a:t> Következtetések – 2015. június 25. és 26. </a:t>
            </a:r>
          </a:p>
          <a:p>
            <a:pPr lvl="1"/>
            <a:r>
              <a:rPr lang="hu-HU" altLang="hu-HU" sz="2400" i="1" dirty="0" smtClean="0"/>
              <a:t>„</a:t>
            </a:r>
            <a:r>
              <a:rPr lang="hu-HU" altLang="hu-HU" sz="2400" dirty="0" smtClean="0"/>
              <a:t>a főképviselő folytatja azt a stratégiai eszmecserét, amelynek célja, hogy a tagállamokkal szoros együttműködésben kidolgozza az EU globális </a:t>
            </a:r>
            <a:r>
              <a:rPr lang="hu-HU" altLang="hu-HU" sz="2400" dirty="0" err="1" smtClean="0"/>
              <a:t>kül-</a:t>
            </a:r>
            <a:r>
              <a:rPr lang="hu-HU" altLang="hu-HU" sz="2400" dirty="0" smtClean="0"/>
              <a:t> és biztonságpolitikai stratégiáját. A stratégiát az Európai Tanács 2016. júniusi ülésére kell benyújtani;”</a:t>
            </a:r>
          </a:p>
          <a:p>
            <a:endParaRPr lang="hu-HU" altLang="hu-HU" sz="2000" dirty="0" smtClean="0"/>
          </a:p>
          <a:p>
            <a:endParaRPr lang="hu-HU" alt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53239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9144000" cy="1371600"/>
          </a:xfrm>
        </p:spPr>
        <p:txBody>
          <a:bodyPr>
            <a:normAutofit fontScale="90000"/>
          </a:bodyPr>
          <a:lstStyle/>
          <a:p>
            <a:r>
              <a:rPr lang="en-US" altLang="hu-HU" sz="3200" b="1" dirty="0" smtClean="0"/>
              <a:t>The European Union in a changing global environment </a:t>
            </a:r>
            <a:r>
              <a:rPr lang="en-US" altLang="hu-HU" sz="3200" dirty="0" smtClean="0"/>
              <a:t/>
            </a:r>
            <a:br>
              <a:rPr lang="en-US" altLang="hu-HU" sz="3200" dirty="0" smtClean="0"/>
            </a:br>
            <a:r>
              <a:rPr lang="en-US" altLang="hu-HU" sz="3200" dirty="0" smtClean="0"/>
              <a:t>A more connected, contested and complex world </a:t>
            </a:r>
            <a:endParaRPr lang="hu-HU" altLang="hu-HU" sz="3200" dirty="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72816"/>
            <a:ext cx="8686800" cy="4876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hu-HU" sz="2400" dirty="0" smtClean="0"/>
              <a:t>Törékeny államok és nem kormányzott területek</a:t>
            </a:r>
            <a:r>
              <a:rPr lang="en-US" sz="2400" dirty="0" smtClean="0"/>
              <a:t> </a:t>
            </a:r>
            <a:endParaRPr lang="hu-HU" sz="2400" dirty="0" smtClean="0"/>
          </a:p>
          <a:p>
            <a:pPr lvl="1">
              <a:defRPr/>
            </a:pPr>
            <a:r>
              <a:rPr lang="hu-HU" sz="2000" dirty="0" smtClean="0"/>
              <a:t>Líbia, Szíria, Irak</a:t>
            </a:r>
          </a:p>
          <a:p>
            <a:pPr lvl="1">
              <a:defRPr/>
            </a:pPr>
            <a:r>
              <a:rPr lang="hu-HU" sz="2000" dirty="0" smtClean="0"/>
              <a:t>Civil áldozatok, menekültek</a:t>
            </a:r>
            <a:endParaRPr lang="hu-HU" sz="2000" dirty="0"/>
          </a:p>
          <a:p>
            <a:pPr>
              <a:defRPr/>
            </a:pPr>
            <a:r>
              <a:rPr lang="hu-HU" sz="2400" dirty="0" smtClean="0"/>
              <a:t>Identitás és ideológiák által fűtött feszültségek</a:t>
            </a:r>
          </a:p>
          <a:p>
            <a:pPr>
              <a:defRPr/>
            </a:pPr>
            <a:r>
              <a:rPr lang="hu-HU" sz="2400" dirty="0" smtClean="0"/>
              <a:t>Demográfiai változások</a:t>
            </a:r>
          </a:p>
          <a:p>
            <a:pPr>
              <a:defRPr/>
            </a:pPr>
            <a:r>
              <a:rPr lang="hu-HU" sz="2400" dirty="0" smtClean="0"/>
              <a:t>Klímaváltozás, szűkösebb erőforrások</a:t>
            </a:r>
          </a:p>
          <a:p>
            <a:pPr>
              <a:defRPr/>
            </a:pPr>
            <a:r>
              <a:rPr lang="hu-HU" sz="2400" dirty="0" smtClean="0"/>
              <a:t>Új energia felfedezések és technológiák</a:t>
            </a:r>
            <a:r>
              <a:rPr lang="en-US" sz="2400" dirty="0" smtClean="0"/>
              <a:t> </a:t>
            </a:r>
            <a:endParaRPr lang="hu-HU" sz="2400" dirty="0" smtClean="0"/>
          </a:p>
          <a:p>
            <a:pPr>
              <a:defRPr/>
            </a:pPr>
            <a:r>
              <a:rPr lang="hu-HU" sz="2400" dirty="0" smtClean="0"/>
              <a:t>Technológiai folyamatok</a:t>
            </a:r>
            <a:endParaRPr lang="hu-HU" sz="2400" dirty="0"/>
          </a:p>
          <a:p>
            <a:pPr lvl="1">
              <a:defRPr/>
            </a:pPr>
            <a:r>
              <a:rPr lang="hu-HU" sz="2400" dirty="0" smtClean="0">
                <a:ea typeface="+mn-ea"/>
                <a:cs typeface="+mn-cs"/>
              </a:rPr>
              <a:t>Nagy adatbázisok, felhők</a:t>
            </a:r>
            <a:endParaRPr lang="hu-HU" sz="2400" dirty="0">
              <a:ea typeface="+mn-ea"/>
              <a:cs typeface="+mn-cs"/>
            </a:endParaRPr>
          </a:p>
          <a:p>
            <a:pPr>
              <a:defRPr/>
            </a:pPr>
            <a:r>
              <a:rPr lang="hu-HU" sz="2400" dirty="0" smtClean="0"/>
              <a:t>Az EU maga is vitatott</a:t>
            </a:r>
            <a:r>
              <a:rPr lang="en-US" sz="2400" dirty="0" smtClean="0"/>
              <a:t> </a:t>
            </a:r>
            <a:endParaRPr lang="hu-HU" sz="2400" dirty="0"/>
          </a:p>
          <a:p>
            <a:pPr lvl="1">
              <a:defRPr/>
            </a:pPr>
            <a:r>
              <a:rPr lang="en-US" sz="2000" dirty="0"/>
              <a:t>The rise of nationalism, protectionism and illiberalism could expose European nations to the lure of anti-democratic models promoted from outside </a:t>
            </a:r>
            <a:endParaRPr lang="hu-HU" sz="2000" dirty="0">
              <a:ea typeface="+mn-ea"/>
              <a:cs typeface="+mn-cs"/>
            </a:endParaRPr>
          </a:p>
          <a:p>
            <a:pPr>
              <a:defRPr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04730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hu-HU" sz="3200" b="1" smtClean="0"/>
              <a:t>The European Union in a changing global environment </a:t>
            </a:r>
            <a:r>
              <a:rPr lang="en-US" altLang="hu-HU" sz="3200" smtClean="0"/>
              <a:t/>
            </a:r>
            <a:br>
              <a:rPr lang="en-US" altLang="hu-HU" sz="3200" smtClean="0"/>
            </a:br>
            <a:r>
              <a:rPr lang="en-US" altLang="hu-HU" sz="3200" smtClean="0"/>
              <a:t>A more connected, contested and complex world </a:t>
            </a:r>
            <a:endParaRPr lang="hu-HU" altLang="hu-HU" sz="3200" smtClean="0"/>
          </a:p>
        </p:txBody>
      </p:sp>
      <p:sp>
        <p:nvSpPr>
          <p:cNvPr id="21507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altLang="hu-HU" sz="2000" b="1" smtClean="0"/>
              <a:t>Fontosabb külső eszközök és politikák</a:t>
            </a:r>
            <a:endParaRPr lang="en-US" altLang="hu-HU" sz="2000" smtClean="0"/>
          </a:p>
          <a:p>
            <a:r>
              <a:rPr lang="hu-HU" altLang="hu-HU" sz="2000" smtClean="0"/>
              <a:t>KKBP</a:t>
            </a:r>
          </a:p>
          <a:p>
            <a:r>
              <a:rPr lang="hu-HU" altLang="hu-HU" sz="2000" smtClean="0"/>
              <a:t>KBVP</a:t>
            </a:r>
            <a:endParaRPr lang="en-US" altLang="hu-HU" sz="2000" smtClean="0"/>
          </a:p>
          <a:p>
            <a:r>
              <a:rPr lang="hu-HU" altLang="hu-HU" sz="2000" smtClean="0"/>
              <a:t>terrorizmus ellenes (</a:t>
            </a:r>
            <a:r>
              <a:rPr lang="en-US" altLang="hu-HU" sz="2000" smtClean="0"/>
              <a:t>counter-terrorism (CT) </a:t>
            </a:r>
            <a:r>
              <a:rPr lang="hu-HU" altLang="hu-HU" sz="2000" smtClean="0"/>
              <a:t>(</a:t>
            </a:r>
            <a:r>
              <a:rPr lang="en-US" altLang="hu-HU" sz="2000" smtClean="0"/>
              <a:t>countering violent extremism (CVE)</a:t>
            </a:r>
            <a:r>
              <a:rPr lang="hu-HU" altLang="hu-HU" sz="2000" smtClean="0"/>
              <a:t>)</a:t>
            </a:r>
            <a:r>
              <a:rPr lang="en-US" altLang="hu-HU" sz="2000" smtClean="0"/>
              <a:t> ts.</a:t>
            </a:r>
          </a:p>
          <a:p>
            <a:r>
              <a:rPr lang="hu-HU" altLang="hu-HU" sz="2000" smtClean="0"/>
              <a:t>Kibér-terület</a:t>
            </a:r>
          </a:p>
          <a:p>
            <a:r>
              <a:rPr lang="hu-HU" altLang="hu-HU" sz="2000" smtClean="0"/>
              <a:t>Fejlesztési együttműködés és humanitárius segítségnyújtás</a:t>
            </a:r>
            <a:endParaRPr lang="en-US" altLang="hu-HU" sz="2000" smtClean="0"/>
          </a:p>
          <a:p>
            <a:r>
              <a:rPr lang="hu-HU" altLang="hu-HU" sz="2000" smtClean="0"/>
              <a:t>külkereskedelem</a:t>
            </a:r>
            <a:endParaRPr lang="en-US" altLang="hu-HU" sz="2000" smtClean="0"/>
          </a:p>
          <a:p>
            <a:r>
              <a:rPr lang="hu-HU" altLang="hu-HU" sz="2000" smtClean="0"/>
              <a:t>Migrációs politika</a:t>
            </a:r>
            <a:endParaRPr lang="en-US" altLang="hu-HU" sz="2000" smtClean="0"/>
          </a:p>
          <a:p>
            <a:r>
              <a:rPr lang="hu-HU" altLang="hu-HU" sz="2000" smtClean="0"/>
              <a:t>Klíma-politika</a:t>
            </a:r>
          </a:p>
          <a:p>
            <a:r>
              <a:rPr lang="hu-HU" altLang="hu-HU" sz="2000" smtClean="0"/>
              <a:t>Energia-politika</a:t>
            </a:r>
            <a:endParaRPr lang="en-US" altLang="hu-HU" sz="2000" smtClean="0"/>
          </a:p>
          <a:p>
            <a:r>
              <a:rPr lang="hu-HU" altLang="hu-HU" sz="2000" smtClean="0"/>
              <a:t>Megújított ENP</a:t>
            </a:r>
          </a:p>
          <a:p>
            <a:r>
              <a:rPr lang="hu-HU" altLang="hu-HU" sz="2000" smtClean="0"/>
              <a:t>Bővítés</a:t>
            </a:r>
          </a:p>
        </p:txBody>
      </p:sp>
    </p:spTree>
    <p:extLst>
      <p:ext uri="{BB962C8B-B14F-4D97-AF65-F5344CB8AC3E}">
        <p14:creationId xmlns:p14="http://schemas.microsoft.com/office/powerpoint/2010/main" val="325336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371600"/>
          </a:xfrm>
        </p:spPr>
        <p:txBody>
          <a:bodyPr/>
          <a:lstStyle/>
          <a:p>
            <a:pPr eaLnBrk="1" hangingPunct="1"/>
            <a:r>
              <a:rPr lang="hu-HU" altLang="hu-HU" smtClean="0"/>
              <a:t>Az EU mint külpolitikai szereplő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686800" cy="44370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hu-HU" altLang="hu-HU" smtClean="0"/>
              <a:t>Az EU egy speciális szereplője a nemzetközi rendszernek:</a:t>
            </a:r>
          </a:p>
          <a:p>
            <a:pPr lvl="1" eaLnBrk="1" hangingPunct="1"/>
            <a:r>
              <a:rPr lang="hu-HU" altLang="hu-HU" smtClean="0"/>
              <a:t>Sui generis </a:t>
            </a:r>
          </a:p>
          <a:p>
            <a:pPr lvl="2" eaLnBrk="1" hangingPunct="1"/>
            <a:r>
              <a:rPr lang="hu-HU" altLang="hu-HU" smtClean="0"/>
              <a:t>a kormányközi és szupranacionális kormányzás sajátos keveréke</a:t>
            </a:r>
          </a:p>
          <a:p>
            <a:pPr lvl="1" eaLnBrk="1" hangingPunct="1"/>
            <a:r>
              <a:rPr lang="hu-HU" altLang="hu-HU" smtClean="0"/>
              <a:t>„state-like” </a:t>
            </a:r>
          </a:p>
          <a:p>
            <a:pPr lvl="2" eaLnBrk="1" hangingPunct="1"/>
            <a:r>
              <a:rPr lang="hu-HU" altLang="hu-HU" smtClean="0"/>
              <a:t>Egyre inkább államszerűen viselkedik, de továbbra is szuverén államok együttműködése</a:t>
            </a:r>
          </a:p>
          <a:p>
            <a:pPr lvl="1" eaLnBrk="1" hangingPunct="1"/>
            <a:r>
              <a:rPr lang="hu-HU" altLang="hu-HU" smtClean="0"/>
              <a:t>Külpolitika területén: szuverén államok együttműködése</a:t>
            </a:r>
          </a:p>
          <a:p>
            <a:pPr lvl="1" eaLnBrk="1" hangingPunct="1"/>
            <a:r>
              <a:rPr lang="hu-HU" altLang="hu-HU" smtClean="0"/>
              <a:t>Soft power</a:t>
            </a:r>
          </a:p>
          <a:p>
            <a:pPr lvl="1" eaLnBrk="1" hangingPunct="1"/>
            <a:r>
              <a:rPr lang="en-US" altLang="hu-HU" smtClean="0"/>
              <a:t>Delors</a:t>
            </a:r>
            <a:r>
              <a:rPr lang="hu-HU" altLang="hu-HU" smtClean="0"/>
              <a:t>: „</a:t>
            </a:r>
            <a:r>
              <a:rPr lang="en-US" altLang="hu-HU" smtClean="0"/>
              <a:t>unidentified political object</a:t>
            </a:r>
            <a:r>
              <a:rPr lang="hu-HU" altLang="hu-HU" smtClean="0"/>
              <a:t>” UPO</a:t>
            </a:r>
          </a:p>
        </p:txBody>
      </p:sp>
    </p:spTree>
    <p:extLst>
      <p:ext uri="{BB962C8B-B14F-4D97-AF65-F5344CB8AC3E}">
        <p14:creationId xmlns:p14="http://schemas.microsoft.com/office/powerpoint/2010/main" val="238942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Köszönöm a figyelmet!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46435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Soft power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altLang="hu-HU" sz="2800" smtClean="0"/>
              <a:t>A civil hatalom szinonimája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800" smtClean="0"/>
              <a:t>Joseph S. Nye Jr. vezette be 1990-ben a Foreign Affairs-ben megjelent cikk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800" smtClean="0"/>
              <a:t>Képesség mások céljainak, preferenciáinak alakítására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2400" smtClean="0"/>
              <a:t>Gazdasági, politikai, társadalmi eszközökkel (nem katonai)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800" smtClean="0"/>
              <a:t>a smart power 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sz="2400" smtClean="0"/>
              <a:t>A hard és soft eszközök kombinációjával intelligens</a:t>
            </a:r>
          </a:p>
        </p:txBody>
      </p:sp>
    </p:spTree>
    <p:extLst>
      <p:ext uri="{BB962C8B-B14F-4D97-AF65-F5344CB8AC3E}">
        <p14:creationId xmlns:p14="http://schemas.microsoft.com/office/powerpoint/2010/main" val="354116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altLang="hu-HU" sz="4000" b="1" smtClean="0"/>
              <a:t>A közös kül- és biztonságpolitika célja napjainkban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altLang="hu-HU" sz="2800" smtClean="0"/>
              <a:t>az Unió közös érdekeinek, értékeinek és függetlenségének megőrzése,</a:t>
            </a:r>
          </a:p>
          <a:p>
            <a:pPr eaLnBrk="1" hangingPunct="1"/>
            <a:r>
              <a:rPr lang="hu-HU" altLang="hu-HU" sz="2800" smtClean="0"/>
              <a:t>nemzetközi együttműködés elősegítése a béke megőrzése és a biztonság megerősítése céljából, </a:t>
            </a:r>
          </a:p>
          <a:p>
            <a:pPr eaLnBrk="1" hangingPunct="1"/>
            <a:r>
              <a:rPr lang="hu-HU" altLang="hu-HU" sz="2800" smtClean="0"/>
              <a:t>emberi jogok és az alapvető szabadságjogok biztosítása, </a:t>
            </a:r>
          </a:p>
          <a:p>
            <a:pPr eaLnBrk="1" hangingPunct="1"/>
            <a:r>
              <a:rPr lang="hu-HU" altLang="hu-HU" sz="2800" smtClean="0"/>
              <a:t>demokrácia, jogállamiság fejlesztése.</a:t>
            </a:r>
          </a:p>
        </p:txBody>
      </p:sp>
    </p:spTree>
    <p:extLst>
      <p:ext uri="{BB962C8B-B14F-4D97-AF65-F5344CB8AC3E}">
        <p14:creationId xmlns:p14="http://schemas.microsoft.com/office/powerpoint/2010/main" val="151750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Jellemzői napjainkban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229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altLang="hu-HU" sz="2800" dirty="0" smtClean="0"/>
              <a:t>Kormányközi alapú együttműködés: 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2400" dirty="0" smtClean="0"/>
              <a:t>a tagállamok kormányai, illetve a Tanács intézményei játszanak meghatározó szerepet a politika irányításában. 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800" dirty="0" smtClean="0"/>
              <a:t>A KKBP külső képviselete és megjelenítése: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2400" dirty="0" smtClean="0"/>
              <a:t> a külügyi és biztonságpolitikai főképviselő és az ő tevékenységét támogató Európai Külügyi Szolgálat (EKSZ) feladata.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800" dirty="0" smtClean="0"/>
              <a:t>Legfőbb eszköze az Európai Tanács által meghatározott általános iránymutatások, valamint a Tanács által elfogadott határozatok. </a:t>
            </a:r>
          </a:p>
          <a:p>
            <a:pPr lvl="1" eaLnBrk="1" hangingPunct="1">
              <a:lnSpc>
                <a:spcPct val="80000"/>
              </a:lnSpc>
            </a:pPr>
            <a:r>
              <a:rPr lang="hu-HU" altLang="hu-HU" sz="2400" dirty="0" smtClean="0"/>
              <a:t>az Unió nemzetközi szerződéseket is köthet.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800" dirty="0" smtClean="0"/>
              <a:t>A döntések általában konszenzussal születnek. </a:t>
            </a:r>
          </a:p>
        </p:txBody>
      </p:sp>
    </p:spTree>
    <p:extLst>
      <p:ext uri="{BB962C8B-B14F-4D97-AF65-F5344CB8AC3E}">
        <p14:creationId xmlns:p14="http://schemas.microsoft.com/office/powerpoint/2010/main" val="213333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altLang="hu-HU" b="1" smtClean="0"/>
              <a:t>Az EU külkapcsolatai</a:t>
            </a:r>
            <a:endParaRPr lang="hu-HU" altLang="hu-HU" smtClean="0"/>
          </a:p>
        </p:txBody>
      </p:sp>
      <p:sp>
        <p:nvSpPr>
          <p:cNvPr id="8195" name="Tartalom helye 2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hu-HU" altLang="hu-HU" dirty="0" smtClean="0"/>
              <a:t>Közös vám- és kereskedelempolitika</a:t>
            </a:r>
          </a:p>
          <a:p>
            <a:pPr eaLnBrk="1" hangingPunct="1"/>
            <a:r>
              <a:rPr lang="hu-HU" altLang="hu-HU" dirty="0" smtClean="0"/>
              <a:t>Fejlesztéspolitika, segélyezés</a:t>
            </a:r>
          </a:p>
          <a:p>
            <a:pPr eaLnBrk="1" hangingPunct="1"/>
            <a:r>
              <a:rPr lang="hu-HU" altLang="hu-HU" dirty="0" smtClean="0"/>
              <a:t>Bővítéspolitika, ENP</a:t>
            </a:r>
          </a:p>
          <a:p>
            <a:pPr eaLnBrk="1" hangingPunct="1"/>
            <a:r>
              <a:rPr lang="hu-HU" altLang="hu-HU" dirty="0" smtClean="0"/>
              <a:t>Közös </a:t>
            </a:r>
            <a:r>
              <a:rPr lang="hu-HU" altLang="hu-HU" dirty="0" err="1" smtClean="0"/>
              <a:t>kül-</a:t>
            </a:r>
            <a:r>
              <a:rPr lang="hu-HU" altLang="hu-HU" dirty="0" smtClean="0"/>
              <a:t> és biztonságpolitika</a:t>
            </a:r>
          </a:p>
          <a:p>
            <a:pPr eaLnBrk="1" hangingPunct="1"/>
            <a:r>
              <a:rPr lang="hu-HU" altLang="hu-HU" dirty="0" smtClean="0"/>
              <a:t>+ olyan területek, amelyeknek van külső és belső dimenziója:</a:t>
            </a:r>
          </a:p>
          <a:p>
            <a:pPr eaLnBrk="1" hangingPunct="1"/>
            <a:r>
              <a:rPr lang="hu-HU" altLang="hu-HU" dirty="0" smtClean="0"/>
              <a:t>Pl. migráció, klíma- és energiapolitika, szállítás</a:t>
            </a:r>
          </a:p>
        </p:txBody>
      </p:sp>
    </p:spTree>
    <p:extLst>
      <p:ext uri="{BB962C8B-B14F-4D97-AF65-F5344CB8AC3E}">
        <p14:creationId xmlns:p14="http://schemas.microsoft.com/office/powerpoint/2010/main" val="94603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 smtClean="0"/>
              <a:t>KBVP, KKBP politikai szintű szervei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4784"/>
            <a:ext cx="8229600" cy="4184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sz="2800" dirty="0" smtClean="0"/>
              <a:t>Európai Tanács </a:t>
            </a:r>
          </a:p>
          <a:p>
            <a:pPr>
              <a:lnSpc>
                <a:spcPct val="90000"/>
              </a:lnSpc>
            </a:pPr>
            <a:r>
              <a:rPr lang="hu-HU" altLang="hu-HU" sz="2800" dirty="0" smtClean="0"/>
              <a:t>Tanács, Külügyi Tanács, </a:t>
            </a:r>
          </a:p>
          <a:p>
            <a:pPr lvl="1">
              <a:lnSpc>
                <a:spcPct val="90000"/>
              </a:lnSpc>
            </a:pPr>
            <a:r>
              <a:rPr lang="hu-HU" altLang="hu-HU" sz="2400" dirty="0" smtClean="0"/>
              <a:t>+ Igazság- és Belügyi Tanács </a:t>
            </a:r>
          </a:p>
          <a:p>
            <a:pPr>
              <a:lnSpc>
                <a:spcPct val="90000"/>
              </a:lnSpc>
            </a:pPr>
            <a:r>
              <a:rPr lang="hu-HU" altLang="hu-HU" sz="2800" dirty="0" smtClean="0"/>
              <a:t>EU Parlament Külügyi Bizottsága</a:t>
            </a:r>
          </a:p>
          <a:p>
            <a:pPr>
              <a:lnSpc>
                <a:spcPct val="90000"/>
              </a:lnSpc>
            </a:pPr>
            <a:r>
              <a:rPr lang="hu-HU" altLang="hu-HU" sz="2800" dirty="0" smtClean="0"/>
              <a:t>Európai Bizottság </a:t>
            </a:r>
          </a:p>
          <a:p>
            <a:pPr>
              <a:lnSpc>
                <a:spcPct val="90000"/>
              </a:lnSpc>
            </a:pPr>
            <a:r>
              <a:rPr lang="hu-HU" altLang="hu-HU" sz="2800" dirty="0" smtClean="0"/>
              <a:t>Politikai és Biztonsági Bizottság</a:t>
            </a:r>
          </a:p>
          <a:p>
            <a:pPr>
              <a:lnSpc>
                <a:spcPct val="90000"/>
              </a:lnSpc>
            </a:pPr>
            <a:r>
              <a:rPr lang="hu-HU" altLang="hu-HU" sz="2800" dirty="0" smtClean="0"/>
              <a:t>Polgári Válságkezelési Bizottság</a:t>
            </a:r>
          </a:p>
          <a:p>
            <a:pPr>
              <a:lnSpc>
                <a:spcPct val="90000"/>
              </a:lnSpc>
            </a:pPr>
            <a:r>
              <a:rPr lang="hu-HU" altLang="hu-HU" sz="2800" dirty="0" smtClean="0"/>
              <a:t>Katonai Bizottság</a:t>
            </a:r>
          </a:p>
        </p:txBody>
      </p:sp>
    </p:spTree>
    <p:extLst>
      <p:ext uri="{BB962C8B-B14F-4D97-AF65-F5344CB8AC3E}">
        <p14:creationId xmlns:p14="http://schemas.microsoft.com/office/powerpoint/2010/main" val="403804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pic>
        <p:nvPicPr>
          <p:cNvPr id="10243" name="Picture 6" descr="20080917-HR%20Javier%20Sol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213" y="1196975"/>
            <a:ext cx="5580063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7"/>
          <p:cNvSpPr>
            <a:spLocks noChangeArrowheads="1"/>
          </p:cNvSpPr>
          <p:nvPr/>
        </p:nvSpPr>
        <p:spPr bwMode="auto">
          <a:xfrm rot="10800000" flipV="1">
            <a:off x="323850" y="4437063"/>
            <a:ext cx="163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/>
              <a:t>Javier Solana, FK 1.0</a:t>
            </a:r>
          </a:p>
        </p:txBody>
      </p:sp>
      <p:pic>
        <p:nvPicPr>
          <p:cNvPr id="10245" name="Picture 9" descr="ashton-foreign-affairs-counc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341438"/>
            <a:ext cx="47625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10"/>
          <p:cNvSpPr>
            <a:spLocks noChangeArrowheads="1"/>
          </p:cNvSpPr>
          <p:nvPr/>
        </p:nvSpPr>
        <p:spPr bwMode="auto">
          <a:xfrm>
            <a:off x="2700338" y="4581525"/>
            <a:ext cx="1949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ko-KR" sz="1800"/>
              <a:t>Catherine Ashton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ko-KR" sz="1800"/>
              <a:t>FK 2.0</a:t>
            </a:r>
            <a:endParaRPr lang="hu-HU" altLang="hu-HU" sz="1800"/>
          </a:p>
        </p:txBody>
      </p:sp>
      <p:pic>
        <p:nvPicPr>
          <p:cNvPr id="10247" name="Picture 12" descr="HR/VP Federica Mogherini at Foreign Affairs Council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341438"/>
            <a:ext cx="4745038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5364163" y="5084763"/>
            <a:ext cx="306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/>
              <a:t>Federica Mogherini, FK 3.0?</a:t>
            </a:r>
          </a:p>
        </p:txBody>
      </p:sp>
    </p:spTree>
    <p:extLst>
      <p:ext uri="{BB962C8B-B14F-4D97-AF65-F5344CB8AC3E}">
        <p14:creationId xmlns:p14="http://schemas.microsoft.com/office/powerpoint/2010/main" val="343104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altLang="hu-HU" smtClean="0"/>
              <a:t>2014. augusztusában Mogherini: „az európai „békeprojekthez” való visszatérés”</a:t>
            </a:r>
          </a:p>
          <a:p>
            <a:pPr lvl="1" eaLnBrk="1" hangingPunct="1"/>
            <a:r>
              <a:rPr lang="hu-HU" altLang="hu-HU" smtClean="0"/>
              <a:t>Robert Schuman gondolatát idézte</a:t>
            </a:r>
          </a:p>
          <a:p>
            <a:pPr lvl="1" eaLnBrk="1" hangingPunct="1"/>
            <a:r>
              <a:rPr lang="hu-HU" altLang="hu-HU" smtClean="0"/>
              <a:t>	1950. május 9. Schuman-nyilatkozat</a:t>
            </a:r>
          </a:p>
        </p:txBody>
      </p:sp>
    </p:spTree>
    <p:extLst>
      <p:ext uri="{BB962C8B-B14F-4D97-AF65-F5344CB8AC3E}">
        <p14:creationId xmlns:p14="http://schemas.microsoft.com/office/powerpoint/2010/main" val="251462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dovika Szabadegyetem_Molnár Anna Év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KE">
      <a:majorFont>
        <a:latin typeface="Optima HU Bd"/>
        <a:ea typeface=""/>
        <a:cs typeface=""/>
      </a:majorFont>
      <a:minorFont>
        <a:latin typeface="Optima HU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Ludovika Szabadegyetem_Molnár Anna Éva</Template>
  <TotalTime>4</TotalTime>
  <Words>847</Words>
  <Application>Microsoft Office PowerPoint</Application>
  <PresentationFormat>Diavetítés a képernyőre (4:3 oldalarány)</PresentationFormat>
  <Paragraphs>152</Paragraphs>
  <Slides>20</Slides>
  <Notes>8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Ludovika Szabadegyetem_Molnár Anna Éva</vt:lpstr>
      <vt:lpstr>Az Európai Unió ún. külső politikái Az EU kül- és biztonságpolitikája a főképviselőkön keresztül, Solanatól Mogheriniig</vt:lpstr>
      <vt:lpstr>Az EU mint külpolitikai szereplő</vt:lpstr>
      <vt:lpstr>Soft power</vt:lpstr>
      <vt:lpstr>A közös kül- és biztonságpolitika célja napjainkban</vt:lpstr>
      <vt:lpstr>Jellemzői napjainkban</vt:lpstr>
      <vt:lpstr>Az EU külkapcsolatai</vt:lpstr>
      <vt:lpstr>KBVP, KKBP politikai szintű szervei</vt:lpstr>
      <vt:lpstr>PowerPoint bemutató</vt:lpstr>
      <vt:lpstr>PowerPoint bemutató</vt:lpstr>
      <vt:lpstr>PowerPoint bemutató</vt:lpstr>
      <vt:lpstr>Ashton - Mogherini</vt:lpstr>
      <vt:lpstr>Mogherini szimbolikus visszaköltözése</vt:lpstr>
      <vt:lpstr>Juncker-bizottság: erősebb bizottsági kalap</vt:lpstr>
      <vt:lpstr>Külügyi és biztonságpolitikai projektcsapat – RELEX-csoport Europe in the World</vt:lpstr>
      <vt:lpstr>Külső és belső  kihívások</vt:lpstr>
      <vt:lpstr>Mogherini főbb céljai és feladatai</vt:lpstr>
      <vt:lpstr>  The European Union in a changing global environment  A more connected, contested and complex world </vt:lpstr>
      <vt:lpstr>The European Union in a changing global environment  A more connected, contested and complex world </vt:lpstr>
      <vt:lpstr>The European Union in a changing global environment  A more connected, contested and complex world </vt:lpstr>
      <vt:lpstr>Köszönöm a figyelmet!</vt:lpstr>
    </vt:vector>
  </TitlesOfParts>
  <Company>NKE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Európai Unió ún. külső politikái Az EU kül- és biztonságpolitikája a főképviselőkön keresztül, Solanatól Mogheriniig</dc:title>
  <dc:creator>egeresiz</dc:creator>
  <cp:lastModifiedBy>egeresiz</cp:lastModifiedBy>
  <cp:revision>2</cp:revision>
  <dcterms:created xsi:type="dcterms:W3CDTF">2015-10-13T15:50:46Z</dcterms:created>
  <dcterms:modified xsi:type="dcterms:W3CDTF">2015-10-13T15:55:23Z</dcterms:modified>
</cp:coreProperties>
</file>