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57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81" d="100"/>
          <a:sy n="81" d="100"/>
        </p:scale>
        <p:origin x="-105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2016.10.17.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660399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KÖFOP-2.1.2-VEKOP-15- 2016-00001 </a:t>
            </a:r>
            <a:b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 kormányzást megalapozó közszolgálat-fejlesztés</a:t>
            </a:r>
            <a:endParaRPr lang="hu-H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6662" y="2564904"/>
            <a:ext cx="6400800" cy="1296144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„Széchenyi István - </a:t>
            </a:r>
            <a:r>
              <a:rPr lang="hu-H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Lovakrul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hu-HU" alt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Dr. Hecker Walter</a:t>
            </a:r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608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1828-ban Pesten jelenik meg kitűnő könyve a „</a:t>
            </a:r>
            <a:r>
              <a:rPr lang="hu-HU" sz="1400" dirty="0" err="1" smtClean="0"/>
              <a:t>Lovakrul</a:t>
            </a:r>
            <a:r>
              <a:rPr lang="hu-HU" sz="1400" dirty="0" smtClean="0"/>
              <a:t>.” Leírja „ A ló </a:t>
            </a:r>
            <a:r>
              <a:rPr lang="hu-HU" sz="1400" dirty="0" err="1" smtClean="0"/>
              <a:t>állapotja</a:t>
            </a:r>
            <a:r>
              <a:rPr lang="hu-HU" sz="1400" dirty="0" smtClean="0"/>
              <a:t> Magyarországban., A ló </a:t>
            </a:r>
            <a:r>
              <a:rPr lang="hu-HU" sz="1400" dirty="0" err="1" smtClean="0"/>
              <a:t>állapotja</a:t>
            </a:r>
            <a:r>
              <a:rPr lang="hu-HU" sz="1400" dirty="0" smtClean="0"/>
              <a:t> Angliában, végül: „Mit kellene tehát nekünk tenni. ?</a:t>
            </a:r>
          </a:p>
          <a:p>
            <a:r>
              <a:rPr lang="hu-HU" sz="1400" dirty="0" smtClean="0"/>
              <a:t>„Ki is lehetett volna oly mély belátású, </a:t>
            </a:r>
            <a:r>
              <a:rPr lang="hu-HU" sz="1400" dirty="0" err="1" smtClean="0"/>
              <a:t>illy</a:t>
            </a:r>
            <a:r>
              <a:rPr lang="hu-HU" sz="1400" dirty="0" smtClean="0"/>
              <a:t> kisded ok </a:t>
            </a:r>
            <a:r>
              <a:rPr lang="hu-HU" sz="1400" dirty="0" err="1" smtClean="0"/>
              <a:t>csudálatra</a:t>
            </a:r>
            <a:r>
              <a:rPr lang="hu-HU" sz="1400" dirty="0" smtClean="0"/>
              <a:t> méltó következéseit előre jövendölni; ki </a:t>
            </a:r>
            <a:r>
              <a:rPr lang="hu-HU" sz="1400" dirty="0" err="1" smtClean="0"/>
              <a:t>olly</a:t>
            </a:r>
            <a:r>
              <a:rPr lang="hu-HU" sz="1400" dirty="0" smtClean="0"/>
              <a:t> bátor, azt állítani, hogy a nyereség lehetősége is elegendő ösztön, egy </a:t>
            </a:r>
            <a:r>
              <a:rPr lang="hu-HU" sz="1400" dirty="0" err="1" smtClean="0"/>
              <a:t>olly</a:t>
            </a:r>
            <a:r>
              <a:rPr lang="hu-HU" sz="1400" dirty="0" smtClean="0"/>
              <a:t> tárgyat feleleveníteni és a lehető legnagyobb virágzásba hozni, mellyen sem a Kormány bőkezűsége, sem a Hazafiak </a:t>
            </a:r>
            <a:r>
              <a:rPr lang="hu-HU" sz="1400" dirty="0" err="1" smtClean="0"/>
              <a:t>áldozatjai</a:t>
            </a:r>
            <a:r>
              <a:rPr lang="hu-HU" sz="1400" dirty="0" smtClean="0"/>
              <a:t>, sem a Törvényhozótest rendelései, nagyot mozdítani nem tudtak.”</a:t>
            </a:r>
            <a:endParaRPr lang="hu-HU" sz="1400" dirty="0"/>
          </a:p>
        </p:txBody>
      </p:sp>
      <p:pic>
        <p:nvPicPr>
          <p:cNvPr id="31747" name="Picture 3" descr="G:\Munkák\Hecker Walter prezentáció\Lovakr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224100" cy="4752528"/>
          </a:xfrm>
          <a:prstGeom prst="rect">
            <a:avLst/>
          </a:prstGeom>
          <a:noFill/>
        </p:spPr>
      </p:pic>
      <p:pic>
        <p:nvPicPr>
          <p:cNvPr id="2050" name="Picture 2" descr="G:\Munkák\Hecker Walter prezentáció\Dán Lovakr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353"/>
            <a:ext cx="1936008" cy="2174503"/>
          </a:xfrm>
          <a:prstGeom prst="rect">
            <a:avLst/>
          </a:prstGeom>
          <a:noFill/>
        </p:spPr>
      </p:pic>
      <p:pic>
        <p:nvPicPr>
          <p:cNvPr id="2051" name="Picture 3" descr="G:\Munkák\Hecker Walter prezentáció\Über Pferdezuch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21088"/>
            <a:ext cx="1644831" cy="2391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KELLENE NEKÜNK TEHÁT TENNI:</a:t>
            </a:r>
          </a:p>
          <a:p>
            <a:endParaRPr lang="hu-HU" sz="1400" dirty="0" smtClean="0"/>
          </a:p>
          <a:p>
            <a:pPr lvl="0">
              <a:buFont typeface="Wingdings" pitchFamily="2" charset="2"/>
              <a:buChar char="§"/>
            </a:pPr>
            <a:r>
              <a:rPr lang="hu-HU" sz="1400" dirty="0" smtClean="0"/>
              <a:t>Több </a:t>
            </a:r>
            <a:r>
              <a:rPr lang="hu-HU" sz="1400" dirty="0" err="1" smtClean="0"/>
              <a:t>ízbéli</a:t>
            </a:r>
            <a:r>
              <a:rPr lang="hu-HU" sz="1400" dirty="0" smtClean="0"/>
              <a:t>, nagy, bizonyos ’s </a:t>
            </a:r>
            <a:r>
              <a:rPr lang="hu-HU" sz="1400" dirty="0" err="1" smtClean="0"/>
              <a:t>esztendőrül</a:t>
            </a:r>
            <a:r>
              <a:rPr lang="hu-HU" sz="1400" dirty="0" smtClean="0"/>
              <a:t> esztendőre fennálló Jutalmak, </a:t>
            </a:r>
            <a:r>
              <a:rPr lang="hu-HU" sz="1400" dirty="0" err="1" smtClean="0"/>
              <a:t>mellyeket</a:t>
            </a:r>
            <a:r>
              <a:rPr lang="hu-HU" sz="1400" dirty="0" smtClean="0"/>
              <a:t> futtatásbéli diadalom által lehessen elnyerni.</a:t>
            </a:r>
          </a:p>
          <a:p>
            <a:pPr lvl="0">
              <a:buFont typeface="Wingdings" pitchFamily="2" charset="2"/>
              <a:buChar char="§"/>
            </a:pPr>
            <a:r>
              <a:rPr lang="hu-HU" sz="1400" dirty="0" smtClean="0"/>
              <a:t>Jó elkészített és az esztendő minden részeiben jól fenntartott Pályázóhely.</a:t>
            </a:r>
          </a:p>
          <a:p>
            <a:pPr lvl="0">
              <a:buFont typeface="Wingdings" pitchFamily="2" charset="2"/>
              <a:buChar char="§"/>
            </a:pPr>
            <a:r>
              <a:rPr lang="hu-HU" sz="1400" dirty="0" smtClean="0"/>
              <a:t>Állandó készítő intézetek.</a:t>
            </a:r>
          </a:p>
          <a:p>
            <a:pPr lvl="0">
              <a:buFont typeface="Wingdings" pitchFamily="2" charset="2"/>
              <a:buChar char="§"/>
            </a:pPr>
            <a:r>
              <a:rPr lang="hu-HU" sz="1400" dirty="0" smtClean="0"/>
              <a:t>Egy mindég fennmaradó Lótenyésztő Egyesület.</a:t>
            </a:r>
          </a:p>
          <a:p>
            <a:pPr lvl="0">
              <a:buFont typeface="Wingdings" pitchFamily="2" charset="2"/>
              <a:buChar char="§"/>
            </a:pPr>
            <a:r>
              <a:rPr lang="hu-HU" sz="1400" dirty="0" smtClean="0"/>
              <a:t>Egy igazi és valódi </a:t>
            </a:r>
            <a:r>
              <a:rPr lang="hu-HU" sz="1400" dirty="0" err="1" smtClean="0"/>
              <a:t>Lódefter</a:t>
            </a:r>
            <a:r>
              <a:rPr lang="hu-HU" sz="1400" dirty="0" smtClean="0"/>
              <a:t> és bizonyos időszaki Közjelentések.</a:t>
            </a:r>
          </a:p>
          <a:p>
            <a:pPr lvl="0">
              <a:buFont typeface="Wingdings" pitchFamily="2" charset="2"/>
              <a:buChar char="§"/>
            </a:pPr>
            <a:r>
              <a:rPr lang="hu-HU" sz="1400" dirty="0" smtClean="0"/>
              <a:t>Ménbér.</a:t>
            </a:r>
          </a:p>
          <a:p>
            <a:pPr lvl="0">
              <a:buFont typeface="Wingdings" pitchFamily="2" charset="2"/>
              <a:buChar char="§"/>
            </a:pPr>
            <a:r>
              <a:rPr lang="hu-HU" sz="1400" dirty="0" smtClean="0"/>
              <a:t>Rendes esztendei lóvásár.</a:t>
            </a:r>
          </a:p>
          <a:p>
            <a:pPr lvl="0"/>
            <a:endParaRPr lang="hu-HU" sz="1400" dirty="0" smtClean="0"/>
          </a:p>
          <a:p>
            <a:r>
              <a:rPr lang="hu-HU" sz="1400" b="1" dirty="0" smtClean="0"/>
              <a:t>Gróf Széchenyi István terveinek megvalósulása:</a:t>
            </a:r>
          </a:p>
          <a:p>
            <a:pPr lvl="0"/>
            <a:r>
              <a:rPr lang="hu-HU" sz="1400" dirty="0" smtClean="0"/>
              <a:t>  1827. Pesti </a:t>
            </a:r>
            <a:r>
              <a:rPr lang="hu-HU" sz="1400" dirty="0" err="1" smtClean="0"/>
              <a:t>Lóversenyző</a:t>
            </a:r>
            <a:r>
              <a:rPr lang="hu-HU" sz="1400" dirty="0" smtClean="0"/>
              <a:t> Társaság.</a:t>
            </a:r>
          </a:p>
          <a:p>
            <a:pPr lvl="0"/>
            <a:r>
              <a:rPr lang="hu-HU" sz="1400" dirty="0" smtClean="0"/>
              <a:t>  1842. Pesti </a:t>
            </a:r>
            <a:r>
              <a:rPr lang="hu-HU" sz="1400" dirty="0" err="1" smtClean="0"/>
              <a:t>Lovar</a:t>
            </a:r>
            <a:r>
              <a:rPr lang="hu-HU" sz="1400" dirty="0" smtClean="0"/>
              <a:t> Egylet.</a:t>
            </a:r>
          </a:p>
          <a:p>
            <a:pPr lvl="0"/>
            <a:r>
              <a:rPr lang="hu-HU" sz="1400" dirty="0" smtClean="0"/>
              <a:t>  1882. Magyar </a:t>
            </a:r>
            <a:r>
              <a:rPr lang="hu-HU" sz="1400" dirty="0" err="1" smtClean="0"/>
              <a:t>Lovar</a:t>
            </a:r>
            <a:r>
              <a:rPr lang="hu-HU" sz="1400" dirty="0" smtClean="0"/>
              <a:t> Egylet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31683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400" dirty="0" smtClean="0"/>
              <a:t>1832. Országos Méneskönyv. Gróf Nádasdy Tamás.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1865. Magyar Méneskönyv.  </a:t>
            </a:r>
            <a:r>
              <a:rPr lang="hu-HU" sz="1400" dirty="0" err="1" smtClean="0"/>
              <a:t>Bérczy</a:t>
            </a:r>
            <a:r>
              <a:rPr lang="hu-HU" sz="1400" dirty="0" smtClean="0"/>
              <a:t> Károly.</a:t>
            </a:r>
          </a:p>
          <a:p>
            <a:endParaRPr lang="hu-HU" sz="1400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TENYÉSZTÉS</a:t>
            </a:r>
          </a:p>
          <a:p>
            <a:endParaRPr lang="hu-HU" sz="1400" dirty="0" smtClean="0"/>
          </a:p>
          <a:p>
            <a:pPr lvl="0"/>
            <a:r>
              <a:rPr lang="hu-HU" sz="1400" dirty="0" smtClean="0"/>
              <a:t>1853. Kisbéren,  gróf Batthyány  Kázmér elkobzott birtokán császári és királyi ménes alakul. A császári utasítás: legyen „a legnemesebb ménes”  ekkor már az angol telivért jelenti.</a:t>
            </a:r>
          </a:p>
          <a:p>
            <a:pPr lvl="0"/>
            <a:r>
              <a:rPr lang="hu-HU" sz="1400" dirty="0" smtClean="0"/>
              <a:t>Franz Ritter von </a:t>
            </a:r>
            <a:r>
              <a:rPr lang="hu-HU" sz="1400" dirty="0" err="1" smtClean="0"/>
              <a:t>Wallyemare</a:t>
            </a:r>
            <a:r>
              <a:rPr lang="hu-HU" sz="1400" dirty="0" smtClean="0"/>
              <a:t>, Ritter Ferenc kitűnő ménest épít és megbízza Francis </a:t>
            </a:r>
            <a:r>
              <a:rPr lang="hu-HU" sz="1400" dirty="0" err="1" smtClean="0"/>
              <a:t>Cavalierot</a:t>
            </a:r>
            <a:r>
              <a:rPr lang="hu-HU" sz="1400" dirty="0" smtClean="0"/>
              <a:t> angol telivérek vásárlásával.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1869. Kisbér Magyar Királyi Állami Ménessé alakul a Batthyány családot a magyar állam kárpótolja.</a:t>
            </a:r>
          </a:p>
        </p:txBody>
      </p:sp>
      <p:pic>
        <p:nvPicPr>
          <p:cNvPr id="3074" name="Picture 2" descr="G:\Munkák\Hecker Walter prezentáció\Nádasdy ménesköny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2331753" cy="3505250"/>
          </a:xfrm>
          <a:prstGeom prst="rect">
            <a:avLst/>
          </a:prstGeom>
          <a:noFill/>
        </p:spPr>
      </p:pic>
      <p:pic>
        <p:nvPicPr>
          <p:cNvPr id="3075" name="Picture 3" descr="G:\Munkák\Hecker Walter prezentáció\Bérczy Ménesköny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72886"/>
            <a:ext cx="2406874" cy="352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TENYÉSZTÉS</a:t>
            </a:r>
          </a:p>
          <a:p>
            <a:endParaRPr lang="hu-HU" sz="1400" dirty="0" smtClean="0"/>
          </a:p>
          <a:p>
            <a:pPr lvl="0"/>
            <a:r>
              <a:rPr lang="hu-HU" sz="1400" dirty="0" smtClean="0"/>
              <a:t>1876. A kisbéri állami ménesben született versenyló,  Kisbér megnyeri az angol </a:t>
            </a:r>
            <a:r>
              <a:rPr lang="hu-HU" sz="1400" dirty="0" err="1" smtClean="0"/>
              <a:t>Derbyt</a:t>
            </a:r>
            <a:r>
              <a:rPr lang="hu-HU" sz="1400" dirty="0" smtClean="0"/>
              <a:t>. Ugyan ebben az évben lép pályára a </a:t>
            </a:r>
            <a:r>
              <a:rPr lang="hu-HU" sz="1400" dirty="0" err="1" smtClean="0"/>
              <a:t>Blaskovich</a:t>
            </a:r>
            <a:r>
              <a:rPr lang="hu-HU" sz="1400" dirty="0" smtClean="0"/>
              <a:t> Ernő által tenyésztett, 1874-ben született  Kincsem, „aki” 54 versenyben veretlen, tenyésztője szerint verhetetlen. Magyarország a telivértenyésztés és futtatás területén nagyhatalommá válik.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1890. A Magyar </a:t>
            </a:r>
            <a:r>
              <a:rPr lang="hu-HU" sz="1400" dirty="0" err="1" smtClean="0"/>
              <a:t>Lovar</a:t>
            </a:r>
            <a:r>
              <a:rPr lang="hu-HU" sz="1400" dirty="0" smtClean="0"/>
              <a:t> Egylet élén Batthyány Elemérrel, a mártírhalált halt miniszterelnök, gróf Batthyány Lajos fiával,  az </a:t>
            </a:r>
            <a:r>
              <a:rPr lang="hu-HU" sz="1400" dirty="0" err="1" smtClean="0"/>
              <a:t>alagi</a:t>
            </a:r>
            <a:r>
              <a:rPr lang="hu-HU" sz="1400" dirty="0" smtClean="0"/>
              <a:t> homok pusztán felépíti a korszerű </a:t>
            </a:r>
            <a:r>
              <a:rPr lang="hu-HU" sz="1400" dirty="0" err="1" smtClean="0"/>
              <a:t>alagi</a:t>
            </a:r>
            <a:r>
              <a:rPr lang="hu-HU" sz="1400" dirty="0" smtClean="0"/>
              <a:t> idomító telepet. A magyar </a:t>
            </a:r>
            <a:r>
              <a:rPr lang="hu-HU" sz="1400" dirty="0" err="1" smtClean="0"/>
              <a:t>Newmarket-et</a:t>
            </a:r>
            <a:r>
              <a:rPr lang="hu-HU" sz="1400" dirty="0" smtClean="0"/>
              <a:t>. </a:t>
            </a:r>
            <a:endParaRPr lang="hu-HU" sz="1400" dirty="0"/>
          </a:p>
        </p:txBody>
      </p:sp>
      <p:pic>
        <p:nvPicPr>
          <p:cNvPr id="33794" name="Picture 2" descr="G:\Munkák\Hecker Walter prezentáció\kisbé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113334"/>
            <a:ext cx="4848386" cy="3701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27363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400" dirty="0" smtClean="0"/>
              <a:t>„Ki fog tetszeni idővel,  ha a dolog okoskodások s  próbák által majd egyszer világosságra jön, hogy legtöbb helyeken Magyar hazánkban a Lótenyésztés </a:t>
            </a:r>
            <a:r>
              <a:rPr lang="hu-HU" sz="1400" dirty="0" err="1" smtClean="0"/>
              <a:t>általjában</a:t>
            </a:r>
            <a:r>
              <a:rPr lang="hu-HU" sz="1400" dirty="0" smtClean="0"/>
              <a:t> való káros </a:t>
            </a:r>
            <a:r>
              <a:rPr lang="hu-HU" sz="1400" dirty="0" err="1" smtClean="0"/>
              <a:t>lételének</a:t>
            </a:r>
            <a:r>
              <a:rPr lang="hu-HU" sz="1400" dirty="0" smtClean="0"/>
              <a:t> csupán a rossz Elintézés az oka; hogy Ország, </a:t>
            </a:r>
            <a:r>
              <a:rPr lang="hu-HU" sz="1400" dirty="0" err="1" smtClean="0"/>
              <a:t>melly</a:t>
            </a:r>
            <a:r>
              <a:rPr lang="hu-HU" sz="1400" dirty="0" smtClean="0"/>
              <a:t> fekvésére, éghajlatára, s nemzeti  lelkére nézve, jó lovat nevelni, Magyar Országnál </a:t>
            </a:r>
            <a:r>
              <a:rPr lang="hu-HU" sz="1400" dirty="0" err="1" smtClean="0"/>
              <a:t>külömb</a:t>
            </a:r>
            <a:r>
              <a:rPr lang="hu-HU" sz="1400" dirty="0" smtClean="0"/>
              <a:t> nincs, és hogy csak magunktól függ ezen tárgyat </a:t>
            </a:r>
            <a:r>
              <a:rPr lang="hu-HU" sz="1400" dirty="0" err="1" smtClean="0"/>
              <a:t>olly</a:t>
            </a:r>
            <a:r>
              <a:rPr lang="hu-HU" sz="1400" dirty="0" smtClean="0"/>
              <a:t> virágzásba hozni, és valaha </a:t>
            </a:r>
            <a:r>
              <a:rPr lang="hu-HU" sz="1400" dirty="0" err="1" smtClean="0"/>
              <a:t>olly</a:t>
            </a:r>
            <a:r>
              <a:rPr lang="hu-HU" sz="1400" dirty="0" smtClean="0"/>
              <a:t> gyümölcsözésre vinni; hogy a Világ minden vásárait lovainkkal elboríthassuk, és  hogy a Magyar ló mindenütt, igazságos és megérdemlett Elsőséget nyerjen.”</a:t>
            </a:r>
          </a:p>
          <a:p>
            <a:pPr lvl="0"/>
            <a:r>
              <a:rPr lang="hu-HU" sz="1400" dirty="0" smtClean="0"/>
              <a:t> </a:t>
            </a:r>
            <a:endParaRPr lang="hu-HU" sz="1400" dirty="0"/>
          </a:p>
        </p:txBody>
      </p:sp>
      <p:pic>
        <p:nvPicPr>
          <p:cNvPr id="5122" name="Picture 2" descr="G:\Munkák\Hecker Walter prezentáció\Kincsem festmé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78826"/>
            <a:ext cx="2232247" cy="1771235"/>
          </a:xfrm>
          <a:prstGeom prst="rect">
            <a:avLst/>
          </a:prstGeom>
          <a:noFill/>
        </p:spPr>
      </p:pic>
      <p:pic>
        <p:nvPicPr>
          <p:cNvPr id="5124" name="Picture 4" descr="G:\Munkák\Hecker Walter prezentáció\Kincsem dageroty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8232" y="1751428"/>
            <a:ext cx="4447941" cy="3201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1400" dirty="0" smtClean="0"/>
              <a:t>A  19. század végén, és az ezredfordulón a könnyű gyors magyar kocsiló a magyar </a:t>
            </a:r>
            <a:r>
              <a:rPr lang="hu-HU" sz="1400" dirty="0" err="1" smtClean="0"/>
              <a:t>jukker</a:t>
            </a:r>
            <a:r>
              <a:rPr lang="hu-HU" sz="1400" dirty="0" smtClean="0"/>
              <a:t> a világ legjobb kocsilova volt. Ezen járt, a holland, a szász király, a német császár, a </a:t>
            </a:r>
            <a:r>
              <a:rPr lang="hu-HU" sz="1400" dirty="0" err="1" smtClean="0"/>
              <a:t>Dőry</a:t>
            </a:r>
            <a:r>
              <a:rPr lang="hu-HU" sz="1400" dirty="0" smtClean="0"/>
              <a:t> ménesből vett két négyes fogatot, II. Miklós.  az utolsó orosz cár.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A könnyű nemes magyar huszár lovat nemcsak Svájc és Olaszország, hanem kiváló lovakkal rendelkező országok, mint Anglia, Törökország, és  Egyiptom is nálunk vásárolták.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Gróf Széchenyi István álma, jövendölése megvalósult.	</a:t>
            </a:r>
          </a:p>
          <a:p>
            <a:pPr lvl="0"/>
            <a:r>
              <a:rPr lang="hu-HU" sz="1400" dirty="0" smtClean="0"/>
              <a:t> </a:t>
            </a:r>
            <a:endParaRPr lang="hu-HU" sz="1400" dirty="0"/>
          </a:p>
        </p:txBody>
      </p:sp>
      <p:pic>
        <p:nvPicPr>
          <p:cNvPr id="6149" name="Picture 5" descr="G:\Munkák\Hecker Walter prezentáció\Garay Arab Arab négyes fogat Garay Ák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062" y="1555993"/>
            <a:ext cx="4241684" cy="2400865"/>
          </a:xfrm>
          <a:prstGeom prst="rect">
            <a:avLst/>
          </a:prstGeom>
          <a:noFill/>
        </p:spPr>
      </p:pic>
      <p:pic>
        <p:nvPicPr>
          <p:cNvPr id="6150" name="Picture 6" descr="G:\Munkák\Hecker Walter prezentáció\Sándor Móric fog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6062" y="4051235"/>
            <a:ext cx="4241684" cy="2402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824536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pic>
        <p:nvPicPr>
          <p:cNvPr id="7171" name="Picture 3" descr="G:\Munkák\Hecker Walter prezentáció\magyar huszárló - huszárkapitá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1536316"/>
            <a:ext cx="4752528" cy="499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824536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A fiatal,  - 18 éves  -  gróf Széchenyi István, 1809. áprilisában bátyjával együtt csatlakozik a Napóleon seregei ellen szervezett „nemesi felkeléshez.” Főhadnagyi rangot nyer.</a:t>
            </a:r>
          </a:p>
          <a:p>
            <a:endParaRPr lang="hu-HU" sz="1400" dirty="0" smtClean="0"/>
          </a:p>
          <a:p>
            <a:r>
              <a:rPr lang="hu-HU" sz="1400" dirty="0" smtClean="0"/>
              <a:t>1809. június 14. A „Győri csatában”  a magyar sereg vereséget szenved, István  bátyja leszerel,  István hivatásos katonaként a hadseregben marad.</a:t>
            </a:r>
          </a:p>
          <a:p>
            <a:endParaRPr lang="hu-HU" sz="1400" dirty="0" smtClean="0"/>
          </a:p>
          <a:p>
            <a:r>
              <a:rPr lang="hu-HU" sz="1400" dirty="0" smtClean="0"/>
              <a:t>1813. július. Másodosztályú kapitánnyá léptetik elő.</a:t>
            </a:r>
          </a:p>
          <a:p>
            <a:endParaRPr lang="hu-HU" sz="1400" dirty="0" smtClean="0"/>
          </a:p>
          <a:p>
            <a:r>
              <a:rPr lang="hu-HU" sz="1400" dirty="0" smtClean="0"/>
              <a:t>1813. október 18. A lipcsei, a „Népek csatája” előtt , fontos feladatot teljesít, előző éjszaka herceg Schwarzenberg főparancsnok  üzenetét, a támadás időpontját,  Schwarzenberg parancsőrtisztjeként viszi </a:t>
            </a:r>
            <a:r>
              <a:rPr lang="hu-HU" sz="1400" dirty="0" err="1" smtClean="0"/>
              <a:t>Blücher-nek</a:t>
            </a:r>
            <a:r>
              <a:rPr lang="hu-HU" sz="1400" dirty="0" smtClean="0"/>
              <a:t>,  porosz és Jean </a:t>
            </a:r>
            <a:r>
              <a:rPr lang="hu-HU" sz="1400" dirty="0" err="1" smtClean="0"/>
              <a:t>Baptist</a:t>
            </a:r>
            <a:r>
              <a:rPr lang="hu-HU" sz="1400" dirty="0" smtClean="0"/>
              <a:t> </a:t>
            </a:r>
            <a:r>
              <a:rPr lang="hu-HU" sz="1400" dirty="0" err="1" smtClean="0"/>
              <a:t>Bernadotte</a:t>
            </a:r>
            <a:r>
              <a:rPr lang="hu-HU" sz="1400" dirty="0" smtClean="0"/>
              <a:t>–</a:t>
            </a:r>
            <a:r>
              <a:rPr lang="hu-HU" sz="1400" dirty="0" err="1" smtClean="0"/>
              <a:t>nak</a:t>
            </a:r>
            <a:r>
              <a:rPr lang="hu-HU" sz="1400" dirty="0" smtClean="0"/>
              <a:t> a svéd sereg fővezérének. A francia származású </a:t>
            </a:r>
            <a:r>
              <a:rPr lang="hu-HU" sz="1400" dirty="0" err="1" smtClean="0"/>
              <a:t>Bernadotte</a:t>
            </a:r>
            <a:r>
              <a:rPr lang="hu-HU" sz="1400" dirty="0" smtClean="0"/>
              <a:t>  a  francia hadsereg kitűnő katonája, Napóleon kitüntetettje, majd riválisa, a mai Svéd királyi dinasztia megalapítója. Porosz  király és az orosz cár is érdemrendekkel tünteti ki, Schwarzenberg hallgat, de első osztályú kapitánnyá léptetik elő.</a:t>
            </a:r>
            <a:endParaRPr lang="hu-HU" sz="1400" dirty="0"/>
          </a:p>
        </p:txBody>
      </p:sp>
      <p:sp>
        <p:nvSpPr>
          <p:cNvPr id="5" name="Téglalap 4"/>
          <p:cNvSpPr/>
          <p:nvPr/>
        </p:nvSpPr>
        <p:spPr>
          <a:xfrm>
            <a:off x="5868144" y="1844824"/>
            <a:ext cx="2736304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Gr Széchenyi nemzető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314" y="1700808"/>
            <a:ext cx="2835134" cy="41313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3600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1814. május 22-én futják az első angol mintájú lóversenyt gróf </a:t>
            </a:r>
            <a:r>
              <a:rPr lang="hu-HU" sz="1400" dirty="0" err="1" smtClean="0"/>
              <a:t>Hunyady</a:t>
            </a:r>
            <a:r>
              <a:rPr lang="hu-HU" sz="1400" dirty="0" smtClean="0"/>
              <a:t> József </a:t>
            </a:r>
            <a:r>
              <a:rPr lang="hu-HU" sz="1400" dirty="0" err="1" smtClean="0"/>
              <a:t>ürményi</a:t>
            </a:r>
            <a:r>
              <a:rPr lang="hu-HU" sz="1400" dirty="0" smtClean="0"/>
              <a:t> birtokán.</a:t>
            </a:r>
          </a:p>
          <a:p>
            <a:endParaRPr lang="hu-HU" sz="1400" dirty="0" smtClean="0"/>
          </a:p>
          <a:p>
            <a:r>
              <a:rPr lang="hu-HU" sz="1400" dirty="0" smtClean="0"/>
              <a:t>1815. május 2. A torinói ütközetben megsebesül.</a:t>
            </a:r>
          </a:p>
          <a:p>
            <a:endParaRPr lang="hu-HU" sz="1400" dirty="0" smtClean="0"/>
          </a:p>
          <a:p>
            <a:r>
              <a:rPr lang="hu-HU" sz="1400" dirty="0" smtClean="0"/>
              <a:t>1815. Kérelmezi őrnaggyá való előléptetését.</a:t>
            </a:r>
          </a:p>
          <a:p>
            <a:endParaRPr lang="hu-HU" sz="1400" dirty="0" smtClean="0"/>
          </a:p>
          <a:p>
            <a:r>
              <a:rPr lang="hu-HU" sz="1400" dirty="0" smtClean="0"/>
              <a:t>1815.junius 18. Waterloo. Előző éjszaka szakad az eső, a talaj mocsárrá ázott,  a feneketlen talajon   a  zárt lovardákban  képzett francia lovasok  csak  cammogó ügetésben haladnak. Szemben  a harsogó trombitaszóra vágtázó angol lovasok, középen a skót testőrgárda szürke lovakon   ellen álhatatlan rohamra  indul. A végső lökést a </a:t>
            </a:r>
            <a:r>
              <a:rPr lang="hu-HU" sz="1400" dirty="0" err="1" smtClean="0"/>
              <a:t>Blücher</a:t>
            </a:r>
            <a:r>
              <a:rPr lang="hu-HU" sz="1400" dirty="0" smtClean="0"/>
              <a:t> vezette porosz lovas roham adja meg, akiket  Napóleon  sokáig saját felmentő  seregének vélt. Ez a waterlooi győzelem hozta meg az angol telivér fajta áttörését Európa lótenyésztésében</a:t>
            </a:r>
            <a:endParaRPr lang="hu-HU" sz="1400" dirty="0"/>
          </a:p>
        </p:txBody>
      </p:sp>
      <p:pic>
        <p:nvPicPr>
          <p:cNvPr id="27650" name="Picture 2" descr="G:\Munkák\Hecker Walter prezentáció\waterl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294832" cy="4171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1815. őszén utazik először Angliába. „Angliában csupán három dolog az, amit az embernek véleményem szerint meg kell tanulnia: az alkotmány, a gépek és a lótenyésztés.” Már ekkor 18 lovat hoz magával. és egy angol „</a:t>
            </a:r>
            <a:r>
              <a:rPr lang="hu-HU" sz="1400" dirty="0" err="1" smtClean="0"/>
              <a:t>stud</a:t>
            </a:r>
            <a:r>
              <a:rPr lang="hu-HU" sz="1400" dirty="0" smtClean="0"/>
              <a:t> and </a:t>
            </a:r>
            <a:r>
              <a:rPr lang="hu-HU" sz="1400" dirty="0" err="1" smtClean="0"/>
              <a:t>training</a:t>
            </a:r>
            <a:r>
              <a:rPr lang="hu-HU" sz="1400" dirty="0" smtClean="0"/>
              <a:t> </a:t>
            </a:r>
            <a:r>
              <a:rPr lang="hu-HU" sz="1400" dirty="0" err="1" smtClean="0"/>
              <a:t>groomot</a:t>
            </a:r>
            <a:r>
              <a:rPr lang="hu-HU" sz="1400" dirty="0" smtClean="0"/>
              <a:t>” Edmund Jonest. Edmund Jones kiváló lovakat vásárol Széchenyinek, de észreveszi, hogy „ Jones túl sok szeretet táplál a pénz iránt.”</a:t>
            </a:r>
          </a:p>
          <a:p>
            <a:endParaRPr lang="hu-HU" sz="1400" dirty="0" smtClean="0"/>
          </a:p>
          <a:p>
            <a:r>
              <a:rPr lang="hu-HU" sz="1400" dirty="0" smtClean="0"/>
              <a:t>Nagycenken az Angliában vásárolt lovakkal ménest alapít.</a:t>
            </a: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1816. április 17-én Gróf Széchenyi István, gróf </a:t>
            </a:r>
            <a:r>
              <a:rPr lang="hu-HU" sz="1400" dirty="0" err="1" smtClean="0"/>
              <a:t>Hunyady</a:t>
            </a:r>
            <a:r>
              <a:rPr lang="hu-HU" sz="1400" dirty="0" smtClean="0"/>
              <a:t> József és </a:t>
            </a:r>
            <a:r>
              <a:rPr lang="hu-HU" sz="1400" dirty="0" err="1" smtClean="0"/>
              <a:t>Marques</a:t>
            </a:r>
            <a:r>
              <a:rPr lang="hu-HU" sz="1400" dirty="0" smtClean="0"/>
              <a:t> of  </a:t>
            </a:r>
            <a:r>
              <a:rPr lang="hu-HU" sz="1400" dirty="0" err="1" smtClean="0"/>
              <a:t>Londonderry</a:t>
            </a:r>
            <a:r>
              <a:rPr lang="hu-HU" sz="1400" dirty="0" smtClean="0"/>
              <a:t> bécsi angol nagykövet kezdeményezésére a Bécs melletti </a:t>
            </a:r>
            <a:r>
              <a:rPr lang="hu-HU" sz="1400" dirty="0" err="1" smtClean="0"/>
              <a:t>simmeringi</a:t>
            </a:r>
            <a:r>
              <a:rPr lang="hu-HU" sz="1400" dirty="0" smtClean="0"/>
              <a:t> síkon rendeznek angol mintájú lóversenyt.</a:t>
            </a:r>
          </a:p>
          <a:p>
            <a:endParaRPr lang="hu-HU" sz="1400" dirty="0" smtClean="0"/>
          </a:p>
          <a:p>
            <a:r>
              <a:rPr lang="hu-HU" sz="1400" dirty="0" smtClean="0"/>
              <a:t>1817. október. Memorandumot juttat el, I. Ferenc császárnak a lótenyésztés fellendítése ügyében.</a:t>
            </a:r>
          </a:p>
          <a:p>
            <a:endParaRPr lang="hu-HU" sz="1400" dirty="0" smtClean="0"/>
          </a:p>
        </p:txBody>
      </p:sp>
      <p:pic>
        <p:nvPicPr>
          <p:cNvPr id="29698" name="Picture 2" descr="G:\Munkák\Hecker Walter prezentáció\SIMMEINGER-HEIDE-1816-JAV1 vAz első lóverseny Bécs   melle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844824"/>
            <a:ext cx="5046839" cy="3600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31683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1818-ban megjelenik Széchenyi első írása. „</a:t>
            </a:r>
            <a:r>
              <a:rPr lang="hu-HU" sz="1400" dirty="0" err="1" smtClean="0"/>
              <a:t>Erneuerte</a:t>
            </a:r>
            <a:r>
              <a:rPr lang="hu-HU" sz="1400" dirty="0" smtClean="0"/>
              <a:t> </a:t>
            </a:r>
            <a:r>
              <a:rPr lang="hu-HU" sz="1400" dirty="0" err="1" smtClean="0"/>
              <a:t>Vaterländische</a:t>
            </a:r>
            <a:r>
              <a:rPr lang="hu-HU" sz="1400" dirty="0" smtClean="0"/>
              <a:t> </a:t>
            </a:r>
            <a:r>
              <a:rPr lang="hu-HU" sz="1400" dirty="0" err="1" smtClean="0"/>
              <a:t>Blätter</a:t>
            </a:r>
            <a:r>
              <a:rPr lang="hu-HU" sz="1400" dirty="0" smtClean="0"/>
              <a:t>: „</a:t>
            </a:r>
            <a:r>
              <a:rPr lang="hu-HU" sz="1400" dirty="0" err="1" smtClean="0"/>
              <a:t>Über</a:t>
            </a:r>
            <a:r>
              <a:rPr lang="hu-HU" sz="1400" dirty="0" smtClean="0"/>
              <a:t> die </a:t>
            </a:r>
            <a:r>
              <a:rPr lang="hu-HU" sz="1400" dirty="0" err="1" smtClean="0"/>
              <a:t>Zucht</a:t>
            </a:r>
            <a:r>
              <a:rPr lang="hu-HU" sz="1400" dirty="0" smtClean="0"/>
              <a:t> und </a:t>
            </a:r>
            <a:r>
              <a:rPr lang="hu-HU" sz="1400" dirty="0" err="1" smtClean="0"/>
              <a:t>Veredlung</a:t>
            </a:r>
            <a:r>
              <a:rPr lang="hu-HU" sz="1400" dirty="0" smtClean="0"/>
              <a:t> der </a:t>
            </a:r>
            <a:r>
              <a:rPr lang="hu-HU" sz="1400" dirty="0" err="1" smtClean="0"/>
              <a:t>Pferde</a:t>
            </a:r>
            <a:r>
              <a:rPr lang="hu-HU" sz="1400" dirty="0" smtClean="0"/>
              <a:t>, mit </a:t>
            </a:r>
            <a:r>
              <a:rPr lang="hu-HU" sz="1400" dirty="0" err="1" smtClean="0"/>
              <a:t>stetem</a:t>
            </a:r>
            <a:r>
              <a:rPr lang="hu-HU" sz="1400" dirty="0" smtClean="0"/>
              <a:t> </a:t>
            </a:r>
            <a:r>
              <a:rPr lang="hu-HU" sz="1400" dirty="0" err="1" smtClean="0"/>
              <a:t>Bezug</a:t>
            </a:r>
            <a:r>
              <a:rPr lang="hu-HU" sz="1400" dirty="0" smtClean="0"/>
              <a:t> </a:t>
            </a:r>
            <a:r>
              <a:rPr lang="hu-HU" sz="1400" dirty="0" err="1" smtClean="0"/>
              <a:t>auf</a:t>
            </a:r>
            <a:r>
              <a:rPr lang="hu-HU" sz="1400" dirty="0" smtClean="0"/>
              <a:t> die </a:t>
            </a:r>
            <a:r>
              <a:rPr lang="hu-HU" sz="1400" dirty="0" err="1" smtClean="0"/>
              <a:t>Pferdezucht</a:t>
            </a:r>
            <a:r>
              <a:rPr lang="hu-HU" sz="1400" dirty="0" smtClean="0"/>
              <a:t>”.</a:t>
            </a:r>
          </a:p>
          <a:p>
            <a:endParaRPr lang="hu-HU" sz="1400" dirty="0" smtClean="0"/>
          </a:p>
          <a:p>
            <a:r>
              <a:rPr lang="hu-HU" sz="1400" dirty="0" smtClean="0"/>
              <a:t>1821-ben Debrecenben jelenik meg Széchenyi : „Projektuma a Magyar Országon felállítandó </a:t>
            </a:r>
            <a:r>
              <a:rPr lang="hu-HU" sz="1400" dirty="0" err="1" smtClean="0"/>
              <a:t>Lovas-Pályázás</a:t>
            </a:r>
            <a:r>
              <a:rPr lang="hu-HU" sz="1400" dirty="0" smtClean="0"/>
              <a:t> Törvényeinek” című műve.</a:t>
            </a:r>
          </a:p>
          <a:p>
            <a:endParaRPr lang="hu-HU" sz="1400" dirty="0" smtClean="0"/>
          </a:p>
          <a:p>
            <a:r>
              <a:rPr lang="hu-HU" sz="1400" dirty="0" smtClean="0"/>
              <a:t>1822. február 5. „A Rábán át Bábolnára. „A bábolnai ménesben mindent kiválónak találtam - egészen a lovakig. </a:t>
            </a:r>
            <a:r>
              <a:rPr lang="hu-HU" sz="1400" dirty="0" err="1" smtClean="0"/>
              <a:t>Ahasvérus</a:t>
            </a:r>
            <a:r>
              <a:rPr lang="hu-HU" sz="1400" dirty="0" smtClean="0"/>
              <a:t> királynak amaz ezüst és arany edényekben felszolgált élvezhetetlen  vacsorája jutott eszembe.”</a:t>
            </a:r>
          </a:p>
          <a:p>
            <a:r>
              <a:rPr lang="hu-HU" sz="1400" dirty="0" smtClean="0"/>
              <a:t> </a:t>
            </a:r>
          </a:p>
          <a:p>
            <a:r>
              <a:rPr lang="hu-HU" sz="1400" dirty="0" smtClean="0"/>
              <a:t>1822. márciusában báró Wesselényi Miklóssal utazik Angliába.</a:t>
            </a:r>
          </a:p>
          <a:p>
            <a:endParaRPr lang="hu-HU" sz="1400" dirty="0" smtClean="0"/>
          </a:p>
        </p:txBody>
      </p:sp>
      <p:pic>
        <p:nvPicPr>
          <p:cNvPr id="5" name="Picture 2" descr="G:\Munkák\Hecker Walter prezentáció\bla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2338412" cy="3600400"/>
          </a:xfrm>
          <a:prstGeom prst="rect">
            <a:avLst/>
          </a:prstGeom>
          <a:noFill/>
        </p:spPr>
      </p:pic>
      <p:pic>
        <p:nvPicPr>
          <p:cNvPr id="1026" name="Picture 2" descr="G:\Munkák\Hecker Walter prezentáció\lopalyazta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3481" y="2636912"/>
            <a:ext cx="2384983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48245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1822. április 22. „Reggel 5 órakor megérkeztünk </a:t>
            </a:r>
            <a:r>
              <a:rPr lang="hu-HU" sz="1400" dirty="0" err="1" smtClean="0"/>
              <a:t>Newmarketbe</a:t>
            </a:r>
            <a:r>
              <a:rPr lang="hu-HU" sz="1400" dirty="0" smtClean="0"/>
              <a:t>. Az első ébren lévő ember a városban, akivel találkoztam, Wesselényi lóháton. Kilovagol trenírozni, mindenről tud, amit </a:t>
            </a:r>
            <a:r>
              <a:rPr lang="hu-HU" sz="1400" dirty="0" err="1" smtClean="0"/>
              <a:t>Newmarketben</a:t>
            </a:r>
            <a:r>
              <a:rPr lang="hu-HU" sz="1400" dirty="0" smtClean="0"/>
              <a:t> tudni kell  - ismeri a legtöbb lovat, szabad bejárása van a legtöbb istállóba, ismeretségben van a legtöbb lovásszal  - etc. Bensőséges örömet  éreztem honfitársam járatossága miatt…”</a:t>
            </a:r>
          </a:p>
          <a:p>
            <a:endParaRPr lang="hu-HU" sz="1400" dirty="0" smtClean="0"/>
          </a:p>
          <a:p>
            <a:r>
              <a:rPr lang="hu-HU" sz="1400" dirty="0" smtClean="0"/>
              <a:t>Széchenyi és Wesselényi össze gyűjtik azokat a társaikat, akik anyagi áldozatokkal is hajlandók a lóversenyzés ügyét támogatni. ”Boldogtalan ország, - gondoltam, amelyben a legjobbak, a legfelvilágosultabbak, a ritka  alkalmat elmulasztják,  amikor hazájuknak hasznosak lehettek volna.”</a:t>
            </a:r>
          </a:p>
          <a:p>
            <a:endParaRPr lang="hu-HU" sz="1400" dirty="0" smtClean="0"/>
          </a:p>
          <a:p>
            <a:r>
              <a:rPr lang="hu-HU" sz="1400" dirty="0" smtClean="0"/>
              <a:t>1826. február 15. „Kvietálásomat benyújtottam,  és eltökéltem, semmi esetre sem maradok szolgálatban, még ha a császár akarna is most rögtön ezredessé előléptetni.”</a:t>
            </a:r>
          </a:p>
          <a:p>
            <a:r>
              <a:rPr lang="hu-HU" sz="1400" dirty="0" smtClean="0"/>
              <a:t>„Mik a nevetséges dolgok a mi hazánkban? Az, hogy a katonaságnál a jutalmazás és a büntetés azonos: nyugdíj.”</a:t>
            </a: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Végre 1826-ban április 9-én és május 28-án  sikerül Pozsonyban lóversenyt rendezni. Itt már hirdetik az 1827-es pesti versenyeket.</a:t>
            </a:r>
          </a:p>
          <a:p>
            <a:endParaRPr lang="hu-HU" sz="1400" dirty="0" smtClean="0"/>
          </a:p>
          <a:p>
            <a:r>
              <a:rPr lang="hu-HU" sz="1400" dirty="0" smtClean="0"/>
              <a:t>1826. november. „Üljünk lóra, járjuk be a pesti határt.”</a:t>
            </a:r>
          </a:p>
          <a:p>
            <a:endParaRPr lang="hu-HU" sz="1400" dirty="0" smtClean="0"/>
          </a:p>
          <a:p>
            <a:r>
              <a:rPr lang="hu-HU" sz="1400" dirty="0" smtClean="0"/>
              <a:t>1827. A Magyar Országi </a:t>
            </a:r>
            <a:r>
              <a:rPr lang="hu-HU" sz="1400" dirty="0" err="1" smtClean="0"/>
              <a:t>Ló-Pályáztatás</a:t>
            </a:r>
            <a:r>
              <a:rPr lang="hu-HU" sz="1400" dirty="0" smtClean="0"/>
              <a:t> Törvényei. Pozsony.</a:t>
            </a:r>
          </a:p>
          <a:p>
            <a:endParaRPr lang="hu-HU" sz="1400" dirty="0" smtClean="0"/>
          </a:p>
          <a:p>
            <a:r>
              <a:rPr lang="hu-HU" sz="1400" dirty="0" smtClean="0"/>
              <a:t>1827. június 6.  A  „</a:t>
            </a:r>
            <a:r>
              <a:rPr lang="hu-HU" sz="1400" dirty="0" err="1" smtClean="0"/>
              <a:t>Versenezési</a:t>
            </a:r>
            <a:r>
              <a:rPr lang="hu-HU" sz="1400" dirty="0" smtClean="0"/>
              <a:t> Választottság” rendezésében  az üllői síkon lefutják az első  pesti lóversenyt.  Az első  elegyes futást  gróf Károlyi György </a:t>
            </a:r>
            <a:r>
              <a:rPr lang="hu-HU" sz="1400" dirty="0" err="1" smtClean="0"/>
              <a:t>Babieka</a:t>
            </a:r>
            <a:r>
              <a:rPr lang="hu-HU" sz="1400" dirty="0" smtClean="0"/>
              <a:t> nevű sárga ménje nyeri, tenyésztője gróf Széchenyi István. Futtatás az első pályadíjért, a verseny </a:t>
            </a:r>
            <a:r>
              <a:rPr lang="hu-HU" sz="1400" dirty="0" err="1" smtClean="0"/>
              <a:t>billikomját</a:t>
            </a:r>
            <a:r>
              <a:rPr lang="hu-HU" sz="1400" dirty="0" smtClean="0"/>
              <a:t> báró Wesselényi Miklós </a:t>
            </a:r>
            <a:r>
              <a:rPr lang="hu-HU" sz="1400" dirty="0" err="1" smtClean="0"/>
              <a:t>Alborak</a:t>
            </a:r>
            <a:r>
              <a:rPr lang="hu-HU" sz="1400" dirty="0" smtClean="0"/>
              <a:t> nevű pej kancája nyeri, </a:t>
            </a:r>
            <a:r>
              <a:rPr lang="hu-HU" sz="1400" dirty="0" err="1" smtClean="0"/>
              <a:t>Alborak-ot</a:t>
            </a:r>
            <a:r>
              <a:rPr lang="hu-HU" sz="1400" dirty="0" smtClean="0"/>
              <a:t> is gróf Széchenyi István tenyésztette nagycenki ménesében. Rendeztek csikósok és parasztok részére is versenyeket.</a:t>
            </a:r>
            <a:endParaRPr lang="hu-HU" sz="1400" dirty="0"/>
          </a:p>
        </p:txBody>
      </p:sp>
      <p:pic>
        <p:nvPicPr>
          <p:cNvPr id="30722" name="Picture 2" descr="G:\Munkák\Hecker Walter prezentáció\Lófuttatás Pozsonyb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620" y="2276872"/>
            <a:ext cx="442240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608512" cy="926976"/>
          </a:xfrm>
        </p:spPr>
        <p:txBody>
          <a:bodyPr/>
          <a:lstStyle/>
          <a:p>
            <a:r>
              <a:rPr lang="hu-HU" sz="2800" dirty="0" smtClean="0"/>
              <a:t>Széchenyi - </a:t>
            </a:r>
            <a:r>
              <a:rPr lang="hu-HU" sz="2800" dirty="0" err="1" smtClean="0"/>
              <a:t>lovakrul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33123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LÓVERSENYPÁLYÁK</a:t>
            </a:r>
          </a:p>
          <a:p>
            <a:endParaRPr lang="hu-HU" sz="1400" dirty="0" smtClean="0"/>
          </a:p>
          <a:p>
            <a:pPr lvl="0"/>
            <a:r>
              <a:rPr lang="hu-HU" sz="1400" dirty="0" smtClean="0"/>
              <a:t>1827. Üllői úti pálya, amit 1852-ben Heinrich </a:t>
            </a:r>
            <a:r>
              <a:rPr lang="hu-HU" sz="1400" dirty="0" err="1" smtClean="0"/>
              <a:t>Nep</a:t>
            </a:r>
            <a:r>
              <a:rPr lang="hu-HU" sz="1400" dirty="0" smtClean="0"/>
              <a:t>. János felújít.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 1880. Megnyílik a mai stadionok helyén az Új Lóversenytér. 1919-ben a kommün alatt felszántják.</a:t>
            </a:r>
          </a:p>
          <a:p>
            <a:pPr lvl="0"/>
            <a:endParaRPr lang="hu-HU" sz="1400" dirty="0" smtClean="0"/>
          </a:p>
          <a:p>
            <a:pPr lvl="0"/>
            <a:r>
              <a:rPr lang="hu-HU" sz="1400" dirty="0" smtClean="0"/>
              <a:t>1925. A mai Kincsem Parkban megnyílik a  Lóverseny pálya.</a:t>
            </a:r>
          </a:p>
          <a:p>
            <a:r>
              <a:rPr lang="hu-HU" sz="1400" dirty="0" err="1" smtClean="0"/>
              <a:t>Lódefter</a:t>
            </a:r>
            <a:r>
              <a:rPr lang="hu-HU" sz="1400" dirty="0" smtClean="0"/>
              <a:t>.</a:t>
            </a:r>
          </a:p>
          <a:p>
            <a:endParaRPr lang="hu-HU" sz="1400" dirty="0" smtClean="0"/>
          </a:p>
        </p:txBody>
      </p:sp>
      <p:pic>
        <p:nvPicPr>
          <p:cNvPr id="32770" name="Picture 2" descr="G:\Munkák\Hecker Walter prezentáció\Pesti versenyek 1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95664"/>
            <a:ext cx="4437830" cy="2724931"/>
          </a:xfrm>
          <a:prstGeom prst="rect">
            <a:avLst/>
          </a:prstGeom>
          <a:noFill/>
        </p:spPr>
      </p:pic>
      <p:pic>
        <p:nvPicPr>
          <p:cNvPr id="4098" name="Picture 2" descr="G:\Munkák\Hecker Walter prezentáció\Serl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664904"/>
            <a:ext cx="1368152" cy="1968318"/>
          </a:xfrm>
          <a:prstGeom prst="rect">
            <a:avLst/>
          </a:prstGeom>
          <a:noFill/>
        </p:spPr>
      </p:pic>
      <p:pic>
        <p:nvPicPr>
          <p:cNvPr id="4099" name="Picture 3" descr="G:\Munkák\Hecker Walter prezentáció\Parasztverse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1" y="4364118"/>
            <a:ext cx="4429721" cy="2269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1404</Words>
  <Application>Microsoft Office PowerPoint</Application>
  <PresentationFormat>Diavetítés a képernyőre (4:3 oldalarány)</PresentationFormat>
  <Paragraphs>111</Paragraphs>
  <Slides>17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KÖFOP-2.1.2-VEKOP-15- 2016-00001  A jó kormányzást megalapozó közszolgálat-fejlesztés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Széchenyi - lovakrul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egeresiz</cp:lastModifiedBy>
  <cp:revision>58</cp:revision>
  <dcterms:created xsi:type="dcterms:W3CDTF">2014-03-03T11:13:53Z</dcterms:created>
  <dcterms:modified xsi:type="dcterms:W3CDTF">2016-10-17T13:40:34Z</dcterms:modified>
</cp:coreProperties>
</file>