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1" r:id="rId4"/>
    <p:sldId id="259" r:id="rId5"/>
    <p:sldId id="258" r:id="rId6"/>
    <p:sldId id="262" r:id="rId7"/>
    <p:sldId id="264" r:id="rId8"/>
    <p:sldId id="265" r:id="rId9"/>
    <p:sldId id="275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85" r:id="rId18"/>
    <p:sldId id="286" r:id="rId19"/>
    <p:sldId id="289" r:id="rId20"/>
    <p:sldId id="288" r:id="rId21"/>
    <p:sldId id="274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17235-AFEC-42F1-B58F-E0751190313C}" type="datetimeFigureOut">
              <a:rPr lang="hu-HU"/>
              <a:t>2018.11.13.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D612A-74EE-4A8D-B7A7-EBCD20C02F0A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067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31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961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027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4154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3850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39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684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308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58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504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73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544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221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662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79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9373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45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4444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13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536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898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612A-74EE-4A8D-B7A7-EBCD20C02F0A}" type="slidenum">
              <a:rPr lang="hu-HU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55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1166-29B7-4984-B1EE-9F57FF3D2A53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A484-F718-4CC9-B00F-1735966FB744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5931-7139-46A7-9DA6-E0D0465C563E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E5464-6649-47DC-8DDD-BBA3D7C73157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0073-4CA5-4657-8036-681EFC8C8115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F919-5D14-40D8-9CF4-7FAB6422208C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9001-36F1-4E0B-8163-3C3A8C53EFF3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5E07-BBDA-4757-9666-54CC779A5399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4E7E-F8D2-4DEB-A751-E52280BD3313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2F2-E59E-4AEF-99B2-FB30DCB039E2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0029-3C89-4D10-83A5-0E30E7D0B570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4858-7C63-406A-B278-DF370B02D9FD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4F52-0069-41D8-9266-5BFD61500E2E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11C5-C469-4677-9AB9-1F6C11A84961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1AB-4444-429A-8703-CED4BCB5BA40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4959-660C-4F3B-ABD5-A08AC1855FFC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3365E64-62E3-4884-B9C7-1336D4A7D31B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2779FF0-E48E-4D03-BDC9-2209B4384B9D}" type="datetime1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https://www.base-search.net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se-search.net/Search/Results?q=dccoll:ftunivszegedacta&amp;refid=dcrecen" TargetMode="External"/><Relationship Id="rId5" Type="http://schemas.openxmlformats.org/officeDocument/2006/relationships/hyperlink" Target="https://www.base-search.net/Search/Results?q=dccoll:ftunivszegedir&amp;refid=dcrecen" TargetMode="External"/><Relationship Id="rId4" Type="http://schemas.openxmlformats.org/officeDocument/2006/relationships/hyperlink" Target="https://www.base-search.net/Search/Results?q=dccoll:ftunivszeged&amp;refid=dcrecen" TargetMode="Externa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e-search.net/Record/ae0de3c37773b83e0a0e85576d0a60e2d8b1451331ee3d3c79e82618b2f2b17f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paywall.org/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webofknowledge.com/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core.ac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-content.springer.com/cover/book/978-3-540-74851-9.jpg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hu.wikipedia.org/wiki/Z39.50_protokoll" TargetMode="External"/><Relationship Id="rId4" Type="http://schemas.openxmlformats.org/officeDocument/2006/relationships/hyperlink" Target="http://link.springer.com/book/10.1007/978-3-540-74851-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unpaywall.org/" TargetMode="External"/><Relationship Id="rId3" Type="http://schemas.openxmlformats.org/officeDocument/2006/relationships/hyperlink" Target="http://contenta.bibl.u-szeged.hu/" TargetMode="External"/><Relationship Id="rId7" Type="http://schemas.openxmlformats.org/officeDocument/2006/relationships/hyperlink" Target="https://www.base-search.ne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zenatus.bibl.u-szeged.hu/" TargetMode="External"/><Relationship Id="rId5" Type="http://schemas.openxmlformats.org/officeDocument/2006/relationships/hyperlink" Target="http://publicatio.bibl.u-szeged.hu/" TargetMode="External"/><Relationship Id="rId4" Type="http://schemas.openxmlformats.org/officeDocument/2006/relationships/hyperlink" Target="http://doktori.bibl.u-szeged.hu/" TargetMode="External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ktori.bibl.u-szeged.h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dart-europe.eu/basic-search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.bibl.u-szeged.h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ploma.bibl.u-szeged.h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mt.hu/minositett-repozitoriumok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base-search.net/Browse/Dewey" TargetMode="External"/><Relationship Id="rId4" Type="http://schemas.openxmlformats.org/officeDocument/2006/relationships/hyperlink" Target="https://www.mtmt.hu/repozitoriumminosito-szakbizottsa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6176" y="685800"/>
            <a:ext cx="10826496" cy="32004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effectLst/>
              </a:rPr>
              <a:t>Tudományos eredmények </a:t>
            </a:r>
            <a:r>
              <a:rPr lang="hu-HU" b="1" dirty="0" err="1">
                <a:effectLst/>
              </a:rPr>
              <a:t>disszeminációja</a:t>
            </a:r>
            <a:r>
              <a:rPr lang="hu-HU" b="1" dirty="0">
                <a:effectLst/>
              </a:rPr>
              <a:t> </a:t>
            </a:r>
            <a:r>
              <a:rPr lang="hu-HU" b="1" dirty="0" smtClean="0">
                <a:effectLst/>
              </a:rPr>
              <a:t/>
            </a:r>
            <a:br>
              <a:rPr lang="hu-HU" b="1" dirty="0" smtClean="0">
                <a:effectLst/>
              </a:rPr>
            </a:br>
            <a:r>
              <a:rPr lang="hu-HU" b="1" dirty="0" smtClean="0">
                <a:effectLst/>
              </a:rPr>
              <a:t>a Szegedi Tudományegyetemen </a:t>
            </a:r>
            <a:r>
              <a:rPr lang="hu-HU" b="1" dirty="0">
                <a:effectLst/>
              </a:rPr>
              <a:t>könyvtári </a:t>
            </a:r>
            <a:r>
              <a:rPr lang="hu-HU" b="1" dirty="0" err="1">
                <a:effectLst/>
              </a:rPr>
              <a:t>repozitóriumok</a:t>
            </a:r>
            <a:r>
              <a:rPr lang="hu-HU" b="1" dirty="0">
                <a:effectLst/>
              </a:rPr>
              <a:t> segítségével</a:t>
            </a:r>
            <a:endParaRPr lang="hu-HU" dirty="0">
              <a:latin typeface="Century Gothic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356616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Molnár Tamás SZTE Klebelsberg Könyvtár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177"/>
            <a:ext cx="4011168" cy="57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35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Bielefeld</a:t>
            </a:r>
            <a:r>
              <a:rPr lang="hu-HU" dirty="0" smtClean="0"/>
              <a:t> </a:t>
            </a:r>
            <a:r>
              <a:rPr lang="hu-HU" dirty="0" err="1" smtClean="0"/>
              <a:t>Academic</a:t>
            </a:r>
            <a:r>
              <a:rPr lang="hu-HU" dirty="0" smtClean="0"/>
              <a:t> </a:t>
            </a:r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www.base-search.net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Három </a:t>
            </a:r>
            <a:r>
              <a:rPr lang="hu-HU" dirty="0" err="1" smtClean="0"/>
              <a:t>repozitóriumunk</a:t>
            </a:r>
            <a:r>
              <a:rPr lang="hu-HU" dirty="0" smtClean="0"/>
              <a:t> is szerepel benne (</a:t>
            </a:r>
            <a:r>
              <a:rPr lang="hu-HU" dirty="0" smtClean="0">
                <a:hlinkClick r:id="rId4"/>
              </a:rPr>
              <a:t>Doktori</a:t>
            </a:r>
            <a:r>
              <a:rPr lang="hu-HU" dirty="0" smtClean="0"/>
              <a:t>, </a:t>
            </a:r>
            <a:r>
              <a:rPr lang="hu-HU" dirty="0" err="1" smtClean="0">
                <a:hlinkClick r:id="rId5"/>
              </a:rPr>
              <a:t>Publicatio</a:t>
            </a:r>
            <a:r>
              <a:rPr lang="hu-HU" dirty="0" smtClean="0"/>
              <a:t>, </a:t>
            </a:r>
            <a:r>
              <a:rPr lang="hu-HU" dirty="0" err="1" smtClean="0">
                <a:hlinkClick r:id="rId6"/>
              </a:rPr>
              <a:t>Acta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95" y="517525"/>
            <a:ext cx="2133600" cy="5429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0" y="3797133"/>
            <a:ext cx="71342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91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Bielefeld</a:t>
            </a:r>
            <a:r>
              <a:rPr lang="hu-HU" dirty="0" smtClean="0"/>
              <a:t> </a:t>
            </a:r>
            <a:r>
              <a:rPr lang="hu-HU" dirty="0" err="1" smtClean="0"/>
              <a:t>Academic</a:t>
            </a:r>
            <a:r>
              <a:rPr lang="hu-HU" dirty="0" smtClean="0"/>
              <a:t> </a:t>
            </a:r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endParaRPr lang="hu-HU" dirty="0"/>
          </a:p>
        </p:txBody>
      </p:sp>
      <p:pic>
        <p:nvPicPr>
          <p:cNvPr id="11" name="Tartalom helye 10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8" y="1948335"/>
            <a:ext cx="7894397" cy="3934940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95" y="517525"/>
            <a:ext cx="21336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04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Bielefeld</a:t>
            </a:r>
            <a:r>
              <a:rPr lang="hu-HU" dirty="0" smtClean="0"/>
              <a:t> </a:t>
            </a:r>
            <a:r>
              <a:rPr lang="hu-HU" dirty="0" err="1" smtClean="0"/>
              <a:t>Academic</a:t>
            </a:r>
            <a:r>
              <a:rPr lang="hu-HU" dirty="0" smtClean="0"/>
              <a:t> </a:t>
            </a:r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95" y="517525"/>
            <a:ext cx="2133600" cy="542925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02" y="1932370"/>
            <a:ext cx="8106697" cy="3858830"/>
          </a:xfrm>
        </p:spPr>
      </p:pic>
      <p:grpSp>
        <p:nvGrpSpPr>
          <p:cNvPr id="12" name="Csoportba foglalás 11"/>
          <p:cNvGrpSpPr/>
          <p:nvPr/>
        </p:nvGrpSpPr>
        <p:grpSpPr>
          <a:xfrm>
            <a:off x="5522976" y="2911193"/>
            <a:ext cx="5193654" cy="1977799"/>
            <a:chOff x="5522976" y="2911193"/>
            <a:chExt cx="5193654" cy="1977799"/>
          </a:xfrm>
        </p:grpSpPr>
        <p:cxnSp>
          <p:nvCxnSpPr>
            <p:cNvPr id="8" name="Egyenes összekötő nyíllal 7"/>
            <p:cNvCxnSpPr/>
            <p:nvPr/>
          </p:nvCxnSpPr>
          <p:spPr>
            <a:xfrm flipV="1">
              <a:off x="5522976" y="3157728"/>
              <a:ext cx="4584192" cy="1731264"/>
            </a:xfrm>
            <a:prstGeom prst="straightConnector1">
              <a:avLst/>
            </a:prstGeom>
            <a:ln w="44450" cmpd="sng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Szövegdoboz 9"/>
            <p:cNvSpPr txBox="1"/>
            <p:nvPr/>
          </p:nvSpPr>
          <p:spPr>
            <a:xfrm>
              <a:off x="10107168" y="2911193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DOI</a:t>
              </a:r>
              <a:endParaRPr lang="hu-HU" dirty="0"/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4919896" y="3677119"/>
            <a:ext cx="6156155" cy="1915930"/>
            <a:chOff x="4919896" y="3677119"/>
            <a:chExt cx="6156155" cy="1915930"/>
          </a:xfrm>
        </p:grpSpPr>
        <p:cxnSp>
          <p:nvCxnSpPr>
            <p:cNvPr id="9" name="Egyenes összekötő nyíllal 8"/>
            <p:cNvCxnSpPr/>
            <p:nvPr/>
          </p:nvCxnSpPr>
          <p:spPr>
            <a:xfrm flipV="1">
              <a:off x="4919896" y="3861785"/>
              <a:ext cx="4584192" cy="1731264"/>
            </a:xfrm>
            <a:prstGeom prst="straightConnector1">
              <a:avLst/>
            </a:prstGeom>
            <a:ln w="44450" cmpd="sng">
              <a:solidFill>
                <a:srgbClr val="C00000"/>
              </a:solidFill>
              <a:headEnd type="stealt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Szövegdoboz 10"/>
            <p:cNvSpPr txBox="1"/>
            <p:nvPr/>
          </p:nvSpPr>
          <p:spPr>
            <a:xfrm>
              <a:off x="9722795" y="3677119"/>
              <a:ext cx="135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OA státusz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695984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Bielefeld</a:t>
            </a:r>
            <a:r>
              <a:rPr lang="hu-HU" dirty="0" smtClean="0"/>
              <a:t> </a:t>
            </a:r>
            <a:r>
              <a:rPr lang="hu-HU" dirty="0" err="1" smtClean="0"/>
              <a:t>Academic</a:t>
            </a:r>
            <a:r>
              <a:rPr lang="hu-HU" dirty="0" smtClean="0"/>
              <a:t> </a:t>
            </a:r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95" y="517525"/>
            <a:ext cx="2133600" cy="542925"/>
          </a:xfrm>
          <a:prstGeom prst="rect">
            <a:avLst/>
          </a:prstGeom>
        </p:spPr>
      </p:pic>
      <p:pic>
        <p:nvPicPr>
          <p:cNvPr id="8" name="Tartalom helye 7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79" y="2014831"/>
            <a:ext cx="9906000" cy="1459912"/>
          </a:xfrm>
        </p:spPr>
      </p:pic>
      <p:sp>
        <p:nvSpPr>
          <p:cNvPr id="3" name="Szövegdoboz 2"/>
          <p:cNvSpPr txBox="1"/>
          <p:nvPr/>
        </p:nvSpPr>
        <p:spPr>
          <a:xfrm>
            <a:off x="1404257" y="4604657"/>
            <a:ext cx="954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itt látható cikk elérhető az EBSCO </a:t>
            </a:r>
            <a:r>
              <a:rPr lang="hu-HU" dirty="0" err="1" smtClean="0"/>
              <a:t>Discovery</a:t>
            </a:r>
            <a:r>
              <a:rPr lang="hu-HU" dirty="0" smtClean="0"/>
              <a:t> Service által is, a </a:t>
            </a:r>
            <a:r>
              <a:rPr lang="hu-HU" dirty="0" err="1" smtClean="0"/>
              <a:t>BASE-ből</a:t>
            </a:r>
            <a:r>
              <a:rPr lang="hu-HU" dirty="0" smtClean="0"/>
              <a:t>, mivel OA!</a:t>
            </a:r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10514012" y="2318657"/>
            <a:ext cx="275583" cy="226967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530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39" y="2014831"/>
            <a:ext cx="10677821" cy="433218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EbSCO</a:t>
            </a:r>
            <a:r>
              <a:rPr lang="hu-HU" dirty="0" smtClean="0"/>
              <a:t> </a:t>
            </a:r>
            <a:r>
              <a:rPr lang="hu-HU" dirty="0" err="1" smtClean="0"/>
              <a:t>Discovery</a:t>
            </a:r>
            <a:r>
              <a:rPr lang="hu-HU" dirty="0" smtClean="0"/>
              <a:t> Service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12" y="484187"/>
            <a:ext cx="3670983" cy="462486"/>
          </a:xfrm>
        </p:spPr>
      </p:pic>
      <p:grpSp>
        <p:nvGrpSpPr>
          <p:cNvPr id="12" name="Csoportba foglalás 11"/>
          <p:cNvGrpSpPr/>
          <p:nvPr/>
        </p:nvGrpSpPr>
        <p:grpSpPr>
          <a:xfrm>
            <a:off x="2426761" y="2677886"/>
            <a:ext cx="9427699" cy="1705717"/>
            <a:chOff x="2426761" y="2677886"/>
            <a:chExt cx="9427699" cy="1705717"/>
          </a:xfrm>
        </p:grpSpPr>
        <p:cxnSp>
          <p:nvCxnSpPr>
            <p:cNvPr id="7" name="Egyenes összekötő nyíllal 6"/>
            <p:cNvCxnSpPr/>
            <p:nvPr/>
          </p:nvCxnSpPr>
          <p:spPr>
            <a:xfrm>
              <a:off x="2426761" y="2677886"/>
              <a:ext cx="3778096" cy="1306285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/>
            <p:cNvSpPr txBox="1"/>
            <p:nvPr/>
          </p:nvSpPr>
          <p:spPr>
            <a:xfrm>
              <a:off x="5262591" y="4014271"/>
              <a:ext cx="6591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Link, mely a </a:t>
              </a:r>
              <a:r>
                <a:rPr lang="hu-HU" dirty="0" err="1" smtClean="0">
                  <a:solidFill>
                    <a:schemeClr val="bg1"/>
                  </a:solidFill>
                </a:rPr>
                <a:t>repozitóriumunkban</a:t>
              </a:r>
              <a:r>
                <a:rPr lang="hu-HU" dirty="0" smtClean="0">
                  <a:solidFill>
                    <a:schemeClr val="bg1"/>
                  </a:solidFill>
                </a:rPr>
                <a:t> lévő teljes szöveghez visz.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149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SZTE </a:t>
            </a:r>
            <a:r>
              <a:rPr lang="hu-HU" dirty="0" err="1" smtClean="0"/>
              <a:t>Publicatio</a:t>
            </a:r>
            <a:r>
              <a:rPr lang="hu-HU" dirty="0" smtClean="0"/>
              <a:t> Repozitórium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95" y="517525"/>
            <a:ext cx="2133600" cy="542925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0" y="461204"/>
            <a:ext cx="3381375" cy="723900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89" y="1950243"/>
            <a:ext cx="10829483" cy="3728661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>
            <a:off x="8311243" y="3951514"/>
            <a:ext cx="3461657" cy="1380530"/>
            <a:chOff x="8311243" y="3951514"/>
            <a:chExt cx="3461657" cy="1380530"/>
          </a:xfrm>
        </p:grpSpPr>
        <p:sp>
          <p:nvSpPr>
            <p:cNvPr id="3" name="Szövegdoboz 2"/>
            <p:cNvSpPr txBox="1"/>
            <p:nvPr/>
          </p:nvSpPr>
          <p:spPr>
            <a:xfrm>
              <a:off x="8311243" y="4408714"/>
              <a:ext cx="32944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Az </a:t>
              </a:r>
              <a:r>
                <a:rPr lang="hu-HU" dirty="0" err="1" smtClean="0">
                  <a:solidFill>
                    <a:schemeClr val="bg1"/>
                  </a:solidFill>
                </a:rPr>
                <a:t>Unpaywall</a:t>
              </a:r>
              <a:r>
                <a:rPr lang="hu-HU" dirty="0" smtClean="0">
                  <a:solidFill>
                    <a:schemeClr val="bg1"/>
                  </a:solidFill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</a:rPr>
                <a:t>plugin</a:t>
              </a:r>
              <a:r>
                <a:rPr lang="hu-HU" dirty="0" smtClean="0">
                  <a:solidFill>
                    <a:schemeClr val="bg1"/>
                  </a:solidFill>
                </a:rPr>
                <a:t> jelzi, </a:t>
              </a:r>
            </a:p>
            <a:p>
              <a:r>
                <a:rPr lang="hu-HU" dirty="0">
                  <a:solidFill>
                    <a:schemeClr val="bg1"/>
                  </a:solidFill>
                </a:rPr>
                <a:t>h</a:t>
              </a:r>
              <a:r>
                <a:rPr lang="hu-HU" dirty="0" smtClean="0">
                  <a:solidFill>
                    <a:schemeClr val="bg1"/>
                  </a:solidFill>
                </a:rPr>
                <a:t>ogy a cikk </a:t>
              </a:r>
              <a:r>
                <a:rPr lang="hu-HU" dirty="0" err="1" smtClean="0">
                  <a:solidFill>
                    <a:schemeClr val="bg1"/>
                  </a:solidFill>
                </a:rPr>
                <a:t>Green</a:t>
              </a:r>
              <a:r>
                <a:rPr lang="hu-HU" dirty="0" smtClean="0">
                  <a:solidFill>
                    <a:schemeClr val="bg1"/>
                  </a:solidFill>
                </a:rPr>
                <a:t> OA által </a:t>
              </a:r>
            </a:p>
            <a:p>
              <a:r>
                <a:rPr lang="hu-HU" smtClean="0">
                  <a:solidFill>
                    <a:schemeClr val="bg1"/>
                  </a:solidFill>
                </a:rPr>
                <a:t>elérhető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Egyenes összekötő nyíllal 9"/>
            <p:cNvCxnSpPr/>
            <p:nvPr/>
          </p:nvCxnSpPr>
          <p:spPr>
            <a:xfrm flipV="1">
              <a:off x="11217729" y="3951514"/>
              <a:ext cx="555171" cy="555173"/>
            </a:xfrm>
            <a:prstGeom prst="straightConnector1">
              <a:avLst/>
            </a:prstGeom>
            <a:ln w="412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9407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UnPAYWall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0" y="436977"/>
            <a:ext cx="1571625" cy="457200"/>
          </a:xfrm>
          <a:prstGeom prst="rect">
            <a:avLst/>
          </a:prstGeom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An open database of 22,210,614 free scholarly articles.</a:t>
            </a:r>
          </a:p>
          <a:p>
            <a:r>
              <a:rPr lang="en-US" dirty="0">
                <a:effectLst/>
              </a:rPr>
              <a:t>We harvest Open Access content from over 50,000 publishers and repositories, and make it easy to find, track, and use.</a:t>
            </a:r>
          </a:p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unpaywall.org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84650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UnPAYWall</a:t>
            </a:r>
            <a:r>
              <a:rPr lang="hu-HU" dirty="0" smtClean="0"/>
              <a:t> </a:t>
            </a:r>
            <a:r>
              <a:rPr lang="hu-HU" dirty="0" err="1" smtClean="0"/>
              <a:t>Plugin</a:t>
            </a:r>
            <a:r>
              <a:rPr lang="hu-HU" dirty="0" smtClean="0"/>
              <a:t> a böngészőkhöz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0" y="436977"/>
            <a:ext cx="1571625" cy="45720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80" y="2032126"/>
            <a:ext cx="5045182" cy="4476290"/>
          </a:xfrm>
        </p:spPr>
      </p:pic>
      <p:sp>
        <p:nvSpPr>
          <p:cNvPr id="7" name="Szövegdoboz 6"/>
          <p:cNvSpPr txBox="1"/>
          <p:nvPr/>
        </p:nvSpPr>
        <p:spPr>
          <a:xfrm>
            <a:off x="6613071" y="2521753"/>
            <a:ext cx="532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Unpaywall</a:t>
            </a:r>
            <a:r>
              <a:rPr lang="hu-HU" dirty="0" smtClean="0"/>
              <a:t> </a:t>
            </a:r>
            <a:r>
              <a:rPr lang="hu-HU" dirty="0" err="1" smtClean="0"/>
              <a:t>plugin</a:t>
            </a:r>
            <a:r>
              <a:rPr lang="hu-HU" dirty="0" smtClean="0"/>
              <a:t> a DOI alapján azonosítja </a:t>
            </a:r>
          </a:p>
          <a:p>
            <a:r>
              <a:rPr lang="hu-HU" dirty="0" smtClean="0"/>
              <a:t>be a cikket  és az OA státusz alapján jelzi az </a:t>
            </a:r>
          </a:p>
          <a:p>
            <a:r>
              <a:rPr lang="hu-HU" dirty="0" err="1" smtClean="0"/>
              <a:t>ellérhetőségét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4137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Web of </a:t>
            </a:r>
            <a:r>
              <a:rPr lang="hu-HU" dirty="0" err="1" smtClean="0"/>
              <a:t>Sciences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0" y="436977"/>
            <a:ext cx="1571625" cy="457200"/>
          </a:xfrm>
          <a:prstGeom prst="rect">
            <a:avLst/>
          </a:prstGeom>
        </p:spPr>
      </p:pic>
      <p:pic>
        <p:nvPicPr>
          <p:cNvPr id="8" name="Tartalom helye 7">
            <a:hlinkClick r:id="rId5"/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13" y="1860884"/>
            <a:ext cx="9178681" cy="4299284"/>
          </a:xfrm>
        </p:spPr>
      </p:pic>
      <p:grpSp>
        <p:nvGrpSpPr>
          <p:cNvPr id="14" name="Csoportba foglalás 13"/>
          <p:cNvGrpSpPr/>
          <p:nvPr/>
        </p:nvGrpSpPr>
        <p:grpSpPr>
          <a:xfrm>
            <a:off x="7217231" y="1240971"/>
            <a:ext cx="4597965" cy="3331029"/>
            <a:chOff x="7217231" y="1240971"/>
            <a:chExt cx="4597965" cy="3331029"/>
          </a:xfrm>
        </p:grpSpPr>
        <p:sp>
          <p:nvSpPr>
            <p:cNvPr id="4" name="Szövegdoboz 3"/>
            <p:cNvSpPr txBox="1"/>
            <p:nvPr/>
          </p:nvSpPr>
          <p:spPr>
            <a:xfrm>
              <a:off x="7408220" y="1240971"/>
              <a:ext cx="4406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Free </a:t>
              </a:r>
              <a:r>
                <a:rPr lang="hu-HU" dirty="0" err="1" smtClean="0"/>
                <a:t>Published</a:t>
              </a:r>
              <a:r>
                <a:rPr lang="hu-HU" dirty="0" smtClean="0"/>
                <a:t> </a:t>
              </a:r>
              <a:r>
                <a:rPr lang="hu-HU" dirty="0" err="1" smtClean="0"/>
                <a:t>Article</a:t>
              </a:r>
              <a:r>
                <a:rPr lang="hu-HU" dirty="0" smtClean="0"/>
                <a:t> </a:t>
              </a:r>
              <a:r>
                <a:rPr lang="hu-HU" dirty="0" err="1" smtClean="0"/>
                <a:t>From</a:t>
              </a:r>
              <a:r>
                <a:rPr lang="hu-HU" dirty="0" smtClean="0"/>
                <a:t> </a:t>
              </a:r>
              <a:r>
                <a:rPr lang="hu-HU" dirty="0" err="1" smtClean="0"/>
                <a:t>Repository</a:t>
              </a:r>
              <a:endParaRPr lang="hu-HU" dirty="0"/>
            </a:p>
          </p:txBody>
        </p:sp>
        <p:cxnSp>
          <p:nvCxnSpPr>
            <p:cNvPr id="9" name="Egyenes összekötő nyíllal 8"/>
            <p:cNvCxnSpPr/>
            <p:nvPr/>
          </p:nvCxnSpPr>
          <p:spPr>
            <a:xfrm flipH="1">
              <a:off x="7217231" y="1730829"/>
              <a:ext cx="2383969" cy="2841171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9200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1141413" y="2258997"/>
            <a:ext cx="2171428" cy="12063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Regisztráció a </a:t>
            </a:r>
            <a:r>
              <a:rPr lang="hu-HU" dirty="0" err="1" smtClean="0"/>
              <a:t>CORe-ba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  <p:pic>
        <p:nvPicPr>
          <p:cNvPr id="10" name="Tartalom helye 9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94226"/>
            <a:ext cx="2171428" cy="1206349"/>
          </a:xfrm>
        </p:spPr>
      </p:pic>
      <p:sp>
        <p:nvSpPr>
          <p:cNvPr id="12" name="Szövegdoboz 11"/>
          <p:cNvSpPr txBox="1"/>
          <p:nvPr/>
        </p:nvSpPr>
        <p:spPr>
          <a:xfrm>
            <a:off x="3461657" y="2145268"/>
            <a:ext cx="846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CORE egy közleményaggregátor, mely több millió közleményt tartalmaz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2763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Kezdetek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Century Gothic" charset="0"/>
                <a:hlinkClick r:id="rId3"/>
              </a:rPr>
              <a:t>2007-</a:t>
            </a:r>
            <a:r>
              <a:rPr lang="hu-HU" dirty="0">
                <a:latin typeface="Century Gothic" charset="0"/>
              </a:rPr>
              <a:t> konferencia </a:t>
            </a:r>
          </a:p>
          <a:p>
            <a:r>
              <a:rPr lang="en-US" dirty="0">
                <a:latin typeface="Century Gothic" charset="0"/>
                <a:hlinkClick r:id="rId4"/>
              </a:rPr>
              <a:t>Research and Advanced Technology for Digital Libraries</a:t>
            </a:r>
            <a:endParaRPr lang="hu-HU" dirty="0">
              <a:latin typeface="Century Gothic" charset="0"/>
            </a:endParaRPr>
          </a:p>
          <a:p>
            <a:r>
              <a:rPr lang="hu-HU" dirty="0">
                <a:latin typeface="Century Gothic" charset="0"/>
              </a:rPr>
              <a:t>Gondolatébresztés: </a:t>
            </a:r>
          </a:p>
          <a:p>
            <a:pPr lvl="1"/>
            <a:r>
              <a:rPr lang="hu-HU" dirty="0" err="1">
                <a:latin typeface="Century Gothic" charset="0"/>
              </a:rPr>
              <a:t>repozitórium</a:t>
            </a:r>
            <a:r>
              <a:rPr lang="hu-HU" dirty="0">
                <a:latin typeface="Century Gothic" charset="0"/>
              </a:rPr>
              <a:t>, </a:t>
            </a:r>
          </a:p>
          <a:p>
            <a:pPr lvl="1"/>
            <a:r>
              <a:rPr lang="hu-HU" dirty="0">
                <a:latin typeface="Century Gothic" charset="0"/>
                <a:hlinkClick r:id="rId5"/>
              </a:rPr>
              <a:t>Z3950</a:t>
            </a:r>
            <a:r>
              <a:rPr lang="hu-HU" dirty="0">
                <a:latin typeface="Century Gothic" charset="0"/>
              </a:rPr>
              <a:t> vagy OAI-PMH</a:t>
            </a:r>
          </a:p>
        </p:txBody>
      </p:sp>
      <p:pic>
        <p:nvPicPr>
          <p:cNvPr id="4" name="Kép 3" descr="978-3-540-74851-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3476" y="2177544"/>
            <a:ext cx="1911995" cy="2880134"/>
          </a:xfrm>
          <a:prstGeom prst="rect">
            <a:avLst/>
          </a:prstGeom>
        </p:spPr>
      </p:pic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97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10664144" cy="1905000"/>
          </a:xfrm>
        </p:spPr>
        <p:txBody>
          <a:bodyPr/>
          <a:lstStyle/>
          <a:p>
            <a:r>
              <a:rPr lang="hu-HU" dirty="0" smtClean="0"/>
              <a:t>Következő lépések 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 err="1" smtClean="0"/>
              <a:t>repozitóriumaink</a:t>
            </a:r>
            <a:r>
              <a:rPr lang="hu-HU" dirty="0" smtClean="0"/>
              <a:t> fejlesztésében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141412" y="2666999"/>
            <a:ext cx="10239601" cy="2758441"/>
          </a:xfrm>
        </p:spPr>
        <p:txBody>
          <a:bodyPr/>
          <a:lstStyle/>
          <a:p>
            <a:r>
              <a:rPr lang="hu-HU" dirty="0" smtClean="0"/>
              <a:t>Az új adatkapcsolati lehetőségek ismertetése a </a:t>
            </a:r>
            <a:r>
              <a:rPr lang="hu-HU" dirty="0" err="1" smtClean="0"/>
              <a:t>repozitóriumba</a:t>
            </a:r>
            <a:r>
              <a:rPr lang="hu-HU" dirty="0" smtClean="0"/>
              <a:t> feltöltők számára</a:t>
            </a:r>
          </a:p>
          <a:p>
            <a:r>
              <a:rPr lang="hu-HU" dirty="0" smtClean="0"/>
              <a:t>Statisztikák nyomon követése, hivatkozáselemzés</a:t>
            </a:r>
          </a:p>
          <a:p>
            <a:r>
              <a:rPr lang="hu-HU" dirty="0" smtClean="0"/>
              <a:t>Új lehetőségek figyelése (pl. </a:t>
            </a:r>
            <a:r>
              <a:rPr lang="hu-HU" dirty="0" err="1" smtClean="0"/>
              <a:t>Scopus</a:t>
            </a:r>
            <a:r>
              <a:rPr lang="hu-HU" dirty="0" smtClean="0"/>
              <a:t>)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Unpaywall</a:t>
            </a:r>
            <a:r>
              <a:rPr lang="hu-HU" dirty="0" smtClean="0"/>
              <a:t> használatának terjesztése a felhasználóképzések során</a:t>
            </a:r>
          </a:p>
          <a:p>
            <a:r>
              <a:rPr lang="hu-HU" dirty="0" smtClean="0"/>
              <a:t>Tárgyszavazás a </a:t>
            </a:r>
            <a:r>
              <a:rPr lang="hu-HU" dirty="0" err="1" smtClean="0"/>
              <a:t>repozitóriumban</a:t>
            </a:r>
            <a:endParaRPr lang="hu-HU" dirty="0" smtClean="0"/>
          </a:p>
          <a:p>
            <a:r>
              <a:rPr lang="hu-HU" dirty="0" smtClean="0"/>
              <a:t>További </a:t>
            </a:r>
            <a:r>
              <a:rPr lang="hu-HU" dirty="0" err="1" smtClean="0"/>
              <a:t>felhasználóösztönző</a:t>
            </a:r>
            <a:r>
              <a:rPr lang="hu-HU" dirty="0" smtClean="0"/>
              <a:t> fejlesztések a </a:t>
            </a:r>
            <a:r>
              <a:rPr lang="hu-HU" dirty="0" err="1" smtClean="0"/>
              <a:t>repozitórimban</a:t>
            </a:r>
            <a:r>
              <a:rPr lang="hu-HU" dirty="0" smtClean="0"/>
              <a:t> (</a:t>
            </a:r>
            <a:r>
              <a:rPr lang="hu-HU" dirty="0" err="1" smtClean="0"/>
              <a:t>Scopus</a:t>
            </a:r>
            <a:r>
              <a:rPr lang="hu-HU" dirty="0" smtClean="0"/>
              <a:t>, </a:t>
            </a:r>
            <a:r>
              <a:rPr lang="hu-HU" dirty="0" err="1" smtClean="0"/>
              <a:t>WoS</a:t>
            </a:r>
            <a:r>
              <a:rPr lang="hu-HU" dirty="0" smtClean="0"/>
              <a:t>, </a:t>
            </a:r>
            <a:r>
              <a:rPr lang="hu-HU" dirty="0" err="1" smtClean="0"/>
              <a:t>Altmetrics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3730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1962912"/>
            <a:ext cx="9905998" cy="4364735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/>
              <a:t>SZTE </a:t>
            </a:r>
            <a:r>
              <a:rPr lang="hu-HU" dirty="0" err="1"/>
              <a:t>Contenta</a:t>
            </a:r>
            <a:r>
              <a:rPr lang="hu-HU" dirty="0"/>
              <a:t>: </a:t>
            </a:r>
            <a:r>
              <a:rPr lang="hu-HU" dirty="0">
                <a:hlinkClick r:id="rId3"/>
              </a:rPr>
              <a:t>http://contenta.bibl.u-szeged.hu/</a:t>
            </a:r>
            <a:endParaRPr lang="hu-HU" dirty="0"/>
          </a:p>
          <a:p>
            <a:r>
              <a:rPr lang="hu-HU" dirty="0" smtClean="0"/>
              <a:t>SZTE Doktori repozitórium</a:t>
            </a:r>
            <a:r>
              <a:rPr lang="hu-HU" dirty="0"/>
              <a:t>: </a:t>
            </a:r>
            <a:r>
              <a:rPr lang="hu-HU" dirty="0">
                <a:hlinkClick r:id="rId4"/>
              </a:rPr>
              <a:t>http://doktori.bibl.u-szeged.hu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r>
              <a:rPr lang="hu-HU" dirty="0" smtClean="0"/>
              <a:t>SZTE Publikációs </a:t>
            </a:r>
            <a:r>
              <a:rPr lang="hu-HU" dirty="0" err="1" smtClean="0"/>
              <a:t>Repozitórium</a:t>
            </a:r>
            <a:r>
              <a:rPr lang="hu-HU" dirty="0"/>
              <a:t>: </a:t>
            </a:r>
            <a:r>
              <a:rPr lang="hu-HU" dirty="0">
                <a:hlinkClick r:id="rId5"/>
              </a:rPr>
              <a:t>http://publicatio.bibl.u-szeged.hu</a:t>
            </a:r>
            <a:r>
              <a:rPr lang="hu-HU" dirty="0" smtClean="0">
                <a:hlinkClick r:id="rId5"/>
              </a:rPr>
              <a:t>/</a:t>
            </a:r>
            <a:endParaRPr lang="hu-HU" dirty="0" smtClean="0"/>
          </a:p>
          <a:p>
            <a:r>
              <a:rPr lang="hu-HU" dirty="0" smtClean="0"/>
              <a:t>SZTE Szenátusi </a:t>
            </a:r>
            <a:r>
              <a:rPr lang="hu-HU" dirty="0" err="1" smtClean="0"/>
              <a:t>Repozitórium</a:t>
            </a:r>
            <a:r>
              <a:rPr lang="hu-HU" dirty="0"/>
              <a:t>: </a:t>
            </a:r>
            <a:r>
              <a:rPr lang="hu-HU" dirty="0">
                <a:hlinkClick r:id="rId6"/>
              </a:rPr>
              <a:t>http://szenatus.bibl.u-szeged.hu</a:t>
            </a:r>
            <a:r>
              <a:rPr lang="hu-HU" dirty="0" smtClean="0">
                <a:hlinkClick r:id="rId6"/>
              </a:rPr>
              <a:t>/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/>
              <a:t>BASE: </a:t>
            </a:r>
            <a:r>
              <a:rPr lang="hu-HU" dirty="0">
                <a:hlinkClick r:id="rId7"/>
              </a:rPr>
              <a:t>https://www.base-search.net/</a:t>
            </a:r>
            <a:endParaRPr lang="hu-HU" dirty="0"/>
          </a:p>
          <a:p>
            <a:r>
              <a:rPr lang="hu-HU" dirty="0" err="1" smtClean="0"/>
              <a:t>Unpaywall</a:t>
            </a:r>
            <a:r>
              <a:rPr lang="hu-HU" dirty="0"/>
              <a:t>: </a:t>
            </a:r>
            <a:r>
              <a:rPr lang="hu-HU" dirty="0">
                <a:hlinkClick r:id="rId8"/>
              </a:rPr>
              <a:t>https://unpaywall.org/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1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922" y="1997337"/>
            <a:ext cx="9905998" cy="1905000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48697" y="4308119"/>
            <a:ext cx="3850135" cy="2200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Kérdése van?</a:t>
            </a:r>
          </a:p>
          <a:p>
            <a:pPr marL="0" indent="0">
              <a:buNone/>
            </a:pPr>
            <a:r>
              <a:rPr lang="hu-HU" dirty="0" smtClean="0"/>
              <a:t>E-mail: </a:t>
            </a:r>
            <a:r>
              <a:rPr lang="hu-HU" dirty="0" err="1" smtClean="0"/>
              <a:t>molnart</a:t>
            </a:r>
            <a:r>
              <a:rPr lang="hu-HU" dirty="0" smtClean="0"/>
              <a:t>@</a:t>
            </a:r>
            <a:r>
              <a:rPr lang="hu-HU" dirty="0" err="1" smtClean="0"/>
              <a:t>ek.szte.hu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37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kényszer éve - 2010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Century Gothic" charset="0"/>
              </a:rPr>
              <a:t>2010 Törvényi mulasztás - OM abbahagyja 2008-ban a doktori dolgozatok nyilvántartását, viszont a Felsőoktatási Törvény előírta azok nyilvánosságának biztosítását, így merült fel a repozitórium gondolata az egyetemünkön.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52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EPrints</a:t>
            </a:r>
            <a:r>
              <a:rPr lang="hu-HU" dirty="0"/>
              <a:t> vagy </a:t>
            </a:r>
            <a:r>
              <a:rPr lang="hu-HU" dirty="0" err="1"/>
              <a:t>Dspace</a:t>
            </a:r>
            <a:r>
              <a:rPr lang="hu-HU" dirty="0"/>
              <a:t>?</a:t>
            </a:r>
          </a:p>
        </p:txBody>
      </p:sp>
      <p:pic>
        <p:nvPicPr>
          <p:cNvPr id="4" name="Kép 3" descr="DSpace transparent logo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839" y="1184189"/>
            <a:ext cx="2085975" cy="742950"/>
          </a:xfrm>
          <a:prstGeom prst="rect">
            <a:avLst/>
          </a:prstGeom>
        </p:spPr>
      </p:pic>
      <p:pic>
        <p:nvPicPr>
          <p:cNvPr id="6" name="Kép 5" descr="EPrints Logo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31" y="5237204"/>
            <a:ext cx="1505811" cy="560578"/>
          </a:xfrm>
          <a:prstGeom prst="rect">
            <a:avLst/>
          </a:prstGeom>
        </p:spPr>
      </p:pic>
      <p:graphicFrame>
        <p:nvGraphicFramePr>
          <p:cNvPr id="7" name="Táblázat 6"/>
          <p:cNvGraphicFramePr/>
          <p:nvPr>
            <p:extLst>
              <p:ext uri="{D42A27DB-BD31-4B8C-83A1-F6EECF244321}">
                <p14:modId xmlns:p14="http://schemas.microsoft.com/office/powerpoint/2010/main" val="2808543853"/>
              </p:ext>
            </p:extLst>
          </p:nvPr>
        </p:nvGraphicFramePr>
        <p:xfrm>
          <a:off x="1791124" y="2063578"/>
          <a:ext cx="9773385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262">
                  <a:extLst>
                    <a:ext uri="{9D8B030D-6E8A-4147-A177-3AD203B41FA5}">
                      <a16:colId xmlns:a16="http://schemas.microsoft.com/office/drawing/2014/main" xmlns="" val="1096413540"/>
                    </a:ext>
                  </a:extLst>
                </a:gridCol>
                <a:gridCol w="4105865">
                  <a:extLst>
                    <a:ext uri="{9D8B030D-6E8A-4147-A177-3AD203B41FA5}">
                      <a16:colId xmlns:a16="http://schemas.microsoft.com/office/drawing/2014/main" xmlns="" val="2239405344"/>
                    </a:ext>
                  </a:extLst>
                </a:gridCol>
                <a:gridCol w="4385258">
                  <a:extLst>
                    <a:ext uri="{9D8B030D-6E8A-4147-A177-3AD203B41FA5}">
                      <a16:colId xmlns:a16="http://schemas.microsoft.com/office/drawing/2014/main" xmlns="" val="1173931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Előnyök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Hátrányok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6511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DSpace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MIT fejlesztés, </a:t>
                      </a:r>
                      <a:r>
                        <a:rPr lang="hu-HU" dirty="0" err="1"/>
                        <a:t>könytárosok</a:t>
                      </a:r>
                      <a:r>
                        <a:rPr lang="hu-HU" dirty="0"/>
                        <a:t> bevonásával, nagy mennyiségű dokumentáció, könnyen kezel gyűjteményeket a rendszeren belül, integráció lehetősége a MARC rekordokkal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Saját </a:t>
                      </a:r>
                      <a:r>
                        <a:rPr lang="hu-HU" dirty="0" err="1"/>
                        <a:t>handle</a:t>
                      </a:r>
                      <a:r>
                        <a:rPr lang="hu-HU" dirty="0"/>
                        <a:t> használata, nehéz formálhatóság technikai tudás nélkül, a már elfogadott mezők tartalmát később nehéz módosítani, a Java alap miatt nehéz telepíteni.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577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EPrints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Egyszerű telepítés, egyszerű </a:t>
                      </a:r>
                      <a:r>
                        <a:rPr lang="hu-HU" dirty="0" err="1"/>
                        <a:t>müködtetés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Nehéz formálhatóság, PHP helyett </a:t>
                      </a:r>
                      <a:r>
                        <a:rPr lang="hu-HU" dirty="0" err="1"/>
                        <a:t>Perl</a:t>
                      </a:r>
                      <a:r>
                        <a:rPr lang="hu-HU" dirty="0"/>
                        <a:t> alapok, a dokumentáció hiánya, a kérdésekre csak fórumokon lehet választ találni, ha a fizetős szolgáltatásokat nem vesszük igénybe. Nehéz gyűjteményeket elkülöníteni, benne, jobb a különálló </a:t>
                      </a:r>
                      <a:r>
                        <a:rPr lang="hu-HU" dirty="0" err="1"/>
                        <a:t>repozitóriumok</a:t>
                      </a:r>
                      <a:r>
                        <a:rPr lang="hu-HU" dirty="0"/>
                        <a:t> létrehozása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6583278"/>
                  </a:ext>
                </a:extLst>
              </a:tr>
            </a:tbl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89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entury Gothic" charset="0"/>
              </a:rPr>
              <a:t>Az első </a:t>
            </a:r>
            <a:r>
              <a:rPr lang="hu-HU" dirty="0" err="1">
                <a:latin typeface="Century Gothic" charset="0"/>
              </a:rPr>
              <a:t>repozitórium</a:t>
            </a:r>
            <a:r>
              <a:rPr lang="hu-HU" dirty="0">
                <a:latin typeface="Century Gothic" charset="0"/>
              </a:rPr>
              <a:t>: a doktori </a:t>
            </a:r>
            <a:r>
              <a:rPr lang="hu-HU" dirty="0">
                <a:latin typeface="Century Gothic" charset="0"/>
                <a:hlinkClick r:id="rId3"/>
              </a:rPr>
              <a:t>http://doktori.bibl.u-szeged.hu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Century Gothic" charset="0"/>
              </a:rPr>
              <a:t>A Doktori </a:t>
            </a:r>
            <a:r>
              <a:rPr lang="hu-HU" dirty="0" err="1">
                <a:latin typeface="Century Gothic" charset="0"/>
              </a:rPr>
              <a:t>Repozitórium</a:t>
            </a:r>
            <a:r>
              <a:rPr lang="hu-HU" dirty="0">
                <a:latin typeface="Century Gothic" charset="0"/>
              </a:rPr>
              <a:t> a tervek szerint az integrált Szegedi Tudományegyetem létrejötte (2000. január 1.) után megvédett doktori értekezéseket tartalmazza. A Szegedi Tudományegyetem Egyetemi Könyvtára az induló adatbázisba az MTA és az OKM doktori adatbázisaiból betöltötte az SZTE-n megvédett disszertációkat</a:t>
            </a:r>
          </a:p>
          <a:p>
            <a:r>
              <a:rPr lang="hu-HU" dirty="0">
                <a:latin typeface="Century Gothic" charset="0"/>
              </a:rPr>
              <a:t> </a:t>
            </a:r>
            <a:r>
              <a:rPr lang="hu-HU" dirty="0" smtClean="0">
                <a:latin typeface="Century Gothic" charset="0"/>
              </a:rPr>
              <a:t>Ma már a jogelőd intézmények fellelhető doktori típusú dolgozatait is tartalmazza</a:t>
            </a:r>
          </a:p>
          <a:p>
            <a:r>
              <a:rPr lang="hu-HU" dirty="0" smtClean="0">
                <a:latin typeface="Century Gothic" charset="0"/>
              </a:rPr>
              <a:t>Ami eddig szürke irodalom volt, most már látható (pl. </a:t>
            </a:r>
            <a:r>
              <a:rPr lang="hu-HU" dirty="0" smtClean="0">
                <a:latin typeface="Century Gothic" charset="0"/>
                <a:hlinkClick r:id="rId4"/>
              </a:rPr>
              <a:t>DART-EUROPE</a:t>
            </a:r>
            <a:r>
              <a:rPr lang="hu-HU" dirty="0" smtClean="0">
                <a:latin typeface="Century Gothic" charset="0"/>
              </a:rPr>
              <a:t>)</a:t>
            </a:r>
            <a:endParaRPr lang="hu-HU" dirty="0">
              <a:latin typeface="Century Gothic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6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entury Gothic" charset="0"/>
              </a:rPr>
              <a:t>A többi </a:t>
            </a:r>
            <a:r>
              <a:rPr lang="hu-HU" dirty="0" err="1">
                <a:latin typeface="Century Gothic" charset="0"/>
              </a:rPr>
              <a:t>EPrints</a:t>
            </a:r>
            <a:r>
              <a:rPr lang="hu-HU" dirty="0">
                <a:latin typeface="Century Gothic" charset="0"/>
              </a:rPr>
              <a:t> </a:t>
            </a:r>
            <a:r>
              <a:rPr lang="hu-HU" dirty="0" err="1">
                <a:latin typeface="Century Gothic" charset="0"/>
              </a:rPr>
              <a:t>repozitórium</a:t>
            </a:r>
            <a:r>
              <a:rPr lang="hu-HU" dirty="0">
                <a:latin typeface="Century Gothic" charset="0"/>
              </a:rPr>
              <a:t>: </a:t>
            </a:r>
            <a:r>
              <a:rPr lang="hu-HU" dirty="0" err="1">
                <a:latin typeface="Century Gothic" charset="0"/>
              </a:rPr>
              <a:t>Publicatio</a:t>
            </a:r>
            <a:r>
              <a:rPr lang="hu-HU" dirty="0">
                <a:latin typeface="Century Gothic" charset="0"/>
              </a:rPr>
              <a:t/>
            </a:r>
            <a:br>
              <a:rPr lang="hu-HU" dirty="0">
                <a:latin typeface="Century Gothic" charset="0"/>
              </a:rPr>
            </a:br>
            <a:r>
              <a:rPr lang="hu-HU" dirty="0">
                <a:latin typeface="Century Gothic" charset="0"/>
                <a:hlinkClick r:id="rId3"/>
              </a:rPr>
              <a:t>http://publicatio.bibl.u-szeged.hu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1210057"/>
          </a:xfrm>
        </p:spPr>
        <p:txBody>
          <a:bodyPr/>
          <a:lstStyle/>
          <a:p>
            <a:r>
              <a:rPr lang="hu-HU" dirty="0">
                <a:latin typeface="Century Gothic" charset="0"/>
              </a:rPr>
              <a:t>A </a:t>
            </a:r>
            <a:r>
              <a:rPr lang="hu-HU" dirty="0" err="1">
                <a:latin typeface="Century Gothic" charset="0"/>
              </a:rPr>
              <a:t>Publicatio</a:t>
            </a:r>
            <a:r>
              <a:rPr lang="hu-HU" dirty="0">
                <a:latin typeface="Century Gothic" charset="0"/>
              </a:rPr>
              <a:t> Repozitórium a Szegedi Tudományegyetemen folyó tudományos és művészeti tevékenység eredményeképpen született művek (tanulmányok, cikkek, monográfiák, alkotások stb.) teljes szövegű adatbázisa.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1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entury Gothic" charset="0"/>
              </a:rPr>
              <a:t>A többi </a:t>
            </a:r>
            <a:r>
              <a:rPr lang="hu-HU" dirty="0" err="1">
                <a:latin typeface="Century Gothic" charset="0"/>
              </a:rPr>
              <a:t>EPrints</a:t>
            </a:r>
            <a:r>
              <a:rPr lang="hu-HU" dirty="0">
                <a:latin typeface="Century Gothic" charset="0"/>
              </a:rPr>
              <a:t> </a:t>
            </a:r>
            <a:r>
              <a:rPr lang="hu-HU" dirty="0" err="1">
                <a:latin typeface="Century Gothic" charset="0"/>
              </a:rPr>
              <a:t>repozitórium</a:t>
            </a:r>
            <a:r>
              <a:rPr lang="hu-HU" dirty="0">
                <a:latin typeface="Century Gothic" charset="0"/>
              </a:rPr>
              <a:t>: Diploma</a:t>
            </a:r>
            <a:br>
              <a:rPr lang="hu-HU" dirty="0">
                <a:latin typeface="Century Gothic" charset="0"/>
              </a:rPr>
            </a:br>
            <a:r>
              <a:rPr lang="hu-HU" dirty="0">
                <a:latin typeface="Century Gothic" charset="0"/>
                <a:hlinkClick r:id="rId3"/>
              </a:rPr>
              <a:t>http://diploma.bibl.u-szeged.hu/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2843785"/>
          </a:xfrm>
        </p:spPr>
        <p:txBody>
          <a:bodyPr/>
          <a:lstStyle/>
          <a:p>
            <a:r>
              <a:rPr lang="hu-HU" dirty="0">
                <a:latin typeface="Century Gothic" charset="0"/>
              </a:rPr>
              <a:t>Az Egyetemi Könyvtár CONTENTA </a:t>
            </a:r>
            <a:r>
              <a:rPr lang="hu-HU" dirty="0" err="1">
                <a:latin typeface="Century Gothic" charset="0"/>
              </a:rPr>
              <a:t>repozitóriumai</a:t>
            </a:r>
            <a:r>
              <a:rPr lang="hu-HU" dirty="0">
                <a:latin typeface="Century Gothic" charset="0"/>
              </a:rPr>
              <a:t> sorában létrehozott "Diplomamunka </a:t>
            </a:r>
            <a:r>
              <a:rPr lang="hu-HU" dirty="0" err="1">
                <a:latin typeface="Century Gothic" charset="0"/>
              </a:rPr>
              <a:t>Repozitórium</a:t>
            </a:r>
            <a:r>
              <a:rPr lang="hu-HU" dirty="0">
                <a:latin typeface="Century Gothic" charset="0"/>
              </a:rPr>
              <a:t>" a tervek szerint az integrált Szegedi Tudományegyetemen és jogelődjein megvédett és elfogadott szakdolgozatokat (diplomamunkákat) tartalmazza. </a:t>
            </a:r>
          </a:p>
          <a:p>
            <a:r>
              <a:rPr lang="hu-HU" dirty="0">
                <a:latin typeface="Century Gothic" charset="0"/>
              </a:rPr>
              <a:t> </a:t>
            </a:r>
            <a:r>
              <a:rPr lang="hu-HU" dirty="0" smtClean="0">
                <a:latin typeface="Century Gothic" charset="0"/>
              </a:rPr>
              <a:t>A </a:t>
            </a:r>
            <a:r>
              <a:rPr lang="hu-HU" dirty="0" err="1" smtClean="0">
                <a:latin typeface="Century Gothic" charset="0"/>
              </a:rPr>
              <a:t>metaadatok</a:t>
            </a:r>
            <a:r>
              <a:rPr lang="hu-HU" dirty="0" smtClean="0">
                <a:latin typeface="Century Gothic" charset="0"/>
              </a:rPr>
              <a:t> nyilvánosak, a dolgozatok azonban nem</a:t>
            </a:r>
            <a:endParaRPr lang="hu-HU" dirty="0">
              <a:latin typeface="Century Gothic" charset="0"/>
            </a:endParaRPr>
          </a:p>
          <a:p>
            <a:r>
              <a:rPr lang="hu-HU" dirty="0">
                <a:latin typeface="Century Gothic" charset="0"/>
              </a:rPr>
              <a:t>Biztonság - szűrés IP címre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16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Publicatio</a:t>
            </a:r>
            <a:r>
              <a:rPr lang="hu-HU" dirty="0" smtClean="0"/>
              <a:t> repozitórium – </a:t>
            </a:r>
            <a:r>
              <a:rPr lang="hu-HU" dirty="0" err="1" smtClean="0"/>
              <a:t>Lépésről-Lépésre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szenátusi </a:t>
            </a:r>
            <a:r>
              <a:rPr lang="hu-HU" dirty="0" smtClean="0"/>
              <a:t>határozat - </a:t>
            </a:r>
            <a:r>
              <a:rPr lang="hu-HU" dirty="0" err="1" smtClean="0"/>
              <a:t>Green</a:t>
            </a:r>
            <a:r>
              <a:rPr lang="hu-HU" dirty="0" smtClean="0"/>
              <a:t> </a:t>
            </a:r>
            <a:r>
              <a:rPr lang="hu-HU" dirty="0"/>
              <a:t>OA az egyetemen</a:t>
            </a:r>
          </a:p>
          <a:p>
            <a:r>
              <a:rPr lang="hu-HU" dirty="0" smtClean="0"/>
              <a:t>Minősítés</a:t>
            </a:r>
            <a:endParaRPr lang="hu-HU" dirty="0"/>
          </a:p>
          <a:p>
            <a:r>
              <a:rPr lang="hu-HU" dirty="0"/>
              <a:t>együttműködés az </a:t>
            </a:r>
            <a:r>
              <a:rPr lang="hu-HU" dirty="0" err="1"/>
              <a:t>MTMT-vel</a:t>
            </a:r>
            <a:endParaRPr lang="hu-HU" dirty="0"/>
          </a:p>
          <a:p>
            <a:r>
              <a:rPr lang="hu-HU" dirty="0" smtClean="0"/>
              <a:t>SWORD </a:t>
            </a:r>
            <a:r>
              <a:rPr lang="hu-HU" dirty="0" err="1" smtClean="0"/>
              <a:t>protocol</a:t>
            </a:r>
            <a:endParaRPr lang="hu-HU" dirty="0"/>
          </a:p>
          <a:p>
            <a:r>
              <a:rPr lang="hu-HU" dirty="0" smtClean="0"/>
              <a:t>DOI</a:t>
            </a:r>
            <a:endParaRPr lang="hu-HU" dirty="0"/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54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Minősítés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Minősített </a:t>
            </a:r>
            <a:r>
              <a:rPr lang="hu-HU" dirty="0" err="1" smtClean="0"/>
              <a:t>Repozitóriumok</a:t>
            </a:r>
            <a:r>
              <a:rPr lang="hu-HU" dirty="0"/>
              <a:t>: 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www.mtmt.hu/minositett-repozitoriumok</a:t>
            </a:r>
            <a:endParaRPr lang="hu-HU" dirty="0" smtClean="0"/>
          </a:p>
          <a:p>
            <a:r>
              <a:rPr lang="hu-HU" dirty="0"/>
              <a:t>Minősítő bizottság: </a:t>
            </a:r>
            <a:r>
              <a:rPr lang="hu-HU" dirty="0">
                <a:hlinkClick r:id="rId4"/>
              </a:rPr>
              <a:t>https://www.mtmt.hu/repozitoriumminosito-szakbizottsag</a:t>
            </a:r>
            <a:endParaRPr lang="hu-HU" dirty="0" smtClean="0"/>
          </a:p>
          <a:p>
            <a:r>
              <a:rPr lang="hu-HU" dirty="0" err="1" smtClean="0"/>
              <a:t>Bielefeld</a:t>
            </a:r>
            <a:r>
              <a:rPr lang="hu-HU" dirty="0" smtClean="0"/>
              <a:t> </a:t>
            </a:r>
            <a:r>
              <a:rPr lang="hu-HU" dirty="0" err="1" smtClean="0"/>
              <a:t>Academic</a:t>
            </a:r>
            <a:r>
              <a:rPr lang="hu-HU" dirty="0" smtClean="0"/>
              <a:t> </a:t>
            </a:r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– </a:t>
            </a:r>
            <a:r>
              <a:rPr lang="hu-HU" dirty="0" smtClean="0">
                <a:hlinkClick r:id="rId5"/>
              </a:rPr>
              <a:t>Dewey </a:t>
            </a:r>
            <a:r>
              <a:rPr lang="hu-HU" dirty="0" err="1" smtClean="0">
                <a:hlinkClick r:id="rId5"/>
              </a:rPr>
              <a:t>Decimal</a:t>
            </a:r>
            <a:r>
              <a:rPr lang="hu-HU" dirty="0" smtClean="0">
                <a:hlinkClick r:id="rId5"/>
              </a:rPr>
              <a:t> </a:t>
            </a:r>
            <a:r>
              <a:rPr lang="hu-HU" dirty="0" err="1" smtClean="0">
                <a:hlinkClick r:id="rId5"/>
              </a:rPr>
              <a:t>Classification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416"/>
            <a:ext cx="2426761" cy="34958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36" y="294132"/>
            <a:ext cx="900176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40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TC103457485[[fn=Szita]]</Template>
  <TotalTime>1119</TotalTime>
  <Words>664</Words>
  <Application>Microsoft Office PowerPoint</Application>
  <PresentationFormat>Szélesvásznú</PresentationFormat>
  <Paragraphs>129</Paragraphs>
  <Slides>22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Szita</vt:lpstr>
      <vt:lpstr>Tudományos eredmények disszeminációja  a Szegedi Tudományegyetemen könyvtári repozitóriumok segítségével</vt:lpstr>
      <vt:lpstr>A Kezdetek</vt:lpstr>
      <vt:lpstr>A kényszer éve - 2010</vt:lpstr>
      <vt:lpstr>EPrints vagy Dspace?</vt:lpstr>
      <vt:lpstr>Az első repozitórium: a doktori http://doktori.bibl.u-szeged.hu</vt:lpstr>
      <vt:lpstr>A többi EPrints repozitórium: Publicatio http://publicatio.bibl.u-szeged.hu</vt:lpstr>
      <vt:lpstr>A többi EPrints repozitórium: Diploma http://diploma.bibl.u-szeged.hu/</vt:lpstr>
      <vt:lpstr>Publicatio repozitórium – Lépésről-Lépésre</vt:lpstr>
      <vt:lpstr>Minősítés</vt:lpstr>
      <vt:lpstr>Bielefeld Academic Search Engine</vt:lpstr>
      <vt:lpstr>Bielefeld Academic Search Engine</vt:lpstr>
      <vt:lpstr>Bielefeld Academic Search Engine</vt:lpstr>
      <vt:lpstr>Bielefeld Academic Search Engine</vt:lpstr>
      <vt:lpstr>EbSCO Discovery Service</vt:lpstr>
      <vt:lpstr>SZTE Publicatio Repozitórium</vt:lpstr>
      <vt:lpstr>UnPAYWall</vt:lpstr>
      <vt:lpstr>UnPAYWall Plugin a böngészőkhöz</vt:lpstr>
      <vt:lpstr>Web of Sciences</vt:lpstr>
      <vt:lpstr>Regisztráció a CORe-ba</vt:lpstr>
      <vt:lpstr>Következő lépések  a repozitóriumaink fejlesztésében</vt:lpstr>
      <vt:lpstr>Linkek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Petr Barborik</dc:creator>
  <cp:lastModifiedBy>mivagyunk</cp:lastModifiedBy>
  <cp:revision>49</cp:revision>
  <dcterms:created xsi:type="dcterms:W3CDTF">2013-08-01T09:41:06Z</dcterms:created>
  <dcterms:modified xsi:type="dcterms:W3CDTF">2018-11-13T20:49:18Z</dcterms:modified>
</cp:coreProperties>
</file>