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8" r:id="rId12"/>
    <p:sldId id="269" r:id="rId13"/>
    <p:sldId id="270" r:id="rId14"/>
    <p:sldId id="271" r:id="rId15"/>
    <p:sldId id="265" r:id="rId16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1146" y="2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DFDA4A-7398-4531-AD6A-26C600660086}" type="datetimeFigureOut">
              <a:rPr lang="hu-HU" smtClean="0"/>
              <a:t>2017.02.23.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07B516-7411-4C00-85B2-34E4625F5CA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136107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B516-7411-4C00-85B2-34E4625F5CAA}" type="slidenum">
              <a:rPr lang="hu-HU" smtClean="0"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857699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Alcím mintájának szerkesztése</a:t>
            </a:r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60648"/>
            <a:ext cx="1349131" cy="68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6610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pic>
        <p:nvPicPr>
          <p:cNvPr id="5" name="Kép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6067793"/>
            <a:ext cx="1050902" cy="53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4485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pic>
        <p:nvPicPr>
          <p:cNvPr id="5" name="Kép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6067793"/>
            <a:ext cx="1050902" cy="53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6637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2050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2050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pic>
        <p:nvPicPr>
          <p:cNvPr id="6" name="Kép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6067793"/>
            <a:ext cx="1050902" cy="53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9744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63038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63038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pic>
        <p:nvPicPr>
          <p:cNvPr id="8" name="Kép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6067793"/>
            <a:ext cx="1050902" cy="53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5501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pic>
        <p:nvPicPr>
          <p:cNvPr id="4" name="Kép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6067793"/>
            <a:ext cx="1050902" cy="53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2376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ép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6067793"/>
            <a:ext cx="1050902" cy="53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2112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46020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29815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pic>
        <p:nvPicPr>
          <p:cNvPr id="6" name="Kép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6067793"/>
            <a:ext cx="1050902" cy="53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7893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4379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pic>
        <p:nvPicPr>
          <p:cNvPr id="6" name="Kép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6067793"/>
            <a:ext cx="1050902" cy="53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7721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microsoft.com/office/2007/relationships/hdphoto" Target="../media/hdphoto1.wdp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4.png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5" name="Picture 11" descr="S:\NKE_SIRH_KSI\Social_Media\Koncepcio_prezi\NKE_emblema_fekete_CMYK.png"/>
          <p:cNvPicPr>
            <a:picLocks noChangeAspect="1" noChangeArrowheads="1"/>
          </p:cNvPicPr>
          <p:nvPr/>
        </p:nvPicPr>
        <p:blipFill rotWithShape="1">
          <a:blip r:embed="rId11" cstate="screen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456589" y="2130641"/>
            <a:ext cx="4687411" cy="472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3917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grpSp>
        <p:nvGrpSpPr>
          <p:cNvPr id="15" name="Csoportba foglalás 14"/>
          <p:cNvGrpSpPr/>
          <p:nvPr/>
        </p:nvGrpSpPr>
        <p:grpSpPr>
          <a:xfrm>
            <a:off x="201414" y="0"/>
            <a:ext cx="248374" cy="6858001"/>
            <a:chOff x="107505" y="0"/>
            <a:chExt cx="248374" cy="6858001"/>
          </a:xfrm>
        </p:grpSpPr>
        <p:pic>
          <p:nvPicPr>
            <p:cNvPr id="11" name="Picture 2" descr="S:\NKE_SIRH_KSI\Social_Media\Koncepcio_prezi\NKE_logo.png"/>
            <p:cNvPicPr>
              <a:picLocks noChangeAspect="1" noChangeArrowheads="1"/>
            </p:cNvPicPr>
            <p:nvPr userDrawn="1"/>
          </p:nvPicPr>
          <p:blipFill rotWithShape="1">
            <a:blip r:embed="rId1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107505" y="4594569"/>
              <a:ext cx="248374" cy="22634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2" descr="S:\NKE_SIRH_KSI\Social_Media\Koncepcio_prezi\NKE_logo.png"/>
            <p:cNvPicPr>
              <a:picLocks noChangeAspect="1" noChangeArrowheads="1"/>
            </p:cNvPicPr>
            <p:nvPr userDrawn="1"/>
          </p:nvPicPr>
          <p:blipFill rotWithShape="1">
            <a:blip r:embed="rId1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107505" y="0"/>
              <a:ext cx="248374" cy="202876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2" descr="S:\NKE_SIRH_KSI\Social_Media\Koncepcio_prezi\NKE_logo.png"/>
            <p:cNvPicPr>
              <a:picLocks noChangeAspect="1" noChangeArrowheads="1"/>
            </p:cNvPicPr>
            <p:nvPr userDrawn="1"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505" y="2002937"/>
              <a:ext cx="248374" cy="259163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521408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rgbClr val="CEA60D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3568" y="1052736"/>
            <a:ext cx="7774632" cy="3024335"/>
          </a:xfrm>
        </p:spPr>
        <p:txBody>
          <a:bodyPr>
            <a:normAutofit/>
          </a:bodyPr>
          <a:lstStyle/>
          <a:p>
            <a:pPr algn="ctr"/>
            <a:r>
              <a:rPr lang="hu-HU" sz="3200" dirty="0">
                <a:solidFill>
                  <a:schemeClr val="tx1"/>
                </a:solidFill>
                <a:latin typeface="+mn-lt"/>
              </a:rPr>
              <a:t>Prof. Dr. Papp Tekla</a:t>
            </a:r>
            <a:r>
              <a:rPr lang="hu-HU" sz="2400" dirty="0">
                <a:solidFill>
                  <a:schemeClr val="tx1"/>
                </a:solidFill>
                <a:latin typeface="+mn-lt"/>
              </a:rPr>
              <a:t/>
            </a:r>
            <a:br>
              <a:rPr lang="hu-HU" sz="2400" dirty="0">
                <a:solidFill>
                  <a:schemeClr val="tx1"/>
                </a:solidFill>
                <a:latin typeface="+mn-lt"/>
              </a:rPr>
            </a:br>
            <a:r>
              <a:rPr lang="hu-HU" sz="1800" dirty="0">
                <a:solidFill>
                  <a:schemeClr val="tx1"/>
                </a:solidFill>
                <a:latin typeface="+mn-lt"/>
              </a:rPr>
              <a:t>NKE-ÁKK </a:t>
            </a:r>
            <a:r>
              <a:rPr lang="hu-HU" sz="1800" dirty="0" err="1">
                <a:solidFill>
                  <a:schemeClr val="tx1"/>
                </a:solidFill>
                <a:latin typeface="+mn-lt"/>
              </a:rPr>
              <a:t>Civilisztikai</a:t>
            </a:r>
            <a:r>
              <a:rPr lang="hu-HU" sz="1800" dirty="0">
                <a:solidFill>
                  <a:schemeClr val="tx1"/>
                </a:solidFill>
                <a:latin typeface="+mn-lt"/>
              </a:rPr>
              <a:t> Intézet</a:t>
            </a:r>
            <a:br>
              <a:rPr lang="hu-HU" sz="1800" dirty="0">
                <a:solidFill>
                  <a:schemeClr val="tx1"/>
                </a:solidFill>
                <a:latin typeface="+mn-lt"/>
              </a:rPr>
            </a:br>
            <a:r>
              <a:rPr lang="hu-HU" dirty="0"/>
              <a:t/>
            </a:r>
            <a:br>
              <a:rPr lang="hu-HU" dirty="0"/>
            </a:br>
            <a:r>
              <a:rPr lang="hu-HU" sz="5400" dirty="0"/>
              <a:t>Nomen est </a:t>
            </a:r>
            <a:r>
              <a:rPr lang="hu-HU" sz="5400" dirty="0" err="1"/>
              <a:t>omen</a:t>
            </a:r>
            <a:endParaRPr lang="hu-HU" sz="5400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683568" y="3717032"/>
            <a:ext cx="7704856" cy="2376264"/>
          </a:xfrm>
        </p:spPr>
        <p:txBody>
          <a:bodyPr/>
          <a:lstStyle/>
          <a:p>
            <a:pPr algn="ctr"/>
            <a:r>
              <a:rPr lang="hu-HU" dirty="0"/>
              <a:t>Milyen a jó cégnév?</a:t>
            </a:r>
          </a:p>
          <a:p>
            <a:pPr algn="ctr"/>
            <a:endParaRPr lang="hu-HU" sz="1800" dirty="0"/>
          </a:p>
          <a:p>
            <a:pPr algn="ctr"/>
            <a:r>
              <a:rPr lang="hu-HU" sz="1800" dirty="0"/>
              <a:t>Budapest, 2017. március 07.</a:t>
            </a:r>
          </a:p>
        </p:txBody>
      </p:sp>
    </p:spTree>
    <p:extLst>
      <p:ext uri="{BB962C8B-B14F-4D97-AF65-F5344CB8AC3E}">
        <p14:creationId xmlns:p14="http://schemas.microsoft.com/office/powerpoint/2010/main" val="31676914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2800" dirty="0"/>
              <a:t>V. Érdekességek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u-HU" sz="2000" dirty="0"/>
              <a:t>2, Vörösmarty:</a:t>
            </a:r>
          </a:p>
          <a:p>
            <a:pPr>
              <a:buFontTx/>
              <a:buChar char="-"/>
            </a:pPr>
            <a:r>
              <a:rPr lang="hu-HU" sz="2000" dirty="0"/>
              <a:t>Vörösmarty 2005. Kereskedelemi és Szolgáltató Bt. – egyéb </a:t>
            </a:r>
            <a:r>
              <a:rPr lang="hu-HU" sz="2000" dirty="0" err="1"/>
              <a:t>m.n.s</a:t>
            </a:r>
            <a:r>
              <a:rPr lang="hu-HU" sz="2000" dirty="0"/>
              <a:t>. új áru kiskereskedelme</a:t>
            </a:r>
          </a:p>
          <a:p>
            <a:pPr lvl="0">
              <a:buFontTx/>
              <a:buChar char="-"/>
            </a:pPr>
            <a:r>
              <a:rPr lang="hu-HU" sz="2000" dirty="0"/>
              <a:t>Vörösmarty Mezőgazdasági Kft. – gabonaféle (kivéve: rizs), hüvelyes növény, olajos mag termesztése</a:t>
            </a:r>
          </a:p>
          <a:p>
            <a:pPr lvl="0">
              <a:buFontTx/>
              <a:buChar char="-"/>
            </a:pPr>
            <a:endParaRPr lang="hu-HU" sz="2000" dirty="0"/>
          </a:p>
          <a:p>
            <a:pPr marL="0" lvl="0" indent="0">
              <a:buNone/>
            </a:pPr>
            <a:r>
              <a:rPr lang="hu-HU" sz="2000" dirty="0"/>
              <a:t>3, Babits:</a:t>
            </a:r>
          </a:p>
          <a:p>
            <a:pPr lvl="0">
              <a:buFontTx/>
              <a:buChar char="-"/>
            </a:pPr>
            <a:r>
              <a:rPr lang="hu-HU" sz="2000" dirty="0"/>
              <a:t>BABITS PINCÉSZET Kereskedelmi és Szolgáltató Kft. – szőlőbor termelése</a:t>
            </a:r>
          </a:p>
          <a:p>
            <a:pPr>
              <a:buFontTx/>
              <a:buChar char="-"/>
            </a:pPr>
            <a:r>
              <a:rPr lang="hu-HU" sz="2000" dirty="0"/>
              <a:t>BABITS Ipari, Kereskedelmi és Szolgáltató Kft. – fémmegmunkálás</a:t>
            </a:r>
          </a:p>
          <a:p>
            <a:pPr>
              <a:buFontTx/>
              <a:buChar char="-"/>
            </a:pPr>
            <a:endParaRPr lang="hu-HU" sz="2000" dirty="0"/>
          </a:p>
          <a:p>
            <a:pPr marL="0" indent="0">
              <a:buNone/>
            </a:pPr>
            <a:r>
              <a:rPr lang="hu-HU" sz="2000" dirty="0"/>
              <a:t>4, Radnóti:</a:t>
            </a:r>
          </a:p>
          <a:p>
            <a:pPr marL="0" lvl="0" indent="0">
              <a:buNone/>
            </a:pPr>
            <a:r>
              <a:rPr lang="hu-HU" sz="2000" dirty="0"/>
              <a:t>- Radnóti Consulting Szolgáltató Kft. – üzletviteli, egyéb vezetési tanácsadás</a:t>
            </a:r>
          </a:p>
          <a:p>
            <a:pPr marL="0" lvl="0" indent="0">
              <a:buNone/>
            </a:pPr>
            <a:r>
              <a:rPr lang="hu-HU" sz="2000" dirty="0"/>
              <a:t>- „Radnóti Miklós” Garázsszövetkezet</a:t>
            </a:r>
          </a:p>
          <a:p>
            <a:pPr marL="0" lvl="0" indent="0">
              <a:buNone/>
            </a:pP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406564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2800" dirty="0"/>
              <a:t>V. Érdekességek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u-HU" sz="2000" dirty="0"/>
              <a:t>5, Petőfi:</a:t>
            </a:r>
          </a:p>
          <a:p>
            <a:pPr marL="0" lvl="0" indent="0">
              <a:buNone/>
            </a:pPr>
            <a:r>
              <a:rPr lang="hu-HU" sz="2000" dirty="0"/>
              <a:t>- PETŐFI LAKÁSFENNTARTÓ SZÖVETKEZET</a:t>
            </a:r>
          </a:p>
          <a:p>
            <a:pPr marL="0" lvl="0" indent="0">
              <a:buNone/>
            </a:pPr>
            <a:r>
              <a:rPr lang="hu-HU" sz="2000" dirty="0"/>
              <a:t>- Petőfi Mezőgazdasági Kereskedelmi és Szolgáltató Szövetkezet</a:t>
            </a:r>
          </a:p>
          <a:p>
            <a:pPr lvl="0">
              <a:buFontTx/>
              <a:buChar char="-"/>
            </a:pPr>
            <a:endParaRPr lang="hu-HU" sz="2000" dirty="0"/>
          </a:p>
          <a:p>
            <a:pPr marL="0" indent="0">
              <a:buNone/>
            </a:pPr>
            <a:r>
              <a:rPr lang="hu-HU" sz="2000" dirty="0"/>
              <a:t>6, Móricz:</a:t>
            </a:r>
          </a:p>
          <a:p>
            <a:pPr marL="0" lvl="0" indent="0">
              <a:buNone/>
            </a:pPr>
            <a:r>
              <a:rPr lang="hu-HU" sz="2000" dirty="0"/>
              <a:t>- „Móricz” Egészségügyi, Kereskedelmi és Szolgáltató Kft. – gyógyászati termék kiskereskedelme</a:t>
            </a:r>
          </a:p>
          <a:p>
            <a:pPr marL="0" lvl="0" indent="0">
              <a:buNone/>
            </a:pPr>
            <a:r>
              <a:rPr lang="hu-HU" sz="2000" dirty="0"/>
              <a:t>- MÓRICZ Ipari, Kereskedelmi és Szolgáltató Kft. – gépjárműjavítás, -karbantartás</a:t>
            </a:r>
          </a:p>
          <a:p>
            <a:pPr lvl="0">
              <a:buFontTx/>
              <a:buChar char="-"/>
            </a:pPr>
            <a:endParaRPr lang="hu-HU" sz="2000" dirty="0"/>
          </a:p>
          <a:p>
            <a:pPr marL="0" indent="0">
              <a:buNone/>
            </a:pPr>
            <a:r>
              <a:rPr lang="hu-HU" sz="2000" dirty="0"/>
              <a:t>7, Kossuth:</a:t>
            </a:r>
          </a:p>
          <a:p>
            <a:pPr marL="0" lvl="0" indent="0">
              <a:buNone/>
            </a:pPr>
            <a:r>
              <a:rPr lang="hu-HU" sz="2000" dirty="0"/>
              <a:t>- Kossuth Borház Kft. – ital nagykereskedelme</a:t>
            </a:r>
          </a:p>
          <a:p>
            <a:pPr marL="0" lvl="0" indent="0">
              <a:buNone/>
            </a:pPr>
            <a:r>
              <a:rPr lang="hu-HU" sz="2000" dirty="0"/>
              <a:t>- Kossuth Múzeumhajó Üzemeltető, Szolgáltató és Kereskedelmi Korlátolt Felelősségű Társaság – divat-, formatervezés</a:t>
            </a:r>
          </a:p>
        </p:txBody>
      </p:sp>
    </p:spTree>
    <p:extLst>
      <p:ext uri="{BB962C8B-B14F-4D97-AF65-F5344CB8AC3E}">
        <p14:creationId xmlns:p14="http://schemas.microsoft.com/office/powerpoint/2010/main" val="3282360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2800" dirty="0"/>
              <a:t>V. Érdekességek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u-HU" sz="2000" dirty="0"/>
              <a:t>8, Lincoln:</a:t>
            </a:r>
          </a:p>
          <a:p>
            <a:pPr marL="0" lvl="0" indent="0">
              <a:buNone/>
            </a:pPr>
            <a:r>
              <a:rPr lang="hu-HU" sz="2000" dirty="0"/>
              <a:t>- Lincoln Naperőmű Korlátolt Felelősségű Társaság - Villamosenergia-termelés</a:t>
            </a:r>
          </a:p>
          <a:p>
            <a:pPr marL="0" lvl="0" indent="0">
              <a:buNone/>
            </a:pPr>
            <a:r>
              <a:rPr lang="hu-HU" sz="2000" dirty="0"/>
              <a:t>- Lincoln Oktató és Fordító Bt. - </a:t>
            </a:r>
            <a:r>
              <a:rPr lang="hu-HU" sz="2000" dirty="0" err="1"/>
              <a:t>M.n.s</a:t>
            </a:r>
            <a:r>
              <a:rPr lang="hu-HU" sz="2000" dirty="0"/>
              <a:t>. egyéb oktatás</a:t>
            </a:r>
          </a:p>
          <a:p>
            <a:pPr marL="0" lvl="0" indent="0">
              <a:buNone/>
            </a:pPr>
            <a:endParaRPr lang="hu-HU" sz="2000" dirty="0"/>
          </a:p>
          <a:p>
            <a:pPr marL="0" lvl="0" indent="0">
              <a:buNone/>
            </a:pPr>
            <a:r>
              <a:rPr lang="hu-HU" sz="2000" dirty="0"/>
              <a:t>9, Rákóczi:</a:t>
            </a:r>
          </a:p>
          <a:p>
            <a:pPr marL="0" indent="0">
              <a:buNone/>
            </a:pPr>
            <a:r>
              <a:rPr lang="hu-HU" sz="2000" dirty="0"/>
              <a:t>- RÁKÓCZI-SZERVIZ Kereskedelmi és Szolgáltató Betéti Társaság - Szórakoztatóelektronikai cikk javítása</a:t>
            </a:r>
          </a:p>
          <a:p>
            <a:pPr marL="0" indent="0">
              <a:buNone/>
            </a:pPr>
            <a:r>
              <a:rPr lang="hu-HU" sz="2000" dirty="0"/>
              <a:t>- RÁKÓCZI-DELIKÁT Kereskedelmi Korlátolt Felelősségű Társaság - Cukor, édesség nagykereskedelme</a:t>
            </a:r>
          </a:p>
          <a:p>
            <a:pPr marL="0" lvl="0" indent="0">
              <a:buNone/>
            </a:pPr>
            <a:endParaRPr lang="hu-HU" sz="2000" dirty="0"/>
          </a:p>
          <a:p>
            <a:pPr marL="0" lvl="0" indent="0">
              <a:buNone/>
            </a:pPr>
            <a:endParaRPr lang="hu-HU" sz="2000" dirty="0"/>
          </a:p>
          <a:p>
            <a:pPr marL="0" indent="0">
              <a:buNone/>
            </a:pP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4248327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2800" dirty="0"/>
              <a:t>V. Érdekességek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556791"/>
            <a:ext cx="8229600" cy="439248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u-HU" sz="2000" dirty="0"/>
              <a:t>Védjegyek</a:t>
            </a:r>
          </a:p>
          <a:p>
            <a:pPr marL="0" indent="0">
              <a:buNone/>
            </a:pPr>
            <a:endParaRPr lang="hu-HU" sz="2000" dirty="0"/>
          </a:p>
          <a:p>
            <a:pPr marL="0" indent="0">
              <a:buNone/>
            </a:pPr>
            <a:r>
              <a:rPr lang="hu-HU" sz="2000" dirty="0"/>
              <a:t>1, Pick:</a:t>
            </a:r>
          </a:p>
          <a:p>
            <a:pPr marL="0" indent="0">
              <a:buNone/>
            </a:pPr>
            <a:r>
              <a:rPr lang="hu-HU" sz="2000" dirty="0"/>
              <a:t>- </a:t>
            </a:r>
            <a:r>
              <a:rPr lang="hu-HU" sz="2000" dirty="0" err="1"/>
              <a:t>PICKform</a:t>
            </a:r>
            <a:r>
              <a:rPr lang="hu-HU" sz="2000" dirty="0"/>
              <a:t> Kereskedelmi és Szolgáltató Korlátolt Felelősségű Társaság - Egyéb információ-technológiai szolgáltatás</a:t>
            </a:r>
          </a:p>
          <a:p>
            <a:pPr marL="0" lvl="0" indent="0">
              <a:buNone/>
            </a:pPr>
            <a:r>
              <a:rPr lang="hu-HU" sz="2000" dirty="0"/>
              <a:t>- Pick </a:t>
            </a:r>
            <a:r>
              <a:rPr lang="hu-HU" sz="2000" dirty="0" err="1"/>
              <a:t>You</a:t>
            </a:r>
            <a:r>
              <a:rPr lang="hu-HU" sz="2000" dirty="0"/>
              <a:t> Kereskedelmi és Szolgáltató Korlátolt Felelősségű Társaság - Számítógépes programozás</a:t>
            </a:r>
          </a:p>
          <a:p>
            <a:pPr lvl="0">
              <a:buFontTx/>
              <a:buChar char="-"/>
            </a:pPr>
            <a:endParaRPr lang="hu-HU" sz="2000" dirty="0"/>
          </a:p>
          <a:p>
            <a:pPr marL="0" lvl="0" indent="0">
              <a:buNone/>
            </a:pPr>
            <a:r>
              <a:rPr lang="hu-HU" sz="2000" dirty="0"/>
              <a:t>2, Zwack:</a:t>
            </a:r>
          </a:p>
          <a:p>
            <a:pPr marL="0" lvl="0" indent="0">
              <a:buNone/>
            </a:pPr>
            <a:r>
              <a:rPr lang="hu-HU" sz="2000" dirty="0"/>
              <a:t>- ZWACK ÉS ZWACK Kereskedelmi és Szolgáltató Korlátolt Felelősségű Társaság - Üzletviteli, egyéb vezetési tanácsadás</a:t>
            </a:r>
          </a:p>
          <a:p>
            <a:pPr marL="0" lvl="0" indent="0">
              <a:buNone/>
            </a:pPr>
            <a:r>
              <a:rPr lang="hu-HU" sz="2000" dirty="0"/>
              <a:t>- Zwack Borászati Szaktanácsadó Korlátolt Felelősségű Társaság - Üzletviteli, egyéb vezetési tanácsadás</a:t>
            </a:r>
          </a:p>
          <a:p>
            <a:pPr marL="0" lvl="0" indent="0">
              <a:buNone/>
            </a:pPr>
            <a:endParaRPr lang="hu-HU" sz="2000" dirty="0"/>
          </a:p>
          <a:p>
            <a:pPr marL="0" indent="0">
              <a:buNone/>
            </a:pP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2351505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2800" dirty="0"/>
              <a:t>V. Érdekességek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hu-HU" sz="2000" dirty="0"/>
              <a:t>3, </a:t>
            </a:r>
            <a:r>
              <a:rPr lang="hu-HU" sz="2000" dirty="0" err="1"/>
              <a:t>Herz</a:t>
            </a:r>
            <a:r>
              <a:rPr lang="hu-HU" sz="2000" dirty="0"/>
              <a:t>:</a:t>
            </a:r>
          </a:p>
          <a:p>
            <a:pPr marL="0" indent="0">
              <a:buNone/>
            </a:pPr>
            <a:r>
              <a:rPr lang="hu-HU" sz="2000" dirty="0"/>
              <a:t>- HERZ </a:t>
            </a:r>
            <a:r>
              <a:rPr lang="hu-HU" sz="2000" dirty="0" err="1"/>
              <a:t>Armatura</a:t>
            </a:r>
            <a:r>
              <a:rPr lang="hu-HU" sz="2000" dirty="0"/>
              <a:t> Hungária Kereskedelmi Korlátolt Felelősségű Társaság - Fémáru, szerelvény, fűtési berendezés nagykereskedelme</a:t>
            </a:r>
          </a:p>
          <a:p>
            <a:pPr marL="0" indent="0">
              <a:buNone/>
            </a:pPr>
            <a:r>
              <a:rPr lang="hu-HU" sz="2000" dirty="0"/>
              <a:t>- HERZ HUNGÁRIA Műanyag- és </a:t>
            </a:r>
            <a:r>
              <a:rPr lang="hu-HU" sz="2000" dirty="0" err="1"/>
              <a:t>Hőlégtechnika</a:t>
            </a:r>
            <a:r>
              <a:rPr lang="hu-HU" sz="2000" dirty="0"/>
              <a:t> Korlátolt Felelősségű Társaság - Szerszámgép-nagykereskedelem</a:t>
            </a:r>
          </a:p>
          <a:p>
            <a:pPr marL="0" indent="0">
              <a:buNone/>
            </a:pP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3782572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3917032"/>
          </a:xfrm>
        </p:spPr>
        <p:txBody>
          <a:bodyPr anchor="ctr"/>
          <a:lstStyle/>
          <a:p>
            <a:pPr marL="0" indent="0" algn="ctr">
              <a:buNone/>
            </a:pPr>
            <a:endParaRPr lang="hu-HU" dirty="0"/>
          </a:p>
          <a:p>
            <a:pPr marL="0" indent="0" algn="ctr">
              <a:buNone/>
            </a:pPr>
            <a:r>
              <a:rPr lang="hu-HU" sz="4000" dirty="0"/>
              <a:t>Köszönöm a megtisztelő figyelmet!</a:t>
            </a:r>
          </a:p>
        </p:txBody>
      </p:sp>
    </p:spTree>
    <p:extLst>
      <p:ext uri="{BB962C8B-B14F-4D97-AF65-F5344CB8AC3E}">
        <p14:creationId xmlns:p14="http://schemas.microsoft.com/office/powerpoint/2010/main" val="26455859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2800" dirty="0"/>
              <a:t>I. A cégnév jelentősége, funkciói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u-HU" sz="2000" dirty="0"/>
              <a:t>- szervezetek elnevezésének jelentősége</a:t>
            </a:r>
          </a:p>
          <a:p>
            <a:pPr marL="0" indent="0">
              <a:buNone/>
            </a:pPr>
            <a:endParaRPr lang="hu-HU" sz="2000" dirty="0"/>
          </a:p>
          <a:p>
            <a:pPr marL="0" indent="0">
              <a:buNone/>
            </a:pPr>
            <a:r>
              <a:rPr lang="hu-HU" sz="2000" dirty="0"/>
              <a:t>- cég – cégnév</a:t>
            </a:r>
          </a:p>
          <a:p>
            <a:pPr marL="0" indent="0">
              <a:buNone/>
            </a:pPr>
            <a:endParaRPr lang="hu-HU" sz="2000" dirty="0"/>
          </a:p>
          <a:p>
            <a:pPr marL="0" indent="0">
              <a:buNone/>
            </a:pPr>
            <a:r>
              <a:rPr lang="hu-HU" sz="2000" dirty="0"/>
              <a:t>- cégnév alaki funkciói: azonosítás</a:t>
            </a:r>
          </a:p>
          <a:p>
            <a:pPr marL="0" indent="0">
              <a:buNone/>
            </a:pPr>
            <a:r>
              <a:rPr lang="hu-HU" sz="2000" dirty="0"/>
              <a:t>			megkülönböztethetőség</a:t>
            </a:r>
          </a:p>
          <a:p>
            <a:pPr marL="0" indent="0">
              <a:buNone/>
            </a:pPr>
            <a:endParaRPr lang="hu-HU" sz="2000" dirty="0"/>
          </a:p>
          <a:p>
            <a:pPr marL="0" indent="0">
              <a:buNone/>
            </a:pPr>
            <a:r>
              <a:rPr lang="hu-HU" sz="2000" dirty="0"/>
              <a:t>- cégnév tartalmi funkciója</a:t>
            </a: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4221088"/>
            <a:ext cx="3528392" cy="2493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2655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2800" dirty="0"/>
              <a:t>II. A cégnév összetevői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u-HU" sz="2000" dirty="0"/>
              <a:t>- kötelező elemek: vezérszó + cégforma</a:t>
            </a:r>
          </a:p>
          <a:p>
            <a:pPr marL="0" indent="0">
              <a:buNone/>
            </a:pPr>
            <a:endParaRPr lang="hu-HU" sz="2000" dirty="0"/>
          </a:p>
          <a:p>
            <a:pPr marL="0" indent="0">
              <a:buNone/>
            </a:pPr>
            <a:r>
              <a:rPr lang="hu-HU" sz="2000" dirty="0"/>
              <a:t>- fakultatív elemek: tevékenységre utalás + cégjelző + üzleti jelző</a:t>
            </a:r>
          </a:p>
          <a:p>
            <a:pPr marL="0" indent="0">
              <a:buNone/>
            </a:pPr>
            <a:endParaRPr lang="hu-HU" sz="2000" dirty="0"/>
          </a:p>
          <a:p>
            <a:pPr marL="0" indent="0">
              <a:buNone/>
            </a:pPr>
            <a:r>
              <a:rPr lang="hu-HU" sz="2000" dirty="0"/>
              <a:t> - példa: P+T Kis-Tisza </a:t>
            </a:r>
            <a:r>
              <a:rPr lang="hu-HU" sz="2000" dirty="0" smtClean="0"/>
              <a:t>Vendéglő </a:t>
            </a:r>
            <a:r>
              <a:rPr lang="hu-HU" sz="2000" dirty="0"/>
              <a:t>Kereskedelmi és Szolgáltató Zártkörűen Működő Részvénytársaság</a:t>
            </a:r>
          </a:p>
          <a:p>
            <a:pPr marL="0" indent="0">
              <a:buNone/>
            </a:pPr>
            <a:endParaRPr lang="hu-HU" sz="2000" dirty="0"/>
          </a:p>
          <a:p>
            <a:pPr marL="0" indent="0">
              <a:buNone/>
            </a:pPr>
            <a:r>
              <a:rPr lang="hu-HU" sz="2000" dirty="0"/>
              <a:t>- rövidített cégnév: a kötelező elemekből</a:t>
            </a:r>
          </a:p>
          <a:p>
            <a:pPr marL="0" indent="0">
              <a:buNone/>
            </a:pPr>
            <a:endParaRPr lang="hu-HU" sz="2000" dirty="0"/>
          </a:p>
          <a:p>
            <a:pPr marL="0" indent="0">
              <a:buNone/>
            </a:pPr>
            <a:r>
              <a:rPr lang="hu-HU" sz="2000" dirty="0"/>
              <a:t>- példa: P+T </a:t>
            </a:r>
            <a:r>
              <a:rPr lang="hu-HU" sz="2000" dirty="0" err="1"/>
              <a:t>Zrt</a:t>
            </a:r>
            <a:r>
              <a:rPr lang="hu-HU" sz="2000" dirty="0"/>
              <a:t>.</a:t>
            </a:r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5011122"/>
            <a:ext cx="3741032" cy="1377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0300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2800" dirty="0"/>
              <a:t>III. A cégnévvel szemben támasztott követelmények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indent="-457200">
              <a:buFont typeface="Arial" pitchFamily="34" charset="0"/>
              <a:buAutoNum type="arabicParenR"/>
            </a:pPr>
            <a:r>
              <a:rPr lang="hu-HU" sz="2000" dirty="0"/>
              <a:t>Cégvalódiság elve (tartalmi funkció)</a:t>
            </a:r>
          </a:p>
          <a:p>
            <a:pPr marL="0" indent="0">
              <a:buNone/>
            </a:pPr>
            <a:r>
              <a:rPr lang="hu-HU" sz="2000" dirty="0"/>
              <a:t>megtévesztő látszat</a:t>
            </a:r>
          </a:p>
          <a:p>
            <a:pPr marL="0" indent="0">
              <a:buNone/>
            </a:pPr>
            <a:endParaRPr lang="hu-HU" sz="2000" dirty="0"/>
          </a:p>
          <a:p>
            <a:pPr marL="0" indent="0">
              <a:buNone/>
            </a:pPr>
            <a:r>
              <a:rPr lang="hu-HU" sz="2000" dirty="0"/>
              <a:t>2) </a:t>
            </a:r>
            <a:r>
              <a:rPr lang="hu-HU" sz="2000" dirty="0" err="1"/>
              <a:t>Cégszabatosság</a:t>
            </a:r>
            <a:r>
              <a:rPr lang="hu-HU" sz="2000" dirty="0"/>
              <a:t> elve (tartalmi és azonosítási funkció)</a:t>
            </a:r>
          </a:p>
          <a:p>
            <a:pPr marL="0" indent="0">
              <a:buNone/>
            </a:pPr>
            <a:r>
              <a:rPr lang="hu-HU" sz="2000" dirty="0"/>
              <a:t>szabatos</a:t>
            </a:r>
          </a:p>
          <a:p>
            <a:pPr marL="0" indent="0">
              <a:buNone/>
            </a:pPr>
            <a:r>
              <a:rPr lang="hu-HU" sz="2000" dirty="0"/>
              <a:t>magyar helyesírás</a:t>
            </a:r>
          </a:p>
          <a:p>
            <a:pPr marL="0" indent="0">
              <a:buNone/>
            </a:pPr>
            <a:r>
              <a:rPr lang="hu-HU" sz="2000" dirty="0"/>
              <a:t>kivételek</a:t>
            </a:r>
          </a:p>
          <a:p>
            <a:pPr marL="0" indent="0">
              <a:buNone/>
            </a:pPr>
            <a:r>
              <a:rPr lang="hu-HU" sz="2000" dirty="0"/>
              <a:t>rövidítés: vezérszó + cégforma</a:t>
            </a:r>
          </a:p>
          <a:p>
            <a:pPr marL="0" indent="0">
              <a:buNone/>
            </a:pPr>
            <a:r>
              <a:rPr lang="hu-HU" sz="2000" dirty="0"/>
              <a:t>	„</a:t>
            </a:r>
            <a:r>
              <a:rPr lang="hu-HU" sz="2000" dirty="0" err="1"/>
              <a:t>b.a</a:t>
            </a:r>
            <a:r>
              <a:rPr lang="hu-HU" sz="2000" dirty="0"/>
              <a:t>.” + „</a:t>
            </a:r>
            <a:r>
              <a:rPr lang="hu-HU" sz="2000" dirty="0" err="1"/>
              <a:t>f.a</a:t>
            </a:r>
            <a:r>
              <a:rPr lang="hu-HU" sz="2000" dirty="0"/>
              <a:t>.” + „</a:t>
            </a:r>
            <a:r>
              <a:rPr lang="hu-HU" sz="2000" dirty="0" err="1"/>
              <a:t>v.a</a:t>
            </a:r>
            <a:r>
              <a:rPr lang="hu-HU" sz="2000" dirty="0"/>
              <a:t>.” + „</a:t>
            </a:r>
            <a:r>
              <a:rPr lang="hu-HU" sz="2000" dirty="0" err="1"/>
              <a:t>cs.a</a:t>
            </a:r>
            <a:r>
              <a:rPr lang="hu-HU" sz="2000" dirty="0"/>
              <a:t>.” + „</a:t>
            </a:r>
            <a:r>
              <a:rPr lang="hu-HU" sz="2000" dirty="0" err="1"/>
              <a:t>kt.a</a:t>
            </a:r>
            <a:r>
              <a:rPr lang="hu-HU" sz="2000" dirty="0"/>
              <a:t>.”</a:t>
            </a:r>
          </a:p>
          <a:p>
            <a:pPr marL="0" indent="0">
              <a:buNone/>
            </a:pPr>
            <a:endParaRPr lang="hu-HU" sz="2000" dirty="0"/>
          </a:p>
          <a:p>
            <a:pPr marL="0" indent="0">
              <a:buNone/>
            </a:pPr>
            <a:endParaRPr lang="hu-HU" sz="2000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8148" y="4437112"/>
            <a:ext cx="2788652" cy="1876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7240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2800" dirty="0"/>
              <a:t>III. A cégnévvel szemben támasztott követelmények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u-HU" sz="2000" dirty="0"/>
              <a:t>3) Cégkizárólagosság elve (</a:t>
            </a:r>
            <a:r>
              <a:rPr lang="hu-HU" sz="2000" dirty="0" err="1"/>
              <a:t>megkülönböztethetőségi</a:t>
            </a:r>
            <a:r>
              <a:rPr lang="hu-HU" sz="2000" dirty="0"/>
              <a:t> funkció)</a:t>
            </a:r>
          </a:p>
          <a:p>
            <a:pPr marL="0" indent="0">
              <a:buNone/>
            </a:pPr>
            <a:endParaRPr lang="hu-HU" sz="2000" dirty="0"/>
          </a:p>
          <a:p>
            <a:pPr marL="0" indent="0">
              <a:buNone/>
            </a:pPr>
            <a:r>
              <a:rPr lang="hu-HU" sz="2000" dirty="0"/>
              <a:t>példák: P+T </a:t>
            </a:r>
            <a:r>
              <a:rPr lang="hu-HU" sz="2000" dirty="0" err="1"/>
              <a:t>Zrt</a:t>
            </a:r>
            <a:r>
              <a:rPr lang="hu-HU" sz="2000" dirty="0"/>
              <a:t>. – p+t </a:t>
            </a:r>
            <a:r>
              <a:rPr lang="hu-HU" sz="2000" dirty="0" err="1"/>
              <a:t>Zrt</a:t>
            </a:r>
            <a:r>
              <a:rPr lang="hu-HU" sz="2000" dirty="0"/>
              <a:t>.</a:t>
            </a:r>
          </a:p>
          <a:p>
            <a:pPr marL="0" indent="0">
              <a:buNone/>
            </a:pPr>
            <a:r>
              <a:rPr lang="hu-HU" sz="2000" dirty="0"/>
              <a:t>	P+T </a:t>
            </a:r>
            <a:r>
              <a:rPr lang="hu-HU" sz="2000" dirty="0" err="1"/>
              <a:t>Zrt</a:t>
            </a:r>
            <a:r>
              <a:rPr lang="hu-HU" sz="2000" dirty="0"/>
              <a:t>. – P+T Kft.</a:t>
            </a:r>
          </a:p>
          <a:p>
            <a:pPr marL="0" indent="0">
              <a:buNone/>
            </a:pPr>
            <a:r>
              <a:rPr lang="hu-HU" sz="2000" dirty="0"/>
              <a:t>	P+T </a:t>
            </a:r>
            <a:r>
              <a:rPr lang="hu-HU" sz="2000" dirty="0" err="1"/>
              <a:t>Zrt</a:t>
            </a:r>
            <a:r>
              <a:rPr lang="hu-HU" sz="2000" dirty="0"/>
              <a:t>. – P+V </a:t>
            </a:r>
            <a:r>
              <a:rPr lang="hu-HU" sz="2000" dirty="0" err="1"/>
              <a:t>Zrt</a:t>
            </a:r>
            <a:r>
              <a:rPr lang="hu-HU" sz="2000" dirty="0"/>
              <a:t>.</a:t>
            </a:r>
          </a:p>
          <a:p>
            <a:pPr marL="0" indent="0">
              <a:buNone/>
            </a:pPr>
            <a:r>
              <a:rPr lang="hu-HU" sz="2000" dirty="0"/>
              <a:t>	</a:t>
            </a:r>
            <a:r>
              <a:rPr lang="hu-HU" sz="2000" dirty="0" err="1"/>
              <a:t>Social</a:t>
            </a:r>
            <a:r>
              <a:rPr lang="hu-HU" sz="2000" dirty="0"/>
              <a:t> – </a:t>
            </a:r>
            <a:r>
              <a:rPr lang="hu-HU" sz="2000" dirty="0" err="1"/>
              <a:t>Socias</a:t>
            </a:r>
            <a:r>
              <a:rPr lang="hu-HU" sz="2000" dirty="0"/>
              <a:t> (FÍT 10.Cgf.43.519/2009/2.)</a:t>
            </a:r>
          </a:p>
          <a:p>
            <a:pPr marL="0" indent="0">
              <a:buNone/>
            </a:pPr>
            <a:r>
              <a:rPr lang="hu-HU" sz="2000" dirty="0"/>
              <a:t>	Media </a:t>
            </a:r>
            <a:r>
              <a:rPr lang="hu-HU" sz="2000" dirty="0" err="1"/>
              <a:t>Markt</a:t>
            </a:r>
            <a:r>
              <a:rPr lang="hu-HU" sz="2000" dirty="0"/>
              <a:t> Győr Kft. – Media </a:t>
            </a:r>
            <a:r>
              <a:rPr lang="hu-HU" sz="2000" dirty="0" err="1"/>
              <a:t>Markt</a:t>
            </a:r>
            <a:r>
              <a:rPr lang="hu-HU" sz="2000" dirty="0"/>
              <a:t> Zalaegerszeg Kft. (ÍH 2012. 	178.)</a:t>
            </a:r>
          </a:p>
          <a:p>
            <a:pPr marL="0" indent="0">
              <a:buNone/>
            </a:pPr>
            <a:endParaRPr lang="hu-HU" sz="3600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4308211"/>
            <a:ext cx="3572463" cy="2418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3678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2800" dirty="0"/>
              <a:t>III. A cégnévvel szemben támasztott követelmények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sz="2000" dirty="0"/>
              <a:t>Cégkizárólagosság alóli kivételek:</a:t>
            </a:r>
          </a:p>
          <a:p>
            <a:pPr marL="0" indent="0">
              <a:buNone/>
            </a:pPr>
            <a:r>
              <a:rPr lang="hu-HU" sz="2000" dirty="0"/>
              <a:t>	- átalakulás</a:t>
            </a:r>
          </a:p>
          <a:p>
            <a:pPr marL="0" indent="0">
              <a:buNone/>
            </a:pPr>
            <a:r>
              <a:rPr lang="hu-HU" sz="2000" dirty="0"/>
              <a:t>	- már megváltoztatott</a:t>
            </a:r>
          </a:p>
          <a:p>
            <a:pPr marL="0" indent="0">
              <a:buNone/>
            </a:pPr>
            <a:r>
              <a:rPr lang="hu-HU" sz="2000" dirty="0"/>
              <a:t>	- korábban törölt</a:t>
            </a:r>
          </a:p>
          <a:p>
            <a:pPr marL="0" indent="0">
              <a:buNone/>
            </a:pPr>
            <a:r>
              <a:rPr lang="hu-HU" sz="2000" dirty="0"/>
              <a:t>	- cég tagjának neve (pl.: Szabó János)</a:t>
            </a:r>
          </a:p>
          <a:p>
            <a:pPr marL="0" indent="0">
              <a:buNone/>
            </a:pPr>
            <a:endParaRPr lang="hu-HU" sz="2000" dirty="0"/>
          </a:p>
          <a:p>
            <a:pPr marL="0" indent="0">
              <a:buNone/>
            </a:pPr>
            <a:r>
              <a:rPr lang="hu-HU" sz="2000" dirty="0"/>
              <a:t>Névviselési elsőbbség</a:t>
            </a:r>
          </a:p>
          <a:p>
            <a:pPr marL="0" indent="0">
              <a:buNone/>
            </a:pPr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800" y="3933056"/>
            <a:ext cx="3810000" cy="2552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3898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2800" dirty="0"/>
              <a:t>IV. A cégnévvel kapcsolatos tartalmi előírások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u-HU" sz="2000" dirty="0"/>
              <a:t>1) Nonprofit jelleg, közhasznú minősítés</a:t>
            </a:r>
          </a:p>
          <a:p>
            <a:pPr marL="0" indent="0">
              <a:buNone/>
            </a:pPr>
            <a:endParaRPr lang="hu-HU" sz="2000" dirty="0"/>
          </a:p>
          <a:p>
            <a:pPr marL="0" indent="0">
              <a:buNone/>
            </a:pPr>
            <a:r>
              <a:rPr lang="hu-HU" sz="2000" dirty="0"/>
              <a:t>2) „állami” + „nemzeti”</a:t>
            </a:r>
          </a:p>
          <a:p>
            <a:pPr marL="0" indent="0">
              <a:buNone/>
            </a:pPr>
            <a:endParaRPr lang="hu-HU" sz="2000" dirty="0"/>
          </a:p>
          <a:p>
            <a:pPr marL="0" indent="0">
              <a:buNone/>
            </a:pPr>
            <a:r>
              <a:rPr lang="hu-HU" sz="2000" dirty="0"/>
              <a:t>3) Földrajzi név, közigazgatási egység neve: „országos” + „megyei”</a:t>
            </a:r>
          </a:p>
          <a:p>
            <a:pPr marL="0" indent="0">
              <a:buNone/>
            </a:pPr>
            <a:endParaRPr lang="hu-HU" sz="2000" dirty="0"/>
          </a:p>
          <a:p>
            <a:pPr marL="0" indent="0">
              <a:buNone/>
            </a:pPr>
            <a:r>
              <a:rPr lang="hu-HU" sz="2000" dirty="0"/>
              <a:t>4) Településnév: LB </a:t>
            </a:r>
            <a:r>
              <a:rPr lang="hu-HU" sz="2000" dirty="0" err="1"/>
              <a:t>Cgf</a:t>
            </a:r>
            <a:r>
              <a:rPr lang="hu-HU" sz="2000" dirty="0"/>
              <a:t>. VII.23.751/2000/2.; ÍH 2010. 42.</a:t>
            </a:r>
          </a:p>
          <a:p>
            <a:pPr marL="0" indent="0">
              <a:buNone/>
            </a:pPr>
            <a:endParaRPr lang="hu-HU" sz="2000" dirty="0"/>
          </a:p>
          <a:p>
            <a:pPr marL="0" indent="0">
              <a:buNone/>
            </a:pPr>
            <a:r>
              <a:rPr lang="hu-HU" sz="2000" dirty="0"/>
              <a:t>5) Szervezethez, egyházhoz etc. tartozás</a:t>
            </a: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4403640"/>
            <a:ext cx="3044200" cy="2210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0084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2800" dirty="0"/>
              <a:t>IV. A cégnévvel kapcsolatos tartalmi előírások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u-HU" sz="2000" dirty="0"/>
              <a:t>6) Külföldi vállalkozás neve</a:t>
            </a:r>
          </a:p>
          <a:p>
            <a:pPr marL="0" indent="0">
              <a:buNone/>
            </a:pPr>
            <a:endParaRPr lang="hu-HU" sz="2000" dirty="0"/>
          </a:p>
          <a:p>
            <a:pPr marL="0" indent="0">
              <a:buNone/>
            </a:pPr>
            <a:r>
              <a:rPr lang="hu-HU" sz="2000" dirty="0"/>
              <a:t>7) Jogi érdekkel érintett elnevezés: településnév + személynév + védjegy + márkajel + </a:t>
            </a:r>
            <a:r>
              <a:rPr lang="hu-HU" sz="2000" dirty="0" err="1"/>
              <a:t>domainnév</a:t>
            </a:r>
            <a:endParaRPr lang="hu-HU" sz="2000" dirty="0"/>
          </a:p>
          <a:p>
            <a:pPr marL="0" indent="0">
              <a:buNone/>
            </a:pPr>
            <a:endParaRPr lang="hu-HU" sz="2000" dirty="0"/>
          </a:p>
          <a:p>
            <a:pPr marL="0" indent="0">
              <a:buNone/>
            </a:pPr>
            <a:r>
              <a:rPr lang="hu-HU" sz="2000" dirty="0"/>
              <a:t>8) A történelem kiemelkedő személyiségének a neve: MTA engedélye</a:t>
            </a:r>
          </a:p>
          <a:p>
            <a:pPr marL="0" indent="0">
              <a:buNone/>
            </a:pPr>
            <a:r>
              <a:rPr lang="hu-HU" sz="2000" dirty="0"/>
              <a:t>					361/B/2003. AB határozat</a:t>
            </a:r>
          </a:p>
          <a:p>
            <a:pPr marL="0" indent="0">
              <a:buNone/>
            </a:pPr>
            <a:endParaRPr lang="hu-HU" sz="2000" dirty="0"/>
          </a:p>
          <a:p>
            <a:pPr marL="0" indent="0">
              <a:buNone/>
            </a:pPr>
            <a:r>
              <a:rPr lang="hu-HU" sz="2000" dirty="0"/>
              <a:t>9) XX. századi önkényuralmi politikai rendszerek</a:t>
            </a: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6216" y="4653136"/>
            <a:ext cx="2930584" cy="1816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7686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2800" dirty="0"/>
              <a:t>V. Érdekességek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6510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u-HU" sz="2000" dirty="0"/>
              <a:t>S</a:t>
            </a:r>
            <a:r>
              <a:rPr lang="hu-HU" sz="2000" dirty="0" smtClean="0"/>
              <a:t>zórakoztató </a:t>
            </a:r>
            <a:r>
              <a:rPr lang="hu-HU" sz="2000" dirty="0"/>
              <a:t>cégnevek:</a:t>
            </a:r>
          </a:p>
          <a:p>
            <a:pPr>
              <a:buFontTx/>
              <a:buChar char="-"/>
            </a:pPr>
            <a:r>
              <a:rPr lang="hu-HU" sz="2000" dirty="0" err="1"/>
              <a:t>Szó-Katlan</a:t>
            </a:r>
            <a:r>
              <a:rPr lang="hu-HU" sz="2000" dirty="0"/>
              <a:t> Ötletműhely Szolgáltató és Kereskedelmi Betéti Társaság (törölt)</a:t>
            </a:r>
          </a:p>
          <a:p>
            <a:pPr>
              <a:buFontTx/>
              <a:buChar char="-"/>
            </a:pPr>
            <a:r>
              <a:rPr lang="hu-HU" sz="2000" dirty="0"/>
              <a:t>„KÖNYV-ELEK” Adó- és pénzügyi tanácsadó, könyvelő Betéti Társaság (törölt)</a:t>
            </a:r>
          </a:p>
          <a:p>
            <a:pPr>
              <a:buFontTx/>
              <a:buChar char="-"/>
            </a:pPr>
            <a:r>
              <a:rPr lang="hu-HU" sz="2000" dirty="0"/>
              <a:t>FOG-ÁSZ Fogászati Közkereseti Társaság (törölt)</a:t>
            </a:r>
          </a:p>
          <a:p>
            <a:pPr marL="0" indent="0">
              <a:buNone/>
            </a:pPr>
            <a:endParaRPr lang="hu-HU" sz="2000" dirty="0"/>
          </a:p>
          <a:p>
            <a:pPr marL="0" indent="0">
              <a:buNone/>
            </a:pPr>
            <a:r>
              <a:rPr lang="hu-HU" sz="2000" dirty="0"/>
              <a:t>Ismert személyek neve a cégnévben és ezen cégek tevékenysége:</a:t>
            </a:r>
          </a:p>
          <a:p>
            <a:pPr marL="0" indent="0">
              <a:buNone/>
            </a:pPr>
            <a:r>
              <a:rPr lang="hu-HU" sz="2000" dirty="0"/>
              <a:t>1, Da Vinci:</a:t>
            </a:r>
          </a:p>
          <a:p>
            <a:pPr>
              <a:buFontTx/>
              <a:buChar char="-"/>
            </a:pPr>
            <a:r>
              <a:rPr lang="hu-HU" sz="2000" dirty="0"/>
              <a:t>DA VINCI Media Public Relations Kft. – épületépítési projekt szervezése</a:t>
            </a:r>
          </a:p>
          <a:p>
            <a:pPr>
              <a:buFontTx/>
              <a:buChar char="-"/>
            </a:pPr>
            <a:r>
              <a:rPr lang="hu-HU" sz="2000" dirty="0"/>
              <a:t>da Vinci </a:t>
            </a:r>
            <a:r>
              <a:rPr lang="hu-HU" sz="2000" dirty="0" err="1"/>
              <a:t>Inspiration</a:t>
            </a:r>
            <a:r>
              <a:rPr lang="hu-HU" sz="2000" dirty="0"/>
              <a:t> Kft. – egyéb háztartási cikk nagykereskedelme </a:t>
            </a:r>
            <a:endParaRPr lang="hu-HU" sz="1600" dirty="0"/>
          </a:p>
          <a:p>
            <a:pPr marL="0" indent="0">
              <a:buNone/>
            </a:pPr>
            <a:endParaRPr lang="hu-HU" sz="2000" dirty="0"/>
          </a:p>
          <a:p>
            <a:pPr marL="0" indent="0">
              <a:buNone/>
            </a:pPr>
            <a:endParaRPr lang="hu-HU" sz="2000" dirty="0"/>
          </a:p>
          <a:p>
            <a:pPr marL="0" indent="0">
              <a:buNone/>
            </a:pPr>
            <a:endParaRPr lang="hu-HU" sz="2000" dirty="0"/>
          </a:p>
          <a:p>
            <a:pPr marL="0" indent="0">
              <a:buNone/>
            </a:pPr>
            <a:endParaRPr lang="hu-HU" sz="2000" dirty="0"/>
          </a:p>
          <a:p>
            <a:pPr marL="0" indent="0">
              <a:buNone/>
            </a:pPr>
            <a:endParaRPr lang="hu-HU" sz="2000" dirty="0"/>
          </a:p>
          <a:p>
            <a:pPr marL="0" indent="0">
              <a:buNone/>
            </a:pPr>
            <a:endParaRPr lang="hu-HU" sz="2000" dirty="0"/>
          </a:p>
          <a:p>
            <a:pPr marL="0" indent="0">
              <a:buNone/>
            </a:pPr>
            <a:endParaRPr lang="hu-HU" sz="2000" dirty="0"/>
          </a:p>
          <a:p>
            <a:pPr marL="0" indent="0">
              <a:buNone/>
            </a:pPr>
            <a:endParaRPr lang="hu-HU" sz="2000" dirty="0"/>
          </a:p>
          <a:p>
            <a:pPr marL="0" indent="0">
              <a:buNone/>
            </a:pP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2274172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NKE_prezentacio_Ludovika Szabadegyete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NKE">
      <a:majorFont>
        <a:latin typeface="Optima HU Bd"/>
        <a:ea typeface=""/>
        <a:cs typeface=""/>
      </a:majorFont>
      <a:minorFont>
        <a:latin typeface="Optima HU Rg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NKE_prezentacio_Ludovika Szabadegyetem</Template>
  <TotalTime>116</TotalTime>
  <Words>651</Words>
  <Application>Microsoft Office PowerPoint</Application>
  <PresentationFormat>Diavetítés a képernyőre (4:3 oldalarány)</PresentationFormat>
  <Paragraphs>135</Paragraphs>
  <Slides>15</Slides>
  <Notes>1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15</vt:i4>
      </vt:variant>
    </vt:vector>
  </HeadingPairs>
  <TitlesOfParts>
    <vt:vector size="16" baseType="lpstr">
      <vt:lpstr>NKE_prezentacio_Ludovika Szabadegyetem</vt:lpstr>
      <vt:lpstr>Prof. Dr. Papp Tekla NKE-ÁKK Civilisztikai Intézet  Nomen est omen</vt:lpstr>
      <vt:lpstr>I. A cégnév jelentősége, funkciói</vt:lpstr>
      <vt:lpstr>II. A cégnév összetevői</vt:lpstr>
      <vt:lpstr>III. A cégnévvel szemben támasztott követelmények</vt:lpstr>
      <vt:lpstr>III. A cégnévvel szemben támasztott követelmények</vt:lpstr>
      <vt:lpstr>III. A cégnévvel szemben támasztott követelmények</vt:lpstr>
      <vt:lpstr>IV. A cégnévvel kapcsolatos tartalmi előírások</vt:lpstr>
      <vt:lpstr>IV. A cégnévvel kapcsolatos tartalmi előírások</vt:lpstr>
      <vt:lpstr>V. Érdekességek</vt:lpstr>
      <vt:lpstr>V. Érdekességek</vt:lpstr>
      <vt:lpstr>V. Érdekességek</vt:lpstr>
      <vt:lpstr>V. Érdekességek</vt:lpstr>
      <vt:lpstr>V. Érdekességek</vt:lpstr>
      <vt:lpstr>V. Érdekességek</vt:lpstr>
      <vt:lpstr>PowerPoint bemutató</vt:lpstr>
    </vt:vector>
  </TitlesOfParts>
  <Company>NKE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PappT</dc:creator>
  <cp:lastModifiedBy>PappT</cp:lastModifiedBy>
  <cp:revision>19</cp:revision>
  <dcterms:created xsi:type="dcterms:W3CDTF">2017-02-18T16:28:32Z</dcterms:created>
  <dcterms:modified xsi:type="dcterms:W3CDTF">2017-02-23T14:38:27Z</dcterms:modified>
</cp:coreProperties>
</file>