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65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FDA4A-7398-4531-AD6A-26C600660086}" type="datetimeFigureOut">
              <a:rPr lang="hu-HU" smtClean="0"/>
              <a:t>2017.02.23.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7B516-7411-4C00-85B2-34E4625F5C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361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B516-7411-4C00-85B2-34E4625F5CAA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576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349131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5" name="Kép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5" name="Kép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67793"/>
            <a:ext cx="1050902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4632" cy="3024335"/>
          </a:xfrm>
        </p:spPr>
        <p:txBody>
          <a:bodyPr>
            <a:normAutofit/>
          </a:bodyPr>
          <a:lstStyle/>
          <a:p>
            <a:pPr algn="ctr"/>
            <a:r>
              <a:rPr lang="hu-HU" sz="3200" dirty="0">
                <a:solidFill>
                  <a:schemeClr val="tx1"/>
                </a:solidFill>
                <a:latin typeface="+mn-lt"/>
              </a:rPr>
              <a:t>Prof. Dr. Papp Tekla</a:t>
            </a:r>
            <a:r>
              <a:rPr lang="hu-H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hu-HU" sz="2400" dirty="0">
                <a:solidFill>
                  <a:schemeClr val="tx1"/>
                </a:solidFill>
                <a:latin typeface="+mn-lt"/>
              </a:rPr>
            </a:br>
            <a:r>
              <a:rPr lang="hu-HU" sz="1800" dirty="0">
                <a:solidFill>
                  <a:schemeClr val="tx1"/>
                </a:solidFill>
                <a:latin typeface="+mn-lt"/>
              </a:rPr>
              <a:t>NKE-ÁKK </a:t>
            </a:r>
            <a:r>
              <a:rPr lang="hu-HU" sz="1800" dirty="0" err="1">
                <a:solidFill>
                  <a:schemeClr val="tx1"/>
                </a:solidFill>
                <a:latin typeface="+mn-lt"/>
              </a:rPr>
              <a:t>Civilisztikai</a:t>
            </a:r>
            <a:r>
              <a:rPr lang="hu-HU" sz="1800" dirty="0">
                <a:solidFill>
                  <a:schemeClr val="tx1"/>
                </a:solidFill>
                <a:latin typeface="+mn-lt"/>
              </a:rPr>
              <a:t> Intézet</a:t>
            </a:r>
            <a:br>
              <a:rPr lang="hu-HU" sz="1800" dirty="0">
                <a:solidFill>
                  <a:schemeClr val="tx1"/>
                </a:solidFill>
                <a:latin typeface="+mn-lt"/>
              </a:rPr>
            </a:br>
            <a:r>
              <a:rPr lang="hu-HU" dirty="0"/>
              <a:t/>
            </a:r>
            <a:br>
              <a:rPr lang="hu-HU" dirty="0"/>
            </a:br>
            <a:r>
              <a:rPr lang="hu-HU" sz="5400" dirty="0"/>
              <a:t>Nomen est </a:t>
            </a:r>
            <a:r>
              <a:rPr lang="hu-HU" sz="5400" dirty="0" err="1"/>
              <a:t>omen</a:t>
            </a:r>
            <a:endParaRPr lang="hu-HU" sz="5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704856" cy="2376264"/>
          </a:xfrm>
        </p:spPr>
        <p:txBody>
          <a:bodyPr/>
          <a:lstStyle/>
          <a:p>
            <a:pPr algn="ctr"/>
            <a:r>
              <a:rPr lang="hu-HU" dirty="0"/>
              <a:t>Milyen a jó cégnév?</a:t>
            </a:r>
          </a:p>
          <a:p>
            <a:pPr algn="ctr"/>
            <a:endParaRPr lang="hu-HU" sz="1800" dirty="0"/>
          </a:p>
          <a:p>
            <a:pPr algn="ctr"/>
            <a:r>
              <a:rPr lang="hu-HU" sz="1800" dirty="0"/>
              <a:t>Budapest, 2017. március 07.</a:t>
            </a: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V. Érdekességek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dirty="0"/>
              <a:t>2, Vörösmarty:</a:t>
            </a:r>
          </a:p>
          <a:p>
            <a:pPr>
              <a:buFontTx/>
              <a:buChar char="-"/>
            </a:pPr>
            <a:r>
              <a:rPr lang="hu-HU" sz="2000" dirty="0"/>
              <a:t>Vörösmarty 2005. Kereskedelemi és Szolgáltató Bt. – egyéb </a:t>
            </a:r>
            <a:r>
              <a:rPr lang="hu-HU" sz="2000" dirty="0" err="1"/>
              <a:t>m.n.s</a:t>
            </a:r>
            <a:r>
              <a:rPr lang="hu-HU" sz="2000" dirty="0"/>
              <a:t>. új áru kiskereskedelme</a:t>
            </a:r>
          </a:p>
          <a:p>
            <a:pPr lvl="0">
              <a:buFontTx/>
              <a:buChar char="-"/>
            </a:pPr>
            <a:r>
              <a:rPr lang="hu-HU" sz="2000" dirty="0"/>
              <a:t>Vörösmarty Mezőgazdasági Kft. – gabonaféle (kivéve: rizs), hüvelyes növény, olajos mag termesztése</a:t>
            </a:r>
          </a:p>
          <a:p>
            <a:pPr lvl="0">
              <a:buFontTx/>
              <a:buChar char="-"/>
            </a:pPr>
            <a:endParaRPr lang="hu-HU" sz="2000" dirty="0"/>
          </a:p>
          <a:p>
            <a:pPr marL="0" lvl="0" indent="0">
              <a:buNone/>
            </a:pPr>
            <a:r>
              <a:rPr lang="hu-HU" sz="2000" dirty="0"/>
              <a:t>3, Babits:</a:t>
            </a:r>
          </a:p>
          <a:p>
            <a:pPr lvl="0">
              <a:buFontTx/>
              <a:buChar char="-"/>
            </a:pPr>
            <a:r>
              <a:rPr lang="hu-HU" sz="2000" dirty="0"/>
              <a:t>BABITS PINCÉSZET Kereskedelmi és Szolgáltató Kft. – szőlőbor termelése</a:t>
            </a:r>
          </a:p>
          <a:p>
            <a:pPr>
              <a:buFontTx/>
              <a:buChar char="-"/>
            </a:pPr>
            <a:r>
              <a:rPr lang="hu-HU" sz="2000" dirty="0"/>
              <a:t>BABITS Ipari, Kereskedelmi és Szolgáltató Kft. – fémmegmunkálás</a:t>
            </a:r>
          </a:p>
          <a:p>
            <a:pPr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4, Radnóti:</a:t>
            </a:r>
          </a:p>
          <a:p>
            <a:pPr marL="0" lvl="0" indent="0">
              <a:buNone/>
            </a:pPr>
            <a:r>
              <a:rPr lang="hu-HU" sz="2000" dirty="0"/>
              <a:t>- Radnóti Consulting Szolgáltató Kft. – üzletviteli, egyéb vezetési tanácsadás</a:t>
            </a:r>
          </a:p>
          <a:p>
            <a:pPr marL="0" lvl="0" indent="0">
              <a:buNone/>
            </a:pPr>
            <a:r>
              <a:rPr lang="hu-HU" sz="2000" dirty="0"/>
              <a:t>- „Radnóti Miklós” Garázsszövetkezet</a:t>
            </a:r>
          </a:p>
          <a:p>
            <a:pPr marL="0" lv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656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V. Érdekességek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dirty="0"/>
              <a:t>5, Petőfi:</a:t>
            </a:r>
          </a:p>
          <a:p>
            <a:pPr marL="0" lvl="0" indent="0">
              <a:buNone/>
            </a:pPr>
            <a:r>
              <a:rPr lang="hu-HU" sz="2000" dirty="0"/>
              <a:t>- PETŐFI LAKÁSFENNTARTÓ SZÖVETKEZET</a:t>
            </a:r>
          </a:p>
          <a:p>
            <a:pPr marL="0" lvl="0" indent="0">
              <a:buNone/>
            </a:pPr>
            <a:r>
              <a:rPr lang="hu-HU" sz="2000" dirty="0"/>
              <a:t>- Petőfi Mezőgazdasági Kereskedelmi és Szolgáltató Szövetkezet</a:t>
            </a:r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6, Móricz:</a:t>
            </a:r>
          </a:p>
          <a:p>
            <a:pPr marL="0" lvl="0" indent="0">
              <a:buNone/>
            </a:pPr>
            <a:r>
              <a:rPr lang="hu-HU" sz="2000" dirty="0"/>
              <a:t>- „Móricz” Egészségügyi, Kereskedelmi és Szolgáltató Kft. – gyógyászati termék kiskereskedelme</a:t>
            </a:r>
          </a:p>
          <a:p>
            <a:pPr marL="0" lvl="0" indent="0">
              <a:buNone/>
            </a:pPr>
            <a:r>
              <a:rPr lang="hu-HU" sz="2000" dirty="0"/>
              <a:t>- MÓRICZ Ipari, Kereskedelmi és Szolgáltató Kft. – gépjárműjavítás, -karbantartás</a:t>
            </a:r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7, Kossuth:</a:t>
            </a:r>
          </a:p>
          <a:p>
            <a:pPr marL="0" lvl="0" indent="0">
              <a:buNone/>
            </a:pPr>
            <a:r>
              <a:rPr lang="hu-HU" sz="2000" dirty="0"/>
              <a:t>- Kossuth Borház Kft. – ital nagykereskedelme</a:t>
            </a:r>
          </a:p>
          <a:p>
            <a:pPr marL="0" lvl="0" indent="0">
              <a:buNone/>
            </a:pPr>
            <a:r>
              <a:rPr lang="hu-HU" sz="2000" dirty="0"/>
              <a:t>- Kossuth Múzeumhajó Üzemeltető, Szolgáltató és Kereskedelmi Korlátolt Felelősségű Társaság – divat-, formatervezés</a:t>
            </a:r>
          </a:p>
        </p:txBody>
      </p:sp>
    </p:spTree>
    <p:extLst>
      <p:ext uri="{BB962C8B-B14F-4D97-AF65-F5344CB8AC3E}">
        <p14:creationId xmlns:p14="http://schemas.microsoft.com/office/powerpoint/2010/main" val="328236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V. Érdekességek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8, Lincoln:</a:t>
            </a:r>
          </a:p>
          <a:p>
            <a:pPr marL="0" lvl="0" indent="0">
              <a:buNone/>
            </a:pPr>
            <a:r>
              <a:rPr lang="hu-HU" sz="2000" dirty="0"/>
              <a:t>- Lincoln Naperőmű Korlátolt Felelősségű Társaság - Villamosenergia-termelés</a:t>
            </a:r>
          </a:p>
          <a:p>
            <a:pPr marL="0" lvl="0" indent="0">
              <a:buNone/>
            </a:pPr>
            <a:r>
              <a:rPr lang="hu-HU" sz="2000" dirty="0"/>
              <a:t>- Lincoln Oktató és Fordító Bt. - </a:t>
            </a:r>
            <a:r>
              <a:rPr lang="hu-HU" sz="2000" dirty="0" err="1"/>
              <a:t>M.n.s</a:t>
            </a:r>
            <a:r>
              <a:rPr lang="hu-HU" sz="2000" dirty="0"/>
              <a:t>. egyéb oktatás</a:t>
            </a:r>
          </a:p>
          <a:p>
            <a:pPr marL="0" lvl="0" indent="0">
              <a:buNone/>
            </a:pPr>
            <a:endParaRPr lang="hu-HU" sz="2000" dirty="0"/>
          </a:p>
          <a:p>
            <a:pPr marL="0" lvl="0" indent="0">
              <a:buNone/>
            </a:pPr>
            <a:r>
              <a:rPr lang="hu-HU" sz="2000" dirty="0"/>
              <a:t>9, Rákóczi:</a:t>
            </a:r>
          </a:p>
          <a:p>
            <a:pPr marL="0" indent="0">
              <a:buNone/>
            </a:pPr>
            <a:r>
              <a:rPr lang="hu-HU" sz="2000" dirty="0"/>
              <a:t>- RÁKÓCZI-SZERVIZ Kereskedelmi és Szolgáltató Betéti Társaság - Szórakoztatóelektronikai cikk javítása</a:t>
            </a:r>
          </a:p>
          <a:p>
            <a:pPr marL="0" indent="0">
              <a:buNone/>
            </a:pPr>
            <a:r>
              <a:rPr lang="hu-HU" sz="2000" dirty="0"/>
              <a:t>- RÁKÓCZI-DELIKÁT Kereskedelmi Korlátolt Felelősségű Társaság - Cukor, édesség nagykereskedelme</a:t>
            </a:r>
          </a:p>
          <a:p>
            <a:pPr marL="0" lvl="0" indent="0">
              <a:buNone/>
            </a:pPr>
            <a:endParaRPr lang="hu-HU" sz="2000" dirty="0"/>
          </a:p>
          <a:p>
            <a:pPr marL="0" lv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4832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V. Érdekességek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3924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/>
              <a:t>Védjegyek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1, Pick:</a:t>
            </a:r>
          </a:p>
          <a:p>
            <a:pPr marL="0" indent="0">
              <a:buNone/>
            </a:pPr>
            <a:r>
              <a:rPr lang="hu-HU" sz="2000" dirty="0"/>
              <a:t>- </a:t>
            </a:r>
            <a:r>
              <a:rPr lang="hu-HU" sz="2000" dirty="0" err="1"/>
              <a:t>PICKform</a:t>
            </a:r>
            <a:r>
              <a:rPr lang="hu-HU" sz="2000" dirty="0"/>
              <a:t> Kereskedelmi és Szolgáltató Korlátolt Felelősségű Társaság - Egyéb információ-technológiai szolgáltatás</a:t>
            </a:r>
          </a:p>
          <a:p>
            <a:pPr marL="0" lvl="0" indent="0">
              <a:buNone/>
            </a:pPr>
            <a:r>
              <a:rPr lang="hu-HU" sz="2000" dirty="0"/>
              <a:t>- Pick </a:t>
            </a:r>
            <a:r>
              <a:rPr lang="hu-HU" sz="2000" dirty="0" err="1"/>
              <a:t>You</a:t>
            </a:r>
            <a:r>
              <a:rPr lang="hu-HU" sz="2000" dirty="0"/>
              <a:t> Kereskedelmi és Szolgáltató Korlátolt Felelősségű Társaság - Számítógépes programozás</a:t>
            </a:r>
          </a:p>
          <a:p>
            <a:pPr lvl="0">
              <a:buFontTx/>
              <a:buChar char="-"/>
            </a:pPr>
            <a:endParaRPr lang="hu-HU" sz="2000" dirty="0"/>
          </a:p>
          <a:p>
            <a:pPr marL="0" lvl="0" indent="0">
              <a:buNone/>
            </a:pPr>
            <a:r>
              <a:rPr lang="hu-HU" sz="2000" dirty="0"/>
              <a:t>2, Zwack:</a:t>
            </a:r>
          </a:p>
          <a:p>
            <a:pPr marL="0" lvl="0" indent="0">
              <a:buNone/>
            </a:pPr>
            <a:r>
              <a:rPr lang="hu-HU" sz="2000" dirty="0"/>
              <a:t>- ZWACK ÉS ZWACK Kereskedelmi és Szolgáltató Korlátolt Felelősségű Társaság - Üzletviteli, egyéb vezetési tanácsadás</a:t>
            </a:r>
          </a:p>
          <a:p>
            <a:pPr marL="0" lvl="0" indent="0">
              <a:buNone/>
            </a:pPr>
            <a:r>
              <a:rPr lang="hu-HU" sz="2000" dirty="0"/>
              <a:t>- Zwack Borászati Szaktanácsadó Korlátolt Felelősségű Társaság - Üzletviteli, egyéb vezetési tanácsadás</a:t>
            </a:r>
          </a:p>
          <a:p>
            <a:pPr marL="0" lv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5150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V. Érdekességek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2000" dirty="0"/>
              <a:t>3, </a:t>
            </a:r>
            <a:r>
              <a:rPr lang="hu-HU" sz="2000" dirty="0" err="1"/>
              <a:t>Herz</a:t>
            </a:r>
            <a:r>
              <a:rPr lang="hu-HU" sz="2000" dirty="0"/>
              <a:t>:</a:t>
            </a:r>
          </a:p>
          <a:p>
            <a:pPr marL="0" indent="0">
              <a:buNone/>
            </a:pPr>
            <a:r>
              <a:rPr lang="hu-HU" sz="2000" dirty="0"/>
              <a:t>- HERZ </a:t>
            </a:r>
            <a:r>
              <a:rPr lang="hu-HU" sz="2000" dirty="0" err="1"/>
              <a:t>Armatura</a:t>
            </a:r>
            <a:r>
              <a:rPr lang="hu-HU" sz="2000" dirty="0"/>
              <a:t> Hungária Kereskedelmi Korlátolt Felelősségű Társaság - Fémáru, szerelvény, fűtési berendezés nagykereskedelme</a:t>
            </a:r>
          </a:p>
          <a:p>
            <a:pPr marL="0" indent="0">
              <a:buNone/>
            </a:pPr>
            <a:r>
              <a:rPr lang="hu-HU" sz="2000" dirty="0"/>
              <a:t>- HERZ HUNGÁRIA Műanyag- és </a:t>
            </a:r>
            <a:r>
              <a:rPr lang="hu-HU" sz="2000" dirty="0" err="1"/>
              <a:t>Hőlégtechnika</a:t>
            </a:r>
            <a:r>
              <a:rPr lang="hu-HU" sz="2000" dirty="0"/>
              <a:t> Korlátolt Felelősségű Társaság - Szerszámgép-nagykereskedelem</a:t>
            </a:r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7825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917032"/>
          </a:xfrm>
        </p:spPr>
        <p:txBody>
          <a:bodyPr anchor="ctr"/>
          <a:lstStyle/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4000" dirty="0"/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264558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I. A cégnév jelentősége, funkciói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- szervezetek elnevezésének jelentősége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- cég – cégnév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- cégnév alaki funkciói: azonosítás</a:t>
            </a:r>
          </a:p>
          <a:p>
            <a:pPr marL="0" indent="0">
              <a:buNone/>
            </a:pPr>
            <a:r>
              <a:rPr lang="hu-HU" sz="2000" dirty="0"/>
              <a:t>			megkülönböztethetőség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- cégnév tartalmi funkciója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21088"/>
            <a:ext cx="3528392" cy="249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5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II. A cégnév összetevői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- kötelező elemek: vezérszó + cégforma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- fakultatív elemek: tevékenységre utalás + cégjelző + üzleti jelző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 - példa: P+T Kis-Tisza </a:t>
            </a:r>
            <a:r>
              <a:rPr lang="hu-HU" sz="2000" dirty="0" smtClean="0"/>
              <a:t>Vendéglő </a:t>
            </a:r>
            <a:r>
              <a:rPr lang="hu-HU" sz="2000" dirty="0"/>
              <a:t>Kereskedelmi és Szolgáltató Zártkörűen Működő Részvénytársaság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- rövidített cégnév: a kötelező elemekből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- példa: P+T </a:t>
            </a:r>
            <a:r>
              <a:rPr lang="hu-HU" sz="2000" dirty="0" err="1"/>
              <a:t>Zrt</a:t>
            </a:r>
            <a:r>
              <a:rPr lang="hu-HU" sz="2000" dirty="0"/>
              <a:t>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011122"/>
            <a:ext cx="3741032" cy="137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0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III. A cégnévvel szemben támasztott követelmények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itchFamily="34" charset="0"/>
              <a:buAutoNum type="arabicParenR"/>
            </a:pPr>
            <a:r>
              <a:rPr lang="hu-HU" sz="2000" dirty="0"/>
              <a:t>Cégvalódiság elve (tartalmi funkció)</a:t>
            </a:r>
          </a:p>
          <a:p>
            <a:pPr marL="0" indent="0">
              <a:buNone/>
            </a:pPr>
            <a:r>
              <a:rPr lang="hu-HU" sz="2000" dirty="0"/>
              <a:t>megtévesztő látszat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2) </a:t>
            </a:r>
            <a:r>
              <a:rPr lang="hu-HU" sz="2000" dirty="0" err="1"/>
              <a:t>Cégszabatosság</a:t>
            </a:r>
            <a:r>
              <a:rPr lang="hu-HU" sz="2000" dirty="0"/>
              <a:t> elve (tartalmi és azonosítási funkció)</a:t>
            </a:r>
          </a:p>
          <a:p>
            <a:pPr marL="0" indent="0">
              <a:buNone/>
            </a:pPr>
            <a:r>
              <a:rPr lang="hu-HU" sz="2000" dirty="0"/>
              <a:t>szabatos</a:t>
            </a:r>
          </a:p>
          <a:p>
            <a:pPr marL="0" indent="0">
              <a:buNone/>
            </a:pPr>
            <a:r>
              <a:rPr lang="hu-HU" sz="2000" dirty="0"/>
              <a:t>magyar helyesírás</a:t>
            </a:r>
          </a:p>
          <a:p>
            <a:pPr marL="0" indent="0">
              <a:buNone/>
            </a:pPr>
            <a:r>
              <a:rPr lang="hu-HU" sz="2000" dirty="0"/>
              <a:t>kivételek</a:t>
            </a:r>
          </a:p>
          <a:p>
            <a:pPr marL="0" indent="0">
              <a:buNone/>
            </a:pPr>
            <a:r>
              <a:rPr lang="hu-HU" sz="2000" dirty="0"/>
              <a:t>rövidítés: vezérszó + cégforma</a:t>
            </a:r>
          </a:p>
          <a:p>
            <a:pPr marL="0" indent="0">
              <a:buNone/>
            </a:pPr>
            <a:r>
              <a:rPr lang="hu-HU" sz="2000" dirty="0"/>
              <a:t>	„</a:t>
            </a:r>
            <a:r>
              <a:rPr lang="hu-HU" sz="2000" dirty="0" err="1"/>
              <a:t>b.a</a:t>
            </a:r>
            <a:r>
              <a:rPr lang="hu-HU" sz="2000" dirty="0"/>
              <a:t>.” + „</a:t>
            </a:r>
            <a:r>
              <a:rPr lang="hu-HU" sz="2000" dirty="0" err="1"/>
              <a:t>f.a</a:t>
            </a:r>
            <a:r>
              <a:rPr lang="hu-HU" sz="2000" dirty="0"/>
              <a:t>.” + „</a:t>
            </a:r>
            <a:r>
              <a:rPr lang="hu-HU" sz="2000" dirty="0" err="1"/>
              <a:t>v.a</a:t>
            </a:r>
            <a:r>
              <a:rPr lang="hu-HU" sz="2000" dirty="0"/>
              <a:t>.” + „</a:t>
            </a:r>
            <a:r>
              <a:rPr lang="hu-HU" sz="2000" dirty="0" err="1"/>
              <a:t>cs.a</a:t>
            </a:r>
            <a:r>
              <a:rPr lang="hu-HU" sz="2000" dirty="0"/>
              <a:t>.” + „</a:t>
            </a:r>
            <a:r>
              <a:rPr lang="hu-HU" sz="2000" dirty="0" err="1"/>
              <a:t>kt.a</a:t>
            </a:r>
            <a:r>
              <a:rPr lang="hu-HU" sz="2000" dirty="0"/>
              <a:t>.”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148" y="4437112"/>
            <a:ext cx="2788652" cy="187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III. A cégnévvel szemben támasztott követelmények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3) Cégkizárólagosság elve (</a:t>
            </a:r>
            <a:r>
              <a:rPr lang="hu-HU" sz="2000" dirty="0" err="1"/>
              <a:t>megkülönböztethetőségi</a:t>
            </a:r>
            <a:r>
              <a:rPr lang="hu-HU" sz="2000" dirty="0"/>
              <a:t> funkció)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példák: P+T </a:t>
            </a:r>
            <a:r>
              <a:rPr lang="hu-HU" sz="2000" dirty="0" err="1"/>
              <a:t>Zrt</a:t>
            </a:r>
            <a:r>
              <a:rPr lang="hu-HU" sz="2000" dirty="0"/>
              <a:t>. – p+t </a:t>
            </a:r>
            <a:r>
              <a:rPr lang="hu-HU" sz="2000" dirty="0" err="1"/>
              <a:t>Zrt</a:t>
            </a:r>
            <a:r>
              <a:rPr lang="hu-HU" sz="2000" dirty="0"/>
              <a:t>.</a:t>
            </a:r>
          </a:p>
          <a:p>
            <a:pPr marL="0" indent="0">
              <a:buNone/>
            </a:pPr>
            <a:r>
              <a:rPr lang="hu-HU" sz="2000" dirty="0"/>
              <a:t>	P+T </a:t>
            </a:r>
            <a:r>
              <a:rPr lang="hu-HU" sz="2000" dirty="0" err="1"/>
              <a:t>Zrt</a:t>
            </a:r>
            <a:r>
              <a:rPr lang="hu-HU" sz="2000" dirty="0"/>
              <a:t>. – P+T Kft.</a:t>
            </a:r>
          </a:p>
          <a:p>
            <a:pPr marL="0" indent="0">
              <a:buNone/>
            </a:pPr>
            <a:r>
              <a:rPr lang="hu-HU" sz="2000" dirty="0"/>
              <a:t>	P+T </a:t>
            </a:r>
            <a:r>
              <a:rPr lang="hu-HU" sz="2000" dirty="0" err="1"/>
              <a:t>Zrt</a:t>
            </a:r>
            <a:r>
              <a:rPr lang="hu-HU" sz="2000" dirty="0"/>
              <a:t>. – P+V </a:t>
            </a:r>
            <a:r>
              <a:rPr lang="hu-HU" sz="2000" dirty="0" err="1"/>
              <a:t>Zrt</a:t>
            </a:r>
            <a:r>
              <a:rPr lang="hu-HU" sz="2000" dirty="0"/>
              <a:t>.</a:t>
            </a:r>
          </a:p>
          <a:p>
            <a:pPr marL="0" indent="0">
              <a:buNone/>
            </a:pPr>
            <a:r>
              <a:rPr lang="hu-HU" sz="2000" dirty="0"/>
              <a:t>	</a:t>
            </a:r>
            <a:r>
              <a:rPr lang="hu-HU" sz="2000" dirty="0" err="1"/>
              <a:t>Social</a:t>
            </a:r>
            <a:r>
              <a:rPr lang="hu-HU" sz="2000" dirty="0"/>
              <a:t> – </a:t>
            </a:r>
            <a:r>
              <a:rPr lang="hu-HU" sz="2000" dirty="0" err="1"/>
              <a:t>Socias</a:t>
            </a:r>
            <a:r>
              <a:rPr lang="hu-HU" sz="2000" dirty="0"/>
              <a:t> (FÍT 10.Cgf.43.519/2009/2.)</a:t>
            </a:r>
          </a:p>
          <a:p>
            <a:pPr marL="0" indent="0">
              <a:buNone/>
            </a:pPr>
            <a:r>
              <a:rPr lang="hu-HU" sz="2000" dirty="0"/>
              <a:t>	Media </a:t>
            </a:r>
            <a:r>
              <a:rPr lang="hu-HU" sz="2000" dirty="0" err="1"/>
              <a:t>Markt</a:t>
            </a:r>
            <a:r>
              <a:rPr lang="hu-HU" sz="2000" dirty="0"/>
              <a:t> Győr Kft. – Media </a:t>
            </a:r>
            <a:r>
              <a:rPr lang="hu-HU" sz="2000" dirty="0" err="1"/>
              <a:t>Markt</a:t>
            </a:r>
            <a:r>
              <a:rPr lang="hu-HU" sz="2000" dirty="0"/>
              <a:t> Zalaegerszeg Kft. (ÍH 2012. 	178.)</a:t>
            </a:r>
          </a:p>
          <a:p>
            <a:pPr marL="0" indent="0">
              <a:buNone/>
            </a:pPr>
            <a:endParaRPr lang="hu-HU" sz="3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308211"/>
            <a:ext cx="3572463" cy="241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7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III. A cégnévvel szemben támasztott követelmények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/>
              <a:t>Cégkizárólagosság alóli kivételek:</a:t>
            </a:r>
          </a:p>
          <a:p>
            <a:pPr marL="0" indent="0">
              <a:buNone/>
            </a:pPr>
            <a:r>
              <a:rPr lang="hu-HU" sz="2000" dirty="0"/>
              <a:t>	- átalakulás</a:t>
            </a:r>
          </a:p>
          <a:p>
            <a:pPr marL="0" indent="0">
              <a:buNone/>
            </a:pPr>
            <a:r>
              <a:rPr lang="hu-HU" sz="2000" dirty="0"/>
              <a:t>	- már megváltoztatott</a:t>
            </a:r>
          </a:p>
          <a:p>
            <a:pPr marL="0" indent="0">
              <a:buNone/>
            </a:pPr>
            <a:r>
              <a:rPr lang="hu-HU" sz="2000" dirty="0"/>
              <a:t>	- korábban törölt</a:t>
            </a:r>
          </a:p>
          <a:p>
            <a:pPr marL="0" indent="0">
              <a:buNone/>
            </a:pPr>
            <a:r>
              <a:rPr lang="hu-HU" sz="2000" dirty="0"/>
              <a:t>	- cég tagjának neve (pl.: Szabó János)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Névviselési elsőbbség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933056"/>
            <a:ext cx="38100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9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IV. A cégnévvel kapcsolatos tartalmi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1) Nonprofit jelleg, közhasznú minősítés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2) „állami” + „nemzeti”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3) Földrajzi név, közigazgatási egység neve: „országos” + „megyei”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4) Településnév: LB </a:t>
            </a:r>
            <a:r>
              <a:rPr lang="hu-HU" sz="2000" dirty="0" err="1"/>
              <a:t>Cgf</a:t>
            </a:r>
            <a:r>
              <a:rPr lang="hu-HU" sz="2000" dirty="0"/>
              <a:t>. VII.23.751/2000/2.; ÍH 2010. 42.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5) Szervezethez, egyházhoz etc. tartozás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403640"/>
            <a:ext cx="3044200" cy="221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IV. A cégnévvel kapcsolatos tartalmi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6) Külföldi vállalkozás neve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7) Jogi érdekkel érintett elnevezés: településnév + személynév + védjegy + márkajel + </a:t>
            </a:r>
            <a:r>
              <a:rPr lang="hu-HU" sz="2000" dirty="0" err="1"/>
              <a:t>domainnév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8) A történelem kiemelkedő személyiségének a neve: MTA engedélye</a:t>
            </a:r>
          </a:p>
          <a:p>
            <a:pPr marL="0" indent="0">
              <a:buNone/>
            </a:pPr>
            <a:r>
              <a:rPr lang="hu-HU" sz="2000" dirty="0"/>
              <a:t>					361/B/2003. AB határozat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9) XX. századi önkényuralmi politikai rendszerek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216" y="4653136"/>
            <a:ext cx="2930584" cy="181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8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V. Érdekességek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/>
              <a:t>S</a:t>
            </a:r>
            <a:r>
              <a:rPr lang="hu-HU" sz="2000" dirty="0" smtClean="0"/>
              <a:t>zórakoztató </a:t>
            </a:r>
            <a:r>
              <a:rPr lang="hu-HU" sz="2000" dirty="0"/>
              <a:t>cégnevek:</a:t>
            </a:r>
          </a:p>
          <a:p>
            <a:pPr>
              <a:buFontTx/>
              <a:buChar char="-"/>
            </a:pPr>
            <a:r>
              <a:rPr lang="hu-HU" sz="2000" dirty="0" err="1"/>
              <a:t>Szó-Katlan</a:t>
            </a:r>
            <a:r>
              <a:rPr lang="hu-HU" sz="2000" dirty="0"/>
              <a:t> Ötletműhely Szolgáltató és Kereskedelmi Betéti Társaság (törölt)</a:t>
            </a:r>
          </a:p>
          <a:p>
            <a:pPr>
              <a:buFontTx/>
              <a:buChar char="-"/>
            </a:pPr>
            <a:r>
              <a:rPr lang="hu-HU" sz="2000" dirty="0"/>
              <a:t>„KÖNYV-ELEK” Adó- és pénzügyi tanácsadó, könyvelő Betéti Társaság (törölt)</a:t>
            </a:r>
          </a:p>
          <a:p>
            <a:pPr>
              <a:buFontTx/>
              <a:buChar char="-"/>
            </a:pPr>
            <a:r>
              <a:rPr lang="hu-HU" sz="2000" dirty="0"/>
              <a:t>FOG-ÁSZ Fogászati Közkereseti Társaság (törölt)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Ismert személyek neve a cégnévben és ezen cégek tevékenysége:</a:t>
            </a:r>
          </a:p>
          <a:p>
            <a:pPr marL="0" indent="0">
              <a:buNone/>
            </a:pPr>
            <a:r>
              <a:rPr lang="hu-HU" sz="2000" dirty="0"/>
              <a:t>1, Da Vinci:</a:t>
            </a:r>
          </a:p>
          <a:p>
            <a:pPr>
              <a:buFontTx/>
              <a:buChar char="-"/>
            </a:pPr>
            <a:r>
              <a:rPr lang="hu-HU" sz="2000" dirty="0"/>
              <a:t>DA VINCI Media Public Relations Kft. – épületépítési projekt szervezése</a:t>
            </a:r>
          </a:p>
          <a:p>
            <a:pPr>
              <a:buFontTx/>
              <a:buChar char="-"/>
            </a:pPr>
            <a:r>
              <a:rPr lang="hu-HU" sz="2000" dirty="0"/>
              <a:t>da Vinci </a:t>
            </a:r>
            <a:r>
              <a:rPr lang="hu-HU" sz="2000" dirty="0" err="1"/>
              <a:t>Inspiration</a:t>
            </a:r>
            <a:r>
              <a:rPr lang="hu-HU" sz="2000" dirty="0"/>
              <a:t> Kft. – egyéb háztartási cikk nagykereskedelme </a:t>
            </a:r>
            <a:endParaRPr lang="hu-HU" sz="16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7417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KE_prezentacio_Ludovika Szabadegyet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NKE_prezentacio_Ludovika Szabadegyetem</Template>
  <TotalTime>116</TotalTime>
  <Words>651</Words>
  <Application>Microsoft Office PowerPoint</Application>
  <PresentationFormat>Diavetítés a képernyőre (4:3 oldalarány)</PresentationFormat>
  <Paragraphs>135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NKE_prezentacio_Ludovika Szabadegyetem</vt:lpstr>
      <vt:lpstr>Prof. Dr. Papp Tekla NKE-ÁKK Civilisztikai Intézet  Nomen est omen</vt:lpstr>
      <vt:lpstr>I. A cégnév jelentősége, funkciói</vt:lpstr>
      <vt:lpstr>II. A cégnév összetevői</vt:lpstr>
      <vt:lpstr>III. A cégnévvel szemben támasztott követelmények</vt:lpstr>
      <vt:lpstr>III. A cégnévvel szemben támasztott követelmények</vt:lpstr>
      <vt:lpstr>III. A cégnévvel szemben támasztott követelmények</vt:lpstr>
      <vt:lpstr>IV. A cégnévvel kapcsolatos tartalmi előírások</vt:lpstr>
      <vt:lpstr>IV. A cégnévvel kapcsolatos tartalmi előírások</vt:lpstr>
      <vt:lpstr>V. Érdekességek</vt:lpstr>
      <vt:lpstr>V. Érdekességek</vt:lpstr>
      <vt:lpstr>V. Érdekességek</vt:lpstr>
      <vt:lpstr>V. Érdekességek</vt:lpstr>
      <vt:lpstr>V. Érdekességek</vt:lpstr>
      <vt:lpstr>V. Érdekességek</vt:lpstr>
      <vt:lpstr>PowerPoint bemutató</vt:lpstr>
    </vt:vector>
  </TitlesOfParts>
  <Company>NKE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PappT</dc:creator>
  <cp:lastModifiedBy>PappT</cp:lastModifiedBy>
  <cp:revision>19</cp:revision>
  <dcterms:created xsi:type="dcterms:W3CDTF">2017-02-18T16:28:32Z</dcterms:created>
  <dcterms:modified xsi:type="dcterms:W3CDTF">2017-02-23T14:38:27Z</dcterms:modified>
</cp:coreProperties>
</file>