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21E83-83E4-4750-A9AC-41A858BF5E1F}" type="datetimeFigureOut">
              <a:rPr lang="hu-HU" smtClean="0"/>
              <a:t>2015.10.07.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42153-33BD-4B0C-B9CB-FAEA56E076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2316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pic>
        <p:nvPicPr>
          <p:cNvPr id="1026" name="Picture 2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325" b="30439"/>
          <a:stretch/>
        </p:blipFill>
        <p:spPr bwMode="auto">
          <a:xfrm>
            <a:off x="611560" y="233735"/>
            <a:ext cx="1440160" cy="7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9" name="Egyenes összekötő 18"/>
          <p:cNvCxnSpPr/>
          <p:nvPr/>
        </p:nvCxnSpPr>
        <p:spPr>
          <a:xfrm>
            <a:off x="3603481" y="6146140"/>
            <a:ext cx="1937038" cy="0"/>
          </a:xfrm>
          <a:prstGeom prst="line">
            <a:avLst/>
          </a:prstGeom>
          <a:ln>
            <a:solidFill>
              <a:srgbClr val="CEA6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zövegdoboz 31"/>
          <p:cNvSpPr txBox="1"/>
          <p:nvPr/>
        </p:nvSpPr>
        <p:spPr>
          <a:xfrm>
            <a:off x="2223110" y="6218148"/>
            <a:ext cx="469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>
                <a:solidFill>
                  <a:srgbClr val="CEA60D"/>
                </a:solidFill>
                <a:latin typeface="+mj-lt"/>
              </a:rPr>
              <a:t>Készítette:</a:t>
            </a:r>
            <a:r>
              <a:rPr lang="hu-HU" sz="1200" baseline="0" dirty="0" smtClean="0">
                <a:solidFill>
                  <a:srgbClr val="CEA60D"/>
                </a:solidFill>
                <a:latin typeface="+mj-lt"/>
              </a:rPr>
              <a:t> </a:t>
            </a: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Dr. </a:t>
            </a:r>
            <a:r>
              <a:rPr lang="hu-HU" sz="1200" kern="1200" dirty="0" err="1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Hollán</a:t>
            </a: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 Miklós</a:t>
            </a:r>
            <a:b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</a:b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Budapest, 2015. október 6.</a:t>
            </a:r>
            <a:endParaRPr lang="hu-HU" sz="1200" kern="1200" dirty="0">
              <a:solidFill>
                <a:srgbClr val="CEA60D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mklu.hu/hnlp14/?p=936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692150"/>
            <a:ext cx="6907213" cy="2660650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s-ES" sz="4400" b="0" dirty="0">
                <a:effectLst/>
              </a:rPr>
              <a:t>Gazdasági vesztegetés: a jogtalan előny nyomában</a:t>
            </a:r>
            <a:endParaRPr lang="hu-HU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933056"/>
            <a:ext cx="7854950" cy="1752600"/>
          </a:xfrm>
        </p:spPr>
        <p:txBody>
          <a:bodyPr/>
          <a:lstStyle/>
          <a:p>
            <a:pPr marR="0" eaLnBrk="1" hangingPunct="1"/>
            <a:r>
              <a:rPr lang="hu-HU" altLang="hu-HU" dirty="0" smtClean="0"/>
              <a:t>Dr. </a:t>
            </a:r>
            <a:r>
              <a:rPr lang="hu-HU" altLang="hu-HU" dirty="0" err="1" smtClean="0"/>
              <a:t>Hollán</a:t>
            </a:r>
            <a:r>
              <a:rPr lang="hu-HU" altLang="hu-HU" dirty="0" smtClean="0"/>
              <a:t> Miklós</a:t>
            </a:r>
          </a:p>
          <a:p>
            <a:pPr marR="0" eaLnBrk="1" hangingPunct="1"/>
            <a:r>
              <a:rPr lang="hu-HU" altLang="hu-HU" dirty="0" smtClean="0"/>
              <a:t>NKE RTK</a:t>
            </a:r>
          </a:p>
        </p:txBody>
      </p:sp>
    </p:spTree>
    <p:extLst>
      <p:ext uri="{BB962C8B-B14F-4D97-AF65-F5344CB8AC3E}">
        <p14:creationId xmlns:p14="http://schemas.microsoft.com/office/powerpoint/2010/main" val="2490395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II.A. Hitelezéssel kapcsolatos elkövetés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215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előny jogtalanságának alapja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dirty="0" smtClean="0"/>
              <a:t>Jogtalan előny:</a:t>
            </a:r>
          </a:p>
          <a:p>
            <a:r>
              <a:rPr lang="hu-HU" dirty="0" smtClean="0"/>
              <a:t>jogszabályi </a:t>
            </a:r>
            <a:r>
              <a:rPr lang="hu-HU" dirty="0"/>
              <a:t>feltételeknek vagy a bank hitelbírálati követelményeinek meg nem felelő személy kapjon </a:t>
            </a:r>
            <a:r>
              <a:rPr lang="hu-HU" dirty="0" smtClean="0"/>
              <a:t>hitelt (</a:t>
            </a:r>
            <a:r>
              <a:rPr lang="hu-HU" b="1" dirty="0" smtClean="0"/>
              <a:t>hűség, verseny, gazdasági rend</a:t>
            </a:r>
            <a:r>
              <a:rPr lang="hu-HU" dirty="0" smtClean="0"/>
              <a:t>) </a:t>
            </a:r>
          </a:p>
          <a:p>
            <a:r>
              <a:rPr lang="hu-HU" dirty="0" smtClean="0"/>
              <a:t>a </a:t>
            </a:r>
            <a:r>
              <a:rPr lang="hu-HU" dirty="0"/>
              <a:t>hitelbírálati követelményeinek megfelelő ügyféltől a hitel nyújtásáért a bank munkatársa saját részére </a:t>
            </a:r>
            <a:r>
              <a:rPr lang="hu-HU" dirty="0" smtClean="0"/>
              <a:t>érvényesít (</a:t>
            </a:r>
            <a:r>
              <a:rPr lang="hu-HU" b="1" dirty="0" smtClean="0"/>
              <a:t>üzletfél, fogyasztó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</a:t>
            </a:r>
            <a:r>
              <a:rPr lang="hu-HU" dirty="0"/>
              <a:t>hitelintézet működésére </a:t>
            </a:r>
            <a:r>
              <a:rPr lang="hu-HU" dirty="0" smtClean="0"/>
              <a:t>vonatkozó </a:t>
            </a:r>
            <a:r>
              <a:rPr lang="hu-HU" dirty="0"/>
              <a:t>jogszabályok alapján </a:t>
            </a:r>
            <a:r>
              <a:rPr lang="hu-HU" dirty="0" smtClean="0"/>
              <a:t>tilalmazott (</a:t>
            </a:r>
            <a:r>
              <a:rPr lang="hu-HU" b="1" dirty="0" smtClean="0"/>
              <a:t>gazdasági rend</a:t>
            </a:r>
            <a:r>
              <a:rPr lang="hu-HU" dirty="0" smtClean="0"/>
              <a:t>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22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előny címzettje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718079"/>
              </p:ext>
            </p:extLst>
          </p:nvPr>
        </p:nvGraphicFramePr>
        <p:xfrm>
          <a:off x="457200" y="1935163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Az előny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saját részre elfogadás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bank számára elfogadás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 hitelért</a:t>
                      </a:r>
                      <a:r>
                        <a:rPr lang="hu-HU" baseline="0" dirty="0" smtClean="0"/>
                        <a:t> a </a:t>
                      </a:r>
                      <a:r>
                        <a:rPr lang="hu-HU" dirty="0" smtClean="0"/>
                        <a:t>követelményeknek nem megfelelő ügyféltől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Jogtalan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Nem jogtalan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 hitelbírálati követelményeinek megfelelő ügyféltől kért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Jogtalan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Nem jogtalan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 hitelintézet működésére vonatkozó jogszabályok alapján tilalmazott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Jogtalan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Jogtalan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86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Agrobank</a:t>
            </a:r>
            <a:r>
              <a:rPr lang="hu-HU" dirty="0" smtClean="0"/>
              <a:t> ügy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/>
              <a:t>Államilag támogatott kedvezményes hitel nyújtására </a:t>
            </a:r>
            <a:r>
              <a:rPr lang="hu-HU" sz="2400" dirty="0"/>
              <a:t>– egyéb előírt feltételek megléte esetén – csak akkor </a:t>
            </a:r>
            <a:r>
              <a:rPr lang="hu-HU" sz="2400" dirty="0" smtClean="0"/>
              <a:t>kerülhetett </a:t>
            </a:r>
            <a:r>
              <a:rPr lang="hu-HU" sz="2400" dirty="0"/>
              <a:t>sor, ha </a:t>
            </a:r>
            <a:endParaRPr lang="hu-HU" sz="2400" dirty="0" smtClean="0"/>
          </a:p>
          <a:p>
            <a:r>
              <a:rPr lang="hu-HU" sz="2000" dirty="0" smtClean="0"/>
              <a:t>a </a:t>
            </a:r>
            <a:r>
              <a:rPr lang="hu-HU" sz="2000" dirty="0"/>
              <a:t>magánosításra kerülő részvények legalább 25 + 1%-át jelképes összegért vagy ellenérték nélkül a futamidő tartamára a Bank által kijelölt cégnek átengedi, és a Bank ennek révén részt vehet a cég irányításában és afelett fokozott ellenőrzést gyakorolhat</a:t>
            </a:r>
            <a:r>
              <a:rPr lang="hu-HU" sz="2000" dirty="0" smtClean="0"/>
              <a:t>.</a:t>
            </a:r>
          </a:p>
          <a:p>
            <a:r>
              <a:rPr lang="hu-HU" sz="2000" dirty="0" smtClean="0"/>
              <a:t>Ezen felül egyes esetekben</a:t>
            </a:r>
          </a:p>
          <a:p>
            <a:pPr lvl="1"/>
            <a:r>
              <a:rPr lang="hu-HU" sz="2000" dirty="0" smtClean="0"/>
              <a:t>a </a:t>
            </a:r>
            <a:r>
              <a:rPr lang="hu-HU" sz="2000" dirty="0"/>
              <a:t>Bank által kijelölt céget 16 éven keresztül összesen </a:t>
            </a:r>
            <a:endParaRPr lang="hu-HU" sz="2000" dirty="0" smtClean="0"/>
          </a:p>
          <a:p>
            <a:pPr marL="393192" lvl="1" indent="0">
              <a:buNone/>
            </a:pPr>
            <a:r>
              <a:rPr lang="hu-HU" sz="2000" dirty="0" smtClean="0"/>
              <a:t>151 </a:t>
            </a:r>
            <a:r>
              <a:rPr lang="hu-HU" sz="2000" dirty="0"/>
              <a:t>200 000 forint kamat illette meg, </a:t>
            </a:r>
            <a:endParaRPr lang="hu-HU" sz="2000" dirty="0" smtClean="0"/>
          </a:p>
          <a:p>
            <a:pPr lvl="1"/>
            <a:r>
              <a:rPr lang="hu-HU" sz="2000" dirty="0" smtClean="0"/>
              <a:t>a </a:t>
            </a:r>
            <a:r>
              <a:rPr lang="hu-HU" sz="2000" dirty="0"/>
              <a:t>Bank által kijelölt céget 3,6 millió forint osztalékra osztalékelsőbbség illette meg</a:t>
            </a:r>
          </a:p>
        </p:txBody>
      </p:sp>
    </p:spTree>
    <p:extLst>
      <p:ext uri="{BB962C8B-B14F-4D97-AF65-F5344CB8AC3E}">
        <p14:creationId xmlns:p14="http://schemas.microsoft.com/office/powerpoint/2010/main" val="227184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Agrobank</a:t>
            </a:r>
            <a:r>
              <a:rPr lang="hu-HU" dirty="0"/>
              <a:t> ügy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Háttérszerződésekkel megszerzett vagyonrészek kinek az uralma alá </a:t>
            </a:r>
            <a:r>
              <a:rPr lang="hu-HU" dirty="0" smtClean="0"/>
              <a:t>kerültek</a:t>
            </a:r>
          </a:p>
          <a:p>
            <a:pPr lvl="1"/>
            <a:r>
              <a:rPr lang="hu-HU" dirty="0"/>
              <a:t>Bank</a:t>
            </a:r>
          </a:p>
          <a:p>
            <a:pPr lvl="1"/>
            <a:r>
              <a:rPr lang="hu-HU" dirty="0"/>
              <a:t>Bank által kijelölt cégek</a:t>
            </a:r>
          </a:p>
          <a:p>
            <a:r>
              <a:rPr lang="hu-HU" dirty="0" smtClean="0"/>
              <a:t>az előny jogtalansága kell (akkor még nem volt tényállási elem)</a:t>
            </a:r>
          </a:p>
          <a:p>
            <a:r>
              <a:rPr lang="hu-HU" dirty="0" smtClean="0"/>
              <a:t>a </a:t>
            </a:r>
            <a:r>
              <a:rPr lang="hu-HU" dirty="0"/>
              <a:t>bank </a:t>
            </a:r>
            <a:r>
              <a:rPr lang="hu-HU" dirty="0" smtClean="0"/>
              <a:t>működésének </a:t>
            </a:r>
            <a:r>
              <a:rPr lang="hu-HU" dirty="0"/>
              <a:t>védelmére hivatott </a:t>
            </a:r>
            <a:r>
              <a:rPr lang="hu-HU" dirty="0" smtClean="0"/>
              <a:t>szabályok sérelme alapozza meg</a:t>
            </a:r>
          </a:p>
        </p:txBody>
      </p:sp>
    </p:spTree>
    <p:extLst>
      <p:ext uri="{BB962C8B-B14F-4D97-AF65-F5344CB8AC3E}">
        <p14:creationId xmlns:p14="http://schemas.microsoft.com/office/powerpoint/2010/main" val="263367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Agrobank</a:t>
            </a:r>
            <a:r>
              <a:rPr lang="hu-HU" dirty="0"/>
              <a:t> ügy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Egyéb felvetések:</a:t>
            </a:r>
          </a:p>
          <a:p>
            <a:r>
              <a:rPr lang="hu-HU" dirty="0" smtClean="0"/>
              <a:t>a </a:t>
            </a:r>
            <a:r>
              <a:rPr lang="hu-HU" dirty="0"/>
              <a:t>Bank (többi tulajdonos) elől elvont vagyon </a:t>
            </a:r>
            <a:r>
              <a:rPr lang="hu-HU" dirty="0" smtClean="0"/>
              <a:t>(a kijelölt cégek útján) (</a:t>
            </a:r>
            <a:r>
              <a:rPr lang="hu-HU" dirty="0" err="1" smtClean="0"/>
              <a:t>Bócz</a:t>
            </a:r>
            <a:r>
              <a:rPr lang="hu-HU" dirty="0" smtClean="0"/>
              <a:t>)</a:t>
            </a:r>
            <a:endParaRPr lang="hu-HU" dirty="0"/>
          </a:p>
          <a:p>
            <a:r>
              <a:rPr lang="hu-HU" dirty="0"/>
              <a:t>az ügyfelek </a:t>
            </a:r>
            <a:r>
              <a:rPr lang="hu-HU" dirty="0" smtClean="0"/>
              <a:t>kiszolgáltatottsága </a:t>
            </a:r>
            <a:r>
              <a:rPr lang="hu-HU" dirty="0"/>
              <a:t>(</a:t>
            </a:r>
            <a:r>
              <a:rPr lang="hu-HU" dirty="0" err="1"/>
              <a:t>Bócz</a:t>
            </a:r>
            <a:r>
              <a:rPr lang="hu-HU" dirty="0"/>
              <a:t>)</a:t>
            </a:r>
          </a:p>
          <a:p>
            <a:r>
              <a:rPr lang="hu-HU" dirty="0"/>
              <a:t>gazdasági erőfölénnyel való </a:t>
            </a:r>
            <a:r>
              <a:rPr lang="hu-HU" dirty="0" smtClean="0"/>
              <a:t>visszaélés </a:t>
            </a:r>
            <a:endParaRPr lang="hu-HU" dirty="0"/>
          </a:p>
          <a:p>
            <a:r>
              <a:rPr lang="hu-HU" dirty="0"/>
              <a:t>a támogatás a jogalkotó szándékától eltérő célra </a:t>
            </a:r>
            <a:r>
              <a:rPr lang="hu-HU" dirty="0" smtClean="0"/>
              <a:t>elvonása a Bank </a:t>
            </a:r>
            <a:r>
              <a:rPr lang="hu-HU" dirty="0"/>
              <a:t>vagy a kijelölt cégek </a:t>
            </a:r>
            <a:r>
              <a:rPr lang="hu-HU" dirty="0" smtClean="0"/>
              <a:t>támogatására </a:t>
            </a:r>
            <a:r>
              <a:rPr lang="hu-HU" dirty="0"/>
              <a:t>(</a:t>
            </a:r>
            <a:r>
              <a:rPr lang="hu-HU" dirty="0" err="1" smtClean="0"/>
              <a:t>Bócz</a:t>
            </a:r>
            <a:r>
              <a:rPr lang="hu-HU" dirty="0" smtClean="0"/>
              <a:t>, Pokol)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503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II.B. Hálapénz elfogadása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309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dirty="0" smtClean="0"/>
              <a:t>Btk.</a:t>
            </a:r>
          </a:p>
          <a:p>
            <a:r>
              <a:rPr lang="hu-HU" dirty="0" smtClean="0"/>
              <a:t>Az előny kötelességszegéssel való kapcsolata már nem alaptényállási elem (Btk. 291. §)</a:t>
            </a:r>
          </a:p>
          <a:p>
            <a:r>
              <a:rPr lang="hu-HU" dirty="0" smtClean="0"/>
              <a:t>A tényállás továbbra is „jogtalan” előnyt feltételez.</a:t>
            </a:r>
          </a:p>
          <a:p>
            <a:r>
              <a:rPr lang="hu-HU" dirty="0"/>
              <a:t>2012. évi I. törvény (Mt.) „a munkavállaló </a:t>
            </a:r>
            <a:r>
              <a:rPr lang="hu-HU" b="1" dirty="0"/>
              <a:t>a munkáltató előzetes hozzájárulása nélkül</a:t>
            </a:r>
            <a:r>
              <a:rPr lang="hu-HU" dirty="0"/>
              <a:t> harmadik személytől díjazást a munkaviszonyban végzett tevékenységére tekintettel nem fogadhat el, vagy nem köthet ki” [52. § (2) </a:t>
            </a:r>
            <a:r>
              <a:rPr lang="hu-HU" dirty="0" err="1"/>
              <a:t>bek</a:t>
            </a:r>
            <a:r>
              <a:rPr lang="hu-HU" dirty="0"/>
              <a:t>.]. </a:t>
            </a:r>
          </a:p>
          <a:p>
            <a:endParaRPr lang="hu-HU" dirty="0" smtClean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Btk. és a hálapénz elfogadása (2013-tól)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425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Az Mt. javaslatának indokolása szerint „az üzleti szokások alapján a munkavállaló munkaviszonya teljesítése során harmadik személytől különféle anyagi juttatás elfogadására kaphat ajánlatot. Ennek, továbbá a köznyelvben »borravalónak</a:t>
            </a:r>
            <a:r>
              <a:rPr lang="hu-HU" dirty="0" smtClean="0"/>
              <a:t>« </a:t>
            </a:r>
            <a:r>
              <a:rPr lang="hu-HU" dirty="0"/>
              <a:t>vagy </a:t>
            </a:r>
            <a:r>
              <a:rPr lang="hu-HU" dirty="0" smtClean="0"/>
              <a:t>»</a:t>
            </a:r>
            <a:r>
              <a:rPr lang="hu-HU" b="1" dirty="0" smtClean="0"/>
              <a:t>hálapénznek</a:t>
            </a:r>
            <a:r>
              <a:rPr lang="hu-HU" dirty="0" smtClean="0"/>
              <a:t>«</a:t>
            </a:r>
            <a:r>
              <a:rPr lang="hu-HU" b="1" dirty="0" smtClean="0"/>
              <a:t> </a:t>
            </a:r>
            <a:r>
              <a:rPr lang="hu-HU" b="1" dirty="0"/>
              <a:t>nevezett juttatás elfogadásának tilalmát mondja ki a (2) bekezdés azzal, hogy a tilalom alól a munkáltató felmentést adhat</a:t>
            </a:r>
            <a:r>
              <a:rPr lang="hu-HU" dirty="0"/>
              <a:t>. A felmentés történhet olyan módon is, miszerint az általában kisebb összegű, szokásosnak tekinthető ajándék elfogadását engedi csak meg a munkáltató.”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2012. évi I. törvény (Mt.)</a:t>
            </a:r>
          </a:p>
        </p:txBody>
      </p:sp>
    </p:spTree>
    <p:extLst>
      <p:ext uri="{BB962C8B-B14F-4D97-AF65-F5344CB8AC3E}">
        <p14:creationId xmlns:p14="http://schemas.microsoft.com/office/powerpoint/2010/main" val="340555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Vita a jogirodalomban</a:t>
            </a:r>
            <a:endParaRPr lang="hu-HU" dirty="0"/>
          </a:p>
        </p:txBody>
      </p:sp>
      <p:sp>
        <p:nvSpPr>
          <p:cNvPr id="10" name="Szöveg helye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Gellér</a:t>
            </a:r>
            <a:r>
              <a:rPr lang="hu-HU" dirty="0" smtClean="0"/>
              <a:t>, Tóth</a:t>
            </a:r>
            <a:endParaRPr lang="hu-HU" dirty="0"/>
          </a:p>
        </p:txBody>
      </p:sp>
      <p:sp>
        <p:nvSpPr>
          <p:cNvPr id="11" name="Szöveg helye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hu-HU" dirty="0" err="1" smtClean="0"/>
              <a:t>Hollán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munkáltató engedélye nem érinti a hálapénz elfogadásának jogtalanságát</a:t>
            </a:r>
          </a:p>
          <a:p>
            <a:pPr lvl="1"/>
            <a:r>
              <a:rPr lang="hu-HU" dirty="0" smtClean="0"/>
              <a:t>A Btk. későbbi, mint az Mt.</a:t>
            </a:r>
          </a:p>
          <a:p>
            <a:pPr lvl="1"/>
            <a:r>
              <a:rPr lang="hu-HU" dirty="0" smtClean="0"/>
              <a:t>Nem jogszabályi engedély, hanem munkáltatói</a:t>
            </a:r>
          </a:p>
          <a:p>
            <a:pPr lvl="1"/>
            <a:r>
              <a:rPr lang="hu-HU" dirty="0" smtClean="0"/>
              <a:t>Nem konkrét hatósági engedély (mint abortusz esetén)</a:t>
            </a:r>
          </a:p>
          <a:p>
            <a:pPr lvl="1"/>
            <a:endParaRPr lang="hu-HU" dirty="0" smtClean="0"/>
          </a:p>
          <a:p>
            <a:endParaRPr lang="hu-HU" dirty="0" smtClean="0"/>
          </a:p>
          <a:p>
            <a:pPr lvl="1"/>
            <a:endParaRPr lang="hu-HU" dirty="0"/>
          </a:p>
        </p:txBody>
      </p:sp>
      <p:sp>
        <p:nvSpPr>
          <p:cNvPr id="12" name="Tartalom helye 11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</a:t>
            </a:r>
            <a:r>
              <a:rPr lang="hu-HU" dirty="0"/>
              <a:t>munkáltató által engedélyezett hálapénz </a:t>
            </a:r>
            <a:r>
              <a:rPr lang="hu-HU" dirty="0" smtClean="0"/>
              <a:t>elfogadása nem </a:t>
            </a:r>
            <a:r>
              <a:rPr lang="hu-HU" dirty="0"/>
              <a:t>bűncselekmény, mert az előny nem jogtalan.</a:t>
            </a:r>
          </a:p>
          <a:p>
            <a:pPr lvl="1"/>
            <a:r>
              <a:rPr lang="hu-HU" dirty="0"/>
              <a:t>Mt. </a:t>
            </a:r>
            <a:r>
              <a:rPr lang="hu-HU" dirty="0" smtClean="0"/>
              <a:t>indokolása </a:t>
            </a:r>
            <a:r>
              <a:rPr lang="hu-HU" dirty="0"/>
              <a:t>(!), </a:t>
            </a:r>
          </a:p>
          <a:p>
            <a:pPr lvl="1"/>
            <a:r>
              <a:rPr lang="hu-HU" dirty="0"/>
              <a:t>jogrendszer egysége,</a:t>
            </a:r>
          </a:p>
          <a:p>
            <a:pPr lvl="2"/>
            <a:r>
              <a:rPr lang="hu-HU" dirty="0"/>
              <a:t>törvényen alapuló egyedi aktus </a:t>
            </a:r>
            <a:r>
              <a:rPr lang="hu-HU" dirty="0" smtClean="0"/>
              <a:t>(mint az abortusz esetén)</a:t>
            </a:r>
            <a:endParaRPr lang="hu-HU" dirty="0"/>
          </a:p>
          <a:p>
            <a:pPr lvl="1"/>
            <a:r>
              <a:rPr lang="hu-HU" dirty="0"/>
              <a:t>keretkitöltő norma (az egyik feltételezetten védett érdek hordozója beleegyezik)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7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Általános kérdések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52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dirty="0"/>
              <a:t>Legfőbb Ügyészség </a:t>
            </a:r>
            <a:r>
              <a:rPr lang="hu-HU" dirty="0" smtClean="0"/>
              <a:t>szerint</a:t>
            </a:r>
          </a:p>
          <a:p>
            <a:r>
              <a:rPr lang="hu-HU" dirty="0" smtClean="0"/>
              <a:t>„</a:t>
            </a:r>
            <a:r>
              <a:rPr lang="hu-HU" dirty="0"/>
              <a:t>a tényállás „normaszövegének értelmezése során markáns jogi érvek szólnak úgy a büntetőjogi felelősség megállapítása, mint annak hiánya mellett”, így „a tényállás jelenlegi megfogalmazása – miután az a felelősség kérdésében egymással ellentétes értelmezésnek ad teret – nyilvánvalóan sérti a jogbiztonság követelményét</a:t>
            </a:r>
            <a:r>
              <a:rPr lang="hu-HU" dirty="0" smtClean="0"/>
              <a:t>”. </a:t>
            </a:r>
            <a:r>
              <a:rPr lang="hu-HU" dirty="0" smtClean="0">
                <a:hlinkClick r:id="rId2"/>
              </a:rPr>
              <a:t>http</a:t>
            </a:r>
            <a:r>
              <a:rPr lang="hu-HU" dirty="0">
                <a:hlinkClick r:id="rId2"/>
              </a:rPr>
              <a:t>://mklu.hu/hnlp14/?p=9361</a:t>
            </a:r>
            <a:r>
              <a:rPr lang="hu-HU" dirty="0"/>
              <a:t>., </a:t>
            </a:r>
            <a:r>
              <a:rPr lang="hu-HU" dirty="0">
                <a:hlinkClick r:id="rId2" tooltip="09:09"/>
              </a:rPr>
              <a:t>2014. május </a:t>
            </a:r>
            <a:r>
              <a:rPr lang="hu-HU" dirty="0" smtClean="0">
                <a:hlinkClick r:id="rId2" tooltip="09:09"/>
              </a:rPr>
              <a:t>27</a:t>
            </a:r>
            <a:r>
              <a:rPr lang="hu-HU" dirty="0" smtClean="0"/>
              <a:t>.</a:t>
            </a:r>
          </a:p>
          <a:p>
            <a:r>
              <a:rPr lang="hu-HU" dirty="0" smtClean="0"/>
              <a:t>„a </a:t>
            </a:r>
            <a:r>
              <a:rPr lang="hu-HU" dirty="0"/>
              <a:t>Közigazgatási és Igazságügyi Minisztériumnál jogszabály-módosítást kezdeményezett, „mert a hálapénz elfogadásának kapcsán felmerülő passzív gazdasági vesztegetés tényállásának törvényi megfogalmazása nem egyértelmű”.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Legfőbb Ügyészség (2014)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213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txBody>
          <a:bodyPr>
            <a:normAutofit fontScale="55000" lnSpcReduction="20000"/>
          </a:bodyPr>
          <a:lstStyle/>
          <a:p>
            <a:r>
              <a:rPr lang="hu-HU" sz="4400" dirty="0" smtClean="0"/>
              <a:t>A </a:t>
            </a:r>
            <a:r>
              <a:rPr lang="hu-HU" sz="4400" dirty="0"/>
              <a:t>jogbiztonság sérelme </a:t>
            </a:r>
            <a:r>
              <a:rPr lang="hu-HU" sz="4400" dirty="0" smtClean="0"/>
              <a:t>a jogi tárgy határozatlanságára </a:t>
            </a:r>
            <a:r>
              <a:rPr lang="hu-HU" sz="4400" dirty="0"/>
              <a:t>vezethető vissza.</a:t>
            </a:r>
          </a:p>
          <a:p>
            <a:r>
              <a:rPr lang="hu-HU" sz="4400" dirty="0"/>
              <a:t>Ha a tényállás jogi tárgyai (és ezek logikai viszonya) egyértelműen tisztázható </a:t>
            </a:r>
            <a:r>
              <a:rPr lang="hu-HU" sz="4400" dirty="0" smtClean="0"/>
              <a:t>lenne, </a:t>
            </a:r>
            <a:r>
              <a:rPr lang="hu-HU" sz="4400" dirty="0"/>
              <a:t>akkor </a:t>
            </a:r>
            <a:r>
              <a:rPr lang="hu-HU" sz="4400" dirty="0" smtClean="0"/>
              <a:t>viszont a </a:t>
            </a:r>
            <a:r>
              <a:rPr lang="hu-HU" sz="4400" dirty="0"/>
              <a:t>hálapénz </a:t>
            </a:r>
            <a:r>
              <a:rPr lang="hu-HU" sz="4400" dirty="0" smtClean="0"/>
              <a:t>jogtalansága rendesen megítélhető lenne</a:t>
            </a:r>
            <a:r>
              <a:rPr lang="hu-HU" dirty="0" smtClean="0"/>
              <a:t>.</a:t>
            </a:r>
          </a:p>
          <a:p>
            <a:pPr lvl="1"/>
            <a:r>
              <a:rPr lang="hu-HU" sz="4000" dirty="0"/>
              <a:t>törvény jogosítja fel  munkáltatót, hogy kivételt tegyen egy olyan rendelkezés alól, amely a saját érdekeit védi. </a:t>
            </a:r>
          </a:p>
          <a:p>
            <a:pPr lvl="1"/>
            <a:r>
              <a:rPr lang="hu-HU" sz="4000" dirty="0"/>
              <a:t>a hálapénz nem ütközik a gazdálkodás rendjét vagy a tisztességes gazdasági versenyt védő tételes jogi szabályba. </a:t>
            </a:r>
          </a:p>
          <a:p>
            <a:pPr lvl="1"/>
            <a:r>
              <a:rPr lang="hu-HU" sz="4000" dirty="0" smtClean="0"/>
              <a:t>amennyiben </a:t>
            </a:r>
            <a:r>
              <a:rPr lang="hu-HU" sz="4000" dirty="0"/>
              <a:t>a tényállás az egyenlő elbánás elvének érvényesülését is védené, akkor a hálapénz elfogadása jogtalan lenne</a:t>
            </a:r>
            <a:r>
              <a:rPr lang="hu-HU" sz="4000" dirty="0" smtClean="0"/>
              <a:t>.</a:t>
            </a:r>
            <a:endParaRPr lang="hu-HU" sz="40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Btk. és Mt. (saját álláspont)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112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2015-ös fejlemények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txBody>
          <a:bodyPr>
            <a:noAutofit/>
          </a:bodyPr>
          <a:lstStyle/>
          <a:p>
            <a:r>
              <a:rPr lang="hu-HU" sz="2400" dirty="0"/>
              <a:t>Az Igazságügyi Minisztérium </a:t>
            </a:r>
            <a:r>
              <a:rPr lang="hu-HU" sz="2400" dirty="0" smtClean="0"/>
              <a:t>2015 </a:t>
            </a:r>
            <a:r>
              <a:rPr lang="hu-HU" sz="2400" dirty="0"/>
              <a:t>márciusában közzétett </a:t>
            </a:r>
            <a:r>
              <a:rPr lang="hu-HU" sz="2400" dirty="0" smtClean="0"/>
              <a:t>tervezete beiktatta volna a </a:t>
            </a:r>
            <a:r>
              <a:rPr lang="hu-HU" sz="2400" dirty="0" err="1" smtClean="0"/>
              <a:t>Btk-ba</a:t>
            </a:r>
            <a:r>
              <a:rPr lang="hu-HU" sz="2400" dirty="0" smtClean="0"/>
              <a:t> kötelességszegés elemét</a:t>
            </a:r>
            <a:endParaRPr lang="hu-HU" sz="2400" dirty="0"/>
          </a:p>
          <a:p>
            <a:r>
              <a:rPr lang="hu-HU" sz="2400" dirty="0" smtClean="0"/>
              <a:t>Ezt </a:t>
            </a:r>
            <a:r>
              <a:rPr lang="hu-HU" sz="2400" dirty="0"/>
              <a:t>a kormányzat – feltehetően szakmai szervezetek tiltakozása miatt – időközben visszavonta</a:t>
            </a:r>
            <a:r>
              <a:rPr lang="hu-HU" sz="2400" dirty="0" smtClean="0"/>
              <a:t>.</a:t>
            </a:r>
          </a:p>
          <a:p>
            <a:pPr lvl="1"/>
            <a:r>
              <a:rPr lang="hu-HU" sz="2200" dirty="0" smtClean="0"/>
              <a:t>az </a:t>
            </a:r>
            <a:r>
              <a:rPr lang="hu-HU" sz="2200" dirty="0"/>
              <a:t>Országgyűlés által 2015 júniusában elfogadott törvény már nem tartalmaz </a:t>
            </a:r>
            <a:r>
              <a:rPr lang="hu-HU" sz="2200" dirty="0" smtClean="0"/>
              <a:t>ennek kapcsán módosító </a:t>
            </a:r>
            <a:r>
              <a:rPr lang="hu-HU" sz="2200" dirty="0"/>
              <a:t>rendelkezést</a:t>
            </a:r>
          </a:p>
          <a:p>
            <a:r>
              <a:rPr lang="hu-HU" sz="2400" dirty="0"/>
              <a:t>Ezzel azonban </a:t>
            </a:r>
            <a:r>
              <a:rPr lang="hu-HU" sz="2400" dirty="0" smtClean="0"/>
              <a:t>nem </a:t>
            </a:r>
            <a:r>
              <a:rPr lang="hu-HU" sz="2400" dirty="0"/>
              <a:t>oldotta meg azt a problémát, hogy a hatályos büntetőjogi szabályozás nem </a:t>
            </a:r>
            <a:r>
              <a:rPr lang="hu-HU" sz="2400" dirty="0" smtClean="0"/>
              <a:t>felelt </a:t>
            </a:r>
            <a:r>
              <a:rPr lang="hu-HU" sz="2400" dirty="0"/>
              <a:t>meg a jogbiztonság alkotmányos követelményének. </a:t>
            </a:r>
          </a:p>
        </p:txBody>
      </p:sp>
    </p:spTree>
    <p:extLst>
      <p:ext uri="{BB962C8B-B14F-4D97-AF65-F5344CB8AC3E}">
        <p14:creationId xmlns:p14="http://schemas.microsoft.com/office/powerpoint/2010/main" val="258416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Kúria </a:t>
            </a:r>
            <a:r>
              <a:rPr lang="hu-HU" dirty="0" err="1"/>
              <a:t>Bhar</a:t>
            </a:r>
            <a:r>
              <a:rPr lang="hu-HU" dirty="0"/>
              <a:t>. III. 6/2015. - EH </a:t>
            </a:r>
            <a:r>
              <a:rPr lang="hu-HU" dirty="0" smtClean="0"/>
              <a:t>2015. B27.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fontScale="40000" lnSpcReduction="20000"/>
          </a:bodyPr>
          <a:lstStyle/>
          <a:p>
            <a:r>
              <a:rPr lang="hu-HU" sz="6500" dirty="0" smtClean="0"/>
              <a:t>A hálapénz […] az </a:t>
            </a:r>
            <a:r>
              <a:rPr lang="hu-HU" sz="6500" dirty="0"/>
              <a:t>egészségügyi szolgáltatás igénybevételét követően a beteg vagy hozzátartozója </a:t>
            </a:r>
            <a:r>
              <a:rPr lang="hu-HU" sz="6500" dirty="0" smtClean="0"/>
              <a:t>[…] köszönete </a:t>
            </a:r>
            <a:r>
              <a:rPr lang="hu-HU" sz="6500" dirty="0"/>
              <a:t>jeléül a szolgáltatásban közreműködő egészségügyi dolgozónak </a:t>
            </a:r>
            <a:r>
              <a:rPr lang="hu-HU" sz="6500" dirty="0" smtClean="0"/>
              <a:t>nyújt [</a:t>
            </a:r>
            <a:r>
              <a:rPr lang="hu-HU" sz="6500" dirty="0"/>
              <a:t>32]</a:t>
            </a:r>
            <a:r>
              <a:rPr lang="hu-HU" sz="6500" dirty="0" smtClean="0"/>
              <a:t>.  </a:t>
            </a:r>
          </a:p>
          <a:p>
            <a:r>
              <a:rPr lang="hu-HU" sz="6500" dirty="0"/>
              <a:t>hálapénz sem minősül jogtalan előnynek </a:t>
            </a:r>
            <a:endParaRPr lang="hu-HU" sz="6500" dirty="0" smtClean="0"/>
          </a:p>
          <a:p>
            <a:pPr lvl="1"/>
            <a:r>
              <a:rPr lang="hu-HU" sz="6100" dirty="0" smtClean="0"/>
              <a:t>ahogyan azonban az a borravaló esetében fel </a:t>
            </a:r>
            <a:r>
              <a:rPr lang="hu-HU" sz="6100" dirty="0"/>
              <a:t>sem </a:t>
            </a:r>
            <a:r>
              <a:rPr lang="hu-HU" sz="6100" dirty="0" smtClean="0"/>
              <a:t>merül</a:t>
            </a:r>
          </a:p>
          <a:p>
            <a:pPr lvl="1"/>
            <a:r>
              <a:rPr lang="hu-HU" sz="6500" dirty="0" smtClean="0"/>
              <a:t>a </a:t>
            </a:r>
            <a:r>
              <a:rPr lang="hu-HU" sz="6500" dirty="0"/>
              <a:t>jövedelemadóról szóló 1995. évi CXVII. törvény 1. számú melléklete kifejezetten nevesíti e két </a:t>
            </a:r>
            <a:r>
              <a:rPr lang="hu-HU" sz="6500" dirty="0" smtClean="0"/>
              <a:t>bevételt [Indokolás </a:t>
            </a:r>
            <a:r>
              <a:rPr lang="hu-HU" sz="6500" dirty="0"/>
              <a:t>29</a:t>
            </a:r>
            <a:r>
              <a:rPr lang="hu-HU" sz="6500" dirty="0" smtClean="0"/>
              <a:t>.]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58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u-HU" sz="6500" dirty="0" smtClean="0"/>
              <a:t>Hálapénz nem </a:t>
            </a:r>
            <a:r>
              <a:rPr lang="hu-HU" sz="6500" dirty="0"/>
              <a:t>minősül vesztegetésnek, </a:t>
            </a:r>
          </a:p>
          <a:p>
            <a:pPr lvl="1"/>
            <a:r>
              <a:rPr lang="hu-HU" sz="6100" dirty="0"/>
              <a:t>függetlenül a Munka Törvénykönyvéről szóló 2012. évi I. törvény (a továbbiakban: Mt.) 52. §</a:t>
            </a:r>
            <a:r>
              <a:rPr lang="hu-HU" sz="6100" dirty="0" err="1"/>
              <a:t>-ának</a:t>
            </a:r>
            <a:r>
              <a:rPr lang="hu-HU" sz="6100" dirty="0"/>
              <a:t> (2) bekezdésében írt előzetes munkáltatói hozzájárulás hiányától. </a:t>
            </a:r>
          </a:p>
          <a:p>
            <a:pPr lvl="1"/>
            <a:r>
              <a:rPr lang="hu-HU" sz="6100" dirty="0" smtClean="0"/>
              <a:t>ez </a:t>
            </a:r>
            <a:r>
              <a:rPr lang="hu-HU" sz="6100" dirty="0"/>
              <a:t>utóbbinak ugyanis csupán munkajogi - az esetleges fegyelmi vétség megvalósulása - szempontból lehet jelentősége” [Indokolás 30].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433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Saját javaslat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dirty="0" smtClean="0"/>
              <a:t>Külön szabályozás kell: a hálapénz nem borravaló</a:t>
            </a:r>
          </a:p>
          <a:p>
            <a:r>
              <a:rPr lang="hu-HU" sz="3200" dirty="0" smtClean="0"/>
              <a:t>Beteg kiszolgáltatottsága, és különösen a közfinanszírozás</a:t>
            </a:r>
          </a:p>
          <a:p>
            <a:r>
              <a:rPr lang="hu-HU" sz="3200" dirty="0" smtClean="0"/>
              <a:t>Nem szabályozható munkáltatói engedéllyel</a:t>
            </a:r>
          </a:p>
          <a:p>
            <a:r>
              <a:rPr lang="hu-HU" sz="3200" dirty="0" smtClean="0"/>
              <a:t>Az </a:t>
            </a:r>
            <a:r>
              <a:rPr lang="hu-HU" sz="3200" dirty="0"/>
              <a:t>egészségügyről szóló </a:t>
            </a:r>
            <a:r>
              <a:rPr lang="hu-HU" sz="3200" dirty="0" smtClean="0"/>
              <a:t>törvényben szabályozandó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886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II.C. Nemzetközi vonatkozások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904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hu-HU" altLang="hu-HU" dirty="0" smtClean="0"/>
              <a:t>A német jog fejlődésében</a:t>
            </a:r>
            <a:endParaRPr lang="en-GB" altLang="hu-HU" dirty="0" smtClean="0"/>
          </a:p>
        </p:txBody>
      </p:sp>
      <p:sp>
        <p:nvSpPr>
          <p:cNvPr id="21507" name="Tartalom helye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320009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hu-HU" altLang="hu-HU" sz="2800" dirty="0" smtClean="0"/>
              <a:t>Német versenytörvény </a:t>
            </a:r>
            <a:r>
              <a:rPr lang="en-GB" altLang="hu-HU" sz="2800" dirty="0" smtClean="0"/>
              <a:t>12</a:t>
            </a:r>
            <a:r>
              <a:rPr lang="hu-HU" altLang="hu-HU" sz="2800" dirty="0" smtClean="0"/>
              <a:t> cikk</a:t>
            </a:r>
          </a:p>
          <a:p>
            <a:r>
              <a:rPr lang="hu-HU" altLang="hu-HU" sz="2800" dirty="0" smtClean="0"/>
              <a:t>üzleti vesztegetés</a:t>
            </a:r>
          </a:p>
          <a:p>
            <a:r>
              <a:rPr lang="hu-HU" altLang="hu-HU" sz="2800" dirty="0" smtClean="0"/>
              <a:t>„versenyben </a:t>
            </a:r>
            <a:r>
              <a:rPr lang="hu-HU" altLang="hu-HU" sz="2800" dirty="0"/>
              <a:t>való előnyben részesítésért adott előny”</a:t>
            </a:r>
            <a:endParaRPr lang="hu-HU" altLang="hu-HU" sz="2800" dirty="0" smtClean="0"/>
          </a:p>
          <a:p>
            <a:pPr marL="0" indent="0">
              <a:buNone/>
            </a:pPr>
            <a:r>
              <a:rPr lang="hu-HU" altLang="hu-HU" sz="2800" dirty="0"/>
              <a:t>A rendelkezést áthelyezték a </a:t>
            </a:r>
            <a:r>
              <a:rPr lang="hu-HU" altLang="hu-HU" sz="2800" dirty="0" smtClean="0"/>
              <a:t>német </a:t>
            </a:r>
            <a:r>
              <a:rPr lang="hu-HU" altLang="hu-HU" sz="2800" dirty="0" err="1" smtClean="0"/>
              <a:t>Btk-ba</a:t>
            </a:r>
            <a:r>
              <a:rPr lang="hu-HU" altLang="hu-HU" sz="2800" dirty="0" smtClean="0"/>
              <a:t> </a:t>
            </a:r>
            <a:r>
              <a:rPr lang="en-GB" altLang="hu-HU" sz="2800" dirty="0"/>
              <a:t>299</a:t>
            </a:r>
            <a:r>
              <a:rPr lang="hu-HU" altLang="hu-HU" sz="2800" dirty="0"/>
              <a:t>. §</a:t>
            </a:r>
            <a:r>
              <a:rPr lang="en-GB" altLang="hu-HU" sz="2800" dirty="0"/>
              <a:t> </a:t>
            </a:r>
            <a:r>
              <a:rPr lang="hu-HU" altLang="hu-HU" sz="2800" dirty="0" smtClean="0"/>
              <a:t>(</a:t>
            </a:r>
            <a:r>
              <a:rPr lang="en-GB" altLang="hu-HU" sz="2800" dirty="0" smtClean="0"/>
              <a:t>1997</a:t>
            </a:r>
            <a:r>
              <a:rPr lang="hu-HU" altLang="hu-HU" sz="2800" dirty="0" smtClean="0"/>
              <a:t>).</a:t>
            </a:r>
          </a:p>
          <a:p>
            <a:r>
              <a:rPr lang="hu-HU" altLang="hu-HU" sz="2800" dirty="0" smtClean="0"/>
              <a:t>korábbihoz hasonló szabályozás</a:t>
            </a:r>
          </a:p>
          <a:p>
            <a:r>
              <a:rPr lang="hu-HU" altLang="hu-HU" sz="2800" dirty="0" smtClean="0"/>
              <a:t>harmadik </a:t>
            </a:r>
            <a:r>
              <a:rPr lang="hu-HU" altLang="hu-HU" sz="2800" dirty="0"/>
              <a:t>személyeknek adott </a:t>
            </a:r>
            <a:r>
              <a:rPr lang="hu-HU" altLang="hu-HU" sz="2800" dirty="0" smtClean="0"/>
              <a:t>előnyökre is kiterjed</a:t>
            </a:r>
            <a:endParaRPr lang="hu-HU" altLang="hu-HU" sz="2800" dirty="0"/>
          </a:p>
          <a:p>
            <a:endParaRPr lang="en-GB" altLang="hu-HU" sz="2800" dirty="0"/>
          </a:p>
          <a:p>
            <a:pPr>
              <a:buFontTx/>
              <a:buNone/>
            </a:pPr>
            <a:endParaRPr lang="en-GB" altLang="hu-H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64772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/>
              <a:t>A német jog fejlődésében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altLang="hu-HU" sz="3000" dirty="0" smtClean="0"/>
              <a:t>2002-ben új rendelkezés beiktatása</a:t>
            </a:r>
          </a:p>
          <a:p>
            <a:r>
              <a:rPr lang="hu-HU" altLang="hu-HU" sz="3000" dirty="0" smtClean="0"/>
              <a:t>a tényállások alkalmazhatóak „külföldi versenyre”</a:t>
            </a:r>
            <a:r>
              <a:rPr lang="en-GB" altLang="hu-HU" sz="3000" dirty="0" smtClean="0"/>
              <a:t>.</a:t>
            </a:r>
          </a:p>
          <a:p>
            <a:r>
              <a:rPr lang="hu-HU" altLang="hu-HU" sz="3000" dirty="0" smtClean="0"/>
              <a:t>Az indokolás szerint célja</a:t>
            </a:r>
            <a:endParaRPr lang="en-GB" altLang="hu-HU" sz="3000" dirty="0"/>
          </a:p>
          <a:p>
            <a:pPr lvl="1"/>
            <a:r>
              <a:rPr lang="en-GB" altLang="hu-HU" sz="3000" dirty="0" smtClean="0"/>
              <a:t>„</a:t>
            </a:r>
            <a:r>
              <a:rPr lang="hu-HU" altLang="hu-HU" sz="3000" dirty="0" smtClean="0"/>
              <a:t>egyértelművé tétel</a:t>
            </a:r>
            <a:r>
              <a:rPr lang="en-GB" altLang="hu-HU" sz="3000" dirty="0" smtClean="0"/>
              <a:t>” </a:t>
            </a:r>
            <a:endParaRPr lang="en-GB" altLang="hu-HU" sz="3000" dirty="0"/>
          </a:p>
          <a:p>
            <a:pPr lvl="1"/>
            <a:r>
              <a:rPr lang="en-GB" altLang="hu-HU" sz="3000" dirty="0" smtClean="0"/>
              <a:t>„</a:t>
            </a:r>
            <a:r>
              <a:rPr lang="hu-HU" altLang="hu-HU" sz="3000" dirty="0" smtClean="0"/>
              <a:t>EU együttes fellépésnek való megfelelés</a:t>
            </a:r>
            <a:r>
              <a:rPr lang="en-GB" altLang="hu-HU" sz="3000" dirty="0" smtClean="0"/>
              <a:t>” </a:t>
            </a:r>
            <a:endParaRPr lang="en-GB" altLang="hu-HU" sz="3000" dirty="0"/>
          </a:p>
          <a:p>
            <a:r>
              <a:rPr lang="hu-HU" altLang="hu-HU" sz="3000" dirty="0" smtClean="0"/>
              <a:t>Nincs leszűkítve az európai uniós versenyre (!)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900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hu-HU" dirty="0" smtClean="0"/>
              <a:t>Siemens</a:t>
            </a:r>
            <a:r>
              <a:rPr lang="hu-HU" altLang="hu-HU" dirty="0" smtClean="0"/>
              <a:t> eset</a:t>
            </a:r>
            <a:endParaRPr lang="en-GB" altLang="hu-HU" dirty="0" smtClean="0"/>
          </a:p>
        </p:txBody>
      </p:sp>
      <p:sp>
        <p:nvSpPr>
          <p:cNvPr id="2765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3200" dirty="0" smtClean="0"/>
              <a:t>német cég </a:t>
            </a:r>
          </a:p>
          <a:p>
            <a:r>
              <a:rPr lang="hu-HU" altLang="hu-HU" sz="3200" dirty="0" smtClean="0"/>
              <a:t>olasz megrendelő</a:t>
            </a:r>
          </a:p>
          <a:p>
            <a:r>
              <a:rPr lang="hu-HU" altLang="hu-HU" sz="3200" dirty="0" smtClean="0"/>
              <a:t>megvesztegetés </a:t>
            </a:r>
            <a:r>
              <a:rPr lang="en-GB" altLang="hu-HU" sz="3200" b="1" dirty="0"/>
              <a:t>2002 </a:t>
            </a:r>
            <a:r>
              <a:rPr lang="hu-HU" altLang="hu-HU" sz="3200" b="1" dirty="0"/>
              <a:t>előtt</a:t>
            </a:r>
          </a:p>
          <a:p>
            <a:r>
              <a:rPr lang="hu-HU" altLang="hu-HU" sz="3200" dirty="0" smtClean="0"/>
              <a:t>nincs német versenytárs </a:t>
            </a:r>
          </a:p>
          <a:p>
            <a:r>
              <a:rPr lang="hu-HU" altLang="hu-HU" sz="3200" dirty="0" smtClean="0"/>
              <a:t>más uniós államból van versenytárs</a:t>
            </a:r>
            <a:endParaRPr lang="en-GB" altLang="hu-HU" sz="3200" dirty="0" smtClean="0"/>
          </a:p>
          <a:p>
            <a:endParaRPr lang="en-GB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8936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Korrupció 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917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800" dirty="0" smtClean="0"/>
              <a:t>Korrupció fogalma:</a:t>
            </a:r>
          </a:p>
          <a:p>
            <a:r>
              <a:rPr lang="hu-HU" sz="2800" dirty="0" smtClean="0"/>
              <a:t>előny </a:t>
            </a:r>
            <a:r>
              <a:rPr lang="hu-HU" sz="2800" dirty="0"/>
              <a:t>kérése (elfogadása), illetve adása (vagy ígérete) </a:t>
            </a:r>
            <a:r>
              <a:rPr lang="hu-HU" sz="2800" dirty="0" smtClean="0"/>
              <a:t>amely </a:t>
            </a:r>
          </a:p>
          <a:p>
            <a:r>
              <a:rPr lang="hu-HU" sz="2800" dirty="0" smtClean="0"/>
              <a:t>a hatalommal visszaélésre irányul (annak veszélyét idézi elő vagy látszatát kelti fel)</a:t>
            </a:r>
          </a:p>
          <a:p>
            <a:pPr marL="0" indent="0">
              <a:buNone/>
            </a:pPr>
            <a:r>
              <a:rPr lang="hu-HU" sz="2800" dirty="0" smtClean="0"/>
              <a:t>A hatalom tág értelemben: javak </a:t>
            </a:r>
            <a:r>
              <a:rPr lang="hu-HU" sz="2800" dirty="0"/>
              <a:t>(jogosultságok) </a:t>
            </a:r>
            <a:r>
              <a:rPr lang="hu-HU" sz="2800" dirty="0" smtClean="0"/>
              <a:t>elosztásáról való döntés (</a:t>
            </a:r>
            <a:r>
              <a:rPr lang="hu-HU" sz="2800" dirty="0" err="1" smtClean="0"/>
              <a:t>Hankiss</a:t>
            </a:r>
            <a:r>
              <a:rPr lang="hu-HU" sz="2800" dirty="0" smtClean="0"/>
              <a:t>)</a:t>
            </a:r>
          </a:p>
          <a:p>
            <a:pPr marL="0" indent="0">
              <a:buNone/>
            </a:pPr>
            <a:r>
              <a:rPr lang="hu-HU" sz="2800" dirty="0" smtClean="0"/>
              <a:t>Megbízó-megbízott </a:t>
            </a:r>
            <a:r>
              <a:rPr lang="hu-HU" sz="2800" dirty="0"/>
              <a:t>viszony </a:t>
            </a:r>
            <a:r>
              <a:rPr lang="hu-HU" sz="2800" dirty="0" smtClean="0"/>
              <a:t>vagy a versenytársi pozíció is</a:t>
            </a:r>
          </a:p>
        </p:txBody>
      </p:sp>
    </p:spTree>
    <p:extLst>
      <p:ext uri="{BB962C8B-B14F-4D97-AF65-F5344CB8AC3E}">
        <p14:creationId xmlns:p14="http://schemas.microsoft.com/office/powerpoint/2010/main" val="29606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en-GB" altLang="hu-HU" dirty="0"/>
              <a:t>Siemens</a:t>
            </a:r>
            <a:r>
              <a:rPr lang="hu-HU" altLang="hu-HU" dirty="0"/>
              <a:t> eset</a:t>
            </a:r>
            <a:endParaRPr lang="en-GB" altLang="hu-HU" dirty="0" smtClean="0"/>
          </a:p>
        </p:txBody>
      </p:sp>
      <p:sp>
        <p:nvSpPr>
          <p:cNvPr id="28675" name="Tartalom helye 2"/>
          <p:cNvSpPr>
            <a:spLocks noGrp="1"/>
          </p:cNvSpPr>
          <p:nvPr>
            <p:ph idx="1"/>
          </p:nvPr>
        </p:nvSpPr>
        <p:spPr>
          <a:xfrm>
            <a:off x="446088" y="1557338"/>
            <a:ext cx="8229600" cy="4247926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en-GB" altLang="hu-HU" dirty="0" smtClean="0"/>
              <a:t>Darmstadt</a:t>
            </a:r>
            <a:r>
              <a:rPr lang="hu-HU" altLang="hu-HU" dirty="0" smtClean="0"/>
              <a:t>i Tartományi Bíróság: </a:t>
            </a:r>
            <a:r>
              <a:rPr lang="hu-HU" altLang="hu-HU" b="1" dirty="0" smtClean="0"/>
              <a:t>Igen</a:t>
            </a:r>
            <a:endParaRPr lang="en-GB" altLang="hu-HU" b="1" dirty="0" smtClean="0"/>
          </a:p>
          <a:p>
            <a:r>
              <a:rPr lang="hu-HU" altLang="hu-HU" dirty="0" smtClean="0"/>
              <a:t>A tényállás nem csak a német versenyre vonatkozik</a:t>
            </a:r>
            <a:endParaRPr lang="en-GB" altLang="hu-HU" dirty="0" smtClean="0"/>
          </a:p>
          <a:p>
            <a:r>
              <a:rPr lang="hu-HU" altLang="hu-HU" dirty="0" smtClean="0"/>
              <a:t>A jogalkotó leszűkíthette volna, ha akarja 1997-ben, amikor a rendelkezés a német </a:t>
            </a:r>
            <a:r>
              <a:rPr lang="hu-HU" altLang="hu-HU" dirty="0" err="1" smtClean="0"/>
              <a:t>Btk-ba</a:t>
            </a:r>
            <a:r>
              <a:rPr lang="hu-HU" altLang="hu-HU" dirty="0" smtClean="0"/>
              <a:t> került, de nem tette.</a:t>
            </a:r>
            <a:endParaRPr lang="en-GB" altLang="hu-HU" dirty="0" smtClean="0"/>
          </a:p>
          <a:p>
            <a:r>
              <a:rPr lang="hu-HU" altLang="hu-HU" dirty="0" smtClean="0"/>
              <a:t>A </a:t>
            </a:r>
            <a:r>
              <a:rPr lang="hu-HU" altLang="hu-HU" dirty="0"/>
              <a:t>versenyjog dinamikus </a:t>
            </a:r>
            <a:r>
              <a:rPr lang="hu-HU" altLang="hu-HU" dirty="0" err="1" smtClean="0"/>
              <a:t>európaiasodása</a:t>
            </a:r>
            <a:r>
              <a:rPr lang="hu-HU" altLang="hu-HU" dirty="0" smtClean="0"/>
              <a:t>, amit csak tükröz az </a:t>
            </a:r>
            <a:r>
              <a:rPr lang="hu-HU" altLang="hu-HU" dirty="0"/>
              <a:t>együttes </a:t>
            </a:r>
            <a:r>
              <a:rPr lang="hu-HU" altLang="hu-HU" dirty="0" smtClean="0"/>
              <a:t>fellépés, így a </a:t>
            </a:r>
            <a:r>
              <a:rPr lang="hu-HU" altLang="hu-HU" dirty="0"/>
              <a:t>nemzeti jogot </a:t>
            </a:r>
            <a:r>
              <a:rPr lang="hu-HU" altLang="hu-HU" dirty="0" smtClean="0"/>
              <a:t>közösségi joggal harmonikusan </a:t>
            </a:r>
            <a:r>
              <a:rPr lang="hu-HU" altLang="hu-HU" dirty="0"/>
              <a:t>kell értelmezni</a:t>
            </a:r>
          </a:p>
          <a:p>
            <a:r>
              <a:rPr lang="hu-HU" altLang="hu-HU" dirty="0" smtClean="0"/>
              <a:t>Az indokolása </a:t>
            </a:r>
            <a:r>
              <a:rPr lang="hu-HU" altLang="hu-HU" dirty="0"/>
              <a:t>szerint a 2002-es módosítás csak a korábbi joghelyzet tisztázása </a:t>
            </a:r>
            <a:r>
              <a:rPr lang="hu-HU" altLang="hu-HU" dirty="0" smtClean="0"/>
              <a:t>volt</a:t>
            </a:r>
            <a:endParaRPr lang="hu-HU" altLang="hu-HU" dirty="0"/>
          </a:p>
          <a:p>
            <a:r>
              <a:rPr lang="hu-HU" altLang="hu-HU" dirty="0"/>
              <a:t>A verseny fogalma változhat a joggyakorlatban, ez még az alkotmányos elveket nem sérti</a:t>
            </a:r>
          </a:p>
          <a:p>
            <a:endParaRPr lang="en-GB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0642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hu-HU" dirty="0" smtClean="0"/>
              <a:t>Siemens</a:t>
            </a:r>
            <a:r>
              <a:rPr lang="hu-HU" altLang="hu-HU" dirty="0" smtClean="0"/>
              <a:t> eset</a:t>
            </a:r>
            <a:endParaRPr lang="en-GB" altLang="hu-HU" dirty="0" smtClean="0"/>
          </a:p>
        </p:txBody>
      </p:sp>
      <p:sp>
        <p:nvSpPr>
          <p:cNvPr id="29699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24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altLang="hu-HU" dirty="0"/>
              <a:t>Német Szövetségi Legfelsőbb Bíróság (BGH): </a:t>
            </a:r>
            <a:r>
              <a:rPr lang="hu-HU" altLang="hu-HU" b="1" dirty="0"/>
              <a:t>Nem</a:t>
            </a:r>
            <a:endParaRPr lang="en-GB" altLang="hu-HU" b="1" dirty="0"/>
          </a:p>
          <a:p>
            <a:r>
              <a:rPr lang="hu-HU" altLang="hu-HU" dirty="0"/>
              <a:t>A külföldi versenytársakat hagyományosan nem </a:t>
            </a:r>
            <a:r>
              <a:rPr lang="hu-HU" altLang="hu-HU" dirty="0" smtClean="0"/>
              <a:t>védte </a:t>
            </a:r>
            <a:r>
              <a:rPr lang="hu-HU" altLang="hu-HU" dirty="0"/>
              <a:t>a német </a:t>
            </a:r>
            <a:r>
              <a:rPr lang="hu-HU" altLang="hu-HU" dirty="0" smtClean="0"/>
              <a:t>versenyjog</a:t>
            </a:r>
          </a:p>
          <a:p>
            <a:pPr lvl="1"/>
            <a:r>
              <a:rPr lang="hu-HU" altLang="hu-HU" dirty="0" smtClean="0"/>
              <a:t>Egy </a:t>
            </a:r>
            <a:r>
              <a:rPr lang="hu-HU" altLang="hu-HU" dirty="0"/>
              <a:t>ilyen kiterjesztés a német </a:t>
            </a:r>
            <a:r>
              <a:rPr lang="hu-HU" altLang="hu-HU" dirty="0" smtClean="0"/>
              <a:t>cégeket szigorúbb </a:t>
            </a:r>
            <a:r>
              <a:rPr lang="hu-HU" altLang="hu-HU" dirty="0"/>
              <a:t>követelmények alá vetné, mint a helyi </a:t>
            </a:r>
            <a:r>
              <a:rPr lang="hu-HU" altLang="hu-HU" dirty="0" smtClean="0"/>
              <a:t>versenytársakat</a:t>
            </a:r>
            <a:endParaRPr lang="en-GB" altLang="hu-HU" dirty="0"/>
          </a:p>
          <a:p>
            <a:r>
              <a:rPr lang="hu-HU" altLang="hu-HU" dirty="0" smtClean="0"/>
              <a:t>Nem volt ehhez képest jogalkotói cél a változtatásra 1997-ben</a:t>
            </a:r>
            <a:endParaRPr lang="en-GB" altLang="hu-HU" dirty="0"/>
          </a:p>
          <a:p>
            <a:r>
              <a:rPr lang="hu-HU" altLang="hu-HU" dirty="0" smtClean="0"/>
              <a:t>A 2002-es indokolás irreleváns, mivel ez nem az akkoriban uralkodó (hanem csak a kisebbségi) nézetként szereplő értelmezést vette alapul</a:t>
            </a:r>
          </a:p>
          <a:p>
            <a:r>
              <a:rPr lang="hu-HU" altLang="hu-HU" dirty="0"/>
              <a:t>Az együttes fellépéssel nem kell összhangban értelmezni a nemzeti jogot, mert az csak a kormányokat </a:t>
            </a:r>
            <a:r>
              <a:rPr lang="hu-HU" altLang="hu-HU" dirty="0" smtClean="0"/>
              <a:t>kötelezi</a:t>
            </a:r>
            <a:endParaRPr lang="hu-HU" altLang="hu-HU" dirty="0"/>
          </a:p>
          <a:p>
            <a:r>
              <a:rPr lang="hu-HU" altLang="hu-HU" dirty="0" smtClean="0"/>
              <a:t>A kiterjesztő </a:t>
            </a:r>
            <a:r>
              <a:rPr lang="hu-HU" altLang="hu-HU" dirty="0"/>
              <a:t>értelmezés sértené </a:t>
            </a:r>
            <a:r>
              <a:rPr lang="hu-HU" altLang="hu-HU" dirty="0" smtClean="0"/>
              <a:t>a német Alaptörvény </a:t>
            </a:r>
            <a:r>
              <a:rPr lang="en-US" altLang="hu-HU" dirty="0"/>
              <a:t>103</a:t>
            </a:r>
            <a:r>
              <a:rPr lang="hu-HU" altLang="hu-HU" dirty="0"/>
              <a:t>. cikk</a:t>
            </a:r>
            <a:r>
              <a:rPr lang="en-US" altLang="hu-HU" dirty="0"/>
              <a:t> 2</a:t>
            </a:r>
            <a:r>
              <a:rPr lang="hu-HU" altLang="hu-HU" dirty="0"/>
              <a:t> </a:t>
            </a:r>
            <a:r>
              <a:rPr lang="hu-HU" altLang="hu-HU" dirty="0" smtClean="0"/>
              <a:t>bekezdését (</a:t>
            </a:r>
            <a:r>
              <a:rPr lang="hu-HU" altLang="hu-HU" i="1" dirty="0" err="1" smtClean="0"/>
              <a:t>nullum</a:t>
            </a:r>
            <a:r>
              <a:rPr lang="hu-HU" altLang="hu-HU" i="1" dirty="0" smtClean="0"/>
              <a:t> </a:t>
            </a:r>
            <a:r>
              <a:rPr lang="hu-HU" altLang="hu-HU" i="1" dirty="0" err="1" smtClean="0"/>
              <a:t>crimen</a:t>
            </a:r>
            <a:r>
              <a:rPr lang="hu-HU" altLang="hu-HU" dirty="0" smtClean="0"/>
              <a:t> elv)</a:t>
            </a:r>
            <a:endParaRPr lang="en-GB" alt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314196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hu-HU" dirty="0"/>
              <a:t>Siemens</a:t>
            </a:r>
            <a:r>
              <a:rPr lang="hu-HU" altLang="hu-HU" dirty="0"/>
              <a:t> </a:t>
            </a:r>
            <a:r>
              <a:rPr lang="hu-HU" altLang="hu-HU" dirty="0" smtClean="0"/>
              <a:t>eset (összegzés)</a:t>
            </a:r>
            <a:endParaRPr lang="en-GB" altLang="hu-HU" dirty="0" smtClean="0"/>
          </a:p>
        </p:txBody>
      </p:sp>
      <p:sp>
        <p:nvSpPr>
          <p:cNvPr id="34819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altLang="hu-HU" dirty="0" smtClean="0"/>
              <a:t>Jogértelmezés</a:t>
            </a:r>
            <a:r>
              <a:rPr lang="en-US" altLang="hu-HU" dirty="0" smtClean="0"/>
              <a:t>:</a:t>
            </a:r>
          </a:p>
          <a:p>
            <a:pPr lvl="1"/>
            <a:r>
              <a:rPr lang="hu-HU" altLang="hu-HU" dirty="0" smtClean="0"/>
              <a:t>Nyelvtani</a:t>
            </a:r>
            <a:endParaRPr lang="en-US" altLang="hu-HU" dirty="0" smtClean="0"/>
          </a:p>
          <a:p>
            <a:pPr lvl="1"/>
            <a:r>
              <a:rPr lang="hu-HU" altLang="hu-HU" dirty="0" smtClean="0"/>
              <a:t>Történeti</a:t>
            </a:r>
            <a:endParaRPr lang="en-US" altLang="hu-HU" dirty="0" smtClean="0"/>
          </a:p>
          <a:p>
            <a:pPr lvl="1"/>
            <a:r>
              <a:rPr lang="hu-HU" altLang="hu-HU" dirty="0" smtClean="0"/>
              <a:t>Rendszertani</a:t>
            </a:r>
            <a:endParaRPr lang="en-US" altLang="hu-HU" dirty="0" smtClean="0"/>
          </a:p>
          <a:p>
            <a:pPr lvl="1"/>
            <a:r>
              <a:rPr lang="hu-HU" altLang="hu-HU" dirty="0" smtClean="0"/>
              <a:t>Teleologikus</a:t>
            </a:r>
            <a:endParaRPr lang="en-US" altLang="hu-HU" dirty="0" smtClean="0"/>
          </a:p>
          <a:p>
            <a:pPr lvl="1"/>
            <a:r>
              <a:rPr lang="hu-HU" altLang="hu-HU" dirty="0" smtClean="0"/>
              <a:t>Európai uniós joggal összhangban</a:t>
            </a:r>
            <a:endParaRPr lang="en-US" altLang="hu-HU" dirty="0" smtClean="0"/>
          </a:p>
          <a:p>
            <a:pPr lvl="2"/>
            <a:r>
              <a:rPr lang="hu-HU" altLang="hu-HU" dirty="0" smtClean="0"/>
              <a:t>Uniós versenyjog</a:t>
            </a:r>
          </a:p>
          <a:p>
            <a:pPr lvl="2"/>
            <a:r>
              <a:rPr lang="hu-HU" altLang="hu-HU" dirty="0" smtClean="0"/>
              <a:t>együttes fellépés, kerethatározat</a:t>
            </a:r>
          </a:p>
          <a:p>
            <a:pPr lvl="1"/>
            <a:r>
              <a:rPr lang="hu-HU" altLang="hu-HU" dirty="0" smtClean="0"/>
              <a:t>Alaptörvénnyel összhangban</a:t>
            </a:r>
            <a:endParaRPr lang="en-US" altLang="hu-HU" dirty="0"/>
          </a:p>
          <a:p>
            <a:pPr lvl="2"/>
            <a:endParaRPr lang="en-US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31052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u-HU" dirty="0" smtClean="0"/>
          </a:p>
          <a:p>
            <a:pPr marL="0" indent="0" algn="ctr">
              <a:buNone/>
            </a:pPr>
            <a:r>
              <a:rPr lang="hu-HU" sz="3200" dirty="0" smtClean="0"/>
              <a:t>Köszönöm a figyelmet!</a:t>
            </a:r>
          </a:p>
          <a:p>
            <a:pPr algn="ctr"/>
            <a:endParaRPr lang="hu-HU" dirty="0" smtClean="0"/>
          </a:p>
          <a:p>
            <a:pPr algn="ctr"/>
            <a:endParaRPr lang="hu-HU" dirty="0"/>
          </a:p>
          <a:p>
            <a:pPr algn="ctr"/>
            <a:endParaRPr lang="hu-HU" dirty="0"/>
          </a:p>
          <a:p>
            <a:pPr marL="0" indent="0" algn="ctr">
              <a:buNone/>
            </a:pPr>
            <a:r>
              <a:rPr lang="hu-HU" dirty="0" err="1" smtClean="0"/>
              <a:t>hollan.miklos</a:t>
            </a:r>
            <a:r>
              <a:rPr lang="hu-HU" dirty="0" smtClean="0"/>
              <a:t>@</a:t>
            </a:r>
            <a:r>
              <a:rPr lang="hu-HU" dirty="0" err="1" smtClean="0"/>
              <a:t>uni-nke.hu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6324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Korrupció fajai és a gazdálkodással kapcsolatos korrupció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sz="4000" dirty="0" smtClean="0"/>
              <a:t>Többféle felosztás</a:t>
            </a:r>
          </a:p>
          <a:p>
            <a:r>
              <a:rPr lang="hu-HU" sz="4000" dirty="0" smtClean="0"/>
              <a:t>Közszféra </a:t>
            </a:r>
            <a:r>
              <a:rPr lang="hu-HU" sz="4000" dirty="0"/>
              <a:t>– </a:t>
            </a:r>
            <a:r>
              <a:rPr lang="hu-HU" sz="4000" dirty="0" smtClean="0"/>
              <a:t>magánszektor</a:t>
            </a:r>
            <a:endParaRPr lang="hu-HU" sz="4000" dirty="0"/>
          </a:p>
          <a:p>
            <a:r>
              <a:rPr lang="hu-HU" sz="4000" dirty="0"/>
              <a:t>Közhatalmi vagy a gazdálkodással kapcsolatos </a:t>
            </a:r>
            <a:r>
              <a:rPr lang="hu-HU" sz="4000" dirty="0" smtClean="0"/>
              <a:t>döntés</a:t>
            </a:r>
          </a:p>
          <a:p>
            <a:r>
              <a:rPr lang="hu-HU" sz="4000" dirty="0" smtClean="0"/>
              <a:t>Üzleti vagy non-profit</a:t>
            </a:r>
          </a:p>
          <a:p>
            <a:pPr marL="0" indent="0">
              <a:buNone/>
            </a:pPr>
            <a:r>
              <a:rPr lang="hu-HU" sz="4000" b="1" dirty="0" smtClean="0"/>
              <a:t>Gazdálkodással kapcsolatos korrupci</a:t>
            </a:r>
            <a:r>
              <a:rPr lang="hu-HU" sz="4000" dirty="0" smtClean="0"/>
              <a:t>ó</a:t>
            </a:r>
          </a:p>
          <a:p>
            <a:r>
              <a:rPr lang="hu-HU" sz="4000" dirty="0" smtClean="0"/>
              <a:t>közszféra és magánszektor is</a:t>
            </a:r>
          </a:p>
          <a:p>
            <a:r>
              <a:rPr lang="hu-HU" sz="4000" dirty="0"/>
              <a:t>gazdálkodással kapcsolatos döntés</a:t>
            </a:r>
            <a:endParaRPr lang="hu-HU" sz="4000" b="1" dirty="0" smtClean="0"/>
          </a:p>
          <a:p>
            <a:r>
              <a:rPr lang="hu-HU" sz="4000" dirty="0" smtClean="0"/>
              <a:t>üzleti </a:t>
            </a:r>
            <a:r>
              <a:rPr lang="hu-HU" sz="4000" dirty="0"/>
              <a:t>vagy </a:t>
            </a:r>
            <a:r>
              <a:rPr lang="hu-HU" sz="4000" dirty="0" smtClean="0"/>
              <a:t>non-profit is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2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Gazdálkodással kapcsolatos korrupció fajai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30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3500" dirty="0" smtClean="0"/>
              <a:t>Vertikális: </a:t>
            </a:r>
            <a:br>
              <a:rPr lang="hu-HU" sz="3500" dirty="0" smtClean="0"/>
            </a:br>
            <a:r>
              <a:rPr lang="hu-HU" sz="3500" dirty="0" smtClean="0"/>
              <a:t>eladó - vevő </a:t>
            </a:r>
          </a:p>
          <a:p>
            <a:r>
              <a:rPr lang="hu-HU" sz="3100" dirty="0" smtClean="0"/>
              <a:t>a </a:t>
            </a:r>
            <a:r>
              <a:rPr lang="hu-HU" sz="3100" dirty="0"/>
              <a:t>piacon hozzáférhetőnél drágább vagy rosszabb minőségű </a:t>
            </a:r>
            <a:r>
              <a:rPr lang="hu-HU" sz="3100" dirty="0" smtClean="0"/>
              <a:t>áru megrendelése az előny fejében </a:t>
            </a:r>
          </a:p>
          <a:p>
            <a:r>
              <a:rPr lang="hu-HU" sz="3100" dirty="0" smtClean="0"/>
              <a:t>a </a:t>
            </a:r>
            <a:r>
              <a:rPr lang="hu-HU" sz="3100" dirty="0"/>
              <a:t>beszerzési vezető úgy rendel meg valamilyen árut vagy szolgáltatást, hogy a szállító őt jogtalan előnyben részesíti, de a munkáltató nem szenved </a:t>
            </a:r>
            <a:r>
              <a:rPr lang="hu-HU" sz="3100" dirty="0" smtClean="0"/>
              <a:t>kárt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3500" dirty="0" smtClean="0"/>
              <a:t>Horizontális: </a:t>
            </a:r>
            <a:br>
              <a:rPr lang="hu-HU" sz="3500" dirty="0" smtClean="0"/>
            </a:br>
            <a:r>
              <a:rPr lang="hu-HU" sz="3500" dirty="0" smtClean="0"/>
              <a:t>eladó – </a:t>
            </a:r>
            <a:r>
              <a:rPr lang="hu-HU" sz="3500" dirty="0" err="1" smtClean="0"/>
              <a:t>eladó</a:t>
            </a:r>
            <a:r>
              <a:rPr lang="hu-HU" sz="3500" dirty="0" smtClean="0"/>
              <a:t> </a:t>
            </a:r>
          </a:p>
          <a:p>
            <a:r>
              <a:rPr lang="hu-HU" sz="3100" dirty="0" smtClean="0"/>
              <a:t>valamely </a:t>
            </a:r>
            <a:r>
              <a:rPr lang="hu-HU" sz="3100" dirty="0"/>
              <a:t>céget előny adásával tartanak vissza a versenytársai attól, hogy részt vegyen a versenyben,</a:t>
            </a:r>
          </a:p>
          <a:p>
            <a:r>
              <a:rPr lang="hu-HU" sz="3100" dirty="0"/>
              <a:t>a piac szereplői rögzítik az árakat és az ebből eredő előnyt szétosztják maguk között (kartell).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32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altLang="hu-HU" dirty="0" smtClean="0"/>
              <a:t>Védett érdekek (jogi tárgyak)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Állami gazdálkodás</a:t>
            </a:r>
          </a:p>
          <a:p>
            <a:r>
              <a:rPr lang="hu-HU" sz="3200" dirty="0" smtClean="0"/>
              <a:t>Vagyon</a:t>
            </a:r>
          </a:p>
          <a:p>
            <a:r>
              <a:rPr lang="hu-HU" sz="3200" dirty="0" smtClean="0"/>
              <a:t>Hűség a megbízó (munkáltató) iránt</a:t>
            </a:r>
          </a:p>
          <a:p>
            <a:r>
              <a:rPr lang="hu-HU" sz="3200" dirty="0" smtClean="0"/>
              <a:t>Fogyasztók (üzl</a:t>
            </a:r>
            <a:r>
              <a:rPr lang="hu-HU" sz="3200" dirty="0"/>
              <a:t>e</a:t>
            </a:r>
            <a:r>
              <a:rPr lang="hu-HU" sz="3200" dirty="0" smtClean="0"/>
              <a:t>tfelek)</a:t>
            </a:r>
          </a:p>
          <a:p>
            <a:r>
              <a:rPr lang="hu-HU" sz="3200" dirty="0" smtClean="0"/>
              <a:t>Verseny</a:t>
            </a:r>
          </a:p>
          <a:p>
            <a:r>
              <a:rPr lang="hu-HU" sz="3200" dirty="0"/>
              <a:t>Gazdasági rend</a:t>
            </a:r>
          </a:p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21755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 smtClean="0"/>
              <a:t>Szabályozási </a:t>
            </a:r>
            <a:r>
              <a:rPr lang="hu-HU" altLang="hu-HU" dirty="0"/>
              <a:t>modellek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3000" dirty="0" smtClean="0"/>
              <a:t>Egynyomú</a:t>
            </a:r>
          </a:p>
          <a:p>
            <a:r>
              <a:rPr lang="hu-HU" sz="3000" dirty="0" smtClean="0"/>
              <a:t>kiterjesztett </a:t>
            </a:r>
            <a:r>
              <a:rPr lang="hu-HU" sz="3000" dirty="0"/>
              <a:t>hivatali (</a:t>
            </a:r>
            <a:r>
              <a:rPr lang="hu-HU" sz="3000" dirty="0" smtClean="0"/>
              <a:t>1940. évi</a:t>
            </a:r>
            <a:r>
              <a:rPr lang="hu-HU" sz="3000" dirty="0"/>
              <a:t> XVIII. törvénycikk</a:t>
            </a:r>
            <a:r>
              <a:rPr lang="hu-HU" sz="3000" dirty="0" smtClean="0"/>
              <a:t>)</a:t>
            </a:r>
          </a:p>
          <a:p>
            <a:r>
              <a:rPr lang="hu-HU" sz="3000" dirty="0" smtClean="0"/>
              <a:t>versenyalapú (német Btk. 299. §)</a:t>
            </a:r>
          </a:p>
          <a:p>
            <a:pPr marL="0" indent="0">
              <a:buNone/>
            </a:pPr>
            <a:r>
              <a:rPr lang="hu-HU" sz="3000" dirty="0" smtClean="0"/>
              <a:t>Kétnyomú </a:t>
            </a:r>
          </a:p>
          <a:p>
            <a:r>
              <a:rPr lang="hu-HU" sz="3000" dirty="0"/>
              <a:t>osztrák Btk. 168c-d. §§ és versenytörvény 10. §</a:t>
            </a:r>
          </a:p>
          <a:p>
            <a:pPr marL="0" indent="0">
              <a:buNone/>
            </a:pPr>
            <a:r>
              <a:rPr lang="hu-HU" sz="3000" dirty="0" smtClean="0"/>
              <a:t>Kombinált </a:t>
            </a:r>
          </a:p>
          <a:p>
            <a:r>
              <a:rPr lang="hu-HU" sz="3000" dirty="0" smtClean="0"/>
              <a:t>magyar (a hűség, a gazdasági rend és a verseny is)</a:t>
            </a:r>
          </a:p>
          <a:p>
            <a:r>
              <a:rPr lang="hu-HU" sz="3000" dirty="0" smtClean="0"/>
              <a:t>német reform (verseny és a hűség is)</a:t>
            </a:r>
            <a:endParaRPr lang="hu-HU" sz="3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02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EU együttes fellépés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sz="3300" dirty="0" smtClean="0"/>
              <a:t>Kötelességszegésre irányuló vesztegetés</a:t>
            </a:r>
          </a:p>
          <a:p>
            <a:pPr lvl="1"/>
            <a:r>
              <a:rPr lang="hu-HU" dirty="0" smtClean="0"/>
              <a:t>fogalmát a nemzeti jog határozza meg, de </a:t>
            </a:r>
          </a:p>
          <a:p>
            <a:pPr lvl="1"/>
            <a:r>
              <a:rPr lang="hu-HU" dirty="0" smtClean="0"/>
              <a:t>kiterjedjen </a:t>
            </a:r>
            <a:r>
              <a:rPr lang="hu-HU" dirty="0"/>
              <a:t>legalább bármely hűtlen magatartásra, amely jogszabályi kötelesség megszegését, vagy adott esetben olyan személy üzleti tevékenységében alkalmazandó szakmai előírások vagy utasítások megszegését eredményezi</a:t>
            </a:r>
          </a:p>
          <a:p>
            <a:r>
              <a:rPr lang="hu-HU" sz="3300" dirty="0"/>
              <a:t>Lehetséges korlátozás </a:t>
            </a:r>
          </a:p>
          <a:p>
            <a:pPr lvl="1"/>
            <a:r>
              <a:rPr lang="hu-HU" dirty="0" smtClean="0"/>
              <a:t>olyan magatartásra, </a:t>
            </a:r>
            <a:r>
              <a:rPr lang="hu-HU" dirty="0"/>
              <a:t>amely „maga után vonja vagy vonhatja a verseny torzulását, legalább a közös piacon </a:t>
            </a:r>
            <a:r>
              <a:rPr lang="hu-HU" dirty="0" smtClean="0"/>
              <a:t>belül […]”.</a:t>
            </a:r>
          </a:p>
        </p:txBody>
      </p:sp>
    </p:spTree>
    <p:extLst>
      <p:ext uri="{BB962C8B-B14F-4D97-AF65-F5344CB8AC3E}">
        <p14:creationId xmlns:p14="http://schemas.microsoft.com/office/powerpoint/2010/main" val="258862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EU kerethatározat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txBody>
          <a:bodyPr>
            <a:normAutofit fontScale="85000" lnSpcReduction="20000"/>
          </a:bodyPr>
          <a:lstStyle/>
          <a:p>
            <a:r>
              <a:rPr lang="hu-HU" sz="3300" dirty="0"/>
              <a:t>Kötelességszegésre irányuló vesztegetés </a:t>
            </a:r>
            <a:r>
              <a:rPr lang="hu-HU" sz="3300" dirty="0" smtClean="0"/>
              <a:t>(ld. együttes fellépés)</a:t>
            </a:r>
            <a:endParaRPr lang="hu-HU" sz="3300" dirty="0"/>
          </a:p>
          <a:p>
            <a:r>
              <a:rPr lang="hu-HU" sz="3300" dirty="0" smtClean="0"/>
              <a:t>Kifejezetten profitorientált és </a:t>
            </a:r>
            <a:r>
              <a:rPr lang="hu-HU" sz="3300" dirty="0"/>
              <a:t>nonprofit jogalanyokon belül végzett üzleti </a:t>
            </a:r>
            <a:r>
              <a:rPr lang="hu-HU" sz="3300" dirty="0" smtClean="0"/>
              <a:t>tevékenység</a:t>
            </a:r>
            <a:endParaRPr lang="hu-HU" sz="3300" dirty="0"/>
          </a:p>
          <a:p>
            <a:r>
              <a:rPr lang="hu-HU" sz="3300" dirty="0"/>
              <a:t>Lehetséges </a:t>
            </a:r>
            <a:r>
              <a:rPr lang="hu-HU" sz="3300" dirty="0" smtClean="0"/>
              <a:t>(időleges) korlátozás </a:t>
            </a:r>
          </a:p>
          <a:p>
            <a:pPr lvl="1"/>
            <a:r>
              <a:rPr lang="hu-HU" sz="2600" dirty="0" smtClean="0"/>
              <a:t>a </a:t>
            </a:r>
            <a:r>
              <a:rPr lang="hu-HU" sz="2600" dirty="0"/>
              <a:t>tagállamok nyilatkozhatnak arról, hogy </a:t>
            </a:r>
            <a:r>
              <a:rPr lang="hu-HU" sz="2600" dirty="0" smtClean="0"/>
              <a:t>olyan </a:t>
            </a:r>
            <a:r>
              <a:rPr lang="hu-HU" sz="2600" dirty="0"/>
              <a:t>magatartásra korlátozzák, amely versenytorzulást von vagy vonhat maga után az áruk, illetve kereskedelmi szolgáltatások beszerzéséhez </a:t>
            </a:r>
            <a:r>
              <a:rPr lang="hu-HU" sz="2600" dirty="0" smtClean="0"/>
              <a:t>kapcsolódóan .</a:t>
            </a:r>
          </a:p>
          <a:p>
            <a:pPr lvl="1"/>
            <a:r>
              <a:rPr lang="hu-HU" sz="2600" dirty="0" smtClean="0"/>
              <a:t>E nyilatkozatokat </a:t>
            </a:r>
            <a:r>
              <a:rPr lang="hu-HU" sz="2600" dirty="0"/>
              <a:t>e kerethatározat elfogadásakor kell közölni a Tanáccsal, és azok 2005. július 22-től 5 évig maradnak érvényesek</a:t>
            </a:r>
            <a:r>
              <a:rPr lang="hu-HU" sz="2600" dirty="0" smtClean="0"/>
              <a:t>.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19130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dovika Szabadegyetem_Hollán Mikló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Ludovika Szabadegyetem_Hollán Miklós</Template>
  <TotalTime>115</TotalTime>
  <Words>1582</Words>
  <Application>Microsoft Office PowerPoint</Application>
  <PresentationFormat>Diavetítés a képernyőre (4:3 oldalarány)</PresentationFormat>
  <Paragraphs>195</Paragraphs>
  <Slides>33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33</vt:i4>
      </vt:variant>
    </vt:vector>
  </HeadingPairs>
  <TitlesOfParts>
    <vt:vector size="34" baseType="lpstr">
      <vt:lpstr>Ludovika Szabadegyetem_Hollán Miklós</vt:lpstr>
      <vt:lpstr>Gazdasági vesztegetés: a jogtalan előny nyomában</vt:lpstr>
      <vt:lpstr>I. Általános kérdések</vt:lpstr>
      <vt:lpstr>Korrupció fogalma</vt:lpstr>
      <vt:lpstr>Korrupció fajai és a gazdálkodással kapcsolatos korrupció</vt:lpstr>
      <vt:lpstr>Gazdálkodással kapcsolatos korrupció fajai</vt:lpstr>
      <vt:lpstr>Védett érdekek (jogi tárgyak)</vt:lpstr>
      <vt:lpstr>Szabályozási modellek</vt:lpstr>
      <vt:lpstr>EU együttes fellépés</vt:lpstr>
      <vt:lpstr>EU kerethatározat </vt:lpstr>
      <vt:lpstr>II.A. Hitelezéssel kapcsolatos elkövetés</vt:lpstr>
      <vt:lpstr>Az előny jogtalanságának alapja</vt:lpstr>
      <vt:lpstr>Az előny címzettje</vt:lpstr>
      <vt:lpstr>Agrobank ügy</vt:lpstr>
      <vt:lpstr>Agrobank ügy</vt:lpstr>
      <vt:lpstr>Agrobank ügy</vt:lpstr>
      <vt:lpstr>II.B. Hálapénz elfogadása</vt:lpstr>
      <vt:lpstr>Btk. és a hálapénz elfogadása (2013-tól)</vt:lpstr>
      <vt:lpstr>2012. évi I. törvény (Mt.)</vt:lpstr>
      <vt:lpstr>Vita a jogirodalomban</vt:lpstr>
      <vt:lpstr>Legfőbb Ügyészség (2014)</vt:lpstr>
      <vt:lpstr>Btk. és Mt. (saját álláspont)</vt:lpstr>
      <vt:lpstr>2015-ös fejlemények</vt:lpstr>
      <vt:lpstr>Kúria Bhar. III. 6/2015. - EH 2015. B27.</vt:lpstr>
      <vt:lpstr>PowerPoint bemutató</vt:lpstr>
      <vt:lpstr>Saját javaslat</vt:lpstr>
      <vt:lpstr>II.C. Nemzetközi vonatkozások </vt:lpstr>
      <vt:lpstr>A német jog fejlődésében</vt:lpstr>
      <vt:lpstr>A német jog fejlődésében</vt:lpstr>
      <vt:lpstr>Siemens eset</vt:lpstr>
      <vt:lpstr>Siemens eset</vt:lpstr>
      <vt:lpstr>Siemens eset</vt:lpstr>
      <vt:lpstr>Siemens eset (összegzés)</vt:lpstr>
      <vt:lpstr>PowerPoint bemutató</vt:lpstr>
    </vt:vector>
  </TitlesOfParts>
  <Company>NKE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egeresiz</dc:creator>
  <cp:lastModifiedBy>egeresiz</cp:lastModifiedBy>
  <cp:revision>18</cp:revision>
  <dcterms:created xsi:type="dcterms:W3CDTF">2015-10-07T07:31:24Z</dcterms:created>
  <dcterms:modified xsi:type="dcterms:W3CDTF">2015-10-07T13:36:47Z</dcterms:modified>
</cp:coreProperties>
</file>