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 dirty="0"/>
          </a:p>
        </p:txBody>
      </p:sp>
      <p:pic>
        <p:nvPicPr>
          <p:cNvPr id="1026" name="Picture 2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0" t="16325" b="30439"/>
          <a:stretch/>
        </p:blipFill>
        <p:spPr bwMode="auto">
          <a:xfrm>
            <a:off x="611560" y="233735"/>
            <a:ext cx="1440160" cy="725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6610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4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448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4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6637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5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74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303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303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7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501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pic>
        <p:nvPicPr>
          <p:cNvPr id="3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2376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211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5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893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5" name="Picture 3" descr="S:\NKE_SIRH_KSI\Arculat\NKE Arculat\NKE_logo es emblema\NKE_logo_RGB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03983" y="6007904"/>
            <a:ext cx="1143307" cy="65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7721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S:\NKE_SIRH_KSI\Social_Media\Koncepcio_prezi\NKE_emblema_fekete_CMYK.png"/>
          <p:cNvPicPr>
            <a:picLocks noChangeAspect="1" noChangeArrowheads="1"/>
          </p:cNvPicPr>
          <p:nvPr/>
        </p:nvPicPr>
        <p:blipFill rotWithShape="1">
          <a:blip r:embed="rId11" cstate="screen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456589" y="2130641"/>
            <a:ext cx="4687411" cy="472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917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grpSp>
        <p:nvGrpSpPr>
          <p:cNvPr id="15" name="Csoportba foglalás 14"/>
          <p:cNvGrpSpPr/>
          <p:nvPr/>
        </p:nvGrpSpPr>
        <p:grpSpPr>
          <a:xfrm>
            <a:off x="201414" y="0"/>
            <a:ext cx="248374" cy="6858001"/>
            <a:chOff x="107505" y="0"/>
            <a:chExt cx="248374" cy="6858001"/>
          </a:xfrm>
        </p:grpSpPr>
        <p:pic>
          <p:nvPicPr>
            <p:cNvPr id="11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 rotWithShape="1"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07505" y="4594569"/>
              <a:ext cx="248374" cy="22634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 rotWithShape="1"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07505" y="0"/>
              <a:ext cx="248374" cy="20287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5" y="2002937"/>
              <a:ext cx="248374" cy="25916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9" name="Egyenes összekötő 18"/>
          <p:cNvCxnSpPr/>
          <p:nvPr/>
        </p:nvCxnSpPr>
        <p:spPr>
          <a:xfrm>
            <a:off x="3603481" y="6146140"/>
            <a:ext cx="1937038" cy="0"/>
          </a:xfrm>
          <a:prstGeom prst="line">
            <a:avLst/>
          </a:prstGeom>
          <a:ln>
            <a:solidFill>
              <a:srgbClr val="CEA6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Szövegdoboz 31"/>
          <p:cNvSpPr txBox="1"/>
          <p:nvPr/>
        </p:nvSpPr>
        <p:spPr>
          <a:xfrm>
            <a:off x="2223110" y="6218148"/>
            <a:ext cx="4697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200" dirty="0" smtClean="0">
                <a:solidFill>
                  <a:srgbClr val="CEA60D"/>
                </a:solidFill>
                <a:latin typeface="+mj-lt"/>
              </a:rPr>
              <a:t>Készítette:</a:t>
            </a:r>
            <a:r>
              <a:rPr lang="hu-HU" sz="1200" baseline="0" dirty="0" smtClean="0">
                <a:solidFill>
                  <a:srgbClr val="CEA60D"/>
                </a:solidFill>
                <a:latin typeface="+mj-lt"/>
              </a:rPr>
              <a:t> </a:t>
            </a:r>
            <a:r>
              <a:rPr lang="hu-HU" sz="1200" kern="1200" dirty="0" smtClean="0">
                <a:solidFill>
                  <a:srgbClr val="CEA60D"/>
                </a:solidFill>
                <a:latin typeface="+mj-lt"/>
                <a:ea typeface="+mn-ea"/>
                <a:cs typeface="+mn-cs"/>
              </a:rPr>
              <a:t>Dr. Peres Zsuzsanna </a:t>
            </a:r>
            <a:br>
              <a:rPr lang="hu-HU" sz="1200" kern="1200" dirty="0" smtClean="0">
                <a:solidFill>
                  <a:srgbClr val="CEA60D"/>
                </a:solidFill>
                <a:latin typeface="+mj-lt"/>
                <a:ea typeface="+mn-ea"/>
                <a:cs typeface="+mn-cs"/>
              </a:rPr>
            </a:br>
            <a:r>
              <a:rPr lang="hu-HU" sz="1200" kern="1200" dirty="0" smtClean="0">
                <a:solidFill>
                  <a:srgbClr val="CEA60D"/>
                </a:solidFill>
                <a:latin typeface="+mj-lt"/>
                <a:ea typeface="+mn-ea"/>
                <a:cs typeface="+mn-cs"/>
              </a:rPr>
              <a:t>Budapest, 2016. március 8.</a:t>
            </a:r>
            <a:endParaRPr lang="hu-HU" sz="1200" kern="1200" dirty="0">
              <a:solidFill>
                <a:srgbClr val="CEA60D"/>
              </a:solidFill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140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CEA60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dirty="0" smtClean="0"/>
              <a:t>A nők házassági vagyonjogi helyzete egykor és ma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67691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házasság fogalma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32638" y="1417638"/>
            <a:ext cx="6347048" cy="1468759"/>
          </a:xfrm>
        </p:spPr>
        <p:txBody>
          <a:bodyPr>
            <a:noAutofit/>
          </a:bodyPr>
          <a:lstStyle/>
          <a:p>
            <a:r>
              <a:rPr lang="hu-HU" sz="1200" b="1" dirty="0" smtClean="0"/>
              <a:t>PTK </a:t>
            </a:r>
            <a:r>
              <a:rPr lang="hu-HU" sz="1200" b="1" dirty="0"/>
              <a:t>(2013. évi V. törvény a Polgári Törvénykönyvről) </a:t>
            </a:r>
            <a:r>
              <a:rPr lang="hu-HU" sz="1200" b="1" dirty="0" smtClean="0"/>
              <a:t>4</a:t>
            </a:r>
            <a:r>
              <a:rPr lang="hu-HU" sz="1200" b="1" dirty="0"/>
              <a:t>. </a:t>
            </a:r>
            <a:r>
              <a:rPr lang="hu-HU" sz="1200" b="1" dirty="0" smtClean="0"/>
              <a:t>könyv 5,7,8 § alapján:</a:t>
            </a:r>
          </a:p>
          <a:p>
            <a:endParaRPr lang="hu-HU" sz="1200" b="1" dirty="0" smtClean="0"/>
          </a:p>
          <a:p>
            <a:pPr lvl="0" algn="just"/>
            <a:r>
              <a:rPr lang="hu-HU" sz="1200" b="1" dirty="0" smtClean="0"/>
              <a:t>Férfi </a:t>
            </a:r>
            <a:r>
              <a:rPr lang="hu-HU" sz="1200" b="1" dirty="0"/>
              <a:t>és nő </a:t>
            </a:r>
            <a:r>
              <a:rPr lang="hu-HU" sz="1200" dirty="0"/>
              <a:t>az </a:t>
            </a:r>
            <a:r>
              <a:rPr lang="hu-HU" sz="1200" dirty="0" smtClean="0"/>
              <a:t>anyakönyvvezető és két tanú jelenlétében az </a:t>
            </a:r>
            <a:r>
              <a:rPr lang="hu-HU" sz="1200" b="1" dirty="0" smtClean="0"/>
              <a:t>önkormányzat hivatalos helyiségében</a:t>
            </a:r>
            <a:r>
              <a:rPr lang="hu-HU" sz="1200" dirty="0" smtClean="0"/>
              <a:t> egyidejűleg szabad akaratából személyesen </a:t>
            </a:r>
            <a:r>
              <a:rPr lang="hu-HU" sz="1200" dirty="0"/>
              <a:t>kijelenti, hogy egymással házasságot köt. A nyilatkozat feltételhez vagy határidőhöz nem </a:t>
            </a:r>
            <a:r>
              <a:rPr lang="hu-HU" sz="1200" dirty="0" smtClean="0"/>
              <a:t>köthető</a:t>
            </a:r>
            <a:r>
              <a:rPr lang="hu-HU" sz="1200" dirty="0"/>
              <a:t> </a:t>
            </a:r>
            <a:r>
              <a:rPr lang="hu-HU" sz="1200" dirty="0" smtClean="0"/>
              <a:t>és anyakönyvi bejegyzésnek van helye.</a:t>
            </a:r>
          </a:p>
          <a:p>
            <a:pPr lvl="0" algn="just"/>
            <a:endParaRPr lang="hu-HU" sz="1200" dirty="0"/>
          </a:p>
          <a:p>
            <a:pPr lvl="0" algn="just"/>
            <a:r>
              <a:rPr lang="hu-HU" sz="1200" dirty="0" smtClean="0"/>
              <a:t>A </a:t>
            </a:r>
            <a:r>
              <a:rPr lang="hu-HU" sz="1200" dirty="0"/>
              <a:t>házasságkötést megelőzően a házasulóknak az anyakönyvvezető előtt ki kell jelenteniük, hogy házasságuknak nincs jogi akadálya, és igazolniuk kell, hogy házasságkötésük jogi feltételei fennállnak</a:t>
            </a:r>
            <a:r>
              <a:rPr lang="hu-HU" sz="1200" dirty="0" smtClean="0"/>
              <a:t>.</a:t>
            </a:r>
            <a:endParaRPr lang="hu-HU" sz="1200" dirty="0"/>
          </a:p>
        </p:txBody>
      </p:sp>
      <p:sp>
        <p:nvSpPr>
          <p:cNvPr id="4" name="Szövegdoboz 3"/>
          <p:cNvSpPr txBox="1"/>
          <p:nvPr/>
        </p:nvSpPr>
        <p:spPr>
          <a:xfrm>
            <a:off x="2987824" y="3645024"/>
            <a:ext cx="58326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200" b="1" dirty="0" smtClean="0"/>
              <a:t>Csjt. (1952. évi IV. törvény a házasságról, a családról és a gyámságról) 2 -3 §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2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sz="1200" b="1" dirty="0" smtClean="0"/>
              <a:t>Házasulók </a:t>
            </a:r>
            <a:r>
              <a:rPr lang="hu-HU" sz="1200" dirty="0" smtClean="0"/>
              <a:t>az anyakönyvvezető és két tanú jelenlétében szabad akaratukból és személyesen kijelentik </a:t>
            </a:r>
            <a:r>
              <a:rPr lang="hu-HU" sz="1200" b="1" dirty="0" smtClean="0"/>
              <a:t>az erre rendelt hivatalos helyiségben</a:t>
            </a:r>
            <a:r>
              <a:rPr lang="hu-HU" sz="1200" dirty="0" smtClean="0"/>
              <a:t>, hogy egymással házasságot kötnek. Az anyakönyvvezető a kijelentést követően a házasságot az anyakönyvbe bejegyzi. </a:t>
            </a:r>
          </a:p>
          <a:p>
            <a:pPr algn="just"/>
            <a:endParaRPr lang="hu-HU" sz="1200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hu-HU" sz="1200" dirty="0"/>
              <a:t>A házasságkötést megelőzően a házasulóknak az anyakönyvvezető előtt ki kell jelenteniük, hogy </a:t>
            </a:r>
            <a:r>
              <a:rPr lang="hu-HU" sz="1200" dirty="0" smtClean="0"/>
              <a:t>házasságkötésüknek </a:t>
            </a:r>
            <a:r>
              <a:rPr lang="hu-HU" sz="1200" b="1" dirty="0" smtClean="0"/>
              <a:t>legjobb tudomásuk szerint</a:t>
            </a:r>
            <a:r>
              <a:rPr lang="hu-HU" sz="1200" dirty="0" smtClean="0"/>
              <a:t> </a:t>
            </a:r>
            <a:r>
              <a:rPr lang="hu-HU" sz="1200" dirty="0"/>
              <a:t>nincs </a:t>
            </a:r>
            <a:r>
              <a:rPr lang="hu-HU" sz="1200" dirty="0" smtClean="0"/>
              <a:t>j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hu-HU" sz="1200" dirty="0" smtClean="0"/>
              <a:t>törvényes </a:t>
            </a:r>
            <a:r>
              <a:rPr lang="hu-HU" sz="1200" dirty="0"/>
              <a:t>akadálya, és igazolniuk kell, hogy házasságkötésük </a:t>
            </a:r>
            <a:r>
              <a:rPr lang="hu-HU" sz="1200" b="1" dirty="0" smtClean="0"/>
              <a:t>törvényi </a:t>
            </a:r>
            <a:r>
              <a:rPr lang="hu-HU" sz="1200" dirty="0" smtClean="0"/>
              <a:t>feltételei </a:t>
            </a:r>
            <a:r>
              <a:rPr lang="hu-HU" sz="1200" dirty="0"/>
              <a:t>fennállnak</a:t>
            </a:r>
            <a:r>
              <a:rPr lang="hu-HU" sz="1200" dirty="0" smtClean="0"/>
              <a:t>. Jogszabály a házasságkötés előtti tanácsadáson való részvételt kötelezővé teheti.</a:t>
            </a:r>
            <a:endParaRPr lang="hu-HU" sz="1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sz="1200" b="1" dirty="0"/>
          </a:p>
        </p:txBody>
      </p:sp>
    </p:spTree>
    <p:extLst>
      <p:ext uri="{BB962C8B-B14F-4D97-AF65-F5344CB8AC3E}">
        <p14:creationId xmlns:p14="http://schemas.microsoft.com/office/powerpoint/2010/main" val="2446497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házasság fogalma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899592" y="1417638"/>
            <a:ext cx="748883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1200" b="1" dirty="0" smtClean="0"/>
              <a:t>1894:XXXI. törvénycikk a házassági jogról</a:t>
            </a:r>
          </a:p>
          <a:p>
            <a:pPr algn="just"/>
            <a:endParaRPr lang="hu-HU" sz="1200" b="1" dirty="0" smtClean="0"/>
          </a:p>
          <a:p>
            <a:pPr algn="just"/>
            <a:r>
              <a:rPr lang="hu-HU" sz="1200" b="1" dirty="0" smtClean="0"/>
              <a:t>29</a:t>
            </a:r>
            <a:r>
              <a:rPr lang="hu-HU" sz="1200" b="1" dirty="0"/>
              <a:t>. §</a:t>
            </a:r>
            <a:r>
              <a:rPr lang="hu-HU" sz="1200" dirty="0"/>
              <a:t> A házasságot </a:t>
            </a:r>
            <a:r>
              <a:rPr lang="hu-HU" sz="1200" b="1" dirty="0"/>
              <a:t>polgári tisztviselő </a:t>
            </a:r>
            <a:r>
              <a:rPr lang="hu-HU" sz="1200" dirty="0"/>
              <a:t>előtt kell megkötni.</a:t>
            </a:r>
          </a:p>
          <a:p>
            <a:pPr algn="just"/>
            <a:r>
              <a:rPr lang="hu-HU" sz="1200" dirty="0"/>
              <a:t>Polgári tisztviselő:</a:t>
            </a:r>
          </a:p>
          <a:p>
            <a:pPr algn="just"/>
            <a:r>
              <a:rPr lang="hu-HU" sz="1200" i="1" dirty="0"/>
              <a:t>a)</a:t>
            </a:r>
            <a:r>
              <a:rPr lang="hu-HU" sz="1200" dirty="0"/>
              <a:t> az anyakönyvvezető;</a:t>
            </a:r>
          </a:p>
          <a:p>
            <a:pPr algn="just"/>
            <a:r>
              <a:rPr lang="hu-HU" sz="1200" i="1" dirty="0"/>
              <a:t>b)</a:t>
            </a:r>
            <a:r>
              <a:rPr lang="hu-HU" sz="1200" dirty="0"/>
              <a:t> a törvényhatóság első tisztviselője;</a:t>
            </a:r>
          </a:p>
          <a:p>
            <a:pPr algn="just"/>
            <a:r>
              <a:rPr lang="hu-HU" sz="1200" i="1" dirty="0"/>
              <a:t>c)</a:t>
            </a:r>
            <a:r>
              <a:rPr lang="hu-HU" sz="1200" dirty="0"/>
              <a:t> a </a:t>
            </a:r>
            <a:r>
              <a:rPr lang="hu-HU" sz="1200" dirty="0" smtClean="0"/>
              <a:t>főszolgabíró</a:t>
            </a:r>
            <a:r>
              <a:rPr lang="hu-HU" sz="1200" dirty="0"/>
              <a:t>;</a:t>
            </a:r>
          </a:p>
          <a:p>
            <a:pPr algn="just"/>
            <a:r>
              <a:rPr lang="hu-HU" sz="1200" i="1" dirty="0"/>
              <a:t>d)</a:t>
            </a:r>
            <a:r>
              <a:rPr lang="hu-HU" sz="1200" dirty="0"/>
              <a:t> a rendezett </a:t>
            </a:r>
            <a:r>
              <a:rPr lang="hu-HU" sz="1200" dirty="0" smtClean="0"/>
              <a:t>tanácsú </a:t>
            </a:r>
            <a:r>
              <a:rPr lang="hu-HU" sz="1200" dirty="0"/>
              <a:t>város polgármestere</a:t>
            </a:r>
            <a:r>
              <a:rPr lang="hu-HU" sz="1200" dirty="0" smtClean="0"/>
              <a:t>;</a:t>
            </a:r>
          </a:p>
          <a:p>
            <a:pPr algn="just"/>
            <a:endParaRPr lang="hu-HU" sz="1200" b="1" dirty="0" smtClean="0"/>
          </a:p>
          <a:p>
            <a:pPr algn="just"/>
            <a:r>
              <a:rPr lang="hu-HU" sz="1200" b="1" dirty="0" smtClean="0"/>
              <a:t>38</a:t>
            </a:r>
            <a:r>
              <a:rPr lang="hu-HU" sz="1200" b="1" dirty="0"/>
              <a:t>. §</a:t>
            </a:r>
            <a:r>
              <a:rPr lang="hu-HU" sz="1200" dirty="0"/>
              <a:t> A házasságkötéshez a házasulók </a:t>
            </a:r>
            <a:r>
              <a:rPr lang="hu-HU" sz="1200" b="1" dirty="0"/>
              <a:t>szabad beleegyezése </a:t>
            </a:r>
            <a:r>
              <a:rPr lang="hu-HU" sz="1200" dirty="0"/>
              <a:t>szükséges. Kényszer, tévedés és megtévesztés (53-55. §) kizárja a szabad beleegyezést</a:t>
            </a:r>
            <a:r>
              <a:rPr lang="hu-HU" sz="1200" dirty="0" smtClean="0"/>
              <a:t>.</a:t>
            </a:r>
          </a:p>
          <a:p>
            <a:pPr algn="just"/>
            <a:endParaRPr lang="hu-HU" sz="1200" dirty="0"/>
          </a:p>
          <a:p>
            <a:pPr algn="just"/>
            <a:r>
              <a:rPr lang="hu-HU" sz="1200" b="1" dirty="0"/>
              <a:t>39. §</a:t>
            </a:r>
            <a:r>
              <a:rPr lang="hu-HU" sz="1200" dirty="0"/>
              <a:t> A házasság akként köttetik meg, hogy a tisztében eljáró polgári tisztviselő előtt együttesen jelenlevő házasulók mindegyike </a:t>
            </a:r>
            <a:r>
              <a:rPr lang="hu-HU" sz="1200" b="1" dirty="0"/>
              <a:t>két </a:t>
            </a:r>
            <a:r>
              <a:rPr lang="hu-HU" sz="1200" b="1" dirty="0" smtClean="0"/>
              <a:t>tanú </a:t>
            </a:r>
            <a:r>
              <a:rPr lang="hu-HU" sz="1200" b="1" dirty="0"/>
              <a:t>jelenlétében személyesen kijelenti</a:t>
            </a:r>
            <a:r>
              <a:rPr lang="hu-HU" sz="1200" dirty="0"/>
              <a:t>, hogy egymással házasságot kötnek. E kijelentés sem feltételhez, sem időhöz nem köthető.</a:t>
            </a:r>
          </a:p>
          <a:p>
            <a:pPr algn="just"/>
            <a:r>
              <a:rPr lang="hu-HU" sz="1200" dirty="0"/>
              <a:t>A polgári tisztviselő a kijelentés megtörténte után a házasulókat a törvény értelmében házastársaknak </a:t>
            </a:r>
            <a:r>
              <a:rPr lang="hu-HU" sz="1200" dirty="0" smtClean="0"/>
              <a:t>nyilvánítja.</a:t>
            </a:r>
          </a:p>
          <a:p>
            <a:pPr algn="just"/>
            <a:endParaRPr lang="hu-HU" sz="1200" dirty="0"/>
          </a:p>
          <a:p>
            <a:pPr algn="just"/>
            <a:r>
              <a:rPr lang="hu-HU" sz="1200" b="1" dirty="0"/>
              <a:t>40. §</a:t>
            </a:r>
            <a:r>
              <a:rPr lang="hu-HU" sz="1200" dirty="0"/>
              <a:t> Házasságkötésnél </a:t>
            </a:r>
            <a:r>
              <a:rPr lang="hu-HU" sz="1200" dirty="0" smtClean="0"/>
              <a:t>tanúkul </a:t>
            </a:r>
            <a:r>
              <a:rPr lang="hu-HU" sz="1200" dirty="0"/>
              <a:t>csak </a:t>
            </a:r>
            <a:r>
              <a:rPr lang="hu-HU" sz="1200" b="1" dirty="0"/>
              <a:t>oly egyének alkalmazhatók, a kik tizenhatodik </a:t>
            </a:r>
            <a:r>
              <a:rPr lang="hu-HU" sz="1200" b="1" dirty="0" smtClean="0"/>
              <a:t>évüket </a:t>
            </a:r>
            <a:r>
              <a:rPr lang="hu-HU" sz="1200" b="1" dirty="0"/>
              <a:t>betöltötték </a:t>
            </a:r>
            <a:r>
              <a:rPr lang="hu-HU" sz="1200" dirty="0"/>
              <a:t>és a házasságkötés cselekményét megérteni képesek. </a:t>
            </a:r>
            <a:r>
              <a:rPr lang="hu-HU" sz="1200" dirty="0" smtClean="0"/>
              <a:t>Tanúk </a:t>
            </a:r>
            <a:r>
              <a:rPr lang="hu-HU" sz="1200" dirty="0"/>
              <a:t>lehetnek a házasulóknak vagy a </a:t>
            </a:r>
            <a:r>
              <a:rPr lang="hu-HU" sz="1200" dirty="0" smtClean="0"/>
              <a:t>közreműködő </a:t>
            </a:r>
            <a:r>
              <a:rPr lang="hu-HU" sz="1200" dirty="0"/>
              <a:t>polgári tisztviselőnek rokonai is.</a:t>
            </a:r>
          </a:p>
          <a:p>
            <a:pPr algn="just"/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3879904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házasság fogalma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1043608" y="1556792"/>
            <a:ext cx="71287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b="1" dirty="0" smtClean="0"/>
              <a:t>Kánoni házasság – 1894. évi XXXI. </a:t>
            </a:r>
            <a:r>
              <a:rPr lang="hu-HU" sz="1200" b="1" dirty="0" err="1" smtClean="0"/>
              <a:t>tc.-ig</a:t>
            </a:r>
            <a:endParaRPr lang="hu-HU" sz="1200" b="1" dirty="0" smtClean="0"/>
          </a:p>
          <a:p>
            <a:endParaRPr lang="hu-HU" sz="1200" b="1" dirty="0"/>
          </a:p>
          <a:p>
            <a:pPr marL="285750" indent="-285750">
              <a:buFontTx/>
              <a:buChar char="-"/>
            </a:pPr>
            <a:r>
              <a:rPr lang="hu-HU" sz="1200" dirty="0" smtClean="0"/>
              <a:t>Házasság szentség – </a:t>
            </a:r>
            <a:r>
              <a:rPr lang="hu-HU" sz="1200" dirty="0"/>
              <a:t>felbonthatatlan („Amit Isten egybekötött, ember szét ne válassza” (</a:t>
            </a:r>
            <a:r>
              <a:rPr lang="hu-HU" sz="1200" i="1" dirty="0" err="1"/>
              <a:t>Mt</a:t>
            </a:r>
            <a:r>
              <a:rPr lang="hu-HU" sz="1200" i="1" dirty="0"/>
              <a:t> 19,6</a:t>
            </a:r>
            <a:r>
              <a:rPr lang="hu-HU" sz="1200" dirty="0" smtClean="0"/>
              <a:t>)) – csak ágytól- és asztaltól való elválasztásnak van helye</a:t>
            </a:r>
          </a:p>
          <a:p>
            <a:endParaRPr lang="hu-HU" sz="1200" dirty="0" smtClean="0"/>
          </a:p>
          <a:p>
            <a:pPr marL="285750" indent="-285750">
              <a:buFontTx/>
              <a:buChar char="-"/>
            </a:pPr>
            <a:r>
              <a:rPr lang="hu-HU" sz="1200" dirty="0" smtClean="0"/>
              <a:t>Férfi és nő szabad akaratnyilatkozattal, pap és két tanú jelenlétében köti</a:t>
            </a:r>
          </a:p>
          <a:p>
            <a:endParaRPr lang="hu-HU" sz="1200" dirty="0" smtClean="0"/>
          </a:p>
          <a:p>
            <a:pPr marL="285750" indent="-285750">
              <a:buFontTx/>
              <a:buChar char="-"/>
            </a:pPr>
            <a:r>
              <a:rPr lang="hu-HU" sz="1200" dirty="0" smtClean="0"/>
              <a:t>Semmis a házasság:</a:t>
            </a:r>
          </a:p>
          <a:p>
            <a:pPr marL="742950" lvl="1" indent="-285750">
              <a:buFontTx/>
              <a:buChar char="-"/>
            </a:pPr>
            <a:r>
              <a:rPr lang="hu-HU" sz="1200" dirty="0" smtClean="0"/>
              <a:t>Házassági akarat hiánya (cselekvőképtelenség, kényszer, fenyegetés, megtévesztés)</a:t>
            </a:r>
          </a:p>
          <a:p>
            <a:pPr marL="742950" lvl="1" indent="-285750">
              <a:buFontTx/>
              <a:buChar char="-"/>
            </a:pPr>
            <a:r>
              <a:rPr lang="hu-HU" sz="1200" dirty="0" smtClean="0"/>
              <a:t>Rokonság (vérrokonság, törvényes rokonság, lelki rokonság, sógorság)</a:t>
            </a:r>
          </a:p>
          <a:p>
            <a:pPr marL="742950" lvl="1" indent="-285750">
              <a:buFontTx/>
              <a:buChar char="-"/>
            </a:pPr>
            <a:r>
              <a:rPr lang="hu-HU" sz="1200" dirty="0" smtClean="0"/>
              <a:t>Valláskülönbség, vegyes vallás</a:t>
            </a:r>
          </a:p>
          <a:p>
            <a:pPr marL="742950" lvl="1" indent="-285750">
              <a:buFontTx/>
              <a:buChar char="-"/>
            </a:pPr>
            <a:r>
              <a:rPr lang="hu-HU" sz="1200" dirty="0" smtClean="0"/>
              <a:t>Papi rendbe tartozás, ünnepélyes fogadalom</a:t>
            </a:r>
          </a:p>
          <a:p>
            <a:pPr marL="742950" lvl="1" indent="-285750">
              <a:buFontTx/>
              <a:buChar char="-"/>
            </a:pPr>
            <a:r>
              <a:rPr lang="hu-HU" sz="1200" dirty="0" smtClean="0"/>
              <a:t>Fennálló kötelék</a:t>
            </a:r>
          </a:p>
          <a:p>
            <a:pPr marL="742950" lvl="1" indent="-285750">
              <a:buFontTx/>
              <a:buChar char="-"/>
            </a:pPr>
            <a:r>
              <a:rPr lang="hu-HU" sz="1200" dirty="0" smtClean="0"/>
              <a:t>Bűntett (</a:t>
            </a:r>
            <a:r>
              <a:rPr lang="hu-HU" sz="1200" dirty="0" err="1" smtClean="0"/>
              <a:t>hitvesölés</a:t>
            </a:r>
            <a:r>
              <a:rPr lang="hu-HU" sz="1200" dirty="0" smtClean="0"/>
              <a:t>, házasságtörés)</a:t>
            </a:r>
          </a:p>
          <a:p>
            <a:pPr marL="742950" lvl="1" indent="-285750">
              <a:buFontTx/>
              <a:buChar char="-"/>
            </a:pPr>
            <a:r>
              <a:rPr lang="hu-HU" sz="1200" dirty="0" err="1" smtClean="0"/>
              <a:t>Nősztehetetlenség</a:t>
            </a:r>
            <a:endParaRPr lang="hu-HU" sz="1200" dirty="0" smtClean="0"/>
          </a:p>
          <a:p>
            <a:pPr marL="742950" lvl="1" indent="-285750">
              <a:buFontTx/>
              <a:buChar char="-"/>
            </a:pPr>
            <a:r>
              <a:rPr lang="hu-HU" sz="1200" dirty="0" smtClean="0"/>
              <a:t>Köztisztesség</a:t>
            </a:r>
          </a:p>
          <a:p>
            <a:pPr marL="742950" lvl="1" indent="-285750">
              <a:buFontTx/>
              <a:buChar char="-"/>
            </a:pPr>
            <a:r>
              <a:rPr lang="hu-HU" sz="1200" dirty="0" smtClean="0"/>
              <a:t>Nőrablás esetén</a:t>
            </a:r>
          </a:p>
          <a:p>
            <a:pPr lvl="1"/>
            <a:endParaRPr lang="hu-HU" sz="1200" dirty="0" smtClean="0"/>
          </a:p>
          <a:p>
            <a:pPr marL="285750" indent="-285750">
              <a:buFontTx/>
              <a:buChar char="-"/>
            </a:pPr>
            <a:r>
              <a:rPr lang="hu-HU" sz="1200" dirty="0" smtClean="0"/>
              <a:t>Házassági akadályok alól </a:t>
            </a:r>
            <a:r>
              <a:rPr lang="hu-HU" sz="1200" dirty="0" err="1" smtClean="0"/>
              <a:t>dispensatiot</a:t>
            </a:r>
            <a:r>
              <a:rPr lang="hu-HU" sz="1200" dirty="0" smtClean="0"/>
              <a:t> a pápa adhat.</a:t>
            </a:r>
          </a:p>
          <a:p>
            <a:pPr marL="742950" lvl="1" indent="-285750">
              <a:buFontTx/>
              <a:buChar char="-"/>
            </a:pPr>
            <a:endParaRPr lang="hu-HU" dirty="0" smtClean="0"/>
          </a:p>
          <a:p>
            <a:pPr marL="742950" lvl="1" indent="-285750">
              <a:buFontTx/>
              <a:buChar char="-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18869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 házasságra vonatkozó jogforrások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17639"/>
            <a:ext cx="8363272" cy="265943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sz="2000" b="1" dirty="0" smtClean="0"/>
              <a:t>1895 előtt</a:t>
            </a:r>
          </a:p>
          <a:p>
            <a:pPr algn="just"/>
            <a:r>
              <a:rPr lang="hu-HU" sz="1100" dirty="0" smtClean="0"/>
              <a:t>Kálmán 1116. évi II. dekrétuma </a:t>
            </a:r>
          </a:p>
          <a:p>
            <a:pPr marL="0" indent="0" algn="just">
              <a:buNone/>
            </a:pPr>
            <a:endParaRPr lang="hu-HU" sz="1100" dirty="0" smtClean="0"/>
          </a:p>
          <a:p>
            <a:pPr marL="457200" lvl="1" indent="0" algn="just">
              <a:buNone/>
            </a:pPr>
            <a:r>
              <a:rPr lang="hu-HU" sz="1100" dirty="0"/>
              <a:t>15§: A házasságkötésre való nézve tetszett a szent zsinatnak: hogy minden házasságkötés </a:t>
            </a:r>
            <a:r>
              <a:rPr lang="hu-HU" sz="1100" b="1" dirty="0"/>
              <a:t>az egyház </a:t>
            </a:r>
            <a:r>
              <a:rPr lang="hu-HU" sz="1100" b="1" dirty="0" smtClean="0"/>
              <a:t>színe </a:t>
            </a:r>
            <a:r>
              <a:rPr lang="hu-HU" sz="1100" b="1" dirty="0"/>
              <a:t>előtt</a:t>
            </a:r>
            <a:r>
              <a:rPr lang="hu-HU" sz="1100" dirty="0"/>
              <a:t>, </a:t>
            </a:r>
            <a:r>
              <a:rPr lang="hu-HU" sz="1100" b="1" dirty="0"/>
              <a:t>pap jelenlétében, alkalmas tanuk</a:t>
            </a:r>
            <a:r>
              <a:rPr lang="hu-HU" sz="1100" dirty="0"/>
              <a:t> szeme láttára, az </a:t>
            </a:r>
            <a:r>
              <a:rPr lang="hu-HU" sz="1100" b="1" dirty="0"/>
              <a:t>eljegyzésnek valami jelével </a:t>
            </a:r>
            <a:r>
              <a:rPr lang="hu-HU" sz="1100" dirty="0"/>
              <a:t>és mind a két fél megegyezésével menjen végbe; máskülönben nem házasság, hanem paráznaságnak szerzete </a:t>
            </a:r>
            <a:r>
              <a:rPr lang="hu-HU" sz="1100" dirty="0" err="1"/>
              <a:t>lészen</a:t>
            </a:r>
            <a:r>
              <a:rPr lang="hu-HU" sz="1100" dirty="0" smtClean="0"/>
              <a:t>.</a:t>
            </a:r>
          </a:p>
          <a:p>
            <a:pPr marL="457200" lvl="1" indent="0" algn="just">
              <a:buNone/>
            </a:pPr>
            <a:endParaRPr lang="hu-HU" sz="1100" dirty="0" smtClean="0"/>
          </a:p>
          <a:p>
            <a:pPr marL="228600" indent="-171450" algn="just"/>
            <a:r>
              <a:rPr lang="hu-HU" sz="1100" dirty="0" smtClean="0"/>
              <a:t>II. András – 1233 beregi egyezmény – a házassági köteléki ügyek az egyház hatáskörébe tartoznak - Magyarországon is a kánonjog érvényesült</a:t>
            </a:r>
          </a:p>
          <a:p>
            <a:pPr marL="228600" indent="-171450" algn="just"/>
            <a:r>
              <a:rPr lang="hu-HU" sz="1100" dirty="0" smtClean="0"/>
              <a:t>Protestantizmus:</a:t>
            </a:r>
          </a:p>
          <a:p>
            <a:pPr marL="628650" lvl="1" indent="-171450" algn="just"/>
            <a:r>
              <a:rPr lang="hu-HU" sz="1100" dirty="0" smtClean="0"/>
              <a:t>1626 – komjáti zsinat – </a:t>
            </a:r>
            <a:r>
              <a:rPr lang="hu-HU" sz="1100" b="1" dirty="0" smtClean="0"/>
              <a:t>felekezeti házassági jog </a:t>
            </a:r>
          </a:p>
          <a:p>
            <a:pPr marL="628650" lvl="1" indent="-171450" algn="just"/>
            <a:r>
              <a:rPr lang="hu-HU" sz="1100" dirty="0" smtClean="0"/>
              <a:t>1731 – </a:t>
            </a:r>
            <a:r>
              <a:rPr lang="hu-HU" sz="1100" dirty="0" err="1" smtClean="0"/>
              <a:t>Carolina</a:t>
            </a:r>
            <a:r>
              <a:rPr lang="hu-HU" sz="1100" dirty="0" smtClean="0"/>
              <a:t> </a:t>
            </a:r>
            <a:r>
              <a:rPr lang="hu-HU" sz="1100" dirty="0" err="1" smtClean="0"/>
              <a:t>Resolutio</a:t>
            </a:r>
            <a:r>
              <a:rPr lang="hu-HU" sz="1100" dirty="0" smtClean="0"/>
              <a:t> – </a:t>
            </a:r>
            <a:r>
              <a:rPr lang="hu-HU" sz="1100" b="1" dirty="0" smtClean="0"/>
              <a:t>katolikus egyházi bíróság hatáskörébe tartoznak a protestánsok házassági ügyei </a:t>
            </a:r>
            <a:r>
              <a:rPr lang="hu-HU" sz="1100" dirty="0" smtClean="0"/>
              <a:t>is</a:t>
            </a:r>
          </a:p>
          <a:p>
            <a:pPr marL="628650" lvl="1" indent="-171450" algn="just"/>
            <a:r>
              <a:rPr lang="hu-HU" sz="1100" dirty="0" smtClean="0"/>
              <a:t>1786 – II. József – kísérlet a </a:t>
            </a:r>
            <a:r>
              <a:rPr lang="hu-HU" sz="1100" b="1" dirty="0" smtClean="0"/>
              <a:t>polgári házasság </a:t>
            </a:r>
            <a:r>
              <a:rPr lang="hu-HU" sz="1100" dirty="0" smtClean="0"/>
              <a:t>bevezetésére – 1790-ben visszavonta II. Lipót</a:t>
            </a:r>
          </a:p>
          <a:p>
            <a:pPr marL="628650" lvl="1" indent="-171450" algn="just"/>
            <a:r>
              <a:rPr lang="hu-HU" sz="1100" dirty="0" smtClean="0"/>
              <a:t>1791:XXVI. tc. </a:t>
            </a:r>
            <a:r>
              <a:rPr lang="hu-HU" sz="1100" b="1" dirty="0" smtClean="0"/>
              <a:t>– protestáns egyházi bíróságok </a:t>
            </a:r>
            <a:r>
              <a:rPr lang="hu-HU" sz="1100" dirty="0" smtClean="0"/>
              <a:t>felállítása – nem következett be</a:t>
            </a:r>
          </a:p>
          <a:p>
            <a:pPr marL="628650" lvl="1" indent="-171450" algn="just"/>
            <a:r>
              <a:rPr lang="hu-HU" sz="1100" dirty="0" smtClean="0"/>
              <a:t>1868:LIV. tc. – az egyházi bíróságok csak a köteléket szüntethetik meg</a:t>
            </a:r>
            <a:r>
              <a:rPr lang="hu-HU" sz="1100" b="1" dirty="0" smtClean="0"/>
              <a:t>, polgári következmények tekintetében a világi bíróságok illetékesek</a:t>
            </a:r>
          </a:p>
          <a:p>
            <a:pPr indent="-285750" algn="just"/>
            <a:r>
              <a:rPr lang="hu-HU" sz="1100" b="1" dirty="0" smtClean="0"/>
              <a:t>Vagyonjogi szempontból: Werbőczy István </a:t>
            </a:r>
            <a:r>
              <a:rPr lang="hu-HU" sz="1100" b="1" dirty="0" err="1" smtClean="0"/>
              <a:t>Hármaskönyve</a:t>
            </a:r>
            <a:endParaRPr lang="hu-HU" sz="1100" b="1" dirty="0" smtClean="0"/>
          </a:p>
          <a:p>
            <a:pPr marL="228600" indent="-171450" algn="just"/>
            <a:endParaRPr lang="hu-HU" sz="1100" dirty="0" smtClean="0"/>
          </a:p>
          <a:p>
            <a:pPr lvl="1" algn="just"/>
            <a:endParaRPr lang="hu-HU" sz="110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139952" y="4581129"/>
            <a:ext cx="4546848" cy="1368152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hu-HU" sz="2600" b="1" dirty="0" smtClean="0"/>
              <a:t>1895-től</a:t>
            </a:r>
          </a:p>
          <a:p>
            <a:pPr marL="0" indent="0" algn="ctr">
              <a:buNone/>
            </a:pPr>
            <a:endParaRPr lang="hu-HU" b="1" dirty="0" smtClean="0"/>
          </a:p>
          <a:p>
            <a:pPr algn="just"/>
            <a:r>
              <a:rPr lang="hu-HU" sz="1400" dirty="0" smtClean="0"/>
              <a:t>1894:XXXI. tc. a házassági jogról</a:t>
            </a:r>
          </a:p>
          <a:p>
            <a:pPr algn="just"/>
            <a:r>
              <a:rPr lang="hu-HU" sz="1400" dirty="0" smtClean="0"/>
              <a:t>1952:IV. törvény a házasságról, családról és a gyámságról (Csjt.)</a:t>
            </a:r>
          </a:p>
          <a:p>
            <a:pPr algn="just"/>
            <a:r>
              <a:rPr lang="hu-HU" sz="1400" dirty="0" smtClean="0"/>
              <a:t>1959:IV. tv. A polgár törvénykönyvről</a:t>
            </a:r>
          </a:p>
          <a:p>
            <a:pPr algn="just"/>
            <a:r>
              <a:rPr lang="hu-HU" sz="1400" dirty="0" smtClean="0"/>
              <a:t>2013. évi V. tv. A polgári törvénykönyvről</a:t>
            </a:r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3897439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Házassági vagyoni jogok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11560" y="1916832"/>
            <a:ext cx="4036640" cy="38884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1200" b="1" dirty="0" smtClean="0"/>
              <a:t>2013. évi V. törvény a polgári törvénykönyvről</a:t>
            </a:r>
          </a:p>
          <a:p>
            <a:pPr marL="0" indent="0" algn="ctr">
              <a:buNone/>
            </a:pPr>
            <a:endParaRPr lang="hu-HU" sz="1200" b="1" dirty="0" smtClean="0"/>
          </a:p>
          <a:p>
            <a:pPr marL="0" indent="0" algn="just">
              <a:buNone/>
            </a:pPr>
            <a:r>
              <a:rPr lang="hu-HU" sz="1200" b="1" dirty="0" smtClean="0"/>
              <a:t>IV. könyv</a:t>
            </a:r>
          </a:p>
          <a:p>
            <a:pPr marL="171450" indent="-171450" algn="just"/>
            <a:r>
              <a:rPr lang="hu-HU" sz="1200" dirty="0" smtClean="0"/>
              <a:t>Házastársi tartás</a:t>
            </a:r>
          </a:p>
          <a:p>
            <a:pPr marL="171450" indent="-171450" algn="just"/>
            <a:r>
              <a:rPr lang="hu-HU" sz="1200" dirty="0" smtClean="0"/>
              <a:t>Házassági vagyonjogi szerződés lehetősége</a:t>
            </a:r>
          </a:p>
          <a:p>
            <a:pPr marL="171450" indent="-171450" algn="just"/>
            <a:r>
              <a:rPr lang="hu-HU" sz="1200" dirty="0" smtClean="0"/>
              <a:t>Érvénytelen házasság – felek jóhiszeműsége esetén – azonos vagyonjogi hatások az érvényes házasságéval</a:t>
            </a:r>
          </a:p>
          <a:p>
            <a:pPr marL="171450" indent="-171450" algn="just"/>
            <a:r>
              <a:rPr lang="hu-HU" sz="1200" dirty="0" smtClean="0"/>
              <a:t>Házastársi közös vagyon/közszerzemény/házastársi különvagyon</a:t>
            </a:r>
          </a:p>
          <a:p>
            <a:pPr marL="171450" indent="-171450" algn="just"/>
            <a:r>
              <a:rPr lang="hu-HU" sz="1200" dirty="0" smtClean="0"/>
              <a:t>Házassági vagyonközösség megszűnhet:</a:t>
            </a:r>
          </a:p>
          <a:p>
            <a:pPr marL="571500" lvl="1" indent="-171450" algn="just"/>
            <a:r>
              <a:rPr lang="hu-HU" sz="1200" dirty="0" smtClean="0"/>
              <a:t>Szerződés által</a:t>
            </a:r>
          </a:p>
          <a:p>
            <a:pPr marL="571500" lvl="1" indent="-171450" algn="just"/>
            <a:r>
              <a:rPr lang="hu-HU" sz="1200" dirty="0" smtClean="0"/>
              <a:t>Bírósági úton</a:t>
            </a:r>
          </a:p>
          <a:p>
            <a:pPr marL="571500" lvl="1" indent="-171450" algn="just"/>
            <a:r>
              <a:rPr lang="hu-HU" sz="1200" dirty="0" smtClean="0"/>
              <a:t>A házasság felbontásával</a:t>
            </a:r>
          </a:p>
          <a:p>
            <a:pPr marL="171450" indent="-171450" algn="just"/>
            <a:r>
              <a:rPr lang="hu-HU" sz="1200" dirty="0" smtClean="0"/>
              <a:t>Házastársi közös lakás</a:t>
            </a:r>
          </a:p>
          <a:p>
            <a:pPr marL="0" indent="0" algn="just">
              <a:buNone/>
            </a:pPr>
            <a:r>
              <a:rPr lang="hu-HU" sz="1200" b="1" dirty="0" smtClean="0"/>
              <a:t>VII. könyv</a:t>
            </a:r>
          </a:p>
          <a:p>
            <a:pPr marL="171450" indent="-171450" algn="just"/>
            <a:r>
              <a:rPr lang="hu-HU" sz="1200" dirty="0" smtClean="0"/>
              <a:t>Házastársi öröklés </a:t>
            </a:r>
          </a:p>
          <a:p>
            <a:pPr marL="571500" lvl="1" indent="-171450" algn="just"/>
            <a:endParaRPr lang="hu-HU" sz="1200" dirty="0" smtClean="0"/>
          </a:p>
          <a:p>
            <a:pPr algn="just">
              <a:buFontTx/>
              <a:buChar char="-"/>
            </a:pPr>
            <a:endParaRPr lang="hu-HU" sz="120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16833"/>
            <a:ext cx="4038600" cy="38884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1200" b="1" dirty="0" smtClean="0"/>
              <a:t>1952:IV. tv. A házasságról, családról és a gyámságról</a:t>
            </a:r>
          </a:p>
          <a:p>
            <a:pPr marL="0" indent="0" algn="ctr">
              <a:buNone/>
            </a:pPr>
            <a:endParaRPr lang="hu-HU" sz="1200" b="1" dirty="0" smtClean="0"/>
          </a:p>
          <a:p>
            <a:pPr algn="just"/>
            <a:r>
              <a:rPr lang="hu-HU" sz="1200" dirty="0" smtClean="0"/>
              <a:t>Rendelkezik a házassági szerződés kötésének lehetőségéről</a:t>
            </a:r>
          </a:p>
          <a:p>
            <a:pPr algn="just"/>
            <a:r>
              <a:rPr lang="hu-HU" sz="1200" dirty="0" smtClean="0"/>
              <a:t>Házastársi lakáshasználat </a:t>
            </a:r>
          </a:p>
          <a:p>
            <a:pPr algn="just"/>
            <a:r>
              <a:rPr lang="hu-HU" sz="1200" dirty="0" smtClean="0"/>
              <a:t>Házastársi közös vagyon/külön vagyon</a:t>
            </a:r>
          </a:p>
          <a:p>
            <a:pPr algn="just"/>
            <a:r>
              <a:rPr lang="hu-HU" sz="1200" dirty="0" smtClean="0"/>
              <a:t>Házastársi tartás</a:t>
            </a:r>
          </a:p>
          <a:p>
            <a:pPr algn="just"/>
            <a:endParaRPr lang="hu-HU" sz="1200" b="1" dirty="0"/>
          </a:p>
          <a:p>
            <a:pPr marL="0" indent="0" algn="ctr">
              <a:buNone/>
            </a:pPr>
            <a:r>
              <a:rPr lang="hu-HU" sz="1200" b="1" dirty="0" smtClean="0"/>
              <a:t>1959:IV. tv. A polgári törvénykönyvről</a:t>
            </a:r>
          </a:p>
          <a:p>
            <a:pPr marL="0" indent="0" algn="ctr">
              <a:buNone/>
            </a:pPr>
            <a:endParaRPr lang="hu-HU" sz="1200" b="1" dirty="0" smtClean="0"/>
          </a:p>
          <a:p>
            <a:r>
              <a:rPr lang="hu-HU" sz="1200" dirty="0" smtClean="0"/>
              <a:t>Öröklési jog </a:t>
            </a:r>
          </a:p>
          <a:p>
            <a:pPr lvl="1"/>
            <a:r>
              <a:rPr lang="hu-HU" sz="1200" dirty="0" smtClean="0"/>
              <a:t>özvegyi öröklés</a:t>
            </a:r>
          </a:p>
          <a:p>
            <a:pPr lvl="1"/>
            <a:r>
              <a:rPr lang="hu-HU" sz="1200" dirty="0" smtClean="0"/>
              <a:t>Özvegy haszonélvezeti joga</a:t>
            </a:r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4171194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Házassági vagyoni jogok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2708919"/>
            <a:ext cx="2674640" cy="309634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u-HU" sz="1200" b="1" dirty="0" smtClean="0"/>
              <a:t>Házasságot megelőző/ nőket illető vagyoni jog</a:t>
            </a:r>
          </a:p>
          <a:p>
            <a:pPr marL="0" indent="0" algn="ctr">
              <a:buNone/>
            </a:pPr>
            <a:endParaRPr lang="hu-HU" sz="1200" b="1" dirty="0" smtClean="0"/>
          </a:p>
          <a:p>
            <a:r>
              <a:rPr lang="hu-HU" sz="1200" b="1" dirty="0" smtClean="0"/>
              <a:t>Nemes nő</a:t>
            </a:r>
          </a:p>
          <a:p>
            <a:pPr lvl="1"/>
            <a:r>
              <a:rPr lang="hu-HU" sz="1200" dirty="0" err="1" smtClean="0"/>
              <a:t>Hajadoni</a:t>
            </a:r>
            <a:r>
              <a:rPr lang="hu-HU" sz="1200" dirty="0" smtClean="0"/>
              <a:t> jog </a:t>
            </a:r>
            <a:r>
              <a:rPr lang="hu-HU" sz="1200" i="1" dirty="0" smtClean="0"/>
              <a:t>(</a:t>
            </a:r>
            <a:r>
              <a:rPr lang="hu-HU" sz="1200" i="1" dirty="0" err="1" smtClean="0"/>
              <a:t>jus</a:t>
            </a:r>
            <a:r>
              <a:rPr lang="hu-HU" sz="1200" i="1" dirty="0" smtClean="0"/>
              <a:t> </a:t>
            </a:r>
            <a:r>
              <a:rPr lang="hu-HU" sz="1200" i="1" dirty="0" err="1" smtClean="0"/>
              <a:t>capillare</a:t>
            </a:r>
            <a:r>
              <a:rPr lang="hu-HU" sz="1200" i="1" dirty="0" smtClean="0"/>
              <a:t>)</a:t>
            </a:r>
          </a:p>
          <a:p>
            <a:pPr lvl="1"/>
            <a:r>
              <a:rPr lang="hu-HU" sz="1200" dirty="0" err="1" smtClean="0"/>
              <a:t>Leánynegyed</a:t>
            </a:r>
            <a:r>
              <a:rPr lang="hu-HU" sz="1200" dirty="0" smtClean="0"/>
              <a:t> </a:t>
            </a:r>
            <a:r>
              <a:rPr lang="hu-HU" sz="1200" i="1" dirty="0"/>
              <a:t>(</a:t>
            </a:r>
            <a:r>
              <a:rPr lang="hu-HU" sz="1200" i="1" dirty="0" err="1"/>
              <a:t>quarta</a:t>
            </a:r>
            <a:r>
              <a:rPr lang="hu-HU" sz="1200" i="1" dirty="0"/>
              <a:t> </a:t>
            </a:r>
            <a:r>
              <a:rPr lang="hu-HU" sz="1200" i="1" dirty="0" err="1"/>
              <a:t>puellaris</a:t>
            </a:r>
            <a:r>
              <a:rPr lang="hu-HU" sz="1200" i="1" dirty="0"/>
              <a:t>)</a:t>
            </a:r>
            <a:endParaRPr lang="hu-HU" sz="1200" dirty="0" smtClean="0"/>
          </a:p>
          <a:p>
            <a:pPr marL="457200" lvl="1" indent="0">
              <a:buNone/>
            </a:pPr>
            <a:endParaRPr lang="hu-HU" sz="1200" dirty="0" smtClean="0"/>
          </a:p>
          <a:p>
            <a:r>
              <a:rPr lang="hu-HU" sz="1200" b="1" dirty="0" smtClean="0"/>
              <a:t>Nemes/nem nemes nőt egyaránt</a:t>
            </a:r>
          </a:p>
          <a:p>
            <a:pPr lvl="1"/>
            <a:r>
              <a:rPr lang="hu-HU" sz="1200" dirty="0" smtClean="0"/>
              <a:t>Hozomány (</a:t>
            </a:r>
            <a:r>
              <a:rPr lang="hu-HU" sz="1200" i="1" dirty="0" err="1" smtClean="0"/>
              <a:t>allatura</a:t>
            </a:r>
            <a:r>
              <a:rPr lang="hu-HU" sz="1200" dirty="0" smtClean="0"/>
              <a:t>)</a:t>
            </a:r>
          </a:p>
          <a:p>
            <a:pPr lvl="1"/>
            <a:r>
              <a:rPr lang="hu-HU" sz="1200" dirty="0" smtClean="0"/>
              <a:t>Jegyajándék </a:t>
            </a:r>
            <a:r>
              <a:rPr lang="hu-HU" sz="1200" i="1" dirty="0" smtClean="0"/>
              <a:t>(</a:t>
            </a:r>
            <a:r>
              <a:rPr lang="hu-HU" sz="1200" i="1" dirty="0" err="1" smtClean="0"/>
              <a:t>parapherna</a:t>
            </a:r>
            <a:r>
              <a:rPr lang="hu-HU" sz="1200" i="1" dirty="0" smtClean="0"/>
              <a:t>)</a:t>
            </a:r>
          </a:p>
          <a:p>
            <a:pPr marL="457200" lvl="1" indent="0">
              <a:buNone/>
            </a:pPr>
            <a:endParaRPr lang="hu-HU" sz="1200" i="1" dirty="0" smtClean="0"/>
          </a:p>
          <a:p>
            <a:pPr lvl="1"/>
            <a:r>
              <a:rPr lang="hu-HU" sz="1200" dirty="0" smtClean="0"/>
              <a:t>Hitbér </a:t>
            </a:r>
            <a:r>
              <a:rPr lang="hu-HU" sz="1200" i="1" dirty="0" smtClean="0"/>
              <a:t>(</a:t>
            </a:r>
            <a:r>
              <a:rPr lang="hu-HU" sz="1200" i="1" dirty="0" err="1" smtClean="0"/>
              <a:t>dos</a:t>
            </a:r>
            <a:r>
              <a:rPr lang="hu-HU" sz="1200" i="1" dirty="0" smtClean="0"/>
              <a:t>)</a:t>
            </a:r>
          </a:p>
          <a:p>
            <a:pPr lvl="1"/>
            <a:endParaRPr lang="hu-HU" sz="120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3203848" y="2708919"/>
            <a:ext cx="2664296" cy="309634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u-HU" sz="1200" b="1" dirty="0" smtClean="0"/>
              <a:t>Házasság ideje alatt keletkezett vagyoni jogok</a:t>
            </a:r>
          </a:p>
          <a:p>
            <a:pPr marL="0" indent="0" algn="ctr">
              <a:buNone/>
            </a:pPr>
            <a:endParaRPr lang="hu-HU" sz="1400" b="1" dirty="0"/>
          </a:p>
          <a:p>
            <a:r>
              <a:rPr lang="hu-HU" sz="1200" b="1" dirty="0"/>
              <a:t>Nemes/nem nemes nőt egyaránt</a:t>
            </a:r>
          </a:p>
          <a:p>
            <a:pPr marL="0" indent="0">
              <a:buNone/>
            </a:pPr>
            <a:endParaRPr lang="hu-HU" sz="1200" dirty="0" smtClean="0"/>
          </a:p>
          <a:p>
            <a:pPr lvl="1"/>
            <a:r>
              <a:rPr lang="hu-HU" sz="1200" dirty="0" smtClean="0"/>
              <a:t>Közszerzemény </a:t>
            </a:r>
            <a:r>
              <a:rPr lang="hu-HU" sz="1200" i="1" dirty="0" smtClean="0"/>
              <a:t>(</a:t>
            </a:r>
            <a:r>
              <a:rPr lang="hu-HU" sz="1200" i="1" dirty="0" err="1" smtClean="0"/>
              <a:t>coacquisitum</a:t>
            </a:r>
            <a:r>
              <a:rPr lang="hu-HU" sz="1200" dirty="0" smtClean="0"/>
              <a:t>)</a:t>
            </a:r>
            <a:endParaRPr lang="hu-HU" sz="1200" dirty="0"/>
          </a:p>
        </p:txBody>
      </p:sp>
      <p:sp>
        <p:nvSpPr>
          <p:cNvPr id="5" name="Szövegdoboz 4"/>
          <p:cNvSpPr txBox="1"/>
          <p:nvPr/>
        </p:nvSpPr>
        <p:spPr>
          <a:xfrm>
            <a:off x="827584" y="1417638"/>
            <a:ext cx="74888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hu-HU" sz="1400" dirty="0" smtClean="0"/>
              <a:t>Államalapítás kora óta világi/ állami szabályozás alá tartozott</a:t>
            </a:r>
          </a:p>
          <a:p>
            <a:pPr marL="285750" indent="-285750" algn="just">
              <a:buFontTx/>
              <a:buChar char="-"/>
            </a:pPr>
            <a:r>
              <a:rPr lang="hu-HU" sz="1400" dirty="0" smtClean="0"/>
              <a:t>Dekrétumok és Werbőczy </a:t>
            </a:r>
            <a:r>
              <a:rPr lang="hu-HU" sz="1400" dirty="0" err="1" smtClean="0"/>
              <a:t>Hármaskönyve</a:t>
            </a:r>
            <a:r>
              <a:rPr lang="hu-HU" sz="1400" dirty="0" smtClean="0"/>
              <a:t> tartalmazta szabályokat</a:t>
            </a:r>
          </a:p>
          <a:p>
            <a:pPr marL="285750" indent="-285750" algn="just">
              <a:buFontTx/>
              <a:buChar char="-"/>
            </a:pPr>
            <a:r>
              <a:rPr lang="hu-HU" sz="1400" dirty="0" smtClean="0"/>
              <a:t>Státuszbeli különbségekhez igazodott</a:t>
            </a:r>
          </a:p>
        </p:txBody>
      </p:sp>
      <p:cxnSp>
        <p:nvCxnSpPr>
          <p:cNvPr id="10" name="Egyenes összekötő nyíllal 9"/>
          <p:cNvCxnSpPr>
            <a:stCxn id="5" idx="2"/>
          </p:cNvCxnSpPr>
          <p:nvPr/>
        </p:nvCxnSpPr>
        <p:spPr>
          <a:xfrm flipH="1">
            <a:off x="1979712" y="2156302"/>
            <a:ext cx="2592288" cy="4086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nyíllal 11"/>
          <p:cNvCxnSpPr>
            <a:stCxn id="5" idx="2"/>
          </p:cNvCxnSpPr>
          <p:nvPr/>
        </p:nvCxnSpPr>
        <p:spPr>
          <a:xfrm>
            <a:off x="4572000" y="2156302"/>
            <a:ext cx="0" cy="4086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nyíllal 13"/>
          <p:cNvCxnSpPr>
            <a:stCxn id="5" idx="2"/>
          </p:cNvCxnSpPr>
          <p:nvPr/>
        </p:nvCxnSpPr>
        <p:spPr>
          <a:xfrm>
            <a:off x="4572000" y="2156302"/>
            <a:ext cx="2664296" cy="4086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zövegdoboz 14"/>
          <p:cNvSpPr txBox="1"/>
          <p:nvPr/>
        </p:nvSpPr>
        <p:spPr>
          <a:xfrm>
            <a:off x="6300192" y="2733597"/>
            <a:ext cx="251520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200" b="1" dirty="0" smtClean="0"/>
              <a:t>Házasság megszűnését követően keletkezett vagyoni jogok</a:t>
            </a:r>
          </a:p>
          <a:p>
            <a:pPr algn="ctr"/>
            <a:endParaRPr lang="hu-HU" sz="1200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sz="1200" b="1" dirty="0"/>
              <a:t>Nemes/nem nemes nőt egyaránt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hu-HU" sz="12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sz="1200" dirty="0" smtClean="0"/>
              <a:t>Özvegyi jog </a:t>
            </a:r>
            <a:r>
              <a:rPr lang="hu-HU" sz="1200" i="1" dirty="0" smtClean="0"/>
              <a:t>(</a:t>
            </a:r>
            <a:r>
              <a:rPr lang="hu-HU" sz="1200" i="1" dirty="0" err="1" smtClean="0"/>
              <a:t>ius</a:t>
            </a:r>
            <a:r>
              <a:rPr lang="hu-HU" sz="1200" i="1" dirty="0" smtClean="0"/>
              <a:t> </a:t>
            </a:r>
            <a:r>
              <a:rPr lang="hu-HU" sz="1200" i="1" dirty="0" err="1" smtClean="0"/>
              <a:t>viduale</a:t>
            </a:r>
            <a:r>
              <a:rPr lang="hu-HU" sz="1200" dirty="0" smtClean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hu-HU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sz="1200" dirty="0" smtClean="0"/>
              <a:t>Özvegyi öröklési jog (</a:t>
            </a:r>
            <a:r>
              <a:rPr lang="hu-HU" sz="1200" i="1" dirty="0" err="1" smtClean="0"/>
              <a:t>successio</a:t>
            </a:r>
            <a:r>
              <a:rPr lang="hu-HU" sz="1200" i="1" dirty="0" smtClean="0"/>
              <a:t> </a:t>
            </a:r>
            <a:r>
              <a:rPr lang="hu-HU" sz="1200" i="1" dirty="0" err="1" smtClean="0"/>
              <a:t>viduale</a:t>
            </a:r>
            <a:r>
              <a:rPr lang="hu-HU" sz="1200" i="1" dirty="0" smtClean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hu-HU" sz="1200" i="1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hu-HU" sz="1200" i="1" dirty="0" smtClean="0"/>
          </a:p>
          <a:p>
            <a:endParaRPr lang="hu-HU" sz="1200" i="1" dirty="0" smtClean="0"/>
          </a:p>
          <a:p>
            <a:endParaRPr lang="hu-HU" sz="1200" i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u-HU" sz="1200" dirty="0" smtClean="0"/>
              <a:t>Hitbér</a:t>
            </a:r>
            <a:r>
              <a:rPr lang="hu-HU" sz="1200" i="1" dirty="0" smtClean="0"/>
              <a:t> (</a:t>
            </a:r>
            <a:r>
              <a:rPr lang="hu-HU" sz="1200" i="1" dirty="0" err="1" smtClean="0"/>
              <a:t>dos</a:t>
            </a:r>
            <a:r>
              <a:rPr lang="hu-HU" sz="1200" i="1" dirty="0" smtClean="0"/>
              <a:t>)</a:t>
            </a:r>
            <a:endParaRPr lang="hu-HU" sz="1200" i="1" dirty="0"/>
          </a:p>
        </p:txBody>
      </p:sp>
      <p:sp>
        <p:nvSpPr>
          <p:cNvPr id="18" name="Jobbra nyíl 17"/>
          <p:cNvSpPr/>
          <p:nvPr/>
        </p:nvSpPr>
        <p:spPr>
          <a:xfrm>
            <a:off x="3494417" y="5589240"/>
            <a:ext cx="1728192" cy="1045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8504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Házassági vagyoni jogok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8229600" cy="4603650"/>
          </a:xfrm>
        </p:spPr>
        <p:txBody>
          <a:bodyPr>
            <a:noAutofit/>
          </a:bodyPr>
          <a:lstStyle/>
          <a:p>
            <a:r>
              <a:rPr lang="hu-HU" sz="1400" dirty="0"/>
              <a:t>b</a:t>
            </a:r>
            <a:r>
              <a:rPr lang="hu-HU" sz="1400" dirty="0" smtClean="0"/>
              <a:t>ár az 1894:XXXI. tc. bevezette a </a:t>
            </a:r>
            <a:r>
              <a:rPr lang="hu-HU" sz="1400" b="1" dirty="0" smtClean="0"/>
              <a:t>polgári házasságot </a:t>
            </a:r>
            <a:r>
              <a:rPr lang="hu-HU" sz="1400" dirty="0" smtClean="0"/>
              <a:t>– átmenet a régi és az új rendszer között - korábbi kánonjogi köteléki és korábbi házassági vagyonjogi intézmények továbbra is megmaradtak</a:t>
            </a:r>
          </a:p>
          <a:p>
            <a:r>
              <a:rPr lang="hu-HU" sz="1400" dirty="0" smtClean="0"/>
              <a:t>19. század – </a:t>
            </a:r>
            <a:r>
              <a:rPr lang="hu-HU" sz="1400" b="1" dirty="0" smtClean="0"/>
              <a:t>magánjog kodifikációjának kísérletei</a:t>
            </a:r>
          </a:p>
          <a:p>
            <a:pPr lvl="1"/>
            <a:r>
              <a:rPr lang="hu-HU" sz="1400" b="1" dirty="0" smtClean="0"/>
              <a:t>Házassági szerződések </a:t>
            </a:r>
            <a:r>
              <a:rPr lang="hu-HU" sz="1400" dirty="0" smtClean="0"/>
              <a:t>– közjegyzők hatáskörébe kerültek</a:t>
            </a:r>
          </a:p>
          <a:p>
            <a:pPr marL="457200" lvl="1" indent="0">
              <a:buNone/>
            </a:pPr>
            <a:endParaRPr lang="hu-HU" sz="1400" dirty="0" smtClean="0"/>
          </a:p>
          <a:p>
            <a:pPr lvl="1"/>
            <a:r>
              <a:rPr lang="hu-HU" sz="1400" b="1" dirty="0" smtClean="0"/>
              <a:t>Fennmaradt</a:t>
            </a:r>
            <a:r>
              <a:rPr lang="hu-HU" sz="1400" dirty="0" smtClean="0"/>
              <a:t>:</a:t>
            </a:r>
          </a:p>
          <a:p>
            <a:pPr lvl="2"/>
            <a:r>
              <a:rPr lang="hu-HU" sz="1400" dirty="0" smtClean="0"/>
              <a:t>Jegyajándék</a:t>
            </a:r>
          </a:p>
          <a:p>
            <a:pPr lvl="2"/>
            <a:r>
              <a:rPr lang="hu-HU" sz="1400" dirty="0" smtClean="0"/>
              <a:t>Hozomány</a:t>
            </a:r>
          </a:p>
          <a:p>
            <a:pPr lvl="2"/>
            <a:r>
              <a:rPr lang="hu-HU" sz="1400" dirty="0" smtClean="0"/>
              <a:t>Közszerzemény</a:t>
            </a:r>
          </a:p>
          <a:p>
            <a:pPr lvl="2"/>
            <a:r>
              <a:rPr lang="hu-HU" sz="1400" dirty="0" smtClean="0"/>
              <a:t>Hitbér (</a:t>
            </a:r>
            <a:r>
              <a:rPr lang="hu-HU" sz="1400" dirty="0" err="1" smtClean="0"/>
              <a:t>Hármaskönyv</a:t>
            </a:r>
            <a:r>
              <a:rPr lang="hu-HU" sz="1400" dirty="0" smtClean="0"/>
              <a:t> szabályai alapján)</a:t>
            </a:r>
          </a:p>
          <a:p>
            <a:pPr lvl="2"/>
            <a:r>
              <a:rPr lang="hu-HU" sz="1400" dirty="0" smtClean="0"/>
              <a:t>Házastársi tartás kötelezettsége – a házasság felbonthatósága miatt új intézmény</a:t>
            </a:r>
          </a:p>
          <a:p>
            <a:pPr lvl="2"/>
            <a:r>
              <a:rPr lang="hu-HU" sz="1400" dirty="0" smtClean="0"/>
              <a:t>Özvegyi haszonélvezet</a:t>
            </a:r>
          </a:p>
          <a:p>
            <a:pPr lvl="2"/>
            <a:r>
              <a:rPr lang="hu-HU" sz="1400" dirty="0" smtClean="0"/>
              <a:t>Özvegyi öröklés – új intézmény: ági öröklés bevezetése (1869-től)</a:t>
            </a:r>
          </a:p>
          <a:p>
            <a:pPr lvl="2"/>
            <a:endParaRPr lang="hu-HU" sz="1400" dirty="0" smtClean="0"/>
          </a:p>
          <a:p>
            <a:pPr lvl="1"/>
            <a:r>
              <a:rPr lang="hu-HU" sz="1400" b="1" dirty="0" smtClean="0"/>
              <a:t>Megszűnt</a:t>
            </a:r>
            <a:r>
              <a:rPr lang="hu-HU" sz="1400" dirty="0" smtClean="0"/>
              <a:t>:</a:t>
            </a:r>
          </a:p>
          <a:p>
            <a:pPr lvl="2"/>
            <a:r>
              <a:rPr lang="hu-HU" sz="1400" dirty="0" err="1" smtClean="0"/>
              <a:t>Hajadoni</a:t>
            </a:r>
            <a:r>
              <a:rPr lang="hu-HU" sz="1400" dirty="0" smtClean="0"/>
              <a:t> jog</a:t>
            </a:r>
          </a:p>
          <a:p>
            <a:pPr lvl="2"/>
            <a:r>
              <a:rPr lang="hu-HU" sz="1400" dirty="0" err="1" smtClean="0"/>
              <a:t>Leánynegyed</a:t>
            </a:r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3440269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5576" y="2276872"/>
            <a:ext cx="7920880" cy="1656184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Köszönöm a megtisztelő figyelmüket!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90595283"/>
      </p:ext>
    </p:extLst>
  </p:cSld>
  <p:clrMapOvr>
    <a:masterClrMapping/>
  </p:clrMapOvr>
</p:sld>
</file>

<file path=ppt/theme/theme1.xml><?xml version="1.0" encoding="utf-8"?>
<a:theme xmlns:a="http://schemas.openxmlformats.org/drawingml/2006/main" name="LudovikaSzabadegyetem_Peres Zsuzsan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KE">
      <a:majorFont>
        <a:latin typeface="Optima HU Bd"/>
        <a:ea typeface=""/>
        <a:cs typeface=""/>
      </a:majorFont>
      <a:minorFont>
        <a:latin typeface="Optima HU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LudovikaSzabadegyetem_Peres Zsuzsanna</Template>
  <TotalTime>687</TotalTime>
  <Words>957</Words>
  <Application>Microsoft Office PowerPoint</Application>
  <PresentationFormat>Diavetítés a képernyőre (4:3 oldalarány)</PresentationFormat>
  <Paragraphs>145</Paragraphs>
  <Slides>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LudovikaSzabadegyetem_Peres Zsuzsanna</vt:lpstr>
      <vt:lpstr>A nők házassági vagyonjogi helyzete egykor és ma</vt:lpstr>
      <vt:lpstr>A házasság fogalma</vt:lpstr>
      <vt:lpstr>A házasság fogalma</vt:lpstr>
      <vt:lpstr>A házasság fogalma</vt:lpstr>
      <vt:lpstr>A házasságra vonatkozó jogforrások</vt:lpstr>
      <vt:lpstr>Házassági vagyoni jogok</vt:lpstr>
      <vt:lpstr>Házassági vagyoni jogok</vt:lpstr>
      <vt:lpstr>Házassági vagyoni jogok</vt:lpstr>
      <vt:lpstr>Köszönöm a megtisztelő figyelmüket!</vt:lpstr>
    </vt:vector>
  </TitlesOfParts>
  <Company>NKE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egeresiz</dc:creator>
  <cp:lastModifiedBy>egeresiz</cp:lastModifiedBy>
  <cp:revision>28</cp:revision>
  <dcterms:created xsi:type="dcterms:W3CDTF">2016-02-15T10:55:19Z</dcterms:created>
  <dcterms:modified xsi:type="dcterms:W3CDTF">2016-03-08T09:59:05Z</dcterms:modified>
</cp:coreProperties>
</file>