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80" r:id="rId5"/>
    <p:sldId id="258" r:id="rId6"/>
    <p:sldId id="28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83" r:id="rId15"/>
    <p:sldId id="284" r:id="rId16"/>
    <p:sldId id="285" r:id="rId17"/>
    <p:sldId id="286" r:id="rId18"/>
    <p:sldId id="268" r:id="rId19"/>
    <p:sldId id="287" r:id="rId20"/>
    <p:sldId id="269" r:id="rId21"/>
    <p:sldId id="288" r:id="rId22"/>
    <p:sldId id="270" r:id="rId23"/>
    <p:sldId id="271" r:id="rId24"/>
    <p:sldId id="274" r:id="rId25"/>
    <p:sldId id="275" r:id="rId26"/>
    <p:sldId id="272" r:id="rId27"/>
    <p:sldId id="276" r:id="rId28"/>
    <p:sldId id="277" r:id="rId29"/>
    <p:sldId id="278" r:id="rId30"/>
    <p:sldId id="296" r:id="rId31"/>
    <p:sldId id="273" r:id="rId32"/>
    <p:sldId id="279" r:id="rId33"/>
    <p:sldId id="289" r:id="rId34"/>
    <p:sldId id="290" r:id="rId35"/>
    <p:sldId id="291" r:id="rId36"/>
    <p:sldId id="293" r:id="rId37"/>
    <p:sldId id="259" r:id="rId38"/>
    <p:sldId id="294" r:id="rId39"/>
    <p:sldId id="295" r:id="rId40"/>
    <p:sldId id="260" r:id="rId41"/>
    <p:sldId id="297" r:id="rId42"/>
    <p:sldId id="300" r:id="rId43"/>
    <p:sldId id="298" r:id="rId44"/>
    <p:sldId id="299" r:id="rId45"/>
    <p:sldId id="301" r:id="rId46"/>
  </p:sldIdLst>
  <p:sldSz cx="9144000" cy="6858000" type="screen4x3"/>
  <p:notesSz cx="6858000" cy="9144000"/>
  <p:defaultTextStyle>
    <a:defPPr>
      <a:defRPr lang="hu-H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1049"/>
    <a:srgbClr val="990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2" autoAdjust="0"/>
    <p:restoredTop sz="94660"/>
  </p:normalViewPr>
  <p:slideViewPr>
    <p:cSldViewPr>
      <p:cViewPr>
        <p:scale>
          <a:sx n="100" d="100"/>
          <a:sy n="100" d="100"/>
        </p:scale>
        <p:origin x="-348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58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43581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085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252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685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631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6893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6008688"/>
            <a:ext cx="1144587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29618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06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:\NKE_SIRH_KSI\Social_Media\Koncepcio_prezi\NKE_emblema_fekete_CMYK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2130425"/>
            <a:ext cx="4687887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8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grpSp>
        <p:nvGrpSpPr>
          <p:cNvPr id="1029" name="Csoportba foglalás 14"/>
          <p:cNvGrpSpPr>
            <a:grpSpLocks/>
          </p:cNvGrpSpPr>
          <p:nvPr/>
        </p:nvGrpSpPr>
        <p:grpSpPr bwMode="auto">
          <a:xfrm>
            <a:off x="201613" y="0"/>
            <a:ext cx="247650" cy="6858000"/>
            <a:chOff x="107505" y="0"/>
            <a:chExt cx="248374" cy="6858001"/>
          </a:xfrm>
        </p:grpSpPr>
        <p:pic>
          <p:nvPicPr>
            <p:cNvPr id="103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9" name="Egyenes összekötő 18"/>
          <p:cNvCxnSpPr/>
          <p:nvPr/>
        </p:nvCxnSpPr>
        <p:spPr>
          <a:xfrm>
            <a:off x="3603625" y="6146800"/>
            <a:ext cx="1936750" cy="0"/>
          </a:xfrm>
          <a:prstGeom prst="line">
            <a:avLst/>
          </a:prstGeom>
          <a:ln>
            <a:solidFill>
              <a:srgbClr val="CEA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Szövegdoboz 31"/>
          <p:cNvSpPr txBox="1">
            <a:spLocks noChangeArrowheads="1"/>
          </p:cNvSpPr>
          <p:nvPr/>
        </p:nvSpPr>
        <p:spPr bwMode="auto">
          <a:xfrm>
            <a:off x="2222500" y="6218238"/>
            <a:ext cx="469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hu-HU" altLang="hu-HU" sz="1200" smtClean="0">
                <a:solidFill>
                  <a:srgbClr val="CEA60D"/>
                </a:solidFill>
                <a:latin typeface="Optima HU Bd"/>
              </a:rPr>
              <a:t>Készítette: Prof. Dr. Kiss György</a:t>
            </a:r>
            <a:br>
              <a:rPr lang="hu-HU" altLang="hu-HU" sz="1200" smtClean="0">
                <a:solidFill>
                  <a:srgbClr val="CEA60D"/>
                </a:solidFill>
                <a:latin typeface="Optima HU Bd"/>
              </a:rPr>
            </a:br>
            <a:r>
              <a:rPr lang="hu-HU" altLang="hu-HU" sz="1200" smtClean="0">
                <a:solidFill>
                  <a:srgbClr val="CEA60D"/>
                </a:solidFill>
                <a:latin typeface="Optima HU Bd"/>
              </a:rPr>
              <a:t>Budapest, 2015. szeptember 29.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77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CEA60D"/>
          </a:solidFill>
          <a:latin typeface="Optima HU Bd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D0D0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0D0D0D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0D0D0D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D0D0D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0D0D0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55650" y="765175"/>
            <a:ext cx="7705725" cy="585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altLang="hu-HU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Globális válságkezelés: 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„vesztesek” és „nyertesek” a foglalkoztatáspolitikában</a:t>
            </a:r>
          </a:p>
          <a:p>
            <a:pPr eaLnBrk="1" hangingPunct="1">
              <a:spcBef>
                <a:spcPct val="50000"/>
              </a:spcBef>
            </a:pPr>
            <a:endParaRPr lang="hu-HU" altLang="hu-HU" sz="36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Kiss György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egyetemi tanár</a:t>
            </a:r>
          </a:p>
          <a:p>
            <a:pPr eaLnBrk="1" hangingPunct="1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kiss.gyorgy@uni-nke.hu</a:t>
            </a:r>
          </a:p>
          <a:p>
            <a:pPr eaLnBrk="1" hangingPunct="1">
              <a:spcBef>
                <a:spcPct val="50000"/>
              </a:spcBef>
            </a:pPr>
            <a:endParaRPr lang="hu-HU" altLang="hu-HU" sz="36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Bef>
                <a:spcPct val="50000"/>
              </a:spcBef>
            </a:pPr>
            <a:endParaRPr lang="hu-HU" altLang="hu-HU" sz="36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47" name="Picture 8" descr="ANd9GcT-fx1_kcRuIEYfMZdCdcsAoPUCzBxT3D_Xk_k9zzeLSHvPKOd2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776913"/>
            <a:ext cx="10763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7088" y="430213"/>
            <a:ext cx="7705725" cy="5934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</a:t>
            </a:r>
          </a:p>
          <a:p>
            <a:pPr algn="just"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tradicionális munkajogviszony jogi dogmatikája I. 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jogi szabályozás és a védelem erre a 		  modellre épül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elnevezése: tipikus munkajogviszony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minden ami ettől eltér: atipikus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27088" y="188913"/>
            <a:ext cx="7848600" cy="5934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 </a:t>
            </a:r>
          </a:p>
          <a:p>
            <a:pPr algn="just"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tradicionális munkajogviszony jogi dogmatikája II.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az atipikus munkajogviszony, mint megtűrt 	   megoldás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létesítéséhez különös feltételek 			  kellenek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szabályozás a diszkrimináció 			  tilalmára épül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követelmény az átjárhatóság 			             lehetősége 		  		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900113" y="307975"/>
            <a:ext cx="7848600" cy="6299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Európai kitekintés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Római Szerződés: szociális laissez-faire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  3., 117 – 119. cikkely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1972: Párizsi Csúcstalálkozó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Közösség bővítése (Nagy-Britannia, Dánia, 	   Írország)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- olajválság, munkanélküliség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- a szociálpolitikának ugyanolyan jelentősége 	   van, mint a gazdaságpolitikának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1974: Szociális Akcióprogram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nemek közötti egyenlő bánásmód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munkavállalók jogainak védelme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munkahelyi egészség- és 				  biztonságvédelem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611188" y="250825"/>
            <a:ext cx="81375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Európai Szociális Karta (1961, Torino) 		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az Európa Tanács szociális egyezménye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jogi természete: az átvett részek betartása 		  kötelező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szigorú ellenőrzési mechanizmusa van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értékelése: Európa lelkiismerete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539750" y="115888"/>
            <a:ext cx="8208963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Karta „kemény” magja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endParaRPr lang="hu-HU" altLang="hu-H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hu-HU" altLang="hu-HU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Cikk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munkához való jog tényleges gyakorlásának biztosítására a Szerződő Felek kötelezettséget vállalnak arra, hogy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a teljes foglalkoztatás elérése céljából elsődleges céljaik és felelősségeik egyikeként fogadják el a foglalkoztatás lehető legmagasabb és legtartósabb szintjének elérését és fenntartását;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hatékonyan védik a dolgozó azon jogát, hogy szabadon választott foglalkozás alapján biztosíthassa megélhetését;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minden dolgozó számára ingyenesen igénybe vehető foglalkoztatási szolgáltatásokat hoznak létre és tartanak fenn;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megfelelő szakmai pályaválasztási tanácsadást, szakképzést és szakmai átképzést biztosítanak és támogatnak.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11188" y="188913"/>
            <a:ext cx="8064500" cy="588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Cikk</a:t>
            </a:r>
          </a:p>
          <a:p>
            <a:pPr algn="just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dolgozók és a munkaadók azon szabadságának biztosítására és támogatására, hogy gazdasági és szociális érdekeik védelmében helyi, országos vagy nemzetközi szervezeteket hozhatnak létre és csatlakozhatnak ezen szervezetekhez, a Szerződő Felek kötelezettséget vállalnak arra, hogy a nemzeti törvények sem önmagukban, sem alkalmazásuk révén nem csorbítják ezt a szabadságot. Az ezen cikkben biztosított garanciák rendőrségre alkalmazásának mértékét a nemzeti törvények vagy rendelkezések határozzák majd meg. E garanciák fegyveres erőknél szolgálatot teljesítőkre történő alkalmazásának alapelveit és azt a mértéket, ameddig az e kategóriához tartozó személyeknél e garanciákat biztosítják, ugyancsak nemzeti törvények vagy rendelkezések határozzák meg.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684213" y="393700"/>
            <a:ext cx="8135937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Cikk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/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hu-HU" altLang="hu-HU">
                <a:solidFill>
                  <a:schemeClr val="tx2"/>
                </a:solidFill>
              </a:rPr>
              <a:t> 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béralku megkötésére irányuló tárgyalások folytatására való jog tényleges gyakorlásának biztosítására a Szerződő Felek kötelezettséget vállalnak arra, hogy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támogatják a dolgozók és a munkaadók közötti konzultációt;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ahol szükséges és helyénvaló, ott támogatják a munkaadók vagy munkaadói szervezetek és a dolgozói szervezetek közötti önkéntes tárgyalási mechanizmusokat a munkafeltételek és körülmények kollektív szerződések általi szabályozása céljából;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támogatják a munkaügyi viták rendezését szolgáló megfelelő érdekegyeztetési és önkéntes döntési mechanizmusok létrehozását és felhasználását; és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elismerik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a dolgozók és a munkaadók jogát az érdekkonfliktusok esetén történő kollektív fellépésre, beleértve a sztrájkhoz való jogot is, azon kötelezettségek függvényében, amelyek a korábban életbe lépett kollektív szerződésekből eredhetnek.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11188" y="466725"/>
            <a:ext cx="8281987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Cikk								</a:t>
            </a:r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/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méltányos díjazáshoz való jog tényleges gyakorlásának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biztosítására a Szerződő Felek kötelezettséget vállalnak arra, hogy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elismerik a dolgozók azon jogát, hogy olyan díjazásban részesüljenek, amely mind a dolgozóknak, mind pedig családjuknak tisztes életszínvonalat biztosít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;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elismerik a dolgozók jogát arra, hogy a túlmunkáért - egyes sajátos esetek kivételével - felemelt mértékű díjazásban részesüljenek;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elismerik a férfi és női dolgozók egyenlő értékű munka egyenlő díjazásához való jogát;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elismerik minden dolgozó jogát az ésszerű felmondási időhöz munkaviszony megszüntetésekor;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a munkabérből csak olyan levonásokat engednek meg, amelyeket az ország törvényei vagy jogszabályai írnak elő, vagy a kollektív szerződések vagy döntőbírói ítéletekben rögzített feltételeknek és mértékeknek.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Ezeket a jogokat a szabadon létrehozott kollektív szerződések, a törvényes bérrögzítő mechanizmusok vagy a nemzeti feltételeknek megfelelő egyéb eszközök révén kell gyakorolni.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684213" y="188913"/>
            <a:ext cx="7991475" cy="52038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Európai szociális törekvések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Collective redundancy – 75/129/EGK; 98/59EK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Transfer – 77/187/EGK; 2001/23/EK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Insolvency – 80/987/EGK; 2002/74/EK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Töréspont:</a:t>
            </a: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Working Time – 93/104/EK; 2003/88/EK (módosítás alatt)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393700"/>
            <a:ext cx="83534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Közösségi Karta a munkavállalók alapvető szociális jogairól 1989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kibocsátásának oka: egyre mélyülő szociális 		  válság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jogi természete: nincs kötőereje, ünnepélyes 		  deklaráció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oka: Nagy-Britannia (Margaret Thatcher: 		  socialist charter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7088" y="0"/>
            <a:ext cx="7848600" cy="666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Alapkérdések:</a:t>
            </a:r>
            <a:r>
              <a:rPr lang="hu-HU" altLang="hu-HU" sz="3200"/>
              <a:t> </a:t>
            </a:r>
            <a:r>
              <a:rPr lang="hu-HU" altLang="hu-HU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hu-HU" altLang="hu-HU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  <a:r>
              <a:rPr lang="hu-HU" altLang="hu-HU"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 a válság fogalma?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Mit a foglalkoztatáspolitika?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 a válságkezelés?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 a nyertes és ki a vesztes (kihez, mihez képest)?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42950" y="107950"/>
            <a:ext cx="8064500" cy="6483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2000: Lisszaboni Stratégia (Lisboa European Council 23 and 24 March 2000 (Presidency Conclusion)</a:t>
            </a:r>
          </a:p>
          <a:p>
            <a:pPr eaLnBrk="1" hangingPunct="1"/>
            <a:endParaRPr lang="hu-HU" altLang="hu-HU"/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Európa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konfrontálódott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globalizáció kvantumszerű változásaival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Globalizáció elsődleges követelménye: új, tudásalapú gazdaság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Úgy kell megfelelni, hogy hagyományos társadalmi értékeinket megőrizzük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Új foglalkoztatáspolitika, gazdasági reform, 	szociális kohézió</a:t>
            </a:r>
          </a:p>
          <a:p>
            <a:pPr algn="just" eaLnBrk="1" hangingPunct="1"/>
            <a:endParaRPr lang="hu-HU" altLang="hu-H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8135937" cy="648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  az EU erősségei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stabilitás, költségvetési egyensúly, 			  vállalkozóbarát környezet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szabad mozgás, közös valuta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</a:p>
          <a:p>
            <a:pPr algn="just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Az EU gyengeségei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magas és tartós munkanélküliség, alacsony	   foglalkoztatási ráta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 a nők és az idősebbek kiszorulása a 		   munkaerőpiacról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 a szolgáltatási szektor alulfejlett</a:t>
            </a: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 telekommunikáció, internethasználat 		   lemaradása</a:t>
            </a:r>
            <a:endParaRPr lang="de-DE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endParaRPr lang="en-GB" altLang="hu-HU" sz="2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4213" y="0"/>
            <a:ext cx="7991475" cy="6299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      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III.</a:t>
            </a:r>
          </a:p>
          <a:p>
            <a:pPr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2006: Zöld Könyv: A munkajog korszerűsítése, szembenézés a XXI. sz. kihívásaival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Célkitűzések: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fenntartható növekedés elérése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több munkahely teremtése, teljes 	 	 	  foglalkoztatottság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munkaerő termelékenységének növelése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szociális kohézió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nagyobb rugalmasság, de a biztonság 	 	  maximalizálása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(flexicurity)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 flipH="1">
            <a:off x="828675" y="0"/>
            <a:ext cx="7843838" cy="6299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tradicionális foglalkoztatás lebomlásának okai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labour versus corporate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just in time management – just in time 	 	  employment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lean management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orders of multinational enterprises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önszerveződő munkavállalói csoportok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informális szektor</a:t>
            </a:r>
          </a:p>
          <a:p>
            <a:pPr algn="just" eaLnBrk="1" hangingPunct="1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menekülés a képzésekbe</a:t>
            </a: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755650" y="188913"/>
            <a:ext cx="8137525" cy="59499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hu-HU" altLang="hu-HU" b="1">
                <a:effectLst>
                  <a:outerShdw blurRad="38100" dist="38100" dir="2700000" algn="tl">
                    <a:srgbClr val="C0C0C0"/>
                  </a:outerShdw>
                </a:effectLst>
              </a:rPr>
              <a:t>						    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 </a:t>
            </a:r>
          </a:p>
          <a:p>
            <a:pPr eaLnBrk="1" hangingPunct="1"/>
            <a:r>
              <a:rPr lang="hu-HU" altLang="hu-HU" b="1">
                <a:effectLst>
                  <a:outerShdw blurRad="38100" dist="38100" dir="2700000" algn="tl">
                    <a:srgbClr val="C0C0C0"/>
                  </a:outerShdw>
                </a:effectLst>
              </a:rPr>
              <a:t>A részmunkaidőben foglalkoztatottak aránya</a:t>
            </a:r>
          </a:p>
          <a:p>
            <a:pPr eaLnBrk="1" hangingPunct="1"/>
            <a:endParaRPr lang="hu-HU" altLang="hu-HU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b="1">
                <a:effectLst>
                  <a:outerShdw blurRad="38100" dist="38100" dir="2700000" algn="tl">
                    <a:srgbClr val="C0C0C0"/>
                  </a:outerShdw>
                </a:effectLst>
              </a:rPr>
              <a:t>		1991                            1996                              2000</a:t>
            </a:r>
          </a:p>
          <a:p>
            <a:pPr algn="just" eaLnBrk="1" hangingPunct="1"/>
            <a:endParaRPr lang="hu-HU" altLang="hu-HU"/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Netherlands           33.1                            38.1                                41.1</a:t>
            </a:r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United Kingdom     22.6                            24.8                                25.0</a:t>
            </a:r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Sweden                 24.6                            24.6                               </a:t>
            </a:r>
            <a:r>
              <a:rPr lang="hu-HU" altLang="hu-HU">
                <a:solidFill>
                  <a:srgbClr val="FE1049"/>
                </a:solidFill>
              </a:rPr>
              <a:t> </a:t>
            </a:r>
            <a:r>
              <a:rPr lang="en-GB" altLang="hu-HU">
                <a:solidFill>
                  <a:srgbClr val="FE1049"/>
                </a:solidFill>
              </a:rPr>
              <a:t>22.6</a:t>
            </a:r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Denmark                23.3                           16.4                                </a:t>
            </a:r>
            <a:r>
              <a:rPr lang="hu-HU" altLang="hu-HU">
                <a:solidFill>
                  <a:srgbClr val="FE1049"/>
                </a:solidFill>
              </a:rPr>
              <a:t> </a:t>
            </a:r>
            <a:r>
              <a:rPr lang="en-GB" altLang="hu-HU">
                <a:solidFill>
                  <a:srgbClr val="FE1049"/>
                </a:solidFill>
              </a:rPr>
              <a:t>21.3</a:t>
            </a:r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Belgium                 13.6                            16.3                               </a:t>
            </a:r>
            <a:r>
              <a:rPr lang="hu-HU" altLang="hu-HU">
                <a:solidFill>
                  <a:srgbClr val="FE1049"/>
                </a:solidFill>
              </a:rPr>
              <a:t> </a:t>
            </a:r>
            <a:r>
              <a:rPr lang="en-GB" altLang="hu-HU">
                <a:solidFill>
                  <a:srgbClr val="FE1049"/>
                </a:solidFill>
              </a:rPr>
              <a:t>20.8</a:t>
            </a:r>
          </a:p>
          <a:p>
            <a:pPr algn="just" eaLnBrk="1" hangingPunct="1"/>
            <a:r>
              <a:rPr lang="en-GB" altLang="hu-HU"/>
              <a:t>Germany               14.1                            16.7                               </a:t>
            </a:r>
            <a:r>
              <a:rPr lang="hu-HU" altLang="hu-HU"/>
              <a:t> </a:t>
            </a:r>
            <a:r>
              <a:rPr lang="en-GB" altLang="hu-HU"/>
              <a:t>19.4</a:t>
            </a:r>
          </a:p>
          <a:p>
            <a:pPr algn="just" eaLnBrk="1" hangingPunct="1"/>
            <a:r>
              <a:rPr lang="en-GB" altLang="hu-HU"/>
              <a:t>France                   12.3                           </a:t>
            </a:r>
            <a:r>
              <a:rPr lang="hu-HU" altLang="hu-HU"/>
              <a:t> </a:t>
            </a:r>
            <a:r>
              <a:rPr lang="en-GB" altLang="hu-HU"/>
              <a:t>16.3                               </a:t>
            </a:r>
            <a:r>
              <a:rPr lang="hu-HU" altLang="hu-HU"/>
              <a:t> </a:t>
            </a:r>
            <a:r>
              <a:rPr lang="en-GB" altLang="hu-HU"/>
              <a:t>16.9</a:t>
            </a:r>
          </a:p>
          <a:p>
            <a:pPr algn="just" eaLnBrk="1" hangingPunct="1"/>
            <a:r>
              <a:rPr lang="en-GB" altLang="hu-HU"/>
              <a:t>Ireland                      8.3                           11.4                               </a:t>
            </a:r>
            <a:r>
              <a:rPr lang="hu-HU" altLang="hu-HU"/>
              <a:t> </a:t>
            </a:r>
            <a:r>
              <a:rPr lang="en-GB" altLang="hu-HU"/>
              <a:t>16.4</a:t>
            </a:r>
          </a:p>
          <a:p>
            <a:pPr algn="just" eaLnBrk="1" hangingPunct="1"/>
            <a:r>
              <a:rPr lang="en-GB" altLang="hu-HU"/>
              <a:t>Austria                    14.0                           14.0                                16.3</a:t>
            </a:r>
          </a:p>
          <a:p>
            <a:pPr algn="just" eaLnBrk="1" hangingPunct="1"/>
            <a:r>
              <a:rPr lang="en-GB" altLang="hu-HU"/>
              <a:t>Finland                   10.1                           11.5                                 12.3</a:t>
            </a:r>
          </a:p>
          <a:p>
            <a:pPr algn="just" eaLnBrk="1" hangingPunct="1"/>
            <a:r>
              <a:rPr lang="en-GB" altLang="hu-HU"/>
              <a:t>Portugal                    7.9                             9.3                                10.8</a:t>
            </a:r>
          </a:p>
          <a:p>
            <a:pPr algn="just" eaLnBrk="1" hangingPunct="1"/>
            <a:r>
              <a:rPr lang="en-GB" altLang="hu-HU"/>
              <a:t>Luxembourg             –                                 8.0                                10.5</a:t>
            </a:r>
          </a:p>
          <a:p>
            <a:pPr algn="just" eaLnBrk="1" hangingPunct="1"/>
            <a:r>
              <a:rPr lang="en-GB" altLang="hu-HU"/>
              <a:t>Italy                          6.0                              6.5                                   8.4</a:t>
            </a:r>
          </a:p>
          <a:p>
            <a:pPr algn="just" eaLnBrk="1" hangingPunct="1"/>
            <a:r>
              <a:rPr lang="en-GB" altLang="hu-HU"/>
              <a:t>Spain                       4.6                              7.7                                  </a:t>
            </a:r>
            <a:r>
              <a:rPr lang="hu-HU" altLang="hu-HU"/>
              <a:t> </a:t>
            </a:r>
            <a:r>
              <a:rPr lang="en-GB" altLang="hu-HU"/>
              <a:t>8.0</a:t>
            </a:r>
          </a:p>
          <a:p>
            <a:pPr algn="just" eaLnBrk="1" hangingPunct="1"/>
            <a:r>
              <a:rPr lang="en-GB" altLang="hu-HU"/>
              <a:t>Greece                    </a:t>
            </a:r>
            <a:r>
              <a:rPr lang="hu-HU" altLang="hu-HU"/>
              <a:t> </a:t>
            </a:r>
            <a:r>
              <a:rPr lang="en-GB" altLang="hu-HU"/>
              <a:t>3.9                              5.0                                  </a:t>
            </a:r>
            <a:r>
              <a:rPr lang="hu-HU" altLang="hu-HU"/>
              <a:t> </a:t>
            </a:r>
            <a:r>
              <a:rPr lang="en-GB" altLang="hu-HU"/>
              <a:t>4.3</a:t>
            </a:r>
          </a:p>
          <a:p>
            <a:pPr algn="just" eaLnBrk="1" hangingPunct="1"/>
            <a:r>
              <a:rPr lang="en-GB" altLang="hu-HU">
                <a:solidFill>
                  <a:srgbClr val="FE1049"/>
                </a:solidFill>
              </a:rPr>
              <a:t>European Union     </a:t>
            </a:r>
            <a:r>
              <a:rPr lang="hu-HU" altLang="hu-HU">
                <a:solidFill>
                  <a:srgbClr val="FE1049"/>
                </a:solidFill>
              </a:rPr>
              <a:t>13.9                            16.4                                17.7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76200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650" y="333375"/>
            <a:ext cx="8064500" cy="55689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megváltozott a termelési technológia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megváltozott (megváltoztatták?) a 		 	  szükségletek szerkezete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foglalkoztatottak jelentős része a 		  	  szolgáltatásokba ment át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vállalkozók/munkáltatók gyors reagálási 		  kényszerének a hagyományos 		 	  munkajogviszony gátjává vált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750" y="260350"/>
            <a:ext cx="8208963" cy="49418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Határozott munkaidőben foglalkoztatottak</a:t>
            </a:r>
          </a:p>
          <a:p>
            <a:pPr algn="just" eaLnBrk="1" hangingPunct="1"/>
            <a:endParaRPr lang="hu-HU" altLang="hu-HU"/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Country 2013Q2 	2013Q3 	2013Q4 	2014Q1 	2014Q2</a:t>
            </a:r>
          </a:p>
          <a:p>
            <a:pPr algn="just" eaLnBrk="1" hangingPunct="1"/>
            <a:endParaRPr lang="hu-HU" altLang="hu-H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 	9.1 	10.0 	9.0 	9.0 	8.9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 	8.2 	8.8 	7.7 	8.3 	8.7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BG 	6.1 	6.7 	5.0 	4.7 	5.6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 	16.7 	19.1 	20.1 	18.9 	19.1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CZ 	9.2 	9.6 	9.5 	8.7 	9.7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 	13.4 	13.5 	13.4 	13.2 	13.2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DK 	8.6 	8.8 	9.3 	8.5 	8.5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EE 	3.7 	3.9 	3.4 	2.3 	3.6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 	10.0 	11.3 	10.1 	10.1 	12.0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 	22.9 	24.1 	23.7 	23.2 	24.0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EU28 	13.7 	14.2 	13.7 	13.4 	14.0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84213" y="333375"/>
            <a:ext cx="8135937" cy="62245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 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 	16.8 	17.2 	14.4 	13.5 	16.9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 	15.9 	17.2 	15.7 	15.4 	15.9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HR 	15.6 	15.6 	14.4 	13.9 	16.5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 	11.2 	11.6 	11.8 	10.3 	10.5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IE 	10.0 	10.4 	9.9 	9.3 	9.3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	13.5 	13.4 	13.1 	12.6 	14.0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LT 	3.2 	3.5 	2.4 	1.9 	2.9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 	8.6 	7.2 	6.3 	9.1 	8.1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LV 	5.1 	4.7 	3.6 	2.7 	3.8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MT 	7.6 	7.6 	7.1 	7.7 	7.6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NL 	20.1 	20.8 	20.9 	20.4 	21.2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 	8.2 	8.9 	8.4 	7.6 	7.7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 	26.9 	26.8 	27.1 	27.1 	28.4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PT 	21.7 	21.6 	21.2 	20.7 	21.2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 	1.5 	1.5 	1.7 	1.6 	1.5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 	16.6 	17.8 	16.0 	15.2 	16.9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 	15.4 	17.9 	15.8 	15.2 	16.5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SK 	7.0 	7.0 	6.7 	7.4 	8.5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UK 	5.9 	6.1 	6.3 	6.1 	6.1</a:t>
            </a:r>
          </a:p>
          <a:p>
            <a:pPr algn="just" eaLnBrk="1" hangingPunct="1"/>
            <a:endParaRPr lang="hu-HU" altLang="hu-H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Source: Eurostat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06413" y="115888"/>
            <a:ext cx="8353425" cy="64722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Munkaerő kölcsönzés keretében foglalkoztatott munkavállalók</a:t>
            </a:r>
          </a:p>
          <a:p>
            <a:pPr algn="just" eaLnBrk="1" hangingPunct="1"/>
            <a:endParaRPr lang="hu-HU" altLang="hu-H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Time 	</a:t>
            </a:r>
            <a:r>
              <a:rPr lang="en-US" altLang="hu-HU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2003 2004 2005 2006 2007 2008 2009 2010 2011 2012 2013 2014</a:t>
            </a:r>
            <a:endParaRPr lang="hu-HU" altLang="hu-H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 28     12.7  13.3  14.0  14.5  14.6  14.1  13.6  14.0  14.0  13.7  13.7  14.0</a:t>
            </a:r>
          </a:p>
          <a:p>
            <a:pPr algn="just" eaLnBrk="1" hangingPunct="1"/>
            <a:endParaRPr lang="hu-HU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€€  19     14.4  15.1  15.9  16.5  16.4  16.0  15.2  15.4  15.5  15.0  15.0  </a:t>
            </a:r>
          </a:p>
          <a:p>
            <a:pPr algn="just" eaLnBrk="1" hangingPunct="1"/>
            <a:endParaRPr lang="hu-HU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Belgium   8.4    8.7    8.9    8.7    8.6    8.3    8.2    8.1    9.0    8.1    8.2    8.7</a:t>
            </a:r>
          </a:p>
          <a:p>
            <a:pPr algn="just" eaLnBrk="1" hangingPunct="1"/>
            <a:endParaRPr lang="hu-HU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Czech R.  </a:t>
            </a:r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9.2    9.1    8.6    8.7    8.6    8.0    8.5    8.9    8.5b  8.8    9.6   10.2</a:t>
            </a:r>
          </a:p>
          <a:p>
            <a:pPr algn="just" eaLnBrk="1" hangingPunct="1"/>
            <a:endParaRPr lang="pl-PL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Germany</a:t>
            </a:r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12.2  12.4  14.2b14.5  14.6  14.7  14.5  14.7 14.5b 13.7 13.3  13.0</a:t>
            </a:r>
          </a:p>
          <a:p>
            <a:pPr algn="just" eaLnBrk="1" hangingPunct="1"/>
            <a:endParaRPr lang="hu-HU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Spain      </a:t>
            </a:r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31.9  32.5  33.4b34.0  31.6  29.1  25.2  24.7 25.1   23.4 23.1  24.0</a:t>
            </a:r>
          </a:p>
          <a:p>
            <a:pPr algn="just" eaLnBrk="1" hangingPunct="1"/>
            <a:endParaRPr lang="pl-PL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France     3.4b 13.3 13.9   14.8  15.1  14.9  14.3  14.9 15.2   15.1 16.0b15.8</a:t>
            </a:r>
          </a:p>
          <a:p>
            <a:pPr algn="just" eaLnBrk="1" hangingPunct="1"/>
            <a:endParaRPr lang="pl-PL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Hungary  7.5     6.8   7.0    6.9    7.3      7.9    8.5    9.8   9.1   9.5   10.9  10.8</a:t>
            </a:r>
          </a:p>
          <a:p>
            <a:pPr algn="just" eaLnBrk="1" hangingPunct="1"/>
            <a:endParaRPr lang="pl-PL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NL          14.5   14.8  15.5  16.6  18.1  18.2  18.2  18.5b18.3b19.4  20.5  21.5 </a:t>
            </a: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/>
            <a:r>
              <a:rPr lang="pl-PL" altLang="hu-HU" sz="1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Poland  19.4    22.7  25.7  27.3  28.2  27.0  26.5  27.3b26.9  26.9  26.9  28.4</a:t>
            </a:r>
            <a:endParaRPr lang="hu-HU" altLang="hu-HU" sz="17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84213" y="476250"/>
            <a:ext cx="799147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Válság: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az addig elfogadott működési rend 		 	  kedvezőtlen megváltozása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  - az addig elfogadott rend megfelelő volt?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  - mit jelent a „kedvezőtlen” tartalma?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  -  objektív vagy szubjektív zavar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11188" y="393700"/>
            <a:ext cx="8353425" cy="509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munkaerő-kölcsönzés jogviszonybeli szerkezete</a:t>
            </a:r>
          </a:p>
          <a:p>
            <a:pPr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munkáltató					foglalkoztató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(kölcsönbeadó)				(kölcsönbevevő)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szolgáltatásra irányuló polgári jogi jogviszony</a:t>
            </a:r>
          </a:p>
          <a:p>
            <a:pPr algn="just">
              <a:lnSpc>
                <a:spcPct val="70000"/>
              </a:lnSpc>
              <a:spcBef>
                <a:spcPct val="50000"/>
              </a:spcBef>
            </a:pPr>
            <a:endParaRPr lang="hu-HU" altLang="hu-HU" sz="20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munkajogviszony				nincs jogviszony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0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0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endParaRPr lang="hu-HU" altLang="hu-HU" sz="20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munkavállaló 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>
            <a:off x="2700338" y="1916113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 flipH="1">
            <a:off x="5435600" y="2349500"/>
            <a:ext cx="1657350" cy="2519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>
            <a:off x="1692275" y="2349500"/>
            <a:ext cx="2447925" cy="2519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650" y="193675"/>
            <a:ext cx="8137525" cy="6299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Megoldási kísérletek: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</a:t>
            </a:r>
            <a:r>
              <a:rPr lang="hu-HU" altLang="hu-HU" sz="24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flexicurity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modellek (?)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</a:t>
            </a:r>
            <a:r>
              <a:rPr lang="en-GB" altLang="hu-HU" sz="24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golden triangle </a:t>
            </a:r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(Danish model)</a:t>
            </a:r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holland rugalmassági teszt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osztrák végkielégítési rendszer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</a:t>
            </a:r>
            <a:r>
              <a:rPr lang="en-GB" altLang="hu-HU" sz="24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</a:t>
            </a:r>
            <a:r>
              <a:rPr lang="hu-HU" altLang="hu-HU" sz="24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co. co. - </a:t>
            </a:r>
            <a:r>
              <a:rPr lang="en-GB" altLang="hu-HU" sz="2400" b="1" i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semi depend employment 		   </a:t>
            </a:r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(Italy)</a:t>
            </a:r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</a:t>
            </a:r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GB" altLang="hu-HU" sz="2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Paradise with snakes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188" y="260350"/>
            <a:ext cx="8281987" cy="6299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Értékelések							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 eaLnBrk="1" hangingPunct="1"/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GB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golden triangle</a:t>
            </a:r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(Dánia)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gyökerei: hatvanas évek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bázisa: országos kollektív szerződés 		    (1899)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pillérei: -  rugalmas, deregulált 				        munkaerőpiac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     - átfogó, túlnyomórészt államilag 			        finanszírozott szociális 				        ellátórendszer</a:t>
            </a: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     -  aktív munkaerő-piaci politika</a:t>
            </a:r>
          </a:p>
          <a:p>
            <a:pPr algn="just" eaLnBrk="1" hangingPunct="1"/>
            <a:endParaRPr lang="hu-HU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hátrányai, veszélyei	</a:t>
            </a:r>
            <a:endParaRPr lang="en-GB" altLang="hu-HU" sz="24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611188" y="0"/>
            <a:ext cx="8137525" cy="684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Értékelések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holland rugalmassági teszt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- 1999: Wet flexibiliteit en zekerheid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határozott idejű munkajogviszony 			  különleges szabályozása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job sharing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atipikus munkajogviszonyok jelentősége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revocation clause, Änderungsvertrag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fékek: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jóhiszeműség és tisztesség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bizonyos csoportok kiemelt védelme</a:t>
            </a:r>
          </a:p>
          <a:p>
            <a:pPr algn="just">
              <a:spcBef>
                <a:spcPct val="50000"/>
              </a:spcBef>
            </a:pP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755650" y="322263"/>
            <a:ext cx="8137525" cy="648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osztrák végkielégítési rendszer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eredeti modell 1920: </a:t>
            </a: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white collar worker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átalakítása 1970: mindenkire kiterjed, aki 		  nyugdíjba vonulását megelőzően legalább 10 	  éve folyamatosan munkajogviszonyban állt 	  munkáltatójával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jelenlegi rendszer 2003: külső finanszírozás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de-DE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Mitarbeitervorsorgekasse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(1.53%)</a:t>
            </a:r>
          </a:p>
          <a:p>
            <a:pPr algn="just">
              <a:spcBef>
                <a:spcPct val="50000"/>
              </a:spcBef>
            </a:pP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11188" y="260350"/>
            <a:ext cx="8208962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IV.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Értékelés: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it-IT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Contratto di collaborazione autonoma coordinate e        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it-IT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continuativa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Contract for freelancer work coordinated by an employer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 lavoro parasubordinato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 félig önálló, félig munkavállaló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bizonyos munkajogi védőintézkedések 		    kiterjesztése</a:t>
            </a:r>
          </a:p>
          <a:p>
            <a:pPr algn="just">
              <a:spcBef>
                <a:spcPct val="50000"/>
              </a:spcBef>
            </a:pP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84213" y="0"/>
            <a:ext cx="8064500" cy="636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FOGLALKOZTATÁSPOLITIKA LEGÚJABB      </a:t>
            </a:r>
            <a:r>
              <a:rPr lang="hu-HU" altLang="hu-HU" sz="28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TENDENCIÁI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Marc Freedland:</a:t>
            </a:r>
          </a:p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contract of employment </a:t>
            </a:r>
          </a:p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versus </a:t>
            </a:r>
          </a:p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employment contract</a:t>
            </a:r>
          </a:p>
          <a:p>
            <a:pPr>
              <a:spcBef>
                <a:spcPct val="50000"/>
              </a:spcBef>
            </a:pPr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Bázisa: a munkavállalóhoz hasonló jogállású 		   munkavégző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Jogállása: nem színlelt szerződés alapján teljesít, 		        vállalkozó vagy megbízott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Tényleges helyzete: piaci realitások hiányában 				  hasonló a munkavállalóéhoz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00113" y="188913"/>
            <a:ext cx="75596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Leírása:					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V.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„3. § (1) E törvénynek a munkaidő leghosszabb, illetve a pihenőidő legrövidebb tartamára, a szabadságra, a felmondási időre és a végkielégítésre, a kárfelelősségre vonatkozó rendelkezéseit, továbbá a kötelező legkisebb munkabérre vonatkozó rendelkezéseit megfelelően alkalmazni kell a (2) bekezdésben meghatározott személyre (a továbbiakban: a munkavállalóhoz hasonló jogállású személy).</a:t>
            </a:r>
          </a:p>
          <a:p>
            <a:pPr algn="just" eaLnBrk="1" hangingPunct="1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A munkavállalóhoz hasonló jogállású személynek kell tekinteni – az eset összes körülményére tekintettel –, aki nem munkaszerződés alapján végez más részére munkát, amennyiben </a:t>
            </a:r>
          </a:p>
          <a:p>
            <a:pPr algn="just" eaLnBrk="1" hangingPunct="1"/>
            <a:endParaRPr lang="hu-HU" altLang="hu-HU" sz="2000" b="1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személyesen, ellenérték fejében, rendszeresen és tartósan azonos személy részére végez munkát, és</a:t>
            </a:r>
          </a:p>
          <a:p>
            <a:pPr algn="just" eaLnBrk="1" hangingPunct="1"/>
            <a:endParaRPr lang="hu-HU" altLang="hu-HU" sz="2000" b="1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/>
            <a:r>
              <a:rPr lang="hu-HU" altLang="hu-H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 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szerződés teljesítése mellett nem várható el egyéb rendszeres kereső foglalkozás folytatása.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611188" y="538163"/>
            <a:ext cx="8208962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V.</a:t>
            </a:r>
            <a:r>
              <a:rPr lang="hu-HU" altLang="hu-HU" sz="20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(3) A (2) bekezdés alkalmazása során </a:t>
            </a:r>
          </a:p>
          <a:p>
            <a:pPr algn="just"/>
            <a:endParaRPr lang="hu-HU" altLang="hu-HU" sz="2000" b="1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a) 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személyesnek minősül a saját, illetőleg közeli hozzátartozója többségi tulajdonában álló gazdálkodó szervezet nevében végzett munka; </a:t>
            </a:r>
          </a:p>
          <a:p>
            <a:pPr algn="just"/>
            <a:endParaRPr lang="hu-HU" altLang="hu-HU" sz="2000" b="1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b) 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azonos személynek kell tekinteni a teljesítés fogadójának közeli hozzátartozóját, illetőleg a vele rendszeres gazdasági kapcsolatban állót, továbbá azokat, akik az adózási szabályok szerint kapcsolt vállalkozásnak minősülnek. 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(4) Az (1) – (3) bekezdés rendelkezése nem alkalmazható, ha az e szerződésből származó rendszeres havi jövedelem meghaladja a szerződés teljesítése idején hatályban lévő kötelező legkisebb munkabér ötszörösét.”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8135937" cy="538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V.</a:t>
            </a:r>
          </a:p>
          <a:p>
            <a:pPr>
              <a:spcBef>
                <a:spcPct val="50000"/>
              </a:spcBef>
            </a:pPr>
            <a:r>
              <a:rPr lang="en-GB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Revocation clause – Long-tern contract – Relational contract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Eredete: hosszú távú gazdasági (beruházási) 	   szerződések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Oka: a felek a szerződés megkötésének idején 	  nem láthatják előre a bekövetkező változásokat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Cél: a szerződés megtartása változások árán is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Presentiation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szerződés folyamatos revideálása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188913"/>
            <a:ext cx="8353425" cy="575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Válságkezelés; válság-management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külön professzió a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vállalkozások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 	  válságkezelésére	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Válságkezelés makroszinten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piacra épülő megoldás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az állami beavatkozásra épülő megoldás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827088" y="188913"/>
            <a:ext cx="7920037" cy="611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0D0D0D"/>
                </a:solidFill>
                <a:latin typeface="Optima HU Rg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rgbClr val="0D0D0D"/>
                </a:solidFill>
                <a:latin typeface="Optima HU Rg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0D0D0D"/>
                </a:solidFill>
                <a:latin typeface="Optima HU Rg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rgbClr val="0D0D0D"/>
                </a:solidFill>
                <a:latin typeface="Optima HU Rg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rgbClr val="0D0D0D"/>
                </a:solidFill>
                <a:latin typeface="Optima HU Rg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0D0D0D"/>
                </a:solidFill>
                <a:latin typeface="Optima HU Rg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0D0D0D"/>
                </a:solidFill>
                <a:latin typeface="Optima HU Rg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0D0D0D"/>
                </a:solidFill>
                <a:latin typeface="Optima HU Rg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rgbClr val="0D0D0D"/>
                </a:solidFill>
                <a:latin typeface="Optima HU Rg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 munkaszerződés mint relational contract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V.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első lépés: a manager szerződés, mint 		  relational contract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második lépés: a munkaszerződés reformja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a munkaszerződés, mint incomplete contract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a jogviszony tartalmának szerződésen 		  alapuló egyoldalú változtatása a 		 	  munkaszerződés módosítása nélkül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szerződéses felhatalmazás kell: lényeges a 	   kollektív szerződés szerepe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	- a munkajogviszony megszüntetésének 		  korlátozása    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611188" y="333375"/>
            <a:ext cx="7921625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MAGYAR FOGLALKOZTATÁSPOLITIKA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LEHETŐSÉGEI</a:t>
            </a:r>
          </a:p>
          <a:p>
            <a:pPr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Körülmények: a munkaerőpiac alapvetően 	 	  nem önálló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Eljárások: az állami beavatkozás egyes 	 	  rétegeknek, illetve foglalkoztatási módoknak 	  kedvez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GB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9750" y="115888"/>
            <a:ext cx="8064500" cy="664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/>
              <a:t>	   </a:t>
            </a: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1999					2013		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VI.</a:t>
            </a:r>
          </a:p>
          <a:p>
            <a:pPr algn="just">
              <a:spcBef>
                <a:spcPct val="50000"/>
              </a:spcBef>
            </a:pPr>
            <a:r>
              <a:rPr lang="en-GB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Austria</a:t>
            </a: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      37,4					 27,4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Belgium      54,3					 55,0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Czech R.     29,0                                                            15,3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Denmark     74,0                                                            67,2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Estonia       16,3					   6,4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Finland       76,3					  68,6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France          8,1                                                               7,7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Germany     25,3   				  17,9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Greece        26,8					  21,3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Hungary      24,5                                                             10,6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Italy    	      35,4					  36,3   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Netherl.       24,7					  17,7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Poland         20,5					  12,5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Slovak R.     34,2					  16,8</a:t>
            </a:r>
          </a:p>
          <a:p>
            <a:pPr algn="just"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Sweden        80,6					   67,5</a:t>
            </a:r>
            <a:endParaRPr lang="en-GB" altLang="hu-H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9750" y="393700"/>
            <a:ext cx="7920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GB" altLang="hu-HU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84213" y="393700"/>
            <a:ext cx="7704137" cy="578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VI.</a:t>
            </a: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</a:p>
          <a:p>
            <a:pPr algn="just"/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2012. évi I. tv: a várakozásokkal 		 	  ellentétben nem hozott áttörést</a:t>
            </a:r>
          </a:p>
          <a:p>
            <a:pPr algn="just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a szabályozás zárt, a tartalmában nem 		               konvertálható munkaszerződésre épül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kollektív munkajog szerepe elenyésző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munkajognak nincs kontraktuális forrása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nem érvényesül a diszpozitivitás elve</a:t>
            </a:r>
          </a:p>
          <a:p>
            <a:pPr algn="just"/>
            <a:endParaRPr lang="hu-HU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/>
            <a:r>
              <a:rPr lang="hu-HU" altLang="hu-HU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a szabályozás a munkáltatókat drasztikus 			  megoldásra ösztönzi</a:t>
            </a:r>
            <a:endParaRPr lang="en-GB" altLang="hu-HU" sz="2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en-GB" altLang="hu-HU" sz="20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9750" y="322263"/>
            <a:ext cx="7920038" cy="575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Lehetséges elmozdulási irányok		    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VI.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az Mt. és a Ptk. kapcsolatának újraértékelése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munkaszerződés tartalmának 		  	  átválthatósága a kollektív megállapodások 	  irányába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érdemi dereguláció – felesleges szabályok 	   kiiktatása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marginális védelem felváltása a munkavállaló 	  jogállásának (státuszának) védelmével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átfogó tartalmi kontroll kialakítása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kollektív munkajog rendszerének kiépítése 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611188" y="2205038"/>
            <a:ext cx="7921625" cy="413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KÖSZÖNÖM MEGTISZTELŐ FIGYELMÜKET!</a:t>
            </a:r>
          </a:p>
          <a:p>
            <a:pPr>
              <a:spcBef>
                <a:spcPct val="50000"/>
              </a:spcBef>
            </a:pPr>
            <a:endParaRPr lang="hu-HU" altLang="hu-HU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hu-HU" altLang="hu-HU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kiss.gyorgy@uni-nke.hu</a:t>
            </a:r>
          </a:p>
          <a:p>
            <a:pPr>
              <a:spcBef>
                <a:spcPct val="50000"/>
              </a:spcBef>
            </a:pPr>
            <a:endParaRPr lang="hu-HU" altLang="hu-HU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</a:pPr>
            <a:endParaRPr lang="hu-HU" altLang="hu-HU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endParaRPr lang="en-GB" altLang="hu-HU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64517" name="Picture 8" descr="ANd9GcT-fx1_kcRuIEYfMZdCdcsAoPUCzBxT3D_Xk_k9zzeLSHvPKOd2f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776913"/>
            <a:ext cx="10763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4213" y="188913"/>
            <a:ext cx="8064500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Mit jelent a foglalkoztatás fogalma?			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más részére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történő munka végzése?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vállalkozás, megbízás?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önálló </a:t>
            </a:r>
            <a:r>
              <a:rPr lang="hu-HU" altLang="hu-HU" sz="2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versus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önállótlan munkavégzés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független, függő munkavégzés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saját </a:t>
            </a:r>
            <a:r>
              <a:rPr lang="hu-HU" altLang="hu-HU" sz="2400" b="1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versus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idegen meghatározottságú 		  munkavégzés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84213" y="466725"/>
            <a:ext cx="8135937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 a függőség (önállótlanság) oka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gazdasági függőség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személyi függőség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szolgáltatás absztrakt meghatározása</a:t>
            </a:r>
          </a:p>
          <a:p>
            <a:pPr algn="just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55650" y="0"/>
            <a:ext cx="8064500" cy="6357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Létezhet-e egyáltalán foglalkoztatáspolitika?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I.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foglalkoztatás alapja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szerződés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rgbClr val="FE104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létezik-e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szerződési szabadság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mint 		  alapszabadság?</a:t>
            </a:r>
            <a:endParaRPr lang="hu-HU" altLang="hu-HU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lnSpc>
                <a:spcPct val="60000"/>
              </a:lnSpc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32/1991. (VI. 6.) AB</a:t>
            </a:r>
          </a:p>
          <a:p>
            <a:pPr algn="just" eaLnBrk="1" hangingPunct="1">
              <a:lnSpc>
                <a:spcPct val="60000"/>
              </a:lnSpc>
              <a:spcBef>
                <a:spcPct val="50000"/>
              </a:spcBef>
            </a:pPr>
            <a:r>
              <a:rPr lang="hu-HU" altLang="hu-HU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61/1993. (XI. 29.) AB</a:t>
            </a: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állami beavatkozás magánjogi viszonyokba?!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kinek az érdekében?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munkavállaló szociális védelme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- munkáltató vállalkozási szabadsága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84213" y="404813"/>
            <a:ext cx="7991475" cy="548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tradicionális munkajogviszony képlete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határozatlan időtartamra létesített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teljes munkaidőben foglalkoztatott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Előny a munkavállalónál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Feltétel: stabil, lineárisan fejlődő gazdaság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84213" y="466725"/>
            <a:ext cx="8064500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			   </a:t>
            </a:r>
            <a:r>
              <a:rPr lang="hu-HU" altLang="hu-HU" sz="2400" b="1">
                <a:solidFill>
                  <a:srgbClr val="FE104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tradicionális munkajogviszony társadalmi hatásai:</a:t>
            </a:r>
          </a:p>
          <a:p>
            <a:pPr algn="just" eaLnBrk="1" hangingPunct="1">
              <a:spcBef>
                <a:spcPct val="50000"/>
              </a:spcBef>
            </a:pPr>
            <a:endParaRPr lang="hu-HU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kialakul az „egykeresős” családmodell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megjelenik az egy helyen, egy időben 		  foglalkoztatott munkavállalói réteg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társadalom mozgása, ritmusa ezen a 		  modellen alapul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a foglalkoztatottak zöme a termelésben és 	 	  nem a szolgáltatásban dolgozik</a:t>
            </a:r>
          </a:p>
          <a:p>
            <a:pPr algn="just" eaLnBrk="1" hangingPunct="1">
              <a:spcBef>
                <a:spcPct val="50000"/>
              </a:spcBef>
            </a:pPr>
            <a:r>
              <a:rPr lang="hu-HU" altLang="hu-HU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- erre épül a munkajogi és a 		  		  foglalkoztatáspolitikai „minimum” standard </a:t>
            </a:r>
            <a:endParaRPr lang="en-GB" altLang="hu-HU" sz="24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000000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Ppt0000003</Template>
  <TotalTime>3212</TotalTime>
  <Words>87</Words>
  <Application>Microsoft Office PowerPoint</Application>
  <PresentationFormat>Diavetítés a képernyőre (4:3 oldalarány)</PresentationFormat>
  <Paragraphs>501</Paragraphs>
  <Slides>45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45</vt:i4>
      </vt:variant>
    </vt:vector>
  </HeadingPairs>
  <TitlesOfParts>
    <vt:vector size="50" baseType="lpstr">
      <vt:lpstr>Arial</vt:lpstr>
      <vt:lpstr>Optima HU Bd</vt:lpstr>
      <vt:lpstr>Optima HU Rg</vt:lpstr>
      <vt:lpstr>Calibri</vt:lpstr>
      <vt:lpstr>Ppt0000003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Gyuri</dc:creator>
  <cp:lastModifiedBy>egeresiz</cp:lastModifiedBy>
  <cp:revision>57</cp:revision>
  <dcterms:created xsi:type="dcterms:W3CDTF">2015-09-11T19:19:57Z</dcterms:created>
  <dcterms:modified xsi:type="dcterms:W3CDTF">2015-09-29T07:39:07Z</dcterms:modified>
</cp:coreProperties>
</file>