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761163" cy="9942513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60648"/>
            <a:ext cx="1349131" cy="6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610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pic>
        <p:nvPicPr>
          <p:cNvPr id="5" name="Kép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6067793"/>
            <a:ext cx="1050902" cy="53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48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pic>
        <p:nvPicPr>
          <p:cNvPr id="5" name="Kép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6067793"/>
            <a:ext cx="1050902" cy="53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6637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2050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2050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pic>
        <p:nvPicPr>
          <p:cNvPr id="6" name="Kép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6067793"/>
            <a:ext cx="1050902" cy="53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744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303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303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pic>
        <p:nvPicPr>
          <p:cNvPr id="8" name="Kép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6067793"/>
            <a:ext cx="1050902" cy="53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501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pic>
        <p:nvPicPr>
          <p:cNvPr id="4" name="Kép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6067793"/>
            <a:ext cx="1050902" cy="53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376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6067793"/>
            <a:ext cx="1050902" cy="53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112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602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9815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pic>
        <p:nvPicPr>
          <p:cNvPr id="6" name="Kép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6067793"/>
            <a:ext cx="1050902" cy="53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893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4379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pic>
        <p:nvPicPr>
          <p:cNvPr id="6" name="Kép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6067793"/>
            <a:ext cx="1050902" cy="53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721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 descr="S:\NKE_SIRH_KSI\Social_Media\Koncepcio_prezi\NKE_emblema_fekete_CMYK.png"/>
          <p:cNvPicPr>
            <a:picLocks noChangeAspect="1" noChangeArrowheads="1"/>
          </p:cNvPicPr>
          <p:nvPr/>
        </p:nvPicPr>
        <p:blipFill rotWithShape="1">
          <a:blip r:embed="rId11" cstate="screen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456589" y="2130641"/>
            <a:ext cx="4687411" cy="472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3917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grpSp>
        <p:nvGrpSpPr>
          <p:cNvPr id="15" name="Csoportba foglalás 14"/>
          <p:cNvGrpSpPr/>
          <p:nvPr/>
        </p:nvGrpSpPr>
        <p:grpSpPr>
          <a:xfrm>
            <a:off x="201414" y="0"/>
            <a:ext cx="248374" cy="6858001"/>
            <a:chOff x="107505" y="0"/>
            <a:chExt cx="248374" cy="6858001"/>
          </a:xfrm>
        </p:grpSpPr>
        <p:pic>
          <p:nvPicPr>
            <p:cNvPr id="11" name="Picture 2" descr="S:\NKE_SIRH_KSI\Social_Media\Koncepcio_prezi\NKE_logo.png"/>
            <p:cNvPicPr>
              <a:picLocks noChangeAspect="1" noChangeArrowheads="1"/>
            </p:cNvPicPr>
            <p:nvPr userDrawn="1"/>
          </p:nvPicPr>
          <p:blipFill rotWithShape="1"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107505" y="4594569"/>
              <a:ext cx="248374" cy="22634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" descr="S:\NKE_SIRH_KSI\Social_Media\Koncepcio_prezi\NKE_logo.png"/>
            <p:cNvPicPr>
              <a:picLocks noChangeAspect="1" noChangeArrowheads="1"/>
            </p:cNvPicPr>
            <p:nvPr userDrawn="1"/>
          </p:nvPicPr>
          <p:blipFill rotWithShape="1"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107505" y="0"/>
              <a:ext cx="248374" cy="20287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S:\NKE_SIRH_KSI\Social_Media\Koncepcio_prezi\NKE_logo.png"/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5" y="2002937"/>
              <a:ext cx="248374" cy="25916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521408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rgbClr val="CEA60D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Darazs.Lenard@uni-nke.h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Fogyasztói jogok és a fogyasztók magánjogi védelme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Dr. Darázs Lénárd</a:t>
            </a:r>
          </a:p>
          <a:p>
            <a:r>
              <a:rPr lang="hu-HU" sz="2800" dirty="0"/>
              <a:t>h</a:t>
            </a:r>
            <a:r>
              <a:rPr lang="hu-HU" sz="2800" dirty="0" smtClean="0"/>
              <a:t>abilitált egyetemi docens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31676914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III-5. Termékfelelősség</a:t>
            </a:r>
            <a:endParaRPr lang="de-DE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hu-HU" dirty="0" smtClean="0"/>
              <a:t>Közvetett fogyasztóvédelmi jogi relevancia</a:t>
            </a:r>
          </a:p>
          <a:p>
            <a:pPr marL="514350" indent="-514350">
              <a:buAutoNum type="arabicPeriod"/>
            </a:pPr>
            <a:r>
              <a:rPr lang="hu-HU" dirty="0" smtClean="0"/>
              <a:t>EU-s szabályozási alapok</a:t>
            </a:r>
          </a:p>
          <a:p>
            <a:pPr marL="514350" indent="-514350">
              <a:buAutoNum type="arabicPeriod"/>
            </a:pPr>
            <a:r>
              <a:rPr lang="hu-HU" dirty="0" smtClean="0"/>
              <a:t>Funkció: a hibás termék által okozott kár megtérítése</a:t>
            </a:r>
          </a:p>
          <a:p>
            <a:pPr marL="514350" indent="-514350">
              <a:buAutoNum type="arabicPeriod"/>
            </a:pPr>
            <a:r>
              <a:rPr lang="hu-HU" dirty="0" smtClean="0"/>
              <a:t>A hiba fogalma</a:t>
            </a:r>
          </a:p>
          <a:p>
            <a:pPr marL="514350" indent="-514350">
              <a:buAutoNum type="arabicPeriod"/>
            </a:pPr>
            <a:r>
              <a:rPr lang="hu-HU" dirty="0" smtClean="0"/>
              <a:t>A kártérítésre kötelezett</a:t>
            </a:r>
          </a:p>
          <a:p>
            <a:pPr marL="514350" indent="-514350">
              <a:buAutoNum type="arabicPeriod"/>
            </a:pPr>
            <a:r>
              <a:rPr lang="hu-HU" dirty="0" smtClean="0"/>
              <a:t>Kimentési lehetőségek</a:t>
            </a:r>
            <a:endParaRPr lang="de-DE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3251165"/>
            <a:ext cx="2238375" cy="223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573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Zárás</a:t>
            </a:r>
            <a:endParaRPr lang="de-DE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 algn="ctr">
              <a:buNone/>
            </a:pPr>
            <a:r>
              <a:rPr lang="hu-HU" sz="3600" b="1" dirty="0" smtClean="0"/>
              <a:t>Köszönöm a figyelmet!</a:t>
            </a:r>
          </a:p>
          <a:p>
            <a:pPr marL="0" indent="0" algn="ctr">
              <a:buNone/>
            </a:pPr>
            <a:r>
              <a:rPr lang="hu-HU" sz="2800" b="1" dirty="0" err="1" smtClean="0">
                <a:hlinkClick r:id="rId2"/>
              </a:rPr>
              <a:t>Darazs.Lenard</a:t>
            </a:r>
            <a:r>
              <a:rPr lang="hu-HU" sz="2800" b="1" dirty="0" smtClean="0">
                <a:hlinkClick r:id="rId2"/>
              </a:rPr>
              <a:t>@</a:t>
            </a:r>
            <a:r>
              <a:rPr lang="hu-HU" sz="2800" b="1" dirty="0" err="1" smtClean="0">
                <a:hlinkClick r:id="rId2"/>
              </a:rPr>
              <a:t>uni-nke.hu</a:t>
            </a:r>
            <a:r>
              <a:rPr lang="hu-HU" sz="2800" b="1" dirty="0" smtClean="0"/>
              <a:t> </a:t>
            </a:r>
            <a:endParaRPr lang="de-DE" sz="2800" b="1" dirty="0"/>
          </a:p>
        </p:txBody>
      </p:sp>
    </p:spTree>
    <p:extLst>
      <p:ext uri="{BB962C8B-B14F-4D97-AF65-F5344CB8AC3E}">
        <p14:creationId xmlns:p14="http://schemas.microsoft.com/office/powerpoint/2010/main" val="44985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Áttekintés</a:t>
            </a:r>
            <a:endParaRPr lang="de-DE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AutoNum type="romanUcPeriod"/>
            </a:pPr>
            <a:r>
              <a:rPr lang="hu-HU" dirty="0" smtClean="0"/>
              <a:t>A fogyasztóvédelem komplexitása</a:t>
            </a:r>
          </a:p>
          <a:p>
            <a:pPr marL="571500" indent="-571500">
              <a:buAutoNum type="romanUcPeriod"/>
            </a:pPr>
            <a:r>
              <a:rPr lang="hu-HU" dirty="0" smtClean="0"/>
              <a:t>A magánjogi fogyasztóvédelem dilemmái és keretei</a:t>
            </a:r>
          </a:p>
          <a:p>
            <a:pPr marL="571500" indent="-571500">
              <a:buAutoNum type="romanUcPeriod"/>
            </a:pPr>
            <a:r>
              <a:rPr lang="hu-HU" dirty="0" smtClean="0"/>
              <a:t>Egyes fogyasztóvédelmi magánjogi témák, fogyasztói jogok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30645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 smtClean="0"/>
              <a:t>I. A fogyasztóvédelem komplexitása</a:t>
            </a:r>
            <a:endParaRPr lang="de-DE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hu-HU" dirty="0" smtClean="0"/>
              <a:t>Alkotmányos államcél</a:t>
            </a:r>
          </a:p>
          <a:p>
            <a:pPr marL="514350" indent="-514350">
              <a:buAutoNum type="arabicPeriod"/>
            </a:pPr>
            <a:r>
              <a:rPr lang="hu-HU" dirty="0" smtClean="0"/>
              <a:t>EU jogi alapok és meghatározottság</a:t>
            </a:r>
          </a:p>
          <a:p>
            <a:pPr marL="514350" indent="-514350">
              <a:buAutoNum type="arabicPeriod"/>
            </a:pPr>
            <a:r>
              <a:rPr lang="hu-HU" dirty="0" smtClean="0"/>
              <a:t>„Horizontális jogág” – szituációs védelem</a:t>
            </a:r>
          </a:p>
          <a:p>
            <a:pPr marL="514350" indent="-514350">
              <a:buAutoNum type="arabicPeriod"/>
            </a:pPr>
            <a:r>
              <a:rPr lang="hu-HU" dirty="0" smtClean="0"/>
              <a:t>Releváns viszonyrendszer csoportok</a:t>
            </a:r>
          </a:p>
          <a:p>
            <a:pPr marL="914400" lvl="1" indent="-514350">
              <a:buAutoNum type="alphaLcParenR"/>
            </a:pPr>
            <a:r>
              <a:rPr lang="hu-HU" dirty="0" smtClean="0"/>
              <a:t>A fogyasztó személyének védelme</a:t>
            </a:r>
          </a:p>
          <a:p>
            <a:pPr marL="914400" lvl="1" indent="-514350">
              <a:buAutoNum type="alphaLcParenR"/>
            </a:pPr>
            <a:r>
              <a:rPr lang="hu-HU" dirty="0" smtClean="0"/>
              <a:t>A fogyasztó, mint piaci szereplő védelme</a:t>
            </a:r>
          </a:p>
          <a:p>
            <a:pPr marL="914400" lvl="1" indent="-514350">
              <a:buAutoNum type="alphaLcParenR"/>
            </a:pPr>
            <a:r>
              <a:rPr lang="hu-HU" dirty="0" smtClean="0"/>
              <a:t>A fogyasztó, mint szerződő fél védelme</a:t>
            </a:r>
          </a:p>
          <a:p>
            <a:pPr marL="914400" lvl="1" indent="-514350">
              <a:buAutoNum type="alphaLcParenR"/>
            </a:pPr>
            <a:r>
              <a:rPr lang="hu-HU" dirty="0" smtClean="0"/>
              <a:t>A fogyasztó, mint sértett büntetőjogi védelme</a:t>
            </a:r>
          </a:p>
          <a:p>
            <a:pPr marL="914400" lvl="1" indent="-514350">
              <a:buAutoNum type="alphaLcParenR"/>
            </a:pPr>
            <a:r>
              <a:rPr lang="hu-HU" dirty="0" smtClean="0"/>
              <a:t>Ágazati fogyasztóvédelmi szabályok</a:t>
            </a:r>
          </a:p>
          <a:p>
            <a:pPr marL="514350" indent="-514350">
              <a:buAutoNum type="alphaLcParenR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8102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II. A magánjogi fogyasztóvédelem dilemmái és keretei</a:t>
            </a:r>
            <a:endParaRPr lang="de-DE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514350" indent="-514350">
              <a:buAutoNum type="arabicPeriod"/>
            </a:pPr>
            <a:r>
              <a:rPr lang="hu-HU" sz="3800" dirty="0" smtClean="0"/>
              <a:t>Fogalmi paradoxon: „magánjog” és „védelem”</a:t>
            </a:r>
          </a:p>
          <a:p>
            <a:pPr marL="514350" indent="-514350">
              <a:buAutoNum type="arabicPeriod"/>
            </a:pPr>
            <a:r>
              <a:rPr lang="hu-HU" sz="3800" dirty="0" smtClean="0"/>
              <a:t>Magánautonómia és „egymásnak mellérendelt felek jogviszonyai”</a:t>
            </a:r>
          </a:p>
          <a:p>
            <a:pPr marL="514350" indent="-514350">
              <a:buAutoNum type="arabicPeriod"/>
            </a:pPr>
            <a:r>
              <a:rPr lang="hu-HU" sz="3800" dirty="0" smtClean="0"/>
              <a:t>Mégis: gyengébb fél védelme és aszimmetria</a:t>
            </a:r>
          </a:p>
          <a:p>
            <a:pPr marL="0" indent="0">
              <a:buNone/>
            </a:pPr>
            <a:r>
              <a:rPr lang="hu-HU" sz="3800" dirty="0" smtClean="0"/>
              <a:t>4.       Kizárólagos feladat:</a:t>
            </a:r>
          </a:p>
          <a:p>
            <a:pPr marL="1314450" lvl="2" indent="-514350">
              <a:buAutoNum type="alphaLcParenR"/>
            </a:pPr>
            <a:r>
              <a:rPr lang="hu-HU" sz="3800" dirty="0" smtClean="0"/>
              <a:t>az aszimmetria kiküszöbölése,</a:t>
            </a:r>
          </a:p>
          <a:p>
            <a:pPr marL="1314450" lvl="2" indent="-514350">
              <a:buAutoNum type="alphaLcParenR"/>
            </a:pPr>
            <a:r>
              <a:rPr lang="hu-HU" sz="3800" dirty="0" smtClean="0"/>
              <a:t>a magánjogi alaphelyzet visszaállítása.</a:t>
            </a:r>
          </a:p>
          <a:p>
            <a:pPr marL="0" indent="0">
              <a:buNone/>
            </a:pPr>
            <a:r>
              <a:rPr lang="hu-HU" sz="3800" dirty="0" smtClean="0"/>
              <a:t>5.       A fogyasztó magánjogi fogalma</a:t>
            </a:r>
          </a:p>
          <a:p>
            <a:pPr marL="1314450" lvl="2" indent="-514350">
              <a:buAutoNum type="alphaLcParenR"/>
            </a:pPr>
            <a:r>
              <a:rPr lang="hu-HU" sz="3800" dirty="0" smtClean="0"/>
              <a:t>„természetes személy”,</a:t>
            </a:r>
          </a:p>
          <a:p>
            <a:pPr marL="1314450" lvl="2" indent="-514350">
              <a:buAutoNum type="alphaLcParenR"/>
            </a:pPr>
            <a:r>
              <a:rPr lang="hu-HU" sz="3800" dirty="0" smtClean="0"/>
              <a:t>„szakmai, üzleti, gazdasági tevékenységen kívül eljáró személy”</a:t>
            </a:r>
          </a:p>
          <a:p>
            <a:pPr marL="0" indent="0">
              <a:buNone/>
            </a:pPr>
            <a:r>
              <a:rPr lang="hu-HU" sz="3800" dirty="0" smtClean="0"/>
              <a:t>6.       Fogyasztói szerződés</a:t>
            </a:r>
          </a:p>
          <a:p>
            <a:pPr marL="1314450" lvl="2" indent="-514350">
              <a:buAutoNum type="alphaLcParenR"/>
            </a:pPr>
            <a:r>
              <a:rPr lang="hu-HU" sz="3800" dirty="0" smtClean="0"/>
              <a:t>Nem fogyasztó (vállalkozás) szerződik fogyasztóval</a:t>
            </a:r>
          </a:p>
          <a:p>
            <a:pPr marL="1314450" lvl="2" indent="-514350">
              <a:buAutoNum type="alphaLcParenR"/>
            </a:pPr>
            <a:r>
              <a:rPr lang="hu-HU" sz="3800" dirty="0" smtClean="0"/>
              <a:t>B2C kapcsolatok</a:t>
            </a:r>
          </a:p>
          <a:p>
            <a:pPr marL="1314450" lvl="2" indent="-514350">
              <a:buAutoNum type="alphaLcParenR"/>
            </a:pPr>
            <a:r>
              <a:rPr lang="hu-HU" sz="3800" dirty="0" smtClean="0"/>
              <a:t>Nem tartoznak ide: B2B, C2C, C2B, (az összes „A”</a:t>
            </a:r>
            <a:r>
              <a:rPr lang="hu-HU" sz="3800" dirty="0" err="1" smtClean="0"/>
              <a:t>-s</a:t>
            </a:r>
            <a:r>
              <a:rPr lang="hu-HU" sz="3800" dirty="0" smtClean="0"/>
              <a:t> kapcsolat)</a:t>
            </a:r>
          </a:p>
          <a:p>
            <a:pPr marL="0" indent="0">
              <a:buNone/>
            </a:pPr>
            <a:r>
              <a:rPr lang="hu-HU" sz="3800" dirty="0" smtClean="0"/>
              <a:t>7.       Egyoldalú (</a:t>
            </a:r>
            <a:r>
              <a:rPr lang="hu-HU" sz="3800" dirty="0" err="1" smtClean="0"/>
              <a:t>klaudikáló</a:t>
            </a:r>
            <a:r>
              <a:rPr lang="hu-HU" sz="3800" dirty="0" smtClean="0"/>
              <a:t>) kógens szabályozás és a joglemondás tilalma</a:t>
            </a:r>
          </a:p>
          <a:p>
            <a:pPr marL="0" indent="0">
              <a:buNone/>
            </a:pPr>
            <a:r>
              <a:rPr lang="hu-HU" sz="3800" dirty="0" smtClean="0"/>
              <a:t> 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7068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III. Egyes fogyasztóvédelmi magánjogi témák, fogyasztói jogok</a:t>
            </a:r>
            <a:endParaRPr lang="de-DE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hu-HU" dirty="0" smtClean="0"/>
              <a:t>Szerződéskötés – szerződési feltételek tisztességtelensége</a:t>
            </a:r>
          </a:p>
          <a:p>
            <a:pPr marL="514350" indent="-514350">
              <a:buAutoNum type="arabicPeriod"/>
            </a:pPr>
            <a:r>
              <a:rPr lang="hu-HU" dirty="0" smtClean="0"/>
              <a:t>Szerződésszegés – hibás teljesítés</a:t>
            </a:r>
          </a:p>
          <a:p>
            <a:pPr marL="514350" indent="-514350">
              <a:buAutoNum type="arabicPeriod"/>
            </a:pPr>
            <a:r>
              <a:rPr lang="hu-HU" dirty="0" smtClean="0"/>
              <a:t>Elektronikus kereskedelem – távollévők közötti szerződések</a:t>
            </a:r>
          </a:p>
          <a:p>
            <a:pPr marL="514350" indent="-514350">
              <a:buAutoNum type="arabicPeriod"/>
            </a:pPr>
            <a:r>
              <a:rPr lang="hu-HU" dirty="0" smtClean="0"/>
              <a:t>Termékfelelősség </a:t>
            </a:r>
            <a:endParaRPr lang="de-DE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4149080"/>
            <a:ext cx="2238375" cy="223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944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4580608"/>
            <a:ext cx="2238375" cy="2238375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III-2. Tisztességtelen szerződési kikötések</a:t>
            </a:r>
            <a:endParaRPr lang="de-DE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AutoNum type="arabicPeriod"/>
            </a:pPr>
            <a:r>
              <a:rPr lang="hu-HU" dirty="0" smtClean="0"/>
              <a:t>A rekonstruált védelmi igény</a:t>
            </a:r>
          </a:p>
          <a:p>
            <a:pPr marL="514350" indent="-514350">
              <a:buAutoNum type="arabicPeriod"/>
            </a:pPr>
            <a:r>
              <a:rPr lang="hu-HU" dirty="0" smtClean="0"/>
              <a:t>Általános szerződési feltétel – egyedileg meg nem tárgyalt feltétel</a:t>
            </a:r>
          </a:p>
          <a:p>
            <a:pPr marL="514350" indent="-514350">
              <a:buAutoNum type="arabicPeriod"/>
            </a:pPr>
            <a:r>
              <a:rPr lang="hu-HU" dirty="0" smtClean="0"/>
              <a:t>93/13 EK „</a:t>
            </a:r>
            <a:r>
              <a:rPr lang="hu-HU" dirty="0" err="1" smtClean="0"/>
              <a:t>kluazula</a:t>
            </a:r>
            <a:r>
              <a:rPr lang="hu-HU" dirty="0" smtClean="0"/>
              <a:t> irányelv”</a:t>
            </a:r>
          </a:p>
          <a:p>
            <a:pPr marL="514350" indent="-514350">
              <a:buAutoNum type="arabicPeriod"/>
            </a:pPr>
            <a:r>
              <a:rPr lang="hu-HU" dirty="0" smtClean="0"/>
              <a:t>Ha tisztességtelen: semmis</a:t>
            </a:r>
          </a:p>
          <a:p>
            <a:pPr marL="514350" indent="-514350">
              <a:buAutoNum type="arabicPeriod"/>
            </a:pPr>
            <a:r>
              <a:rPr lang="hu-HU" dirty="0" smtClean="0"/>
              <a:t>Mi a „tisztességtelenség”?</a:t>
            </a:r>
          </a:p>
          <a:p>
            <a:pPr marL="914400" lvl="1" indent="-514350">
              <a:buAutoNum type="alphaLcParenR"/>
            </a:pPr>
            <a:r>
              <a:rPr lang="hu-HU" dirty="0" smtClean="0"/>
              <a:t>Generálklauzula (tisztességtelen egyoldalú előny)</a:t>
            </a:r>
          </a:p>
          <a:p>
            <a:pPr marL="914400" lvl="1" indent="-514350">
              <a:buAutoNum type="alphaLcParenR"/>
            </a:pPr>
            <a:r>
              <a:rPr lang="hu-HU" dirty="0" smtClean="0"/>
              <a:t>Transzparencia követelmény megsértése</a:t>
            </a:r>
          </a:p>
          <a:p>
            <a:pPr marL="914400" lvl="1" indent="-514350">
              <a:buAutoNum type="alphaLcParenR"/>
            </a:pPr>
            <a:r>
              <a:rPr lang="hu-HU" dirty="0" smtClean="0"/>
              <a:t>Fekete/szürke lista</a:t>
            </a:r>
          </a:p>
          <a:p>
            <a:pPr marL="514350" indent="-514350">
              <a:buAutoNum type="alphaLcParenR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9051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III-3 Szerződésszegés- hibás teljesítés</a:t>
            </a:r>
            <a:endParaRPr lang="de-DE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u-HU" dirty="0" smtClean="0"/>
              <a:t>1. A rekonstruált védelmi igény</a:t>
            </a:r>
          </a:p>
          <a:p>
            <a:pPr marL="0" indent="0">
              <a:buNone/>
            </a:pPr>
            <a:r>
              <a:rPr lang="hu-HU" dirty="0" smtClean="0"/>
              <a:t>2. A 99/44 EK fogyasztói adásvételről szóló irányelv – egységes Ptk. szabályozás</a:t>
            </a:r>
          </a:p>
          <a:p>
            <a:pPr marL="0" indent="0">
              <a:buNone/>
            </a:pPr>
            <a:r>
              <a:rPr lang="hu-HU" dirty="0" smtClean="0"/>
              <a:t>3. Kellékszavatosság</a:t>
            </a:r>
          </a:p>
          <a:p>
            <a:pPr marL="914400" lvl="1" indent="-514350">
              <a:buAutoNum type="alphaLcParenR"/>
            </a:pPr>
            <a:r>
              <a:rPr lang="hu-HU" dirty="0" smtClean="0"/>
              <a:t>Fogalom</a:t>
            </a:r>
          </a:p>
          <a:p>
            <a:pPr marL="914400" lvl="1" indent="-514350">
              <a:buAutoNum type="alphaLcParenR"/>
            </a:pPr>
            <a:r>
              <a:rPr lang="hu-HU" dirty="0" smtClean="0"/>
              <a:t>Igények (kijavítás, kicserélés, árleszállítás, elállás, kártérítés)</a:t>
            </a:r>
          </a:p>
          <a:p>
            <a:pPr marL="914400" lvl="1" indent="-514350">
              <a:buAutoNum type="alphaLcParenR"/>
            </a:pPr>
            <a:r>
              <a:rPr lang="hu-HU" dirty="0" smtClean="0"/>
              <a:t>Bejelentési határidő (felismeréstől 2 hónap)</a:t>
            </a:r>
          </a:p>
          <a:p>
            <a:pPr marL="914400" lvl="1" indent="-514350">
              <a:buAutoNum type="alphaLcParenR"/>
            </a:pPr>
            <a:r>
              <a:rPr lang="hu-HU" dirty="0" smtClean="0"/>
              <a:t>Igényérvényesítési határidő (teljesítéstől 2 év)</a:t>
            </a:r>
          </a:p>
          <a:p>
            <a:pPr marL="400050" lvl="1" indent="0">
              <a:buNone/>
            </a:pPr>
            <a:r>
              <a:rPr lang="hu-HU" dirty="0" smtClean="0"/>
              <a:t>  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4869160"/>
            <a:ext cx="2238375" cy="223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876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III-3. folytatás</a:t>
            </a:r>
            <a:endParaRPr lang="de-DE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u-HU" dirty="0" smtClean="0"/>
              <a:t>4. Jótállás</a:t>
            </a:r>
          </a:p>
          <a:p>
            <a:pPr marL="914400" lvl="1" indent="-514350">
              <a:buAutoNum type="alphaLcParenR"/>
            </a:pPr>
            <a:r>
              <a:rPr lang="hu-HU" dirty="0" smtClean="0"/>
              <a:t>Jelentése</a:t>
            </a:r>
          </a:p>
          <a:p>
            <a:pPr marL="914400" lvl="1" indent="-514350">
              <a:buAutoNum type="alphaLcParenR"/>
            </a:pPr>
            <a:r>
              <a:rPr lang="hu-HU" dirty="0" smtClean="0"/>
              <a:t>Bizonyítási teher megfordulása</a:t>
            </a:r>
          </a:p>
          <a:p>
            <a:pPr marL="914400" lvl="1" indent="-514350">
              <a:buAutoNum type="alphaLcParenR"/>
            </a:pPr>
            <a:r>
              <a:rPr lang="hu-HU" dirty="0" smtClean="0"/>
              <a:t>Időtartam és tartalma</a:t>
            </a:r>
          </a:p>
          <a:p>
            <a:pPr marL="914400" lvl="1" indent="-514350">
              <a:buAutoNum type="alphaLcParenR"/>
            </a:pPr>
            <a:r>
              <a:rPr lang="hu-HU" dirty="0" smtClean="0"/>
              <a:t>Kötelező – vállalható</a:t>
            </a:r>
          </a:p>
          <a:p>
            <a:pPr marL="0" indent="0">
              <a:buNone/>
            </a:pPr>
            <a:r>
              <a:rPr lang="hu-HU" dirty="0" smtClean="0"/>
              <a:t>5. Termékszavatosság</a:t>
            </a:r>
          </a:p>
          <a:p>
            <a:pPr marL="914400" lvl="1" indent="-514350">
              <a:buAutoNum type="alphaLcParenR"/>
            </a:pPr>
            <a:r>
              <a:rPr lang="hu-HU" dirty="0" smtClean="0"/>
              <a:t>Új jogintézmény</a:t>
            </a:r>
          </a:p>
          <a:p>
            <a:pPr marL="914400" lvl="1" indent="-514350">
              <a:buAutoNum type="alphaLcParenR"/>
            </a:pPr>
            <a:r>
              <a:rPr lang="hu-HU" dirty="0" smtClean="0"/>
              <a:t>Dogmatikai és pragmatikus jelentése</a:t>
            </a:r>
          </a:p>
          <a:p>
            <a:pPr marL="914400" lvl="1" indent="-514350">
              <a:buAutoNum type="alphaLcParenR"/>
            </a:pPr>
            <a:r>
              <a:rPr lang="hu-HU" dirty="0" smtClean="0"/>
              <a:t>Csak fogyasztói adásvételnél</a:t>
            </a:r>
          </a:p>
          <a:p>
            <a:pPr marL="914400" lvl="1" indent="-514350">
              <a:buAutoNum type="alphaLcParenR"/>
            </a:pPr>
            <a:r>
              <a:rPr lang="hu-HU" dirty="0" smtClean="0"/>
              <a:t>Lehetséges igények (kijavítás, kicserélés)</a:t>
            </a:r>
          </a:p>
          <a:p>
            <a:pPr marL="914400" lvl="1" indent="-514350">
              <a:buAutoNum type="alphaLcParenR"/>
            </a:pPr>
            <a:r>
              <a:rPr lang="hu-HU" dirty="0" smtClean="0"/>
              <a:t>Határidők számítása</a:t>
            </a:r>
          </a:p>
          <a:p>
            <a:pPr marL="914400" lvl="1" indent="-514350">
              <a:buAutoNum type="alphaLcParenR"/>
            </a:pPr>
            <a:r>
              <a:rPr lang="hu-HU" dirty="0" smtClean="0"/>
              <a:t>Elhibázott konstrukció – kritikai észrevételek</a:t>
            </a:r>
          </a:p>
          <a:p>
            <a:pPr marL="514350" indent="-514350">
              <a:buAutoNum type="alphaLcParenR"/>
            </a:pPr>
            <a:endParaRPr lang="de-DE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484784"/>
            <a:ext cx="2238375" cy="223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039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III-4. Elektronikus kereskedelem és a távollévők közötti szerződések</a:t>
            </a:r>
            <a:endParaRPr lang="de-DE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AutoNum type="arabicPeriod"/>
            </a:pPr>
            <a:r>
              <a:rPr lang="hu-HU" dirty="0" smtClean="0"/>
              <a:t>Általános megjegyzések</a:t>
            </a:r>
          </a:p>
          <a:p>
            <a:pPr marL="514350" indent="-514350">
              <a:buAutoNum type="arabicPeriod"/>
            </a:pPr>
            <a:r>
              <a:rPr lang="hu-HU" dirty="0" smtClean="0"/>
              <a:t>Hiányos „horizontális” irányelv (2011/83 EU)</a:t>
            </a:r>
          </a:p>
          <a:p>
            <a:pPr marL="514350" indent="-514350">
              <a:buAutoNum type="arabicPeriod"/>
            </a:pPr>
            <a:r>
              <a:rPr lang="hu-HU" dirty="0" smtClean="0"/>
              <a:t>A 45/2014. (II. 26.) Korm. rendelet</a:t>
            </a:r>
          </a:p>
          <a:p>
            <a:pPr marL="1314450" lvl="2" indent="-514350">
              <a:buAutoNum type="alphaLcParenR"/>
            </a:pPr>
            <a:r>
              <a:rPr lang="hu-HU" dirty="0" smtClean="0"/>
              <a:t>Erős információs jogok</a:t>
            </a:r>
          </a:p>
          <a:p>
            <a:pPr marL="1314450" lvl="2" indent="-514350">
              <a:buAutoNum type="alphaLcParenR"/>
            </a:pPr>
            <a:r>
              <a:rPr lang="hu-HU" dirty="0" smtClean="0"/>
              <a:t>Egyoldalú általános „elállási jog” 14 napon belül</a:t>
            </a:r>
          </a:p>
          <a:p>
            <a:pPr marL="0" indent="0">
              <a:buNone/>
            </a:pPr>
            <a:r>
              <a:rPr lang="hu-HU" dirty="0" smtClean="0"/>
              <a:t>4. Elektronikus szerződéskötés (Ptk. 6:82-85§)</a:t>
            </a:r>
          </a:p>
          <a:p>
            <a:pPr marL="1314450" lvl="2" indent="-514350">
              <a:buAutoNum type="alphaLcParenR"/>
            </a:pPr>
            <a:r>
              <a:rPr lang="hu-HU" dirty="0" smtClean="0"/>
              <a:t>Tájékoztatási kötelezettség</a:t>
            </a:r>
          </a:p>
          <a:p>
            <a:pPr marL="1314450" lvl="2" indent="-514350">
              <a:buAutoNum type="alphaLcParenR"/>
            </a:pPr>
            <a:r>
              <a:rPr lang="hu-HU" dirty="0" smtClean="0"/>
              <a:t>Adatbeviteli hibák javítása, folyamat ellenőrzése</a:t>
            </a:r>
          </a:p>
          <a:p>
            <a:pPr marL="1314450" lvl="2" indent="-514350">
              <a:buAutoNum type="alphaLcParenR"/>
            </a:pPr>
            <a:r>
              <a:rPr lang="hu-HU" dirty="0" smtClean="0"/>
              <a:t>Ajánlat a fogyasztó által</a:t>
            </a:r>
          </a:p>
          <a:p>
            <a:pPr marL="1314450" lvl="2" indent="-514350">
              <a:buAutoNum type="alphaLcParenR"/>
            </a:pPr>
            <a:r>
              <a:rPr lang="hu-HU" dirty="0" smtClean="0"/>
              <a:t>Elfogadás (visszaigazolás) a másik fél által</a:t>
            </a:r>
          </a:p>
          <a:p>
            <a:pPr marL="1314450" lvl="2" indent="-514350">
              <a:buAutoNum type="alphaLcParenR"/>
            </a:pPr>
            <a:r>
              <a:rPr lang="hu-HU" dirty="0" smtClean="0"/>
              <a:t>A „hozzáférhetővé válás”</a:t>
            </a:r>
          </a:p>
          <a:p>
            <a:pPr marL="0" indent="0">
              <a:buNone/>
            </a:pPr>
            <a:r>
              <a:rPr lang="hu-HU" dirty="0" smtClean="0"/>
              <a:t> </a:t>
            </a:r>
            <a:endParaRPr lang="de-DE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1562" y="4398045"/>
            <a:ext cx="2238375" cy="223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384540"/>
      </p:ext>
    </p:extLst>
  </p:cSld>
  <p:clrMapOvr>
    <a:masterClrMapping/>
  </p:clrMapOvr>
</p:sld>
</file>

<file path=ppt/theme/theme1.xml><?xml version="1.0" encoding="utf-8"?>
<a:theme xmlns:a="http://schemas.openxmlformats.org/drawingml/2006/main" name="NKE_prezentacio_Ludovika Szabadegyete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KE">
      <a:majorFont>
        <a:latin typeface="Optima HU Bd"/>
        <a:ea typeface=""/>
        <a:cs typeface=""/>
      </a:majorFont>
      <a:minorFont>
        <a:latin typeface="Optima HU Rg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NKE_prezentacio_Ludovika Szabadegyetem</Template>
  <TotalTime>0</TotalTime>
  <Words>472</Words>
  <Application>Microsoft Office PowerPoint</Application>
  <PresentationFormat>Diavetítés a képernyőre (4:3 oldalarány)</PresentationFormat>
  <Paragraphs>97</Paragraphs>
  <Slides>11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5" baseType="lpstr">
      <vt:lpstr>Arial</vt:lpstr>
      <vt:lpstr>Optima HU Bd</vt:lpstr>
      <vt:lpstr>Optima HU Rg</vt:lpstr>
      <vt:lpstr>NKE_prezentacio_Ludovika Szabadegyetem</vt:lpstr>
      <vt:lpstr>Fogyasztói jogok és a fogyasztók magánjogi védelme</vt:lpstr>
      <vt:lpstr>Áttekintés</vt:lpstr>
      <vt:lpstr>I. A fogyasztóvédelem komplexitása</vt:lpstr>
      <vt:lpstr>II. A magánjogi fogyasztóvédelem dilemmái és keretei</vt:lpstr>
      <vt:lpstr>III. Egyes fogyasztóvédelmi magánjogi témák, fogyasztói jogok</vt:lpstr>
      <vt:lpstr>III-2. Tisztességtelen szerződési kikötések</vt:lpstr>
      <vt:lpstr>III-3 Szerződésszegés- hibás teljesítés</vt:lpstr>
      <vt:lpstr>III-3. folytatás</vt:lpstr>
      <vt:lpstr>III-4. Elektronikus kereskedelem és a távollévők közötti szerződések</vt:lpstr>
      <vt:lpstr>III-5. Termékfelelősség</vt:lpstr>
      <vt:lpstr>Zárás</vt:lpstr>
    </vt:vector>
  </TitlesOfParts>
  <Company>NKE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egeresiz</dc:creator>
  <cp:lastModifiedBy>Lenard</cp:lastModifiedBy>
  <cp:revision>22</cp:revision>
  <cp:lastPrinted>2017-02-28T13:31:03Z</cp:lastPrinted>
  <dcterms:created xsi:type="dcterms:W3CDTF">2017-01-26T13:34:56Z</dcterms:created>
  <dcterms:modified xsi:type="dcterms:W3CDTF">2017-02-28T13:42:08Z</dcterms:modified>
</cp:coreProperties>
</file>