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4"/>
  </p:notesMasterIdLst>
  <p:sldIdLst>
    <p:sldId id="256" r:id="rId2"/>
    <p:sldId id="29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5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>
        <p:scale>
          <a:sx n="81" d="100"/>
          <a:sy n="81" d="100"/>
        </p:scale>
        <p:origin x="-1056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564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smtClean="0"/>
          </a:p>
        </p:txBody>
      </p:sp>
      <p:sp>
        <p:nvSpPr>
          <p:cNvPr id="337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C750DB-ACFB-45C2-AF33-4FD5968A62CD}" type="slidenum">
              <a:rPr lang="hu-HU" altLang="hu-HU" smtClean="0"/>
              <a:pPr eaLnBrk="1" hangingPunct="1"/>
              <a:t>12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15E04-A2FC-4108-869E-F9FBF1CD0ED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74183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7BF6E-B3E0-458D-BAA0-7398A6B9B34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5258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  <p:sldLayoutId id="2147483671" r:id="rId16"/>
    <p:sldLayoutId id="2147483672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660399"/>
            <a:ext cx="7772400" cy="1470025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KÖFOP-2.1.2-VEKOP-15- 2016-00001 </a:t>
            </a:r>
            <a:b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jó kormányzást megalapozó közszolgálat-fejlesztés</a:t>
            </a:r>
            <a:endParaRPr lang="hu-H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86662" y="2564904"/>
            <a:ext cx="6400800" cy="1296144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„Széchenyi István mint katona”</a:t>
            </a:r>
            <a:endParaRPr lang="hu-H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Prof. Dr. Hermann Róbert</a:t>
            </a:r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1028" name="Picture 4" descr="C:\Users\BENEDE~1.NKE\AppData\Local\Temp\XPgrpwise\NKE embléma_fehér_egyszerüsített_CMYK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9" y="5867056"/>
            <a:ext cx="389806" cy="3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691680" y="5781600"/>
            <a:ext cx="3278796" cy="509141"/>
          </a:xfrm>
        </p:spPr>
        <p:txBody>
          <a:bodyPr/>
          <a:lstStyle/>
          <a:p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Nemzeti Közszolgálati Egyetem</a:t>
            </a: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752"/>
            <a:ext cx="3960812" cy="5183187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1809. dec. 21. Számfeletti főhadnagyként áthelyezik a 7. (Liechtenstein) huszárezredbe. (1798-as alakítású ezred).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Pál kilép a hadseregből, István marad.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Parancsnoka </a:t>
            </a:r>
            <a:r>
              <a:rPr lang="hu-HU" altLang="hu-HU" sz="2400" dirty="0" err="1" smtClean="0"/>
              <a:t>Stephaics</a:t>
            </a:r>
            <a:r>
              <a:rPr lang="hu-HU" altLang="hu-HU" sz="2400" dirty="0" smtClean="0"/>
              <a:t> István százados.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Pest – Világos.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Pénzzavar.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1810-11. Áthelyezik tényleges állományba.</a:t>
            </a:r>
          </a:p>
        </p:txBody>
      </p:sp>
      <p:pic>
        <p:nvPicPr>
          <p:cNvPr id="10244" name="Tartalom helye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2085181"/>
            <a:ext cx="2540000" cy="3556000"/>
          </a:xfrm>
        </p:spPr>
      </p:pic>
    </p:spTree>
    <p:extLst>
      <p:ext uri="{BB962C8B-B14F-4D97-AF65-F5344CB8AC3E}">
        <p14:creationId xmlns:p14="http://schemas.microsoft.com/office/powerpoint/2010/main" val="398103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4897438" cy="5183187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hu-HU" altLang="hu-HU" sz="2400" smtClean="0"/>
              <a:t>1811. tavaszán átkéri magát az 1. (Merveldt) dzsidásezredbe.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Sógora, Zichy Ferdinánd a parancsnok. A csere 16.800 Ft. (ebből 3000 a lelépési díj)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1811. Csehország, Pardubitz, majd Göding.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1812. tavasza, áttelepülés Magyarországra.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1813. tavasza. A papa kéri áthelyezését a vezérkarhoz, május-júniusban meg is történik.</a:t>
            </a:r>
          </a:p>
        </p:txBody>
      </p:sp>
      <p:pic>
        <p:nvPicPr>
          <p:cNvPr id="11268" name="Tartalom helye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92" y="1675170"/>
            <a:ext cx="2113808" cy="3073317"/>
          </a:xfrm>
        </p:spPr>
      </p:pic>
    </p:spTree>
    <p:extLst>
      <p:ext uri="{BB962C8B-B14F-4D97-AF65-F5344CB8AC3E}">
        <p14:creationId xmlns:p14="http://schemas.microsoft.com/office/powerpoint/2010/main" val="211308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321175" cy="5256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u-HU" altLang="hu-HU" sz="2400" smtClean="0"/>
              <a:t>Prága mellett, Liebenben szolgál.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1813. június 25. 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2. lovasszázados lesz.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Aug. 12. Hadüzenet.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Schwarzenberg a fővezér.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Benyomulás Szászországba.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Augusztus vége: támadás Drezda irányába.</a:t>
            </a:r>
          </a:p>
        </p:txBody>
      </p:sp>
      <p:pic>
        <p:nvPicPr>
          <p:cNvPr id="12292" name="Tartalom helye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196975"/>
            <a:ext cx="4003675" cy="5040313"/>
          </a:xfrm>
        </p:spPr>
      </p:pic>
    </p:spTree>
    <p:extLst>
      <p:ext uri="{BB962C8B-B14F-4D97-AF65-F5344CB8AC3E}">
        <p14:creationId xmlns:p14="http://schemas.microsoft.com/office/powerpoint/2010/main" val="190926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706437"/>
          </a:xfrm>
        </p:spPr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pic>
        <p:nvPicPr>
          <p:cNvPr id="13316" name="Tartalom helye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60" y="1600200"/>
            <a:ext cx="4714476" cy="3340968"/>
          </a:xfrm>
        </p:spPr>
      </p:pic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4903788"/>
            <a:ext cx="8569325" cy="12255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u-HU" altLang="hu-HU" sz="2400" dirty="0" smtClean="0"/>
              <a:t>Aug. 26-27. Kétnapos csata, vereség, visszavonulás.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u-HU" altLang="hu-HU" sz="2400" dirty="0" smtClean="0"/>
              <a:t>Széchenyi lázas, lovát, poggyászát, pénzét elfogják. Schwarzenberg Prágába küldi.</a:t>
            </a:r>
          </a:p>
        </p:txBody>
      </p:sp>
    </p:spTree>
    <p:extLst>
      <p:ext uri="{BB962C8B-B14F-4D97-AF65-F5344CB8AC3E}">
        <p14:creationId xmlns:p14="http://schemas.microsoft.com/office/powerpoint/2010/main" val="35119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pic>
        <p:nvPicPr>
          <p:cNvPr id="14340" name="Tartalom helye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00199"/>
            <a:ext cx="3780728" cy="2798775"/>
          </a:xfrm>
        </p:spPr>
      </p:pic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2894" y="4581128"/>
            <a:ext cx="8713788" cy="1295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u-HU" altLang="hu-HU" sz="2400" dirty="0" smtClean="0"/>
              <a:t>Meggondolatlan nyilatkozata Prágában a Monarchia felbomlásáról. Egy év múlva jelentik Ferencnek.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u-HU" altLang="hu-HU" sz="2400" dirty="0" smtClean="0"/>
              <a:t>Szept. 8. Bevonul a főhadiszállásra. Szept. 12. </a:t>
            </a:r>
            <a:r>
              <a:rPr lang="hu-HU" altLang="hu-HU" sz="2400" dirty="0" err="1" smtClean="0"/>
              <a:t>Nollendorfi</a:t>
            </a:r>
            <a:r>
              <a:rPr lang="hu-HU" altLang="hu-HU" sz="2400" dirty="0" smtClean="0"/>
              <a:t> ütközet. Szeptember vége: Általános támadás Lipcse ellen. </a:t>
            </a:r>
          </a:p>
        </p:txBody>
      </p:sp>
    </p:spTree>
    <p:extLst>
      <p:ext uri="{BB962C8B-B14F-4D97-AF65-F5344CB8AC3E}">
        <p14:creationId xmlns:p14="http://schemas.microsoft.com/office/powerpoint/2010/main" val="42158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pic>
        <p:nvPicPr>
          <p:cNvPr id="15364" name="Tartalom helye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4712537" cy="3335593"/>
          </a:xfrm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400" y="4748369"/>
            <a:ext cx="8713788" cy="11525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u-HU" altLang="hu-HU" sz="2400" dirty="0" smtClean="0"/>
              <a:t>Október 16-19. A lipcsei csata. 196.000 – 204.000 fő.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u-HU" altLang="hu-HU" sz="2400" dirty="0" smtClean="0"/>
              <a:t>Október 16. Schwarzenberg kíséretében golyózáporban.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u-HU" altLang="hu-HU" sz="2400" dirty="0" smtClean="0"/>
              <a:t>300 orosz élén lovasrohamot vezet, lapos vágást kap a hátán.</a:t>
            </a:r>
          </a:p>
        </p:txBody>
      </p:sp>
    </p:spTree>
    <p:extLst>
      <p:ext uri="{BB962C8B-B14F-4D97-AF65-F5344CB8AC3E}">
        <p14:creationId xmlns:p14="http://schemas.microsoft.com/office/powerpoint/2010/main" val="40586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706437"/>
          </a:xfrm>
        </p:spPr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pic>
        <p:nvPicPr>
          <p:cNvPr id="16388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027113"/>
            <a:ext cx="5904259" cy="3856385"/>
          </a:xfrm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4928071"/>
            <a:ext cx="8496300" cy="10795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u-HU" altLang="hu-HU" sz="2400" dirty="0" smtClean="0"/>
              <a:t>Október 17. Várakozás. Levél </a:t>
            </a:r>
            <a:r>
              <a:rPr lang="hu-HU" altLang="hu-HU" sz="2400" dirty="0" err="1" smtClean="0"/>
              <a:t>Blücherhez</a:t>
            </a:r>
            <a:r>
              <a:rPr lang="hu-HU" altLang="hu-HU" sz="2400" dirty="0" smtClean="0"/>
              <a:t>: október 18-án reggel 9-kor támadás. Sötétedés után Széchenyit futárként </a:t>
            </a:r>
            <a:r>
              <a:rPr lang="hu-HU" altLang="hu-HU" sz="2400" dirty="0" err="1" smtClean="0"/>
              <a:t>Blücherhez</a:t>
            </a:r>
            <a:r>
              <a:rPr lang="hu-HU" altLang="hu-HU" sz="2400" dirty="0" smtClean="0"/>
              <a:t> küldik, hogy megerősítse a támadási parancsot.</a:t>
            </a:r>
          </a:p>
        </p:txBody>
      </p:sp>
    </p:spTree>
    <p:extLst>
      <p:ext uri="{BB962C8B-B14F-4D97-AF65-F5344CB8AC3E}">
        <p14:creationId xmlns:p14="http://schemas.microsoft.com/office/powerpoint/2010/main" val="38392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3960812" cy="51831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u-HU" altLang="hu-HU" sz="2800" smtClean="0"/>
              <a:t>Megérkezik Blücherhez, aki éppen cicomázza magát.</a:t>
            </a:r>
          </a:p>
          <a:p>
            <a:pPr marL="0" indent="0" eaLnBrk="1" hangingPunct="1">
              <a:buFontTx/>
              <a:buNone/>
            </a:pPr>
            <a:r>
              <a:rPr lang="hu-HU" altLang="hu-HU" sz="2800" smtClean="0"/>
              <a:t>Lesújtó véleménye Bernadotte-ról.</a:t>
            </a:r>
          </a:p>
          <a:p>
            <a:pPr marL="0" indent="0" eaLnBrk="1" hangingPunct="1">
              <a:buFontTx/>
              <a:buNone/>
            </a:pPr>
            <a:r>
              <a:rPr lang="hu-HU" altLang="hu-HU" sz="2800" smtClean="0"/>
              <a:t>Széchenyi ajánlata: majd ő elmegy Bernadotte-hoz.</a:t>
            </a:r>
          </a:p>
        </p:txBody>
      </p:sp>
      <p:pic>
        <p:nvPicPr>
          <p:cNvPr id="17412" name="Tartalom helye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28" y="1600200"/>
            <a:ext cx="3674544" cy="4525963"/>
          </a:xfrm>
        </p:spPr>
      </p:pic>
    </p:spTree>
    <p:extLst>
      <p:ext uri="{BB962C8B-B14F-4D97-AF65-F5344CB8AC3E}">
        <p14:creationId xmlns:p14="http://schemas.microsoft.com/office/powerpoint/2010/main" val="28134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4392612" cy="5256212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hu-HU" altLang="hu-HU" sz="2800" smtClean="0"/>
              <a:t>A svéd főhadiszálláson közli a másnapi támadás hírét.</a:t>
            </a:r>
          </a:p>
          <a:p>
            <a:pPr marL="0" indent="0" eaLnBrk="1" hangingPunct="1">
              <a:buFontTx/>
              <a:buNone/>
            </a:pPr>
            <a:r>
              <a:rPr lang="hu-HU" altLang="hu-HU" sz="2800" smtClean="0"/>
              <a:t>Bernadotte húzódozik, Széchenyi írást kér arról, hogy átadta az üzenetet.</a:t>
            </a:r>
          </a:p>
          <a:p>
            <a:pPr marL="0" indent="0" eaLnBrk="1" hangingPunct="1">
              <a:buFontTx/>
              <a:buNone/>
            </a:pPr>
            <a:r>
              <a:rPr lang="hu-HU" altLang="hu-HU" sz="2800" smtClean="0"/>
              <a:t>Ezután visszatér Blücherhez, aki közben  maga is Bernadotte-hoz indul. A breitenfeldi egyezmény.</a:t>
            </a:r>
          </a:p>
        </p:txBody>
      </p:sp>
      <p:pic>
        <p:nvPicPr>
          <p:cNvPr id="18436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341438"/>
            <a:ext cx="3884612" cy="4779962"/>
          </a:xfrm>
        </p:spPr>
      </p:pic>
    </p:spTree>
    <p:extLst>
      <p:ext uri="{BB962C8B-B14F-4D97-AF65-F5344CB8AC3E}">
        <p14:creationId xmlns:p14="http://schemas.microsoft.com/office/powerpoint/2010/main" val="11862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706437"/>
          </a:xfrm>
        </p:spPr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pic>
        <p:nvPicPr>
          <p:cNvPr id="19460" name="Tartalom helye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125538"/>
            <a:ext cx="5472906" cy="3582931"/>
          </a:xfrm>
        </p:spPr>
      </p:pic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8827" y="4833143"/>
            <a:ext cx="8856663" cy="1223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u-HU" altLang="hu-HU" sz="2400" dirty="0" smtClean="0"/>
              <a:t>Az úttal kapcsolatban vannak bizonytalanságok – nincs biztos forrás a </a:t>
            </a:r>
            <a:r>
              <a:rPr lang="hu-HU" altLang="hu-HU" sz="2400" dirty="0" err="1" smtClean="0"/>
              <a:t>Bernadotte-nál</a:t>
            </a:r>
            <a:r>
              <a:rPr lang="hu-HU" altLang="hu-HU" sz="2400" dirty="0" smtClean="0"/>
              <a:t> való megjelenésre. A távolság oda-vissza 50-60 kilométer – Széchenyi kitűnő lovas, ezt könnyedén megteszi, pocsék időjárási és útviszonyok közepette is.</a:t>
            </a:r>
          </a:p>
        </p:txBody>
      </p:sp>
    </p:spTree>
    <p:extLst>
      <p:ext uri="{BB962C8B-B14F-4D97-AF65-F5344CB8AC3E}">
        <p14:creationId xmlns:p14="http://schemas.microsoft.com/office/powerpoint/2010/main" val="300695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864526" cy="406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067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176713" cy="525621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hu-HU" altLang="hu-HU" sz="2400" smtClean="0"/>
              <a:t>Október 18-19. részvétel a csatában.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1. lovasszázados lesz.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Szent Vladimir rend IV. o.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Előnyomulás a Rajnáig.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1813-14. Franciaországi hadjárat. Küldetések Blücherhez.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1814. febr. 10. Mocsárba esik, három huszár húzza ki.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Márc. elején beteg, az öngyilkosság gondolata foglalkoztatja.</a:t>
            </a:r>
          </a:p>
        </p:txBody>
      </p:sp>
      <p:pic>
        <p:nvPicPr>
          <p:cNvPr id="20484" name="Tartalom helye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" r="15993" b="2"/>
          <a:stretch>
            <a:fillRect/>
          </a:stretch>
        </p:blipFill>
        <p:spPr>
          <a:xfrm>
            <a:off x="4560888" y="1693863"/>
            <a:ext cx="4259262" cy="3751262"/>
          </a:xfrm>
        </p:spPr>
      </p:pic>
    </p:spTree>
    <p:extLst>
      <p:ext uri="{BB962C8B-B14F-4D97-AF65-F5344CB8AC3E}">
        <p14:creationId xmlns:p14="http://schemas.microsoft.com/office/powerpoint/2010/main" val="2266458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pic>
        <p:nvPicPr>
          <p:cNvPr id="21508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4896544" cy="3362295"/>
          </a:xfrm>
        </p:spPr>
      </p:pic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5851" y="4791313"/>
            <a:ext cx="8713788" cy="1295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u-HU" altLang="hu-HU" sz="2400" dirty="0" smtClean="0"/>
              <a:t>Márc. 22. Ismét a főhadiszálláson. Márc. 31. </a:t>
            </a:r>
            <a:r>
              <a:rPr lang="hu-HU" altLang="hu-HU" sz="2400" dirty="0" err="1" smtClean="0"/>
              <a:t>Périzs</a:t>
            </a:r>
            <a:r>
              <a:rPr lang="hu-HU" altLang="hu-HU" sz="2400" dirty="0" smtClean="0"/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u-HU" altLang="hu-HU" sz="2400" dirty="0" smtClean="0"/>
              <a:t>Futárként </a:t>
            </a:r>
            <a:r>
              <a:rPr lang="hu-HU" altLang="hu-HU" sz="2400" dirty="0" err="1" smtClean="0"/>
              <a:t>Dijon</a:t>
            </a:r>
            <a:r>
              <a:rPr lang="hu-HU" altLang="hu-HU" sz="2400" dirty="0" smtClean="0"/>
              <a:t> – Lyon.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u-HU" altLang="hu-HU" sz="2400" dirty="0" smtClean="0"/>
              <a:t>Pour le </a:t>
            </a:r>
            <a:r>
              <a:rPr lang="hu-HU" altLang="hu-HU" sz="2400" dirty="0" err="1" smtClean="0"/>
              <a:t>Mérité</a:t>
            </a:r>
            <a:r>
              <a:rPr lang="hu-HU" altLang="hu-HU" sz="2400" dirty="0" smtClean="0"/>
              <a:t>, Szent Móric és Lázár Rend, Hadseregkereszt.</a:t>
            </a:r>
          </a:p>
        </p:txBody>
      </p:sp>
    </p:spTree>
    <p:extLst>
      <p:ext uri="{BB962C8B-B14F-4D97-AF65-F5344CB8AC3E}">
        <p14:creationId xmlns:p14="http://schemas.microsoft.com/office/powerpoint/2010/main" val="41523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4321175" cy="5183187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hu-HU" altLang="hu-HU" sz="2400" smtClean="0"/>
              <a:t>Alfred zu Windisch-Grätz kíséretében Turinba megy, majd onnan vissza Bécsbe.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1814. novemberében áthelyezik az 5. huszárezredbe.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November  3. Murat-hoz küldik Nápolyba.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December 23. Ferenc elé kerül a kémjelentés.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1815. március. Napóleon visszatér, Murat átáll, Széchenyi menekül.</a:t>
            </a:r>
          </a:p>
        </p:txBody>
      </p:sp>
      <p:pic>
        <p:nvPicPr>
          <p:cNvPr id="22532" name="Tartalom helye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67" y="1600200"/>
            <a:ext cx="3918665" cy="4525963"/>
          </a:xfrm>
        </p:spPr>
      </p:pic>
    </p:spTree>
    <p:extLst>
      <p:ext uri="{BB962C8B-B14F-4D97-AF65-F5344CB8AC3E}">
        <p14:creationId xmlns:p14="http://schemas.microsoft.com/office/powerpoint/2010/main" val="583726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633412"/>
          </a:xfrm>
        </p:spPr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pic>
        <p:nvPicPr>
          <p:cNvPr id="23555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1705"/>
            <a:ext cx="4968551" cy="2565791"/>
          </a:xfrm>
        </p:spPr>
      </p:pic>
      <p:sp>
        <p:nvSpPr>
          <p:cNvPr id="2355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0190" y="4077072"/>
            <a:ext cx="8291512" cy="172878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hu-HU" altLang="hu-HU" sz="2000" dirty="0" smtClean="0"/>
              <a:t>Huszárszázadosként részt vesz a hadműveletekben. Lényegében ez az első tényleges harctéri vezénylői szolgálata.</a:t>
            </a:r>
          </a:p>
          <a:p>
            <a:pPr marL="0" indent="0" eaLnBrk="1" hangingPunct="1">
              <a:buFontTx/>
              <a:buNone/>
            </a:pPr>
            <a:r>
              <a:rPr lang="hu-HU" altLang="hu-HU" sz="2000" dirty="0" smtClean="0"/>
              <a:t>Április 29. – május 3. </a:t>
            </a:r>
            <a:r>
              <a:rPr lang="hu-HU" altLang="hu-HU" sz="2000" dirty="0" err="1" smtClean="0"/>
              <a:t>Tolentino</a:t>
            </a:r>
            <a:r>
              <a:rPr lang="hu-HU" altLang="hu-HU" sz="2000" dirty="0" smtClean="0"/>
              <a:t>. Május 2. Huszárroham, megmentik.</a:t>
            </a:r>
          </a:p>
          <a:p>
            <a:pPr marL="0" indent="0" eaLnBrk="1" hangingPunct="1">
              <a:buFontTx/>
              <a:buNone/>
            </a:pPr>
            <a:r>
              <a:rPr lang="hu-HU" altLang="hu-HU" sz="2000" dirty="0" smtClean="0"/>
              <a:t>Május 4. </a:t>
            </a:r>
            <a:r>
              <a:rPr lang="hu-HU" altLang="hu-HU" sz="2000" dirty="0" err="1" smtClean="0"/>
              <a:t>Macerata</a:t>
            </a:r>
            <a:r>
              <a:rPr lang="hu-HU" altLang="hu-HU" sz="2000" dirty="0" smtClean="0"/>
              <a:t>. Május 14. </a:t>
            </a:r>
            <a:r>
              <a:rPr lang="hu-HU" altLang="hu-HU" sz="2000" dirty="0" err="1" smtClean="0"/>
              <a:t>Castell</a:t>
            </a:r>
            <a:r>
              <a:rPr lang="hu-HU" altLang="hu-HU" sz="2000" dirty="0" smtClean="0"/>
              <a:t> di </a:t>
            </a:r>
            <a:r>
              <a:rPr lang="hu-HU" altLang="hu-HU" sz="2000" dirty="0" err="1" smtClean="0"/>
              <a:t>Sangro</a:t>
            </a:r>
            <a:endParaRPr lang="hu-HU" altLang="hu-HU" sz="2000" dirty="0" smtClean="0"/>
          </a:p>
          <a:p>
            <a:pPr marL="0" indent="0" eaLnBrk="1" hangingPunct="1">
              <a:buFontTx/>
              <a:buNone/>
            </a:pPr>
            <a:r>
              <a:rPr lang="hu-HU" altLang="hu-HU" sz="2000" dirty="0" smtClean="0"/>
              <a:t>Május vége. Nápoly. Szent Ferdinánd Rend lovagkeresztje.</a:t>
            </a:r>
          </a:p>
        </p:txBody>
      </p:sp>
    </p:spTree>
    <p:extLst>
      <p:ext uri="{BB962C8B-B14F-4D97-AF65-F5344CB8AC3E}">
        <p14:creationId xmlns:p14="http://schemas.microsoft.com/office/powerpoint/2010/main" val="2614131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608513" cy="54737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u-HU" altLang="hu-HU" sz="2400" smtClean="0"/>
              <a:t>Róma – Firenze – Klagenfurt – Bécs.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1 év, 9 hónap szabadság.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1817. május. Vissza az ezredhez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1818. május – 1819. május. Újabb egy év szabadság, keleti út.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1819. május. 90.000 ft Nápolyból Rómába, majd Bécsbe.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1820. márc. 15. Áthelyezik a 4. huszárezredhez. (A 4. alakulata)</a:t>
            </a:r>
          </a:p>
        </p:txBody>
      </p:sp>
      <p:pic>
        <p:nvPicPr>
          <p:cNvPr id="24580" name="Tartalom helye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7025" y="1341438"/>
            <a:ext cx="3292475" cy="4679950"/>
          </a:xfrm>
        </p:spPr>
      </p:pic>
    </p:spTree>
    <p:extLst>
      <p:ext uri="{BB962C8B-B14F-4D97-AF65-F5344CB8AC3E}">
        <p14:creationId xmlns:p14="http://schemas.microsoft.com/office/powerpoint/2010/main" val="1854023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3960812" cy="518318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hu-HU" altLang="hu-HU" sz="2400" smtClean="0"/>
              <a:t>Lószakértői tevékenység. Keleti kiküldetésben reménykedik, ezért nem vonul be az ezredhez.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1820. június. Felszólítják a bevonulásra.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Július 24. Bevonul Debrecenbe.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Folyamatos kísérletek az őrnagyi előléptetésre.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1824. Hír a galíciai áttelepülésről.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Az év végén újabb bécsi út.</a:t>
            </a:r>
          </a:p>
        </p:txBody>
      </p:sp>
      <p:pic>
        <p:nvPicPr>
          <p:cNvPr id="25604" name="Tartalom helye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57" y="1484784"/>
            <a:ext cx="2626755" cy="3292797"/>
          </a:xfrm>
        </p:spPr>
      </p:pic>
    </p:spTree>
    <p:extLst>
      <p:ext uri="{BB962C8B-B14F-4D97-AF65-F5344CB8AC3E}">
        <p14:creationId xmlns:p14="http://schemas.microsoft.com/office/powerpoint/2010/main" val="537210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4464050" cy="5183187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hu-HU" altLang="hu-HU" sz="2400" smtClean="0"/>
              <a:t>1824. máj. 4. Benyújtja kilépési nyilatkozatát, de aztán visszavonja.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Újabb szabadság. Hol Bécsben, hol Sopronban.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1825. január. Az ezredparancsnokság felszólítja, számoljon el az 1813-14. évi futárutak előlegeivel (2086 Ft.) + a ruhapénzével.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Hosszú küzdelem.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Az uralkodónál is próbálkozik.</a:t>
            </a:r>
          </a:p>
          <a:p>
            <a:pPr marL="0" indent="0" eaLnBrk="1" hangingPunct="1">
              <a:buFontTx/>
              <a:buNone/>
            </a:pPr>
            <a:endParaRPr lang="hu-HU" altLang="hu-HU" sz="2400" smtClean="0"/>
          </a:p>
        </p:txBody>
      </p:sp>
      <p:pic>
        <p:nvPicPr>
          <p:cNvPr id="26628" name="Tartalom helye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22" y="1600200"/>
            <a:ext cx="2851356" cy="4525963"/>
          </a:xfrm>
        </p:spPr>
      </p:pic>
    </p:spTree>
    <p:extLst>
      <p:ext uri="{BB962C8B-B14F-4D97-AF65-F5344CB8AC3E}">
        <p14:creationId xmlns:p14="http://schemas.microsoft.com/office/powerpoint/2010/main" val="3742492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pic>
        <p:nvPicPr>
          <p:cNvPr id="27652" name="Tartalom helye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r="-2" b="12370"/>
          <a:stretch>
            <a:fillRect/>
          </a:stretch>
        </p:blipFill>
        <p:spPr>
          <a:xfrm>
            <a:off x="684213" y="981075"/>
            <a:ext cx="7694612" cy="4186238"/>
          </a:xfrm>
        </p:spPr>
      </p:pic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5229225"/>
            <a:ext cx="8713787" cy="864071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u-HU" altLang="hu-HU" sz="2400" dirty="0" smtClean="0"/>
              <a:t>1825. szeptemberétől Pozsonyban. Bejelenti az ezrednek, de nem kér szabadságot, mert azt hiszi, az ezred ezt megteszi helyette. </a:t>
            </a:r>
            <a:r>
              <a:rPr lang="hu-HU" altLang="hu-HU" sz="2400" dirty="0" err="1" smtClean="0"/>
              <a:t>Ignaz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Hardegg</a:t>
            </a:r>
            <a:r>
              <a:rPr lang="hu-HU" altLang="hu-HU" sz="2400" dirty="0" smtClean="0"/>
              <a:t> altábornagy, pozsonyi hadosztályparancsnok leteremti. Kiáll az alkotmányosság mellett. A Magyar Tudós Társaság.</a:t>
            </a:r>
          </a:p>
        </p:txBody>
      </p:sp>
    </p:spTree>
    <p:extLst>
      <p:ext uri="{BB962C8B-B14F-4D97-AF65-F5344CB8AC3E}">
        <p14:creationId xmlns:p14="http://schemas.microsoft.com/office/powerpoint/2010/main" val="23384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1914" y="1124744"/>
            <a:ext cx="4392612" cy="5183187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I. Ferenc rosszallása, Metternich közvetíti.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December 26. Újabb szabadságkérelem, elutasítják. Bécsben Ferdinánd főherceg, magyarországi </a:t>
            </a:r>
            <a:r>
              <a:rPr lang="hu-HU" altLang="hu-HU" sz="2400" dirty="0" err="1" smtClean="0"/>
              <a:t>főhadparancsnok</a:t>
            </a:r>
            <a:r>
              <a:rPr lang="hu-HU" altLang="hu-HU" sz="2400" dirty="0" smtClean="0"/>
              <a:t> engedélyezi.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Megunja a szekatúrát, 1826. februárjában benyújtja kilépési kérelmét.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1826. április 15. Rangjának megtartása nélkül törlik az állományból.</a:t>
            </a:r>
          </a:p>
        </p:txBody>
      </p:sp>
      <p:pic>
        <p:nvPicPr>
          <p:cNvPr id="28676" name="Tartalom helye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1824831"/>
            <a:ext cx="2857500" cy="4076700"/>
          </a:xfrm>
        </p:spPr>
      </p:pic>
    </p:spTree>
    <p:extLst>
      <p:ext uri="{BB962C8B-B14F-4D97-AF65-F5344CB8AC3E}">
        <p14:creationId xmlns:p14="http://schemas.microsoft.com/office/powerpoint/2010/main" val="2624014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752"/>
            <a:ext cx="4537075" cy="5183187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1826. május 16. Obsitlevél – nem kapja meg.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Jún. 7. Újabb felszólítás: számoljon el a </a:t>
            </a:r>
            <a:r>
              <a:rPr lang="hu-HU" altLang="hu-HU" sz="2400" dirty="0" err="1" smtClean="0"/>
              <a:t>futárutak</a:t>
            </a:r>
            <a:r>
              <a:rPr lang="hu-HU" altLang="hu-HU" sz="2400" dirty="0" smtClean="0"/>
              <a:t> előlegeivel.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1829. jan. 19. Végre megkapja az úti rendelvényeket.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1830. jan. 19. Benyújtja elszámolását.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Dec. 28. Visszafizet 161 Ft. 51 krajcárt.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1830. szept. 25. Végre megküldik az obsitlevelét.</a:t>
            </a:r>
          </a:p>
          <a:p>
            <a:pPr marL="0" indent="0" eaLnBrk="1" hangingPunct="1">
              <a:buFontTx/>
              <a:buNone/>
            </a:pPr>
            <a:endParaRPr lang="hu-HU" altLang="hu-HU" sz="2400" dirty="0" smtClean="0"/>
          </a:p>
        </p:txBody>
      </p:sp>
      <p:pic>
        <p:nvPicPr>
          <p:cNvPr id="29700" name="Tartalom helye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00" y="2663181"/>
            <a:ext cx="1810000" cy="2400000"/>
          </a:xfrm>
        </p:spPr>
      </p:pic>
    </p:spTree>
    <p:extLst>
      <p:ext uri="{BB962C8B-B14F-4D97-AF65-F5344CB8AC3E}">
        <p14:creationId xmlns:p14="http://schemas.microsoft.com/office/powerpoint/2010/main" val="374192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3960812" cy="5183187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hu-HU" altLang="hu-HU" sz="2800" smtClean="0"/>
              <a:t>Széchenyi 17 éven át szolgál katonaként</a:t>
            </a:r>
          </a:p>
          <a:p>
            <a:pPr marL="0" indent="0" eaLnBrk="1" hangingPunct="1">
              <a:buFontTx/>
              <a:buNone/>
            </a:pPr>
            <a:r>
              <a:rPr lang="hu-HU" altLang="hu-HU" sz="2800" smtClean="0"/>
              <a:t>Beleesik négy hadjárati év</a:t>
            </a:r>
          </a:p>
          <a:p>
            <a:pPr marL="0" indent="0" eaLnBrk="1" hangingPunct="1">
              <a:buFontTx/>
              <a:buNone/>
            </a:pPr>
            <a:r>
              <a:rPr lang="hu-HU" altLang="hu-HU" sz="2800" smtClean="0"/>
              <a:t>1809, 1813, 1814, 1815</a:t>
            </a:r>
          </a:p>
          <a:p>
            <a:pPr marL="0" indent="0" eaLnBrk="1" hangingPunct="1">
              <a:buFontTx/>
              <a:buNone/>
            </a:pPr>
            <a:r>
              <a:rPr lang="hu-HU" altLang="hu-HU" sz="2800" smtClean="0"/>
              <a:t>Részt vesz két nagy csatában (Drezda, Lipcse) és több kisebb összecsapásban</a:t>
            </a:r>
          </a:p>
        </p:txBody>
      </p:sp>
      <p:pic>
        <p:nvPicPr>
          <p:cNvPr id="3076" name="Tartalom helye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23536"/>
            <a:ext cx="2653425" cy="3993307"/>
          </a:xfrm>
        </p:spPr>
      </p:pic>
    </p:spTree>
    <p:extLst>
      <p:ext uri="{BB962C8B-B14F-4D97-AF65-F5344CB8AC3E}">
        <p14:creationId xmlns:p14="http://schemas.microsoft.com/office/powerpoint/2010/main" val="1022925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4681537" cy="5400675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  <a:defRPr/>
            </a:pPr>
            <a:r>
              <a:rPr lang="hu-HU" altLang="hu-HU" sz="2400" dirty="0" smtClean="0"/>
              <a:t>Bátor katona, jó fizikummal.</a:t>
            </a:r>
          </a:p>
          <a:p>
            <a:pPr eaLnBrk="1" hangingPunct="1">
              <a:buFontTx/>
              <a:buChar char="-"/>
              <a:defRPr/>
            </a:pPr>
            <a:r>
              <a:rPr lang="hu-HU" altLang="hu-HU" sz="2400" dirty="0" smtClean="0"/>
              <a:t>Kitüntetések (marokkal)</a:t>
            </a:r>
          </a:p>
          <a:p>
            <a:pPr eaLnBrk="1" hangingPunct="1">
              <a:buFontTx/>
              <a:buChar char="-"/>
              <a:defRPr/>
            </a:pPr>
            <a:r>
              <a:rPr lang="hu-HU" altLang="hu-HU" sz="2400" dirty="0" smtClean="0"/>
              <a:t>Kevés tényleges harctéri teljesítmény, gyakran az óvatlanságig vakmerő.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altLang="hu-HU" sz="2400" dirty="0" smtClean="0"/>
              <a:t>Irreguláris személyiség.</a:t>
            </a:r>
          </a:p>
          <a:p>
            <a:pPr eaLnBrk="1" hangingPunct="1">
              <a:buFontTx/>
              <a:buChar char="-"/>
              <a:defRPr/>
            </a:pPr>
            <a:r>
              <a:rPr lang="hu-HU" altLang="hu-HU" sz="2400" dirty="0" smtClean="0"/>
              <a:t>A kormányzat bírálata</a:t>
            </a:r>
          </a:p>
          <a:p>
            <a:pPr eaLnBrk="1" hangingPunct="1">
              <a:buFontTx/>
              <a:buChar char="-"/>
              <a:defRPr/>
            </a:pPr>
            <a:r>
              <a:rPr lang="hu-HU" altLang="hu-HU" sz="2400" dirty="0" smtClean="0"/>
              <a:t>Politikai szerepvállalás</a:t>
            </a:r>
          </a:p>
          <a:p>
            <a:pPr eaLnBrk="1" hangingPunct="1">
              <a:buFontTx/>
              <a:buChar char="-"/>
              <a:defRPr/>
            </a:pPr>
            <a:r>
              <a:rPr lang="hu-HU" altLang="hu-HU" sz="2400" dirty="0" smtClean="0"/>
              <a:t>Az adminisztratív és hivatali fegyelem hiányosságai</a:t>
            </a:r>
          </a:p>
          <a:p>
            <a:pPr eaLnBrk="1" hangingPunct="1">
              <a:buFontTx/>
              <a:buChar char="-"/>
              <a:defRPr/>
            </a:pPr>
            <a:r>
              <a:rPr lang="hu-HU" altLang="hu-HU" sz="2400" dirty="0" smtClean="0"/>
              <a:t> Protekció</a:t>
            </a:r>
          </a:p>
        </p:txBody>
      </p:sp>
      <p:pic>
        <p:nvPicPr>
          <p:cNvPr id="30724" name="Tartalom helye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1913" y="1196975"/>
            <a:ext cx="3673475" cy="4824413"/>
          </a:xfrm>
        </p:spPr>
      </p:pic>
    </p:spTree>
    <p:extLst>
      <p:ext uri="{BB962C8B-B14F-4D97-AF65-F5344CB8AC3E}">
        <p14:creationId xmlns:p14="http://schemas.microsoft.com/office/powerpoint/2010/main" val="941015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" y="1507575"/>
            <a:ext cx="4537075" cy="532765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hu-HU" altLang="hu-HU" sz="2000" dirty="0" smtClean="0"/>
              <a:t>Mellőzik-e?</a:t>
            </a:r>
          </a:p>
          <a:p>
            <a:pPr marL="0" indent="0" eaLnBrk="1" hangingPunct="1">
              <a:buFontTx/>
              <a:buNone/>
            </a:pPr>
            <a:r>
              <a:rPr lang="hu-HU" altLang="hu-HU" sz="2000" dirty="0" smtClean="0"/>
              <a:t>A kezdet kezdetén kimondottan gyors karrier.</a:t>
            </a:r>
          </a:p>
          <a:p>
            <a:pPr marL="0" indent="0" eaLnBrk="1" hangingPunct="1">
              <a:buFontTx/>
              <a:buNone/>
            </a:pPr>
            <a:r>
              <a:rPr lang="hu-HU" altLang="hu-HU" sz="2000" dirty="0" smtClean="0"/>
              <a:t>Hátrány: alig van tényleges harctéri teljesítménye.</a:t>
            </a:r>
          </a:p>
          <a:p>
            <a:pPr marL="0" indent="0" eaLnBrk="1" hangingPunct="1">
              <a:buFontTx/>
              <a:buNone/>
            </a:pPr>
            <a:r>
              <a:rPr lang="hu-HU" altLang="hu-HU" sz="2000" dirty="0" smtClean="0"/>
              <a:t>A 17 év 2 hónap szolgálati időből 9 évet van szabadságon.</a:t>
            </a:r>
          </a:p>
          <a:p>
            <a:pPr marL="0" indent="0" eaLnBrk="1" hangingPunct="1">
              <a:buFontTx/>
              <a:buNone/>
            </a:pPr>
            <a:r>
              <a:rPr lang="hu-HU" altLang="hu-HU" sz="2000" dirty="0" smtClean="0"/>
              <a:t>A besúgói jelentés nem tett jó, de a hatása megállapíthatatlan.</a:t>
            </a:r>
          </a:p>
          <a:p>
            <a:pPr marL="0" indent="0" eaLnBrk="1" hangingPunct="1">
              <a:buFontTx/>
              <a:buNone/>
            </a:pPr>
            <a:r>
              <a:rPr lang="hu-HU" altLang="hu-HU" sz="2000" dirty="0" smtClean="0"/>
              <a:t>És ha előléptetik? Lett volna eggyel több középszerű huszár őrnagy, de nem lett volna belőle Széchenyi István</a:t>
            </a:r>
          </a:p>
          <a:p>
            <a:pPr marL="0" indent="0" eaLnBrk="1" hangingPunct="1">
              <a:buFontTx/>
              <a:buNone/>
            </a:pPr>
            <a:endParaRPr lang="hu-HU" altLang="hu-HU" sz="2400" dirty="0" smtClean="0"/>
          </a:p>
        </p:txBody>
      </p:sp>
      <p:pic>
        <p:nvPicPr>
          <p:cNvPr id="31748" name="Tartalom helye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1" t="-5103" r="22821"/>
          <a:stretch>
            <a:fillRect/>
          </a:stretch>
        </p:blipFill>
        <p:spPr>
          <a:xfrm>
            <a:off x="5148263" y="1196975"/>
            <a:ext cx="3703637" cy="4926013"/>
          </a:xfrm>
        </p:spPr>
      </p:pic>
    </p:spTree>
    <p:extLst>
      <p:ext uri="{BB962C8B-B14F-4D97-AF65-F5344CB8AC3E}">
        <p14:creationId xmlns:p14="http://schemas.microsoft.com/office/powerpoint/2010/main" val="39352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12875"/>
            <a:ext cx="5113337" cy="525621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hu-HU" altLang="hu-HU" sz="2400" smtClean="0"/>
              <a:t>Találkozik Schwarzenberggel, Blücherrel, Bernadotte-tal, Murat-val, Wellingtonnal, ismeri Simonyi óbestert.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Bejáratos az Udvari Haditanácshoz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Háborús érdemeiért öt kitüntetést kap.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1813 után a karrierje elakad, 14 éven át hiába küzd az őrnagyi rangért.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Meghatározó élmény az életében – később is gyakran hivatkozik katonai élményeire</a:t>
            </a:r>
          </a:p>
        </p:txBody>
      </p:sp>
      <p:pic>
        <p:nvPicPr>
          <p:cNvPr id="4100" name="Tartalom helye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8244" r="7329" b="16887"/>
          <a:stretch>
            <a:fillRect/>
          </a:stretch>
        </p:blipFill>
        <p:spPr>
          <a:xfrm>
            <a:off x="5610225" y="1495425"/>
            <a:ext cx="3282950" cy="4310063"/>
          </a:xfrm>
        </p:spPr>
      </p:pic>
    </p:spTree>
    <p:extLst>
      <p:ext uri="{BB962C8B-B14F-4D97-AF65-F5344CB8AC3E}">
        <p14:creationId xmlns:p14="http://schemas.microsoft.com/office/powerpoint/2010/main" val="189031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319588" cy="532765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hu-HU" altLang="hu-HU" sz="2400" smtClean="0"/>
              <a:t>1808. II-III. tc. Nemesi felkelés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Mindhárom Széchenyi-fiú katonának áll.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A papa beajánlja Pált és istvánt Moritz Gomez de Parientos altábornagynak, a Kriegsarchiv igazgatójának, a nemesi felkelés táborkari főnökének.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Fél év intenzív tanfolyam.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1809. március: alkalmasak a tábori szolgálatra</a:t>
            </a:r>
          </a:p>
          <a:p>
            <a:pPr marL="0" indent="0" eaLnBrk="1" hangingPunct="1">
              <a:buFontTx/>
              <a:buNone/>
            </a:pPr>
            <a:endParaRPr lang="hu-HU" altLang="hu-HU" sz="2400" smtClean="0"/>
          </a:p>
        </p:txBody>
      </p:sp>
      <p:pic>
        <p:nvPicPr>
          <p:cNvPr id="5124" name="Tartalom helye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15560"/>
            <a:ext cx="2963400" cy="4381631"/>
          </a:xfrm>
        </p:spPr>
      </p:pic>
    </p:spTree>
    <p:extLst>
      <p:ext uri="{BB962C8B-B14F-4D97-AF65-F5344CB8AC3E}">
        <p14:creationId xmlns:p14="http://schemas.microsoft.com/office/powerpoint/2010/main" val="116705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3960812" cy="5183187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hu-HU" altLang="hu-HU" sz="2800" smtClean="0"/>
              <a:t>1809. február 8. Uralkodói döntés a háborúról.</a:t>
            </a:r>
          </a:p>
          <a:p>
            <a:pPr marL="0" indent="0" eaLnBrk="1" hangingPunct="1">
              <a:buFontTx/>
              <a:buNone/>
            </a:pPr>
            <a:r>
              <a:rPr lang="hu-HU" altLang="hu-HU" sz="2800" smtClean="0"/>
              <a:t>Március 3. Ferenc – József nádor: mozgósítsák a nemesi felkelést.</a:t>
            </a:r>
          </a:p>
          <a:p>
            <a:pPr marL="0" indent="0" eaLnBrk="1" hangingPunct="1">
              <a:buFontTx/>
              <a:buNone/>
            </a:pPr>
            <a:r>
              <a:rPr lang="hu-HU" altLang="hu-HU" sz="2800" smtClean="0"/>
              <a:t>A papa levele József nádorhoz és Károly főherceghez: nevezzék ki tisztté a fiait.</a:t>
            </a:r>
          </a:p>
          <a:p>
            <a:pPr marL="0" indent="0" eaLnBrk="1" hangingPunct="1">
              <a:buFontTx/>
              <a:buNone/>
            </a:pPr>
            <a:endParaRPr lang="hu-HU" altLang="hu-HU" sz="2800" smtClean="0"/>
          </a:p>
        </p:txBody>
      </p:sp>
      <p:pic>
        <p:nvPicPr>
          <p:cNvPr id="6148" name="Tartalom helye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87" y="1600200"/>
            <a:ext cx="3254625" cy="4525963"/>
          </a:xfrm>
        </p:spPr>
      </p:pic>
    </p:spTree>
    <p:extLst>
      <p:ext uri="{BB962C8B-B14F-4D97-AF65-F5344CB8AC3E}">
        <p14:creationId xmlns:p14="http://schemas.microsoft.com/office/powerpoint/2010/main" val="386007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3960812" cy="5183187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hu-HU" altLang="hu-HU" sz="2400" smtClean="0"/>
              <a:t>József nádor elutasítja.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Károlynál Gomez révén szerencsével jár.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1809. április 7. Mindketten főhadnagyok lesznek.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Érthető, de szokatlan megoldás – István még nincs 18 éves.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Április 10. A nemesi felkelés mozgósítása.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smtClean="0"/>
              <a:t>Összevonás Győrnél, egyben sáncépítés.</a:t>
            </a:r>
          </a:p>
        </p:txBody>
      </p:sp>
      <p:pic>
        <p:nvPicPr>
          <p:cNvPr id="7172" name="Tartalom helye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07" y="1600200"/>
            <a:ext cx="3379385" cy="4525963"/>
          </a:xfrm>
        </p:spPr>
      </p:pic>
    </p:spTree>
    <p:extLst>
      <p:ext uri="{BB962C8B-B14F-4D97-AF65-F5344CB8AC3E}">
        <p14:creationId xmlns:p14="http://schemas.microsoft.com/office/powerpoint/2010/main" val="41834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706437"/>
          </a:xfrm>
        </p:spPr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pic>
        <p:nvPicPr>
          <p:cNvPr id="8196" name="Tartalom helye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125538"/>
            <a:ext cx="6578600" cy="3946525"/>
          </a:xfrm>
        </p:spPr>
      </p:pic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5157788"/>
            <a:ext cx="8785225" cy="15843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u-HU" altLang="hu-HU" sz="2000" smtClean="0"/>
              <a:t>Felügyelő és fizető személy. Ertl vezérkari alezredes és az elszámolás módja.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u-HU" altLang="hu-HU" sz="2000" smtClean="0"/>
              <a:t>Június 13. az első francia támadás. Széchenyi egy hadnaggyal három löveget vezet előre.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hu-HU" altLang="hu-HU" sz="2000" smtClean="0"/>
              <a:t>Június 14. a győri ütközet: 40.000 – 52.000 fő / 32 – 144 löveg</a:t>
            </a:r>
          </a:p>
        </p:txBody>
      </p:sp>
    </p:spTree>
    <p:extLst>
      <p:ext uri="{BB962C8B-B14F-4D97-AF65-F5344CB8AC3E}">
        <p14:creationId xmlns:p14="http://schemas.microsoft.com/office/powerpoint/2010/main" val="3915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158162" cy="720725"/>
          </a:xfrm>
        </p:spPr>
        <p:txBody>
          <a:bodyPr/>
          <a:lstStyle/>
          <a:p>
            <a:pPr eaLnBrk="1" hangingPunct="1"/>
            <a:r>
              <a:rPr lang="hu-HU" altLang="hu-HU" sz="3200" smtClean="0"/>
              <a:t>Széchenyi István mint katona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181060"/>
            <a:ext cx="4826000" cy="547211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A csatában nem vesz részt, de aztán futárként Komáromba küldik, hogy a Meskó-hadosztály kitöréséről tudósítson..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Június 15. Veszélyes út, Komáromba ér.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Június 26. A nádor kíséretében Pozsonyba megy.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1809. augusztus 25. Tata, I. Ferenc legfelsőbb megelégedése.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Augusztus 23. A papa ismét előléptetését kéri.</a:t>
            </a:r>
          </a:p>
          <a:p>
            <a:pPr marL="0" indent="0" eaLnBrk="1" hangingPunct="1">
              <a:buFontTx/>
              <a:buNone/>
            </a:pPr>
            <a:r>
              <a:rPr lang="hu-HU" altLang="hu-HU" sz="2400" dirty="0" smtClean="0"/>
              <a:t>1809. október 14. A </a:t>
            </a:r>
            <a:r>
              <a:rPr lang="hu-HU" altLang="hu-HU" sz="2400" dirty="0" err="1" smtClean="0"/>
              <a:t>schönbrunni</a:t>
            </a:r>
            <a:r>
              <a:rPr lang="hu-HU" altLang="hu-HU" sz="2400" dirty="0" smtClean="0"/>
              <a:t> béke</a:t>
            </a:r>
          </a:p>
          <a:p>
            <a:pPr marL="0" indent="0" eaLnBrk="1" hangingPunct="1">
              <a:buFontTx/>
              <a:buNone/>
            </a:pPr>
            <a:endParaRPr lang="hu-HU" altLang="hu-HU" sz="2400" dirty="0" smtClean="0"/>
          </a:p>
        </p:txBody>
      </p:sp>
      <p:pic>
        <p:nvPicPr>
          <p:cNvPr id="9220" name="Tartalom helye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435100"/>
            <a:ext cx="3743325" cy="4779963"/>
          </a:xfrm>
        </p:spPr>
      </p:pic>
    </p:spTree>
    <p:extLst>
      <p:ext uri="{BB962C8B-B14F-4D97-AF65-F5344CB8AC3E}">
        <p14:creationId xmlns:p14="http://schemas.microsoft.com/office/powerpoint/2010/main" val="1615438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1431</Words>
  <Application>Microsoft Office PowerPoint</Application>
  <PresentationFormat>Diavetítés a képernyőre (4:3 oldalarány)</PresentationFormat>
  <Paragraphs>166</Paragraphs>
  <Slides>32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Office-téma</vt:lpstr>
      <vt:lpstr>KÖFOP-2.1.2-VEKOP-15- 2016-00001  A jó kormányzást megalapozó közszolgálat-fejlesztés</vt:lpstr>
      <vt:lpstr>PowerPoint bemutató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Széchenyi István mint katona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egeresiz</cp:lastModifiedBy>
  <cp:revision>43</cp:revision>
  <dcterms:created xsi:type="dcterms:W3CDTF">2014-03-03T11:13:53Z</dcterms:created>
  <dcterms:modified xsi:type="dcterms:W3CDTF">2016-10-25T14:05:22Z</dcterms:modified>
</cp:coreProperties>
</file>