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0" r:id="rId3"/>
    <p:sldId id="259" r:id="rId4"/>
    <p:sldId id="265" r:id="rId5"/>
    <p:sldId id="269" r:id="rId6"/>
    <p:sldId id="270" r:id="rId7"/>
    <p:sldId id="271" r:id="rId8"/>
    <p:sldId id="286" r:id="rId9"/>
    <p:sldId id="263" r:id="rId10"/>
    <p:sldId id="279" r:id="rId11"/>
    <p:sldId id="280" r:id="rId12"/>
    <p:sldId id="281" r:id="rId13"/>
    <p:sldId id="282" r:id="rId14"/>
    <p:sldId id="283" r:id="rId15"/>
    <p:sldId id="257" r:id="rId16"/>
    <p:sldId id="299" r:id="rId17"/>
    <p:sldId id="262" r:id="rId18"/>
    <p:sldId id="312" r:id="rId19"/>
    <p:sldId id="287" r:id="rId20"/>
    <p:sldId id="296" r:id="rId21"/>
    <p:sldId id="291" r:id="rId22"/>
    <p:sldId id="304" r:id="rId23"/>
    <p:sldId id="305" r:id="rId24"/>
    <p:sldId id="297" r:id="rId25"/>
    <p:sldId id="313" r:id="rId26"/>
    <p:sldId id="288" r:id="rId27"/>
    <p:sldId id="306" r:id="rId28"/>
    <p:sldId id="307" r:id="rId29"/>
    <p:sldId id="295" r:id="rId30"/>
    <p:sldId id="298" r:id="rId31"/>
    <p:sldId id="292" r:id="rId32"/>
    <p:sldId id="300" r:id="rId33"/>
    <p:sldId id="301" r:id="rId34"/>
    <p:sldId id="302" r:id="rId35"/>
    <p:sldId id="303" r:id="rId36"/>
    <p:sldId id="314" r:id="rId37"/>
    <p:sldId id="289" r:id="rId38"/>
    <p:sldId id="293" r:id="rId39"/>
    <p:sldId id="308" r:id="rId40"/>
    <p:sldId id="309" r:id="rId41"/>
    <p:sldId id="315" r:id="rId42"/>
    <p:sldId id="290" r:id="rId43"/>
    <p:sldId id="294" r:id="rId44"/>
    <p:sldId id="311" r:id="rId45"/>
    <p:sldId id="310" r:id="rId4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96B54-9CEF-4702-BB05-159CE7EF01A6}" type="datetimeFigureOut">
              <a:rPr lang="hu-HU" smtClean="0"/>
              <a:t>2017.09.19.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B661-C6BF-4E2A-9DD6-A1A83248C1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92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1349131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1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8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3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4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0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7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1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9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:\NKE_SIRH_KSI\Social_Media\Koncepcio_prezi\NKE_emblema_fekete_CMYK.p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6589" y="2130641"/>
            <a:ext cx="4687411" cy="47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201414" y="0"/>
            <a:ext cx="248374" cy="6858001"/>
            <a:chOff x="107505" y="0"/>
            <a:chExt cx="248374" cy="6858001"/>
          </a:xfrm>
        </p:grpSpPr>
        <p:pic>
          <p:nvPicPr>
            <p:cNvPr id="11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4594569"/>
              <a:ext cx="248374" cy="2263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0"/>
              <a:ext cx="248374" cy="202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002937"/>
              <a:ext cx="248374" cy="259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140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EA60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forgacs.balazs@uni-nke.hu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>
            <a:normAutofit/>
          </a:bodyPr>
          <a:lstStyle/>
          <a:p>
            <a:r>
              <a:rPr lang="hu-HU" sz="4800" b="1" dirty="0" smtClean="0"/>
              <a:t>GERILLAELMÉLETEK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	</a:t>
            </a:r>
            <a:r>
              <a:rPr lang="hu-HU" sz="2000" b="1" dirty="0" smtClean="0"/>
              <a:t>Ludovika </a:t>
            </a:r>
            <a:r>
              <a:rPr lang="hu-HU" sz="2000" b="1" dirty="0"/>
              <a:t>Szabadegyetem 2017/2018. I. szemeszter</a:t>
            </a:r>
            <a:endParaRPr lang="hu-HU" sz="54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980656"/>
            <a:ext cx="7920880" cy="1752600"/>
          </a:xfrm>
        </p:spPr>
        <p:txBody>
          <a:bodyPr/>
          <a:lstStyle/>
          <a:p>
            <a:r>
              <a:rPr lang="hu-HU" dirty="0" smtClean="0"/>
              <a:t>Dr. Forgács Balázs százados</a:t>
            </a:r>
          </a:p>
          <a:p>
            <a:r>
              <a:rPr lang="hu-HU" sz="2800" dirty="0" smtClean="0"/>
              <a:t>NKE HHK Hadászati és Hadelméleti Tanszék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95537" y="63000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Az előadás az MTA Bolyai János Kutatási Ösztöndíj támogatásával készült.</a:t>
            </a:r>
          </a:p>
        </p:txBody>
      </p:sp>
    </p:spTree>
    <p:extLst>
      <p:ext uri="{BB962C8B-B14F-4D97-AF65-F5344CB8AC3E}">
        <p14:creationId xmlns:p14="http://schemas.microsoft.com/office/powerpoint/2010/main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kovo-vyroba.sk/upload/product/XygYHCRlGLpsonH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3" y="908720"/>
            <a:ext cx="7992888" cy="58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A napóleoni háborúk kora</a:t>
            </a:r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 rot="19868985">
            <a:off x="5004048" y="1988840"/>
            <a:ext cx="1584176" cy="1008112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 rot="21425351">
            <a:off x="3856817" y="3657441"/>
            <a:ext cx="494261" cy="205456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1726354" y="3936522"/>
            <a:ext cx="1226797" cy="1396736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 rot="320031">
            <a:off x="2495110" y="3537118"/>
            <a:ext cx="558322" cy="266269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23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Vendée-i felkelés (1793-1796)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07868"/>
            <a:ext cx="7704856" cy="4745375"/>
          </a:xfrm>
        </p:spPr>
      </p:pic>
    </p:spTree>
    <p:extLst>
      <p:ext uri="{BB962C8B-B14F-4D97-AF65-F5344CB8AC3E}">
        <p14:creationId xmlns:p14="http://schemas.microsoft.com/office/powerpoint/2010/main" val="9812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Gerillák </a:t>
            </a:r>
            <a:r>
              <a:rPr lang="hu-HU" dirty="0" smtClean="0"/>
              <a:t>Spanyolországban</a:t>
            </a:r>
            <a:br>
              <a:rPr lang="hu-HU" dirty="0" smtClean="0"/>
            </a:br>
            <a:r>
              <a:rPr lang="hu-HU" dirty="0" smtClean="0"/>
              <a:t>(1808-1814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https://upload.wikimedia.org/wikipedia/commons/0/0d/6-de-junio-1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799"/>
            <a:ext cx="7344816" cy="43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7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tiroli felkelés (1809-1810)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480720" cy="473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Partizánok Oroszországban (1812)</a:t>
            </a:r>
          </a:p>
        </p:txBody>
      </p:sp>
      <p:pic>
        <p:nvPicPr>
          <p:cNvPr id="4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768752" cy="4678900"/>
          </a:xfrm>
        </p:spPr>
      </p:pic>
    </p:spTree>
    <p:extLst>
      <p:ext uri="{BB962C8B-B14F-4D97-AF65-F5344CB8AC3E}">
        <p14:creationId xmlns:p14="http://schemas.microsoft.com/office/powerpoint/2010/main" val="5357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52124"/>
            <a:ext cx="1315736" cy="1620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első elméletek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5756" y="1600200"/>
            <a:ext cx="4568244" cy="5176992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A gerillaelmélet első képviselői maguk is részesei a harcoknak</a:t>
            </a:r>
          </a:p>
          <a:p>
            <a:r>
              <a:rPr lang="hu-HU" dirty="0"/>
              <a:t>A nép támogatása a legfontosabb feltétele a felkeléseknek</a:t>
            </a:r>
          </a:p>
          <a:p>
            <a:r>
              <a:rPr lang="hu-HU" dirty="0"/>
              <a:t>A terep kedvezhet a felkelőknek </a:t>
            </a:r>
          </a:p>
          <a:p>
            <a:r>
              <a:rPr lang="hu-HU" dirty="0"/>
              <a:t>A franciák elleni sikerek bebizonyították, hogy az irányított irreguláris küzdelem hatásos eszköz, de ellenőrzés és irányítás szükséges!</a:t>
            </a:r>
          </a:p>
          <a:p>
            <a:r>
              <a:rPr lang="hu-HU" dirty="0"/>
              <a:t>Az irreguláris harc leírása és vizsgálata segíthet a későbbi felkelések elleni harcban</a:t>
            </a:r>
          </a:p>
          <a:p>
            <a:r>
              <a:rPr lang="hu-HU" dirty="0"/>
              <a:t>A korai gerillaelméletek mottója: </a:t>
            </a:r>
            <a:r>
              <a:rPr lang="hu-HU" sz="3000" b="1" dirty="0" smtClean="0">
                <a:solidFill>
                  <a:srgbClr val="FF0000"/>
                </a:solidFill>
              </a:rPr>
              <a:t>A NÉPPEL AZ URALKODÓÉRT</a:t>
            </a:r>
            <a:r>
              <a:rPr lang="hu-HU" sz="3000" dirty="0" smtClean="0">
                <a:solidFill>
                  <a:srgbClr val="FF0000"/>
                </a:solidFill>
              </a:rPr>
              <a:t>!</a:t>
            </a:r>
            <a:endParaRPr lang="hu-HU" sz="3000" dirty="0">
              <a:solidFill>
                <a:srgbClr val="FF0000"/>
              </a:solidFill>
            </a:endParaRPr>
          </a:p>
          <a:p>
            <a:endParaRPr lang="hu-HU" dirty="0"/>
          </a:p>
        </p:txBody>
      </p:sp>
      <p:pic>
        <p:nvPicPr>
          <p:cNvPr id="4" name="Tartalom hely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1" y="1652124"/>
            <a:ext cx="1228793" cy="1620000"/>
          </a:xfrm>
          <a:prstGeom prst="rect">
            <a:avLst/>
          </a:prstGeom>
        </p:spPr>
      </p:pic>
      <p:pic>
        <p:nvPicPr>
          <p:cNvPr id="5" name="Tartalom hely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10256" r="17234" b="32687"/>
          <a:stretch/>
        </p:blipFill>
        <p:spPr>
          <a:xfrm>
            <a:off x="2042010" y="1340768"/>
            <a:ext cx="1111100" cy="1620000"/>
          </a:xfrm>
          <a:prstGeom prst="rect">
            <a:avLst/>
          </a:prstGeom>
        </p:spPr>
      </p:pic>
      <p:pic>
        <p:nvPicPr>
          <p:cNvPr id="7" name="Tartalom hely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5907"/>
          <a:stretch/>
        </p:blipFill>
        <p:spPr>
          <a:xfrm>
            <a:off x="525280" y="3753216"/>
            <a:ext cx="1313133" cy="1620000"/>
          </a:xfrm>
          <a:prstGeom prst="rect">
            <a:avLst/>
          </a:prstGeom>
        </p:spPr>
      </p:pic>
      <p:pic>
        <p:nvPicPr>
          <p:cNvPr id="8" name="Tartalom hely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21" y="3753216"/>
            <a:ext cx="1199471" cy="1620000"/>
          </a:xfrm>
          <a:prstGeom prst="rect">
            <a:avLst/>
          </a:prstGeom>
        </p:spPr>
      </p:pic>
      <p:pic>
        <p:nvPicPr>
          <p:cNvPr id="9" name="Tartalom hely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20" y="5157192"/>
            <a:ext cx="1299900" cy="1620000"/>
          </a:xfrm>
          <a:prstGeom prst="rect">
            <a:avLst/>
          </a:prstGeom>
        </p:spPr>
      </p:pic>
      <p:pic>
        <p:nvPicPr>
          <p:cNvPr id="1026" name="Picture 2" descr="Original portrait?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010" y="3212976"/>
            <a:ext cx="119232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4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hu-HU" dirty="0"/>
              <a:t>Carl von </a:t>
            </a:r>
            <a:r>
              <a:rPr lang="hu-HU" dirty="0" smtClean="0"/>
              <a:t>Clausewitz: A háborúról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7811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altLang="hu-HU" sz="2400" dirty="0" smtClean="0"/>
              <a:t>Korszakalkotó és félreértelmezett mű, melyet mindenhol tanítanak</a:t>
            </a:r>
          </a:p>
          <a:p>
            <a:pPr>
              <a:lnSpc>
                <a:spcPct val="80000"/>
              </a:lnSpc>
            </a:pPr>
            <a:r>
              <a:rPr lang="hu-HU" altLang="hu-HU" sz="2400" dirty="0" smtClean="0"/>
              <a:t>8 </a:t>
            </a:r>
            <a:r>
              <a:rPr lang="hu-HU" altLang="hu-HU" sz="2400" dirty="0"/>
              <a:t>könyv (124 fejezet) + Értesítés + Előszó</a:t>
            </a:r>
          </a:p>
          <a:p>
            <a:pPr lvl="1">
              <a:lnSpc>
                <a:spcPct val="80000"/>
              </a:lnSpc>
              <a:buFontTx/>
              <a:buAutoNum type="arabicPeriod"/>
            </a:pPr>
            <a:r>
              <a:rPr lang="hu-HU" altLang="hu-HU" sz="2000" dirty="0"/>
              <a:t>A háború természete</a:t>
            </a:r>
          </a:p>
          <a:p>
            <a:pPr lvl="1">
              <a:lnSpc>
                <a:spcPct val="80000"/>
              </a:lnSpc>
              <a:buFontTx/>
              <a:buAutoNum type="arabicPeriod"/>
            </a:pPr>
            <a:r>
              <a:rPr lang="hu-HU" altLang="hu-HU" sz="2000" dirty="0" smtClean="0"/>
              <a:t>A </a:t>
            </a:r>
            <a:r>
              <a:rPr lang="hu-HU" altLang="hu-HU" sz="2000" dirty="0"/>
              <a:t>háború elmélete</a:t>
            </a:r>
          </a:p>
          <a:p>
            <a:pPr lvl="1">
              <a:lnSpc>
                <a:spcPct val="80000"/>
              </a:lnSpc>
              <a:buFontTx/>
              <a:buAutoNum type="arabicPeriod"/>
            </a:pPr>
            <a:r>
              <a:rPr lang="hu-HU" altLang="hu-HU" sz="2000" dirty="0"/>
              <a:t>A hadászat</a:t>
            </a:r>
          </a:p>
          <a:p>
            <a:pPr lvl="1">
              <a:lnSpc>
                <a:spcPct val="80000"/>
              </a:lnSpc>
              <a:buFontTx/>
              <a:buAutoNum type="arabicPeriod"/>
            </a:pPr>
            <a:r>
              <a:rPr lang="hu-HU" altLang="hu-HU" sz="2000" dirty="0"/>
              <a:t>Az ütközet</a:t>
            </a:r>
          </a:p>
          <a:p>
            <a:pPr lvl="1">
              <a:lnSpc>
                <a:spcPct val="80000"/>
              </a:lnSpc>
              <a:buFontTx/>
              <a:buAutoNum type="arabicPeriod"/>
            </a:pPr>
            <a:r>
              <a:rPr lang="hu-HU" altLang="hu-HU" sz="2000" dirty="0"/>
              <a:t>A haderő</a:t>
            </a:r>
          </a:p>
          <a:p>
            <a:pPr lvl="1">
              <a:lnSpc>
                <a:spcPct val="80000"/>
              </a:lnSpc>
              <a:buFontTx/>
              <a:buAutoNum type="arabicPeriod"/>
            </a:pPr>
            <a:r>
              <a:rPr lang="hu-HU" altLang="hu-HU" sz="2000" dirty="0"/>
              <a:t>A </a:t>
            </a:r>
            <a:r>
              <a:rPr lang="hu-HU" altLang="hu-HU" sz="2000" dirty="0" smtClean="0"/>
              <a:t>védelem</a:t>
            </a:r>
          </a:p>
          <a:p>
            <a:pPr marL="1257300" lvl="2" indent="-342900">
              <a:lnSpc>
                <a:spcPct val="80000"/>
              </a:lnSpc>
              <a:buFont typeface="+mj-lt"/>
              <a:buAutoNum type="arabicPeriod" startAt="26"/>
            </a:pPr>
            <a:r>
              <a:rPr lang="hu-HU" altLang="hu-HU" sz="2400" b="1" dirty="0" smtClean="0">
                <a:solidFill>
                  <a:srgbClr val="FF0000"/>
                </a:solidFill>
              </a:rPr>
              <a:t>A NÉPFELKELÉS</a:t>
            </a:r>
          </a:p>
          <a:p>
            <a:pPr lvl="1">
              <a:lnSpc>
                <a:spcPct val="80000"/>
              </a:lnSpc>
              <a:buFontTx/>
              <a:buAutoNum type="arabicPeriod"/>
            </a:pPr>
            <a:r>
              <a:rPr lang="hu-HU" altLang="hu-HU" sz="2000" dirty="0" smtClean="0"/>
              <a:t>Támadás</a:t>
            </a:r>
            <a:endParaRPr lang="hu-HU" altLang="hu-HU" sz="2000" dirty="0"/>
          </a:p>
          <a:p>
            <a:pPr lvl="1">
              <a:lnSpc>
                <a:spcPct val="80000"/>
              </a:lnSpc>
              <a:buFontTx/>
              <a:buAutoNum type="arabicPeriod"/>
            </a:pPr>
            <a:r>
              <a:rPr lang="hu-HU" altLang="hu-HU" sz="2000" dirty="0"/>
              <a:t>A </a:t>
            </a:r>
            <a:r>
              <a:rPr lang="hu-HU" altLang="hu-HU" sz="2000" dirty="0" smtClean="0"/>
              <a:t>haditerv</a:t>
            </a:r>
            <a:endParaRPr lang="hu-HU" altLang="hu-HU" sz="2000" dirty="0"/>
          </a:p>
        </p:txBody>
      </p:sp>
      <p:pic>
        <p:nvPicPr>
          <p:cNvPr id="6" name="Picture 4" descr="http://s06.static.libri.hu/cover/07/5/1148187_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49109"/>
            <a:ext cx="3024336" cy="431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4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712968" cy="1143000"/>
          </a:xfrm>
        </p:spPr>
        <p:txBody>
          <a:bodyPr>
            <a:noAutofit/>
          </a:bodyPr>
          <a:lstStyle/>
          <a:p>
            <a:r>
              <a:rPr lang="hu-HU" dirty="0" smtClean="0"/>
              <a:t>Clausewitz és a népfelkelés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283968" y="1556792"/>
            <a:ext cx="4605902" cy="4937760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 forradalom átpolitizálta a tömegeket, és hatalmas katonai erőt szabadított fel</a:t>
            </a:r>
            <a:r>
              <a:rPr lang="hu-HU" dirty="0" smtClean="0"/>
              <a:t>!</a:t>
            </a:r>
          </a:p>
          <a:p>
            <a:r>
              <a:rPr lang="hu-HU" dirty="0" smtClean="0"/>
              <a:t>A </a:t>
            </a:r>
            <a:r>
              <a:rPr lang="hu-HU" dirty="0"/>
              <a:t>fegyveres nép sikerének feltételei:</a:t>
            </a:r>
          </a:p>
          <a:p>
            <a:pPr lvl="1"/>
            <a:r>
              <a:rPr lang="hu-HU" dirty="0"/>
              <a:t>b</a:t>
            </a:r>
            <a:r>
              <a:rPr lang="hu-HU" dirty="0" smtClean="0"/>
              <a:t>első </a:t>
            </a:r>
            <a:r>
              <a:rPr lang="hu-HU" dirty="0"/>
              <a:t>háború</a:t>
            </a:r>
          </a:p>
          <a:p>
            <a:pPr lvl="1"/>
            <a:r>
              <a:rPr lang="hu-HU" dirty="0"/>
              <a:t>g</a:t>
            </a:r>
            <a:r>
              <a:rPr lang="hu-HU" dirty="0" smtClean="0"/>
              <a:t>yőzelmek</a:t>
            </a:r>
            <a:endParaRPr lang="hu-HU" dirty="0"/>
          </a:p>
          <a:p>
            <a:pPr lvl="1"/>
            <a:r>
              <a:rPr lang="hu-HU" dirty="0"/>
              <a:t>k</a:t>
            </a:r>
            <a:r>
              <a:rPr lang="hu-HU" dirty="0" smtClean="0"/>
              <a:t>iterjedt </a:t>
            </a:r>
            <a:r>
              <a:rPr lang="hu-HU" dirty="0"/>
              <a:t>hadszíntér</a:t>
            </a:r>
          </a:p>
          <a:p>
            <a:pPr lvl="1"/>
            <a:r>
              <a:rPr lang="hu-HU" dirty="0"/>
              <a:t>n</a:t>
            </a:r>
            <a:r>
              <a:rPr lang="hu-HU" dirty="0" smtClean="0"/>
              <a:t>épi </a:t>
            </a:r>
            <a:r>
              <a:rPr lang="hu-HU" dirty="0"/>
              <a:t>támogatás</a:t>
            </a:r>
          </a:p>
          <a:p>
            <a:pPr lvl="1"/>
            <a:r>
              <a:rPr lang="hu-HU" dirty="0"/>
              <a:t>á</a:t>
            </a:r>
            <a:r>
              <a:rPr lang="hu-HU" dirty="0" smtClean="0"/>
              <a:t>tszegdelt </a:t>
            </a:r>
            <a:r>
              <a:rPr lang="hu-HU" dirty="0"/>
              <a:t>terep</a:t>
            </a:r>
          </a:p>
          <a:p>
            <a:r>
              <a:rPr lang="hu-HU" dirty="0"/>
              <a:t>A gerillaelméletet beemelte a modern katonai elméletbe</a:t>
            </a:r>
          </a:p>
          <a:p>
            <a:endParaRPr lang="hu-HU" dirty="0"/>
          </a:p>
        </p:txBody>
      </p:sp>
      <p:pic>
        <p:nvPicPr>
          <p:cNvPr id="2050" name="Picture 2" descr="Clausewitz bust-German War Colle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5"/>
          <a:stretch/>
        </p:blipFill>
        <p:spPr bwMode="auto">
          <a:xfrm>
            <a:off x="827584" y="1556792"/>
            <a:ext cx="3003329" cy="41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8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Clausewitz hatása</a:t>
            </a:r>
            <a:endParaRPr lang="hu-HU" dirty="0"/>
          </a:p>
        </p:txBody>
      </p:sp>
      <p:pic>
        <p:nvPicPr>
          <p:cNvPr id="6" name="Picture 4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446202" cy="518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6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első világhírű </a:t>
            </a:r>
            <a:r>
              <a:rPr lang="hu-HU" dirty="0" smtClean="0"/>
              <a:t>gerilla: </a:t>
            </a:r>
            <a:r>
              <a:rPr lang="hu-HU" dirty="0"/>
              <a:t>Arábiai Lawrence</a:t>
            </a:r>
            <a:br>
              <a:rPr lang="hu-HU" dirty="0"/>
            </a:b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http://66.media.tumblr.com/04cd9e279cb090af73f1ac5ede85db98/tumblr_mrp2ktYIM41r1cde5o1_40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3521"/>
            <a:ext cx="3960440" cy="367330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Mottó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7000" dirty="0"/>
              <a:t>„Ha békét </a:t>
            </a:r>
            <a:r>
              <a:rPr lang="hu-HU" sz="7000" dirty="0" smtClean="0"/>
              <a:t>akarsz,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7000" dirty="0" smtClean="0"/>
              <a:t>értsd </a:t>
            </a:r>
            <a:r>
              <a:rPr lang="hu-HU" sz="7000" dirty="0"/>
              <a:t>meg a háborút, </a:t>
            </a:r>
            <a:r>
              <a:rPr lang="hu-HU" sz="7000" dirty="0" smtClean="0"/>
              <a:t>különösen </a:t>
            </a:r>
            <a:r>
              <a:rPr lang="hu-HU" sz="7000" dirty="0"/>
              <a:t>a gerilla- és a </a:t>
            </a:r>
            <a:r>
              <a:rPr lang="hu-HU" sz="7000" dirty="0" smtClean="0"/>
              <a:t>felforgató </a:t>
            </a:r>
            <a:r>
              <a:rPr lang="hu-HU" sz="7000" dirty="0"/>
              <a:t>háborút!”</a:t>
            </a:r>
          </a:p>
          <a:p>
            <a:pPr marL="0" indent="0" algn="r">
              <a:buNone/>
            </a:pPr>
            <a:endParaRPr lang="hu-HU" dirty="0" smtClean="0"/>
          </a:p>
          <a:p>
            <a:pPr marL="0" indent="0" algn="r">
              <a:buNone/>
            </a:pPr>
            <a:r>
              <a:rPr lang="hu-HU" dirty="0" smtClean="0"/>
              <a:t>B. H. </a:t>
            </a:r>
            <a:r>
              <a:rPr lang="hu-HU" dirty="0" err="1" smtClean="0"/>
              <a:t>Liddell</a:t>
            </a:r>
            <a:r>
              <a:rPr lang="hu-HU" dirty="0" smtClean="0"/>
              <a:t> Hart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60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első világháború és</a:t>
            </a:r>
            <a:br>
              <a:rPr lang="hu-HU" dirty="0" smtClean="0"/>
            </a:br>
            <a:r>
              <a:rPr lang="hu-HU" dirty="0" smtClean="0"/>
              <a:t>az arab felkelés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http://cdn.historynet.com/wp-content/uploads/image/2010/MHQ/1009/Arab_Revolt_LG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627845" cy="490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8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Thomas Edward </a:t>
            </a:r>
            <a:r>
              <a:rPr lang="hu-HU" dirty="0" err="1" smtClean="0"/>
              <a:t>Lawrence</a:t>
            </a:r>
            <a:r>
              <a:rPr lang="hu-HU" dirty="0" smtClean="0"/>
              <a:t> és A bölcsesség hét pillére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5074951" y="1600201"/>
            <a:ext cx="3817529" cy="3917032"/>
          </a:xfrm>
        </p:spPr>
        <p:txBody>
          <a:bodyPr>
            <a:normAutofit lnSpcReduction="10000"/>
          </a:bodyPr>
          <a:lstStyle/>
          <a:p>
            <a:r>
              <a:rPr lang="hu-HU" dirty="0"/>
              <a:t>1919-ben kezd dolgozni a kéziraton</a:t>
            </a:r>
          </a:p>
          <a:p>
            <a:r>
              <a:rPr lang="hu-HU" dirty="0"/>
              <a:t>1926-ban adják ki - világsiker</a:t>
            </a:r>
          </a:p>
          <a:p>
            <a:r>
              <a:rPr lang="hu-HU" dirty="0"/>
              <a:t>Magyar fordítás: </a:t>
            </a:r>
            <a:r>
              <a:rPr lang="hu-HU" dirty="0" err="1"/>
              <a:t>Schöpflin</a:t>
            </a:r>
            <a:r>
              <a:rPr lang="hu-HU" dirty="0"/>
              <a:t> Aladár (1935)</a:t>
            </a:r>
          </a:p>
          <a:p>
            <a:endParaRPr lang="hu-HU" dirty="0"/>
          </a:p>
        </p:txBody>
      </p:sp>
      <p:pic>
        <p:nvPicPr>
          <p:cNvPr id="6" name="Picture 2" descr="http://axioart.com/images/live_images/200/3508/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0" y="1520788"/>
            <a:ext cx="3564352" cy="3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éptalálat a következ&amp;odblac;re: „lázadás a sivatagban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679" y="3573416"/>
            <a:ext cx="2341345" cy="323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1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>
            <a:noAutofit/>
          </a:bodyPr>
          <a:lstStyle/>
          <a:p>
            <a:r>
              <a:rPr lang="hu-HU" sz="4000" dirty="0" smtClean="0"/>
              <a:t>Az arab felkelés hadelmélete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99992" y="1600201"/>
            <a:ext cx="4186808" cy="3917032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1917. március 15-25. Abu </a:t>
            </a:r>
            <a:r>
              <a:rPr lang="hu-HU" dirty="0" err="1"/>
              <a:t>Markha</a:t>
            </a:r>
            <a:endParaRPr lang="hu-HU" dirty="0"/>
          </a:p>
          <a:p>
            <a:r>
              <a:rPr lang="hu-HU" dirty="0"/>
              <a:t>Különbségtétel a háború és a felkelés között</a:t>
            </a:r>
          </a:p>
          <a:p>
            <a:r>
              <a:rPr lang="hu-HU" dirty="0"/>
              <a:t>A háború 3 eleme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matematikai tényező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biológiai tényező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pszichológiai elem</a:t>
            </a:r>
          </a:p>
          <a:p>
            <a:endParaRPr lang="hu-HU" dirty="0"/>
          </a:p>
        </p:txBody>
      </p:sp>
      <p:pic>
        <p:nvPicPr>
          <p:cNvPr id="4" name="Tartalom hely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2" y="1628800"/>
            <a:ext cx="397484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arab felkelés hadelmélete (folyt.)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07496" y="1628800"/>
            <a:ext cx="4536504" cy="4997151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Megtámadhatatlan bázis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Félrevezetett ellenség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Szimpatizáló lakosság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Elegendő felszerelés az ellenség közlekedésének bénításához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A szabadság ideológiája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Az ellenség jelenléte másodlagos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A küzdelem elhúzódó jellegű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Picture 4" descr="https://s-media-cache-ak0.pinimg.com/originals/96/40/32/96403241d9c577bb8cfb951de5154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032447" cy="273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4122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smtClean="0"/>
              <a:t>világhírű gerilla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82400" y="1600200"/>
            <a:ext cx="4504400" cy="4421087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1962</a:t>
            </a:r>
          </a:p>
          <a:p>
            <a:r>
              <a:rPr lang="hu-HU" dirty="0"/>
              <a:t>Szereplők: </a:t>
            </a:r>
          </a:p>
          <a:p>
            <a:pPr lvl="1"/>
            <a:r>
              <a:rPr lang="hu-HU" dirty="0"/>
              <a:t>Peter </a:t>
            </a:r>
            <a:r>
              <a:rPr lang="hu-HU" dirty="0" smtClean="0"/>
              <a:t>O'</a:t>
            </a:r>
            <a:r>
              <a:rPr lang="hu-HU" dirty="0" err="1" smtClean="0"/>
              <a:t>Toole</a:t>
            </a:r>
            <a:endParaRPr lang="hu-HU" dirty="0"/>
          </a:p>
          <a:p>
            <a:pPr lvl="1"/>
            <a:r>
              <a:rPr lang="hu-HU" dirty="0" err="1" smtClean="0"/>
              <a:t>Alec</a:t>
            </a:r>
            <a:r>
              <a:rPr lang="hu-HU" dirty="0" smtClean="0"/>
              <a:t> Guinness</a:t>
            </a:r>
          </a:p>
          <a:p>
            <a:pPr lvl="1"/>
            <a:r>
              <a:rPr lang="hu-HU" dirty="0" smtClean="0"/>
              <a:t>Anthony </a:t>
            </a:r>
            <a:r>
              <a:rPr lang="hu-HU" dirty="0" err="1" smtClean="0"/>
              <a:t>Quinn</a:t>
            </a:r>
            <a:endParaRPr lang="hu-HU" dirty="0" smtClean="0"/>
          </a:p>
          <a:p>
            <a:pPr lvl="1"/>
            <a:r>
              <a:rPr lang="hu-HU" dirty="0" smtClean="0"/>
              <a:t>Anthony </a:t>
            </a:r>
            <a:r>
              <a:rPr lang="hu-HU" dirty="0" err="1" smtClean="0"/>
              <a:t>Quayle</a:t>
            </a:r>
            <a:endParaRPr lang="hu-HU" dirty="0" smtClean="0"/>
          </a:p>
          <a:p>
            <a:pPr lvl="1"/>
            <a:r>
              <a:rPr lang="hu-HU" dirty="0" err="1" smtClean="0"/>
              <a:t>Omar</a:t>
            </a:r>
            <a:r>
              <a:rPr lang="hu-HU" dirty="0" smtClean="0"/>
              <a:t> </a:t>
            </a:r>
            <a:r>
              <a:rPr lang="hu-HU" dirty="0" err="1"/>
              <a:t>Sharif</a:t>
            </a:r>
            <a:endParaRPr lang="hu-HU" dirty="0"/>
          </a:p>
          <a:p>
            <a:r>
              <a:rPr lang="hu-HU" dirty="0"/>
              <a:t>7 Oscar (10 jelölés) 1963-ban</a:t>
            </a:r>
          </a:p>
          <a:p>
            <a:pPr lvl="1"/>
            <a:r>
              <a:rPr lang="hu-HU" dirty="0"/>
              <a:t>p</a:t>
            </a:r>
            <a:r>
              <a:rPr lang="hu-HU" dirty="0" smtClean="0"/>
              <a:t>l</a:t>
            </a:r>
            <a:r>
              <a:rPr lang="hu-HU" dirty="0"/>
              <a:t>. a legjobb </a:t>
            </a:r>
            <a:r>
              <a:rPr lang="hu-HU" dirty="0" smtClean="0"/>
              <a:t>film</a:t>
            </a:r>
            <a:endParaRPr lang="hu-HU" dirty="0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86488"/>
            <a:ext cx="3240360" cy="4934800"/>
          </a:xfrm>
          <a:prstGeom prst="rect">
            <a:avLst/>
          </a:prstGeom>
          <a:ln w="19050">
            <a:solidFill>
              <a:srgbClr val="F79646"/>
            </a:solidFill>
          </a:ln>
        </p:spPr>
      </p:pic>
    </p:spTree>
    <p:extLst>
      <p:ext uri="{BB962C8B-B14F-4D97-AF65-F5344CB8AC3E}">
        <p14:creationId xmlns:p14="http://schemas.microsoft.com/office/powerpoint/2010/main" val="13068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Lawrence a filmvásznon</a:t>
            </a:r>
            <a:endParaRPr lang="hu-HU" dirty="0"/>
          </a:p>
        </p:txBody>
      </p:sp>
      <p:pic>
        <p:nvPicPr>
          <p:cNvPr id="1026" name="Picture 2" descr="http://nerdreactor.com/wp-content/uploads/2013/09/YIJC_A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960440" cy="526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&amp;odblac;re: „Sean Patrick Flanery indiana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736" y="2780928"/>
            <a:ext cx="2617263" cy="190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en/2/27/Sean_Patrick_Flanery%2C_The_Young_Indiana_Jones_Chronic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7" y="2198642"/>
            <a:ext cx="2041984" cy="306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9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teoretikus: Mao </a:t>
            </a:r>
            <a:r>
              <a:rPr lang="hu-HU" dirty="0" smtClean="0"/>
              <a:t>Ce-tung és a </a:t>
            </a:r>
            <a:r>
              <a:rPr lang="hu-HU" dirty="0"/>
              <a:t>baloldali </a:t>
            </a:r>
            <a:r>
              <a:rPr lang="hu-HU" dirty="0" smtClean="0"/>
              <a:t>hagyomány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Képtalálat a következőre: „mao partisa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465569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kínai polgárháború és Mao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3917032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kínai polgárháború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 err="1"/>
              <a:t>nancsangi</a:t>
            </a:r>
            <a:r>
              <a:rPr lang="hu-HU" dirty="0"/>
              <a:t> felkeléstől a hosszú menetelésig (1927-1937)</a:t>
            </a:r>
          </a:p>
          <a:p>
            <a:pPr lvl="1"/>
            <a:r>
              <a:rPr lang="hu-HU" dirty="0"/>
              <a:t>e</a:t>
            </a:r>
            <a:r>
              <a:rPr lang="hu-HU" dirty="0" smtClean="0"/>
              <a:t>gységfront </a:t>
            </a:r>
            <a:r>
              <a:rPr lang="hu-HU" dirty="0"/>
              <a:t>a japán hódítók ellen (1937-1946)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kommunisták győzelme (1945-1949)</a:t>
            </a:r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49" y="1628800"/>
            <a:ext cx="3374423" cy="46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 smtClean="0"/>
              <a:t>A </a:t>
            </a:r>
            <a:r>
              <a:rPr lang="hu-HU" altLang="hu-HU" dirty="0"/>
              <a:t>hosszú menetelés (1934-1935)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5751002" y="1600201"/>
            <a:ext cx="3213486" cy="3917032"/>
          </a:xfrm>
        </p:spPr>
        <p:txBody>
          <a:bodyPr/>
          <a:lstStyle/>
          <a:p>
            <a:r>
              <a:rPr lang="hu-HU" dirty="0" smtClean="0"/>
              <a:t>12500 km</a:t>
            </a:r>
          </a:p>
          <a:p>
            <a:pPr lvl="1"/>
            <a:r>
              <a:rPr lang="hu-HU" dirty="0" smtClean="0"/>
              <a:t>6000 km?</a:t>
            </a:r>
          </a:p>
          <a:p>
            <a:pPr lvl="1"/>
            <a:r>
              <a:rPr lang="hu-HU" dirty="0" smtClean="0"/>
              <a:t>9375 km?</a:t>
            </a:r>
          </a:p>
          <a:p>
            <a:r>
              <a:rPr lang="hu-HU" dirty="0" smtClean="0"/>
              <a:t>Mao felemelkedése</a:t>
            </a:r>
            <a:endParaRPr lang="hu-HU" dirty="0"/>
          </a:p>
        </p:txBody>
      </p:sp>
      <p:pic>
        <p:nvPicPr>
          <p:cNvPr id="1026" name="Picture 2" descr="https://upload.wikimedia.org/wikipedia/commons/0/09/Chinese_civil_war_map_HU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7"/>
            <a:ext cx="528345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baloldali hagyomány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8006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Városi felkelések a 19. század eleji Európában</a:t>
            </a:r>
          </a:p>
          <a:p>
            <a:r>
              <a:rPr lang="hu-HU" sz="2800" dirty="0" smtClean="0"/>
              <a:t>Marx, Engels és Lenin hatása</a:t>
            </a:r>
          </a:p>
          <a:p>
            <a:r>
              <a:rPr lang="hu-HU" sz="2800" dirty="0" smtClean="0"/>
              <a:t>A hadügy alárendelt szerepe</a:t>
            </a:r>
          </a:p>
          <a:p>
            <a:pPr marL="534988" lvl="1"/>
            <a:r>
              <a:rPr lang="hu-HU" sz="2400" dirty="0" smtClean="0"/>
              <a:t>a kommunista párt kontrollja a hadügy felett</a:t>
            </a:r>
          </a:p>
          <a:p>
            <a:r>
              <a:rPr lang="hu-HU" sz="2800" dirty="0" smtClean="0"/>
              <a:t>Clausewitz jelentősége</a:t>
            </a:r>
          </a:p>
          <a:p>
            <a:pPr marL="534988" lvl="1"/>
            <a:r>
              <a:rPr lang="hu-HU" sz="2300" dirty="0" smtClean="0"/>
              <a:t>új mottó: </a:t>
            </a:r>
            <a:r>
              <a:rPr lang="hu-HU" sz="2300" b="1" dirty="0" smtClean="0">
                <a:solidFill>
                  <a:srgbClr val="FF0000"/>
                </a:solidFill>
              </a:rPr>
              <a:t>A NÉPPEL A NÉPÉRT!</a:t>
            </a:r>
            <a:endParaRPr lang="hu-HU" sz="23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upload.wikimedia.org/wikipedia/commons/thumb/6/6d/Marx_Engels_Lenin.svg/1200px-Marx_Engels_Leni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27" y="1988840"/>
            <a:ext cx="3866753" cy="314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előadás vázlata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2050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Alapfogalmak</a:t>
            </a:r>
          </a:p>
          <a:p>
            <a:r>
              <a:rPr lang="hu-HU" dirty="0" smtClean="0"/>
              <a:t>Az első gerillaelméletek</a:t>
            </a:r>
          </a:p>
          <a:p>
            <a:r>
              <a:rPr lang="hu-HU" dirty="0" smtClean="0"/>
              <a:t>Az első világhírű gerilla: Arábiai Lawrence</a:t>
            </a:r>
          </a:p>
          <a:p>
            <a:r>
              <a:rPr lang="hu-HU" dirty="0" smtClean="0"/>
              <a:t>A teoretikus: Mao </a:t>
            </a:r>
            <a:r>
              <a:rPr lang="hu-HU" dirty="0"/>
              <a:t>Ce-tung </a:t>
            </a:r>
            <a:r>
              <a:rPr lang="hu-HU" dirty="0" smtClean="0"/>
              <a:t>és a </a:t>
            </a:r>
            <a:r>
              <a:rPr lang="hu-HU" dirty="0"/>
              <a:t>baloldali hagyomány </a:t>
            </a:r>
            <a:endParaRPr lang="hu-HU" dirty="0" smtClean="0"/>
          </a:p>
          <a:p>
            <a:r>
              <a:rPr lang="hu-HU" dirty="0" smtClean="0"/>
              <a:t>Az ikon: Che Guevara és a dél-amerikai vonal</a:t>
            </a:r>
          </a:p>
          <a:p>
            <a:r>
              <a:rPr lang="hu-HU" dirty="0" smtClean="0"/>
              <a:t>Összegzés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60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Mao hadelméleti </a:t>
            </a:r>
            <a:r>
              <a:rPr lang="hu-HU" dirty="0" smtClean="0"/>
              <a:t>munkái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277071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A célközönség: a NÉP</a:t>
            </a:r>
          </a:p>
          <a:p>
            <a:r>
              <a:rPr lang="hu-HU" dirty="0"/>
              <a:t>Közérthetőség</a:t>
            </a:r>
          </a:p>
          <a:p>
            <a:endParaRPr lang="hu-HU" dirty="0"/>
          </a:p>
          <a:p>
            <a:r>
              <a:rPr lang="hu-HU" dirty="0"/>
              <a:t>Hadelméleti munkái az 1920-as évektől 1949-ig</a:t>
            </a:r>
          </a:p>
          <a:p>
            <a:pPr lvl="1"/>
            <a:r>
              <a:rPr lang="hu-HU" dirty="0"/>
              <a:t>A japán területrablók elleni partizánháború stratégiájának kérdései</a:t>
            </a:r>
          </a:p>
          <a:p>
            <a:pPr lvl="1"/>
            <a:r>
              <a:rPr lang="hu-HU" dirty="0"/>
              <a:t>A kínai forradalmi háború stratégiai kérdései</a:t>
            </a:r>
          </a:p>
          <a:p>
            <a:pPr lvl="1"/>
            <a:r>
              <a:rPr lang="hu-HU" dirty="0"/>
              <a:t>A háború és a stratégia kérdései</a:t>
            </a:r>
          </a:p>
          <a:p>
            <a:pPr lvl="1"/>
            <a:r>
              <a:rPr lang="hu-HU" dirty="0" err="1"/>
              <a:t>Yu</a:t>
            </a:r>
            <a:r>
              <a:rPr lang="hu-HU" dirty="0"/>
              <a:t> </a:t>
            </a:r>
            <a:r>
              <a:rPr lang="hu-HU" dirty="0" err="1"/>
              <a:t>Chi</a:t>
            </a:r>
            <a:r>
              <a:rPr lang="hu-HU" dirty="0"/>
              <a:t> </a:t>
            </a:r>
            <a:r>
              <a:rPr lang="hu-HU" dirty="0" err="1"/>
              <a:t>Chan</a:t>
            </a:r>
            <a:r>
              <a:rPr lang="hu-HU" dirty="0"/>
              <a:t> (A partizánháborúról)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528392" cy="418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Tér – idő – akarat – kiegészítés 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3917032"/>
          </a:xfrm>
        </p:spPr>
        <p:txBody>
          <a:bodyPr>
            <a:normAutofit/>
          </a:bodyPr>
          <a:lstStyle/>
          <a:p>
            <a:r>
              <a:rPr lang="hu-HU" dirty="0" smtClean="0"/>
              <a:t>Ha van elég terület, időt nyerünk</a:t>
            </a:r>
          </a:p>
          <a:p>
            <a:r>
              <a:rPr lang="hu-HU" dirty="0" smtClean="0"/>
              <a:t>Ha időt nyerünk, a nép meggyőzhető</a:t>
            </a:r>
          </a:p>
          <a:p>
            <a:r>
              <a:rPr lang="hu-HU" dirty="0" smtClean="0"/>
              <a:t>Ha a népet meggyőzzük, mellénk áll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1628800"/>
            <a:ext cx="3600401" cy="462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„…mint hal a vízben.” </a:t>
            </a:r>
            <a:br>
              <a:rPr lang="hu-HU" dirty="0"/>
            </a:br>
            <a:r>
              <a:rPr lang="hu-HU" dirty="0"/>
              <a:t>A népi támogatás jelentősége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917032"/>
          </a:xfrm>
        </p:spPr>
        <p:txBody>
          <a:bodyPr>
            <a:normAutofit fontScale="92500"/>
          </a:bodyPr>
          <a:lstStyle/>
          <a:p>
            <a:r>
              <a:rPr lang="hu-HU" dirty="0"/>
              <a:t>A nép támogatása elengedhetetlen a sikeres partizánháborúhoz</a:t>
            </a:r>
          </a:p>
          <a:p>
            <a:r>
              <a:rPr lang="hu-HU" dirty="0"/>
              <a:t>Fontos a párt és a nép közötti kapcsolat</a:t>
            </a:r>
          </a:p>
          <a:p>
            <a:pPr lvl="1"/>
            <a:r>
              <a:rPr lang="hu-HU" dirty="0"/>
              <a:t>k</a:t>
            </a:r>
            <a:r>
              <a:rPr lang="hu-HU" dirty="0" smtClean="0"/>
              <a:t>ommunikáció</a:t>
            </a:r>
            <a:endParaRPr lang="hu-HU" dirty="0"/>
          </a:p>
          <a:p>
            <a:pPr lvl="1"/>
            <a:r>
              <a:rPr lang="hu-HU" dirty="0"/>
              <a:t>e</a:t>
            </a:r>
            <a:r>
              <a:rPr lang="hu-HU" dirty="0" smtClean="0"/>
              <a:t>tikai </a:t>
            </a:r>
            <a:r>
              <a:rPr lang="hu-HU" dirty="0"/>
              <a:t>kódex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56" y="1767854"/>
            <a:ext cx="4407440" cy="324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mao people support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 t="2880" r="3964" b="19271"/>
          <a:stretch/>
        </p:blipFill>
        <p:spPr bwMode="auto">
          <a:xfrm>
            <a:off x="5546319" y="2420888"/>
            <a:ext cx="3562185" cy="208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hu-HU" dirty="0"/>
              <a:t>A partizánok etikai </a:t>
            </a:r>
            <a:r>
              <a:rPr lang="hu-HU" dirty="0" smtClean="0"/>
              <a:t>kódexe (1947)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3184" y="1600200"/>
            <a:ext cx="5410944" cy="4493095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hu-HU" b="1" dirty="0"/>
              <a:t>A FEGYELEM 3 FŐ SZABÁLYA</a:t>
            </a:r>
            <a:endParaRPr lang="hu-HU" dirty="0"/>
          </a:p>
          <a:p>
            <a:pPr marL="868680" lvl="1" indent="-457200">
              <a:buFont typeface="+mj-lt"/>
              <a:buAutoNum type="arabicParenR"/>
            </a:pPr>
            <a:r>
              <a:rPr lang="hu-HU" sz="2400" dirty="0"/>
              <a:t>Csak parancsra cselekedj!</a:t>
            </a:r>
          </a:p>
          <a:p>
            <a:pPr marL="868680" lvl="1" indent="-457200">
              <a:buFont typeface="+mj-lt"/>
              <a:buAutoNum type="arabicParenR"/>
            </a:pPr>
            <a:r>
              <a:rPr lang="hu-HU" sz="2400" dirty="0"/>
              <a:t>Se egy tűt, se egy darab cérnát ne lopj el a néptől!</a:t>
            </a:r>
          </a:p>
          <a:p>
            <a:pPr marL="868680" lvl="1" indent="-457200">
              <a:buFont typeface="+mj-lt"/>
              <a:buAutoNum type="arabicParenR"/>
            </a:pPr>
            <a:r>
              <a:rPr lang="hu-HU" sz="2400" dirty="0"/>
              <a:t>Szolgáltass be mindent, amit megszereztél!</a:t>
            </a:r>
          </a:p>
          <a:p>
            <a:pPr marL="868680" lvl="1" indent="-457200">
              <a:buFont typeface="+mj-lt"/>
              <a:buAutoNum type="arabicParenR"/>
            </a:pPr>
            <a:endParaRPr lang="hu-HU" sz="2400" dirty="0"/>
          </a:p>
          <a:p>
            <a:pPr marL="114300" indent="0">
              <a:buNone/>
            </a:pPr>
            <a:r>
              <a:rPr lang="hu-HU" b="1" dirty="0"/>
              <a:t>A 8 FIGYELEMRE AJÁNLOTT MEGJEGYZÉS</a:t>
            </a:r>
            <a:endParaRPr lang="hu-HU" dirty="0"/>
          </a:p>
          <a:p>
            <a:pPr marL="868680" lvl="1" indent="-457200">
              <a:buFont typeface="+mj-lt"/>
              <a:buAutoNum type="arabicParenR"/>
            </a:pPr>
            <a:r>
              <a:rPr lang="hu-HU" sz="2400" dirty="0"/>
              <a:t>Beszélj udvariasan!</a:t>
            </a:r>
          </a:p>
          <a:p>
            <a:pPr marL="868680" lvl="1" indent="-457200">
              <a:buFont typeface="+mj-lt"/>
              <a:buAutoNum type="arabicParenR"/>
            </a:pPr>
            <a:r>
              <a:rPr lang="hu-HU" sz="2400" dirty="0"/>
              <a:t>Fizess tisztességesen a megvett áruért!</a:t>
            </a:r>
          </a:p>
          <a:p>
            <a:pPr marL="868680" lvl="1" indent="-457200">
              <a:buFont typeface="+mj-lt"/>
              <a:buAutoNum type="arabicParenR"/>
            </a:pPr>
            <a:r>
              <a:rPr lang="hu-HU" sz="2400" dirty="0"/>
              <a:t>Add vissza, amit kölcsönvettél!</a:t>
            </a:r>
          </a:p>
          <a:p>
            <a:pPr marL="868680" lvl="1" indent="-457200">
              <a:buFont typeface="+mj-lt"/>
              <a:buAutoNum type="arabicParenR"/>
            </a:pPr>
            <a:r>
              <a:rPr lang="hu-HU" sz="2400" dirty="0"/>
              <a:t>Fizesd ki a kárt, amit okoztál!</a:t>
            </a:r>
          </a:p>
          <a:p>
            <a:pPr marL="868680" lvl="1" indent="-457200">
              <a:buFont typeface="+mj-lt"/>
              <a:buAutoNum type="arabicParenR"/>
            </a:pPr>
            <a:r>
              <a:rPr lang="hu-HU" sz="2400" dirty="0"/>
              <a:t>Ne káromkodj, és ne gúnyold ki a népet!</a:t>
            </a:r>
          </a:p>
          <a:p>
            <a:pPr marL="868680" lvl="1" indent="-457200">
              <a:buFont typeface="+mj-lt"/>
              <a:buAutoNum type="arabicParenR"/>
            </a:pPr>
            <a:r>
              <a:rPr lang="hu-HU" sz="2400" dirty="0"/>
              <a:t>Ne pusztítsd el a termést!</a:t>
            </a:r>
          </a:p>
          <a:p>
            <a:pPr marL="868680" lvl="1" indent="-457200">
              <a:buFont typeface="+mj-lt"/>
              <a:buAutoNum type="arabicParenR"/>
            </a:pPr>
            <a:r>
              <a:rPr lang="hu-HU" sz="2400" dirty="0"/>
              <a:t>Ne szemtelenkedj a nőkkel!</a:t>
            </a:r>
          </a:p>
          <a:p>
            <a:pPr marL="868680" lvl="1" indent="-457200">
              <a:buFont typeface="+mj-lt"/>
              <a:buAutoNum type="arabicParenR"/>
            </a:pPr>
            <a:r>
              <a:rPr lang="hu-HU" sz="2400" dirty="0"/>
              <a:t>Ne bánj rosszul az elfogottakkal!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80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hu-HU" altLang="hu-HU" dirty="0"/>
              <a:t>A partizánok evolúciója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363272" cy="2620887"/>
          </a:xfrm>
        </p:spPr>
        <p:txBody>
          <a:bodyPr>
            <a:normAutofit lnSpcReduction="10000"/>
          </a:bodyPr>
          <a:lstStyle/>
          <a:p>
            <a:r>
              <a:rPr lang="hu-HU" altLang="hu-HU" dirty="0"/>
              <a:t>A győzelemhez reguláris csapatok segítsége </a:t>
            </a:r>
            <a:r>
              <a:rPr lang="hu-HU" altLang="hu-HU" dirty="0" smtClean="0"/>
              <a:t>kell…</a:t>
            </a:r>
            <a:endParaRPr lang="hu-HU" altLang="hu-HU" dirty="0"/>
          </a:p>
          <a:p>
            <a:r>
              <a:rPr lang="hu-HU" altLang="hu-HU" dirty="0">
                <a:solidFill>
                  <a:srgbClr val="FF0000"/>
                </a:solidFill>
              </a:rPr>
              <a:t>Az elhúzódó háborúban a partizánok egy része átalakulhat reguláris erővé!!!</a:t>
            </a:r>
          </a:p>
          <a:p>
            <a:pPr lvl="1"/>
            <a:r>
              <a:rPr lang="hu-HU" altLang="hu-HU" dirty="0" smtClean="0"/>
              <a:t>a </a:t>
            </a:r>
            <a:r>
              <a:rPr lang="hu-HU" altLang="hu-HU" dirty="0"/>
              <a:t>partizánerőkre végig szükség van</a:t>
            </a:r>
          </a:p>
          <a:p>
            <a:endParaRPr lang="hu-HU" dirty="0"/>
          </a:p>
        </p:txBody>
      </p:sp>
      <p:pic>
        <p:nvPicPr>
          <p:cNvPr id="4" name="Picture 2" descr="http://when-we-were-young.tripod.com/artgallery/80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6931" b="6116"/>
          <a:stretch/>
        </p:blipFill>
        <p:spPr bwMode="auto">
          <a:xfrm>
            <a:off x="2411760" y="3734334"/>
            <a:ext cx="4392488" cy="300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69457"/>
            <a:ext cx="7416824" cy="3212335"/>
          </a:xfrm>
          <a:prstGeom prst="rect">
            <a:avLst/>
          </a:prstGeom>
        </p:spPr>
      </p:pic>
      <p:sp>
        <p:nvSpPr>
          <p:cNvPr id="6" name="Ellipszis feliratnak 5"/>
          <p:cNvSpPr/>
          <p:nvPr/>
        </p:nvSpPr>
        <p:spPr>
          <a:xfrm>
            <a:off x="6660232" y="4536041"/>
            <a:ext cx="2627784" cy="936104"/>
          </a:xfrm>
          <a:prstGeom prst="wedgeEllipseCallout">
            <a:avLst>
              <a:gd name="adj1" fmla="val -18908"/>
              <a:gd name="adj2" fmla="val -275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A partizánok szerepe itt DÖNTŐ!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hu-HU" altLang="hu-HU" dirty="0"/>
              <a:t>Az elhúzódó háború 3 szakasza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72705"/>
          </a:xfrm>
        </p:spPr>
        <p:txBody>
          <a:bodyPr>
            <a:normAutofit fontScale="77500" lnSpcReduction="20000"/>
          </a:bodyPr>
          <a:lstStyle/>
          <a:p>
            <a:pPr marL="720725" lvl="1" indent="-514350">
              <a:buFontTx/>
              <a:buAutoNum type="arabicPeriod"/>
            </a:pPr>
            <a:r>
              <a:rPr lang="hu-HU" altLang="hu-HU" b="1" dirty="0" smtClean="0"/>
              <a:t>STRATÉGIAI VÉDELEM</a:t>
            </a:r>
          </a:p>
          <a:p>
            <a:pPr marL="901700" lvl="2" indent="-179388" defTabSz="1076325"/>
            <a:r>
              <a:rPr lang="hu-HU" altLang="hu-HU" dirty="0"/>
              <a:t>a</a:t>
            </a:r>
            <a:r>
              <a:rPr lang="hu-HU" altLang="hu-HU" dirty="0" smtClean="0"/>
              <a:t>z </a:t>
            </a:r>
            <a:r>
              <a:rPr lang="hu-HU" altLang="hu-HU" dirty="0"/>
              <a:t>ellenség stratégiai támadása, a saját erők stratégiai védelme</a:t>
            </a:r>
          </a:p>
          <a:p>
            <a:pPr marL="720725" lvl="1" indent="-514350">
              <a:buFontTx/>
              <a:buAutoNum type="arabicPeriod"/>
            </a:pPr>
            <a:r>
              <a:rPr lang="hu-HU" altLang="hu-HU" b="1" smtClean="0">
                <a:solidFill>
                  <a:srgbClr val="FF0000"/>
                </a:solidFill>
              </a:rPr>
              <a:t>STRATÉGIAI EGYENSÚLY</a:t>
            </a:r>
            <a:endParaRPr lang="hu-HU" altLang="hu-HU" b="1" dirty="0" smtClean="0">
              <a:solidFill>
                <a:srgbClr val="FF0000"/>
              </a:solidFill>
            </a:endParaRPr>
          </a:p>
          <a:p>
            <a:pPr marL="901700" lvl="2" indent="-179388" defTabSz="1076325"/>
            <a:r>
              <a:rPr lang="hu-HU" altLang="hu-HU" dirty="0">
                <a:solidFill>
                  <a:srgbClr val="FF0000"/>
                </a:solidFill>
              </a:rPr>
              <a:t>a</a:t>
            </a:r>
            <a:r>
              <a:rPr lang="hu-HU" altLang="hu-HU" dirty="0" smtClean="0">
                <a:solidFill>
                  <a:srgbClr val="FF0000"/>
                </a:solidFill>
              </a:rPr>
              <a:t>z </a:t>
            </a:r>
            <a:r>
              <a:rPr lang="hu-HU" altLang="hu-HU" dirty="0">
                <a:solidFill>
                  <a:srgbClr val="FF0000"/>
                </a:solidFill>
              </a:rPr>
              <a:t>ellenség védelembe megy át, a saját erők felkészülnek az ellentámadásra</a:t>
            </a:r>
          </a:p>
          <a:p>
            <a:pPr marL="720725" lvl="1" indent="-514350">
              <a:buFontTx/>
              <a:buAutoNum type="arabicPeriod"/>
            </a:pPr>
            <a:r>
              <a:rPr lang="hu-HU" altLang="hu-HU" b="1" dirty="0" smtClean="0"/>
              <a:t>STRATÉGIAI ELLENTÁMADÁS</a:t>
            </a:r>
          </a:p>
          <a:p>
            <a:pPr marL="901700" lvl="2" indent="-179388" defTabSz="1076325"/>
            <a:r>
              <a:rPr lang="hu-HU" altLang="hu-HU" dirty="0"/>
              <a:t>a</a:t>
            </a:r>
            <a:r>
              <a:rPr lang="hu-HU" altLang="hu-HU" dirty="0" smtClean="0"/>
              <a:t> </a:t>
            </a:r>
            <a:r>
              <a:rPr lang="hu-HU" altLang="hu-HU" dirty="0"/>
              <a:t>saját erők stratégiai támadása, az ellenség stratégiai visszavonulása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49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Mao vietnámi követője,</a:t>
            </a:r>
            <a:br>
              <a:rPr lang="hu-HU" sz="3600" dirty="0" smtClean="0"/>
            </a:br>
            <a:r>
              <a:rPr lang="hu-HU" sz="3600" dirty="0" smtClean="0"/>
              <a:t>a „vörös Napóleon”: </a:t>
            </a:r>
            <a:r>
              <a:rPr lang="hu-HU" sz="3600" dirty="0" err="1"/>
              <a:t>Võ</a:t>
            </a:r>
            <a:r>
              <a:rPr lang="hu-HU" sz="3600" dirty="0"/>
              <a:t> </a:t>
            </a:r>
            <a:r>
              <a:rPr lang="hu-HU" sz="3600" dirty="0" err="1"/>
              <a:t>Nguyên</a:t>
            </a:r>
            <a:r>
              <a:rPr lang="hu-HU" sz="3600" dirty="0"/>
              <a:t> </a:t>
            </a:r>
            <a:r>
              <a:rPr lang="hu-HU" sz="3600" dirty="0" err="1"/>
              <a:t>Giáp</a:t>
            </a:r>
            <a:endParaRPr lang="hu-HU" sz="3600" dirty="0"/>
          </a:p>
        </p:txBody>
      </p:sp>
      <p:pic>
        <p:nvPicPr>
          <p:cNvPr id="2050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3960440" cy="50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ikon: Che Guevara és a dél-amerikai vonal</a:t>
            </a:r>
            <a:br>
              <a:rPr lang="hu-HU" dirty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Picture 2" descr="https://uploads2.wikiart.org/images/andy-warhol/che-guev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2905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7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kubai forradalom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283968" y="1275237"/>
            <a:ext cx="4536504" cy="4890067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1953: a </a:t>
            </a:r>
            <a:r>
              <a:rPr lang="hu-HU" dirty="0" err="1"/>
              <a:t>Moncada-laktanya</a:t>
            </a:r>
            <a:r>
              <a:rPr lang="hu-HU" dirty="0"/>
              <a:t> megtámadása</a:t>
            </a:r>
          </a:p>
          <a:p>
            <a:r>
              <a:rPr lang="hu-HU" dirty="0"/>
              <a:t>1956: visszatérés Kubába</a:t>
            </a:r>
          </a:p>
          <a:p>
            <a:r>
              <a:rPr lang="hu-HU" dirty="0"/>
              <a:t>1957-1958: </a:t>
            </a:r>
            <a:r>
              <a:rPr lang="hu-HU" dirty="0" smtClean="0"/>
              <a:t>gerillaharc </a:t>
            </a:r>
            <a:r>
              <a:rPr lang="hu-HU" dirty="0"/>
              <a:t>a Sierra </a:t>
            </a:r>
            <a:r>
              <a:rPr lang="hu-HU" dirty="0" err="1"/>
              <a:t>Maestrában</a:t>
            </a:r>
            <a:r>
              <a:rPr lang="hu-HU" dirty="0"/>
              <a:t> </a:t>
            </a:r>
          </a:p>
          <a:p>
            <a:pPr lvl="1"/>
            <a:r>
              <a:rPr lang="hu-HU" dirty="0" err="1"/>
              <a:t>p</a:t>
            </a:r>
            <a:r>
              <a:rPr lang="hu-HU" dirty="0" err="1" smtClean="0"/>
              <a:t>ropagada</a:t>
            </a:r>
            <a:endParaRPr lang="hu-HU" dirty="0"/>
          </a:p>
          <a:p>
            <a:pPr lvl="2"/>
            <a:r>
              <a:rPr lang="hu-HU" dirty="0" err="1" smtClean="0"/>
              <a:t>Radio</a:t>
            </a:r>
            <a:r>
              <a:rPr lang="hu-HU" dirty="0" smtClean="0"/>
              <a:t> </a:t>
            </a:r>
            <a:r>
              <a:rPr lang="hu-HU" dirty="0" err="1"/>
              <a:t>Rebelde</a:t>
            </a:r>
            <a:endParaRPr lang="hu-HU" dirty="0"/>
          </a:p>
          <a:p>
            <a:pPr lvl="1"/>
            <a:r>
              <a:rPr lang="hu-HU" dirty="0"/>
              <a:t>1958 nyarán ellentámadás</a:t>
            </a:r>
          </a:p>
          <a:p>
            <a:r>
              <a:rPr lang="hu-HU" dirty="0"/>
              <a:t>1959: győzelem</a:t>
            </a:r>
          </a:p>
          <a:p>
            <a:endParaRPr lang="hu-HU" dirty="0"/>
          </a:p>
        </p:txBody>
      </p:sp>
      <p:pic>
        <p:nvPicPr>
          <p:cNvPr id="4098" name="Picture 2" descr="Képtalálat a következ&amp;odblac;re: „che guevara castro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384376" cy="45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gerillaharcos kézikönyve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9488" y="1600200"/>
            <a:ext cx="5842992" cy="4637111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A kubai forradalom három alapvető tanulsága:</a:t>
            </a:r>
          </a:p>
          <a:p>
            <a:pPr marL="880110" lvl="1" indent="-514350">
              <a:buFont typeface="+mj-lt"/>
              <a:buAutoNum type="arabicPeriod"/>
            </a:pPr>
            <a:r>
              <a:rPr lang="hu-HU" dirty="0"/>
              <a:t>„A népi erők megnyerhetik a háborút a hadsereg ellen.</a:t>
            </a:r>
          </a:p>
          <a:p>
            <a:pPr marL="880110" lvl="1" indent="-514350">
              <a:buFont typeface="+mj-lt"/>
              <a:buAutoNum type="arabicPeriod"/>
            </a:pPr>
            <a:r>
              <a:rPr lang="hu-HU" dirty="0"/>
              <a:t>Nem kell mindig megvárni, amíg létrejönnek a forradalom összes feltételei; a népfelkelő-tűzfészek, </a:t>
            </a:r>
            <a:r>
              <a:rPr lang="hu-HU" i="1" dirty="0" err="1"/>
              <a:t>foco</a:t>
            </a:r>
            <a:r>
              <a:rPr lang="hu-HU" dirty="0"/>
              <a:t>, </a:t>
            </a:r>
            <a:r>
              <a:rPr lang="hu-HU" dirty="0">
                <a:solidFill>
                  <a:srgbClr val="FF0000"/>
                </a:solidFill>
              </a:rPr>
              <a:t>a fennálló objektív feltételekre alapozva képes kialakítani a szubjektív feltételeket.</a:t>
            </a:r>
          </a:p>
          <a:p>
            <a:pPr marL="880110" lvl="1" indent="-514350">
              <a:buFont typeface="+mj-lt"/>
              <a:buAutoNum type="arabicPeriod"/>
            </a:pPr>
            <a:r>
              <a:rPr lang="hu-HU" dirty="0"/>
              <a:t>A fejletlen Amerikában a vidék a fegyveres harc legfőbb színtere.”</a:t>
            </a:r>
          </a:p>
          <a:p>
            <a:endParaRPr lang="hu-HU" dirty="0"/>
          </a:p>
        </p:txBody>
      </p:sp>
      <p:pic>
        <p:nvPicPr>
          <p:cNvPr id="4" name="Picture 2" descr="http://konyv-konyvek.hu/book_images/04a/99962930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33549"/>
            <a:ext cx="2376264" cy="379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3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ALAPFOGALMAK</a:t>
            </a:r>
            <a:br>
              <a:rPr lang="hu-HU" dirty="0" smtClean="0"/>
            </a:br>
            <a:r>
              <a:rPr lang="hu-HU" altLang="hu-HU" sz="3600" dirty="0"/>
              <a:t>Gerilla, partizán vagy felkelő</a:t>
            </a:r>
            <a:r>
              <a:rPr lang="hu-HU" altLang="hu-HU" sz="3600" dirty="0" smtClean="0"/>
              <a:t>?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098" name="Picture 2" descr="http://www.triathlonbeurs.nl/wp-content/uploads/2017/03/questionmarkthink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305175" cy="32956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városi gerillák harcai Brazíliában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73856" y="1556792"/>
            <a:ext cx="5554960" cy="4853135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A kubai forradalom győzelmének hatása</a:t>
            </a:r>
          </a:p>
          <a:p>
            <a:r>
              <a:rPr lang="hu-HU" dirty="0"/>
              <a:t>1964: katonai diktatúra</a:t>
            </a:r>
          </a:p>
          <a:p>
            <a:r>
              <a:rPr lang="hu-HU" dirty="0"/>
              <a:t>1966-tól harcok a rezsim ellen</a:t>
            </a:r>
          </a:p>
          <a:p>
            <a:pPr lvl="1"/>
            <a:r>
              <a:rPr lang="hu-HU" dirty="0"/>
              <a:t>v</a:t>
            </a:r>
            <a:r>
              <a:rPr lang="hu-HU" dirty="0" smtClean="0"/>
              <a:t>árosi </a:t>
            </a:r>
            <a:r>
              <a:rPr lang="hu-HU" dirty="0"/>
              <a:t>hadszíntér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városi gerillák akciói</a:t>
            </a:r>
          </a:p>
          <a:p>
            <a:pPr lvl="2"/>
            <a:r>
              <a:rPr lang="hu-HU" dirty="0" smtClean="0"/>
              <a:t>rajtaütések</a:t>
            </a:r>
            <a:endParaRPr lang="hu-HU" dirty="0"/>
          </a:p>
          <a:p>
            <a:pPr lvl="2"/>
            <a:r>
              <a:rPr lang="hu-HU" dirty="0"/>
              <a:t>e</a:t>
            </a:r>
            <a:r>
              <a:rPr lang="hu-HU" dirty="0" smtClean="0"/>
              <a:t>mberrablások</a:t>
            </a:r>
            <a:endParaRPr lang="hu-HU" dirty="0"/>
          </a:p>
          <a:p>
            <a:pPr lvl="2"/>
            <a:r>
              <a:rPr lang="hu-HU" dirty="0"/>
              <a:t>p</a:t>
            </a:r>
            <a:r>
              <a:rPr lang="hu-HU" dirty="0" smtClean="0"/>
              <a:t>ropaganda </a:t>
            </a:r>
            <a:r>
              <a:rPr lang="hu-HU" dirty="0"/>
              <a:t>– nyomtatott sajtó, rádió</a:t>
            </a:r>
          </a:p>
          <a:p>
            <a:r>
              <a:rPr lang="hu-HU" dirty="0"/>
              <a:t>1969: </a:t>
            </a:r>
            <a:r>
              <a:rPr lang="hu-HU" dirty="0" smtClean="0"/>
              <a:t>Carlos </a:t>
            </a:r>
            <a:r>
              <a:rPr lang="hu-HU" dirty="0" err="1" smtClean="0"/>
              <a:t>Marighella</a:t>
            </a:r>
            <a:r>
              <a:rPr lang="hu-HU" dirty="0" smtClean="0"/>
              <a:t> halála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mozgalom kifullad 1971-re</a:t>
            </a:r>
          </a:p>
        </p:txBody>
      </p:sp>
      <p:pic>
        <p:nvPicPr>
          <p:cNvPr id="2052" name="Picture 4" descr="https://www.documentosrevelados.com.br/wp-content/uploads/2012/07/mini-manu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2655609" cy="37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gerillaikon</a:t>
            </a:r>
            <a:endParaRPr lang="hu-HU" dirty="0"/>
          </a:p>
        </p:txBody>
      </p:sp>
      <p:pic>
        <p:nvPicPr>
          <p:cNvPr id="4" name="Kép 1" descr="guerill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7494"/>
            <a:ext cx="3592356" cy="399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2" descr="gueril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36" y="1484785"/>
            <a:ext cx="3654213" cy="413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09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asleep waking up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1906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Röviden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rmAutofit lnSpcReduction="10000"/>
          </a:bodyPr>
          <a:lstStyle/>
          <a:p>
            <a:r>
              <a:rPr lang="hu-HU" altLang="hu-HU" dirty="0"/>
              <a:t>A </a:t>
            </a:r>
            <a:r>
              <a:rPr lang="hu-HU" altLang="hu-HU" dirty="0" smtClean="0"/>
              <a:t>gerillaelméletek lényege</a:t>
            </a:r>
            <a:endParaRPr lang="hu-HU" altLang="hu-HU" dirty="0"/>
          </a:p>
          <a:p>
            <a:pPr lvl="1"/>
            <a:r>
              <a:rPr lang="hu-HU" altLang="hu-HU" dirty="0"/>
              <a:t>m</a:t>
            </a:r>
            <a:r>
              <a:rPr lang="hu-HU" altLang="hu-HU" dirty="0" smtClean="0"/>
              <a:t>arkáns ideológiai háttér</a:t>
            </a:r>
            <a:endParaRPr lang="hu-HU" altLang="hu-HU" dirty="0"/>
          </a:p>
          <a:p>
            <a:pPr lvl="1"/>
            <a:r>
              <a:rPr lang="hu-HU" altLang="hu-HU" dirty="0"/>
              <a:t>a</a:t>
            </a:r>
            <a:r>
              <a:rPr lang="hu-HU" altLang="hu-HU" dirty="0" smtClean="0"/>
              <a:t> hadászati cél a kifárasztás</a:t>
            </a:r>
            <a:endParaRPr lang="hu-HU" altLang="hu-HU" dirty="0"/>
          </a:p>
          <a:p>
            <a:pPr lvl="1"/>
            <a:r>
              <a:rPr lang="hu-HU" altLang="hu-HU" dirty="0"/>
              <a:t>a</a:t>
            </a:r>
            <a:r>
              <a:rPr lang="hu-HU" altLang="hu-HU" dirty="0" smtClean="0"/>
              <a:t> népi támogatottság elengedhetetlen</a:t>
            </a:r>
            <a:endParaRPr lang="hu-HU" altLang="hu-HU" dirty="0"/>
          </a:p>
          <a:p>
            <a:pPr lvl="1"/>
            <a:r>
              <a:rPr lang="hu-HU" altLang="hu-HU" dirty="0"/>
              <a:t>a</a:t>
            </a:r>
            <a:r>
              <a:rPr lang="hu-HU" altLang="hu-HU" dirty="0" smtClean="0"/>
              <a:t> bázisterület fontossága</a:t>
            </a:r>
            <a:endParaRPr lang="hu-HU" altLang="hu-HU" dirty="0"/>
          </a:p>
          <a:p>
            <a:r>
              <a:rPr lang="hu-HU" altLang="hu-HU" dirty="0"/>
              <a:t>Irreguláris ≠ szabálytalan!</a:t>
            </a:r>
          </a:p>
          <a:p>
            <a:pPr lvl="1"/>
            <a:r>
              <a:rPr lang="hu-HU" altLang="hu-HU" dirty="0"/>
              <a:t>n</a:t>
            </a:r>
            <a:r>
              <a:rPr lang="hu-HU" altLang="hu-HU" dirty="0" smtClean="0"/>
              <a:t>em a bevett szabályoknak megfelelő hadviselés</a:t>
            </a:r>
            <a:endParaRPr lang="hu-HU" altLang="hu-HU" dirty="0"/>
          </a:p>
          <a:p>
            <a:r>
              <a:rPr lang="hu-HU" altLang="hu-HU" dirty="0"/>
              <a:t>Indirekt hadviselés irreguláris formában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47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clausewitz.com/souvenirs/clausewitz_is_cool_35_button_10_pac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33" y="4328632"/>
            <a:ext cx="2520280" cy="25202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flat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Ismét Clausewitz…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/>
              <a:t>„Az elmélet csupán </a:t>
            </a:r>
            <a:r>
              <a:rPr lang="hu-HU" b="1" dirty="0"/>
              <a:t>szemlélet</a:t>
            </a:r>
            <a:r>
              <a:rPr lang="hu-HU" dirty="0"/>
              <a:t>, ne pedig tan legyen…</a:t>
            </a:r>
          </a:p>
          <a:p>
            <a:pPr marL="0" indent="0">
              <a:buNone/>
            </a:pPr>
            <a:r>
              <a:rPr lang="hu-HU" dirty="0"/>
              <a:t>Az elmélet nevelje a leendő hadvezér szellemét, vagyis irányítsa önképzését és nevelését, ám nem szükséges, hogy a csatamezőre is elkísérje; tegyen úgy, mint a bölcs nevelő, aki irányítja és egyengeti az ifjú szellemi fejlődését, anélkül, hogy egész életén át kézen fogva vezetné.”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510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4" descr="untitl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9" b="3782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Rot="1" noChangeArrowheads="1"/>
          </p:cNvSpPr>
          <p:nvPr/>
        </p:nvSpPr>
        <p:spPr bwMode="auto">
          <a:xfrm>
            <a:off x="1547664" y="5661248"/>
            <a:ext cx="7596336" cy="85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u-HU" sz="4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Köszönöm a figyelmet</a:t>
            </a:r>
            <a:r>
              <a:rPr lang="hu-HU" sz="4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!</a:t>
            </a:r>
          </a:p>
          <a:p>
            <a:pPr algn="r">
              <a:defRPr/>
            </a:pPr>
            <a:r>
              <a:rPr lang="hu-HU" sz="4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forgacs.balazs</a:t>
            </a:r>
            <a:r>
              <a:rPr lang="hu-HU" sz="4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@</a:t>
            </a:r>
            <a:r>
              <a:rPr lang="hu-HU" sz="4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uni-nke.hu</a:t>
            </a:r>
            <a:r>
              <a:rPr lang="hu-HU" sz="4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hu-HU" sz="4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8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A gerilla fogalma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490964" y="1600200"/>
            <a:ext cx="5653036" cy="4637112"/>
          </a:xfrm>
        </p:spPr>
        <p:txBody>
          <a:bodyPr>
            <a:normAutofit fontScale="70000" lnSpcReduction="20000"/>
          </a:bodyPr>
          <a:lstStyle/>
          <a:p>
            <a:r>
              <a:rPr lang="hu-HU" altLang="hu-HU" sz="3400" dirty="0"/>
              <a:t>„az irreguláris csapatokkal, azok tagjaival, haditevékenységeivel kapcsolatos gyűjtőfogalom.” </a:t>
            </a:r>
          </a:p>
          <a:p>
            <a:r>
              <a:rPr lang="hu-HU" altLang="hu-HU" sz="3400" dirty="0"/>
              <a:t>„a gerillaharcos az a személy, aki az irreguláris csapatok kötelékében önként vállalkozik a fegyveres harcra, a hágai (1899 és 1907), valamint a genfi (1949) konvenció nemzetközi jogszabályainak hatálya alá tartozik.”</a:t>
            </a:r>
          </a:p>
          <a:p>
            <a:pPr lvl="1"/>
            <a:r>
              <a:rPr lang="hu-HU" altLang="hu-HU" sz="3400" dirty="0"/>
              <a:t>fogságba esése esetén a hadifoglyokkal azonos megítélés alá </a:t>
            </a:r>
            <a:r>
              <a:rPr lang="hu-HU" altLang="hu-HU" sz="3400" dirty="0" smtClean="0"/>
              <a:t>esik</a:t>
            </a:r>
          </a:p>
          <a:p>
            <a:pPr marL="914400" lvl="2" indent="0">
              <a:buNone/>
            </a:pPr>
            <a:endParaRPr lang="hu-HU" altLang="hu-HU" dirty="0" smtClean="0"/>
          </a:p>
          <a:p>
            <a:pPr marL="914400" lvl="2" indent="0" algn="r">
              <a:buNone/>
            </a:pPr>
            <a:r>
              <a:rPr lang="hu-HU" altLang="hu-HU" sz="2900" dirty="0" smtClean="0"/>
              <a:t>	Hadtudományi Lexikon</a:t>
            </a:r>
            <a:endParaRPr lang="hu-HU" altLang="hu-HU" sz="2900" dirty="0"/>
          </a:p>
          <a:p>
            <a:endParaRPr lang="hu-HU" dirty="0"/>
          </a:p>
        </p:txBody>
      </p:sp>
      <p:pic>
        <p:nvPicPr>
          <p:cNvPr id="2050" name="Picture 2" descr="Képtalálat a következ&amp;odblac;re: „FARC guerrilla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r="39793"/>
          <a:stretch/>
        </p:blipFill>
        <p:spPr bwMode="auto">
          <a:xfrm>
            <a:off x="467544" y="1556792"/>
            <a:ext cx="302342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6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A partizán fogalma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75856" y="1600200"/>
            <a:ext cx="5688632" cy="4565103"/>
          </a:xfrm>
        </p:spPr>
        <p:txBody>
          <a:bodyPr>
            <a:normAutofit fontScale="92500" lnSpcReduction="10000"/>
          </a:bodyPr>
          <a:lstStyle/>
          <a:p>
            <a:r>
              <a:rPr lang="hu-HU" altLang="hu-HU" dirty="0"/>
              <a:t>„az ellenség által megszállt területen szervezett fegyveres csoportban, az ellenség elleni </a:t>
            </a:r>
            <a:r>
              <a:rPr lang="hu-HU" altLang="hu-HU" dirty="0" smtClean="0"/>
              <a:t>harcban </a:t>
            </a:r>
            <a:r>
              <a:rPr lang="hu-HU" altLang="hu-HU" dirty="0"/>
              <a:t>önként részt vevő személy, vagy a nemzeti felszabadító harcok résztvevője, aki nem tartozik a reguláris (rendes) fegyveres erők állományába</a:t>
            </a:r>
            <a:r>
              <a:rPr lang="hu-HU" altLang="hu-HU" dirty="0" smtClean="0"/>
              <a:t>”</a:t>
            </a:r>
          </a:p>
          <a:p>
            <a:pPr marL="0" lvl="2" indent="0">
              <a:buNone/>
            </a:pPr>
            <a:r>
              <a:rPr lang="hu-HU" altLang="hu-HU" dirty="0" smtClean="0"/>
              <a:t>		</a:t>
            </a:r>
          </a:p>
          <a:p>
            <a:pPr marL="0" lvl="2" indent="0" algn="r">
              <a:buNone/>
            </a:pPr>
            <a:r>
              <a:rPr lang="hu-HU" altLang="hu-HU" dirty="0"/>
              <a:t>	</a:t>
            </a:r>
            <a:r>
              <a:rPr lang="hu-HU" altLang="hu-HU" dirty="0" smtClean="0"/>
              <a:t>	Hadtudományi </a:t>
            </a:r>
            <a:r>
              <a:rPr lang="hu-HU" altLang="hu-HU" dirty="0"/>
              <a:t>Lexikon</a:t>
            </a:r>
          </a:p>
          <a:p>
            <a:endParaRPr lang="hu-HU" altLang="hu-HU" dirty="0"/>
          </a:p>
          <a:p>
            <a:endParaRPr lang="hu-HU" dirty="0"/>
          </a:p>
        </p:txBody>
      </p:sp>
      <p:pic>
        <p:nvPicPr>
          <p:cNvPr id="5" name="Tartalom hely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484969" cy="37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9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Gerilla, partizán vagy felkelő?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 err="1"/>
              <a:t>Guerra</a:t>
            </a:r>
            <a:r>
              <a:rPr lang="hu-HU" altLang="hu-HU" dirty="0"/>
              <a:t> (</a:t>
            </a:r>
            <a:r>
              <a:rPr lang="hu-HU" altLang="hu-HU" dirty="0" err="1"/>
              <a:t>sp</a:t>
            </a:r>
            <a:r>
              <a:rPr lang="hu-HU" altLang="hu-HU" dirty="0"/>
              <a:t>.) = háború</a:t>
            </a:r>
          </a:p>
          <a:p>
            <a:r>
              <a:rPr lang="hu-HU" altLang="hu-HU" dirty="0"/>
              <a:t>Különböző megnevezések – azonos tartalom, egymás szinonimái</a:t>
            </a:r>
          </a:p>
          <a:p>
            <a:pPr lvl="1"/>
            <a:r>
              <a:rPr lang="hu-HU" altLang="hu-HU" dirty="0"/>
              <a:t>b</a:t>
            </a:r>
            <a:r>
              <a:rPr lang="hu-HU" altLang="hu-HU" dirty="0" smtClean="0"/>
              <a:t>andita</a:t>
            </a:r>
            <a:r>
              <a:rPr lang="hu-HU" altLang="hu-HU" dirty="0"/>
              <a:t>, partizán, felkelő (Spanyolország, Arábia, napjaink)</a:t>
            </a:r>
          </a:p>
          <a:p>
            <a:pPr lvl="1"/>
            <a:r>
              <a:rPr lang="hu-HU" altLang="hu-HU" dirty="0"/>
              <a:t>g</a:t>
            </a:r>
            <a:r>
              <a:rPr lang="hu-HU" altLang="hu-HU" dirty="0" smtClean="0"/>
              <a:t>erilla </a:t>
            </a:r>
            <a:r>
              <a:rPr lang="hu-HU" altLang="hu-HU" dirty="0"/>
              <a:t>(főleg Dél-Amerikában)</a:t>
            </a:r>
          </a:p>
          <a:p>
            <a:pPr lvl="1"/>
            <a:r>
              <a:rPr lang="hu-HU" altLang="hu-HU" dirty="0"/>
              <a:t>p</a:t>
            </a:r>
            <a:r>
              <a:rPr lang="hu-HU" altLang="hu-HU" dirty="0" smtClean="0"/>
              <a:t>artizán </a:t>
            </a:r>
            <a:r>
              <a:rPr lang="hu-HU" altLang="hu-HU" dirty="0"/>
              <a:t>(főleg a baloldali mozgalmak)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82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smtClean="0"/>
              <a:t>háború fogalma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4139952" y="1600201"/>
            <a:ext cx="4896544" cy="4205064"/>
          </a:xfrm>
        </p:spPr>
        <p:txBody>
          <a:bodyPr>
            <a:normAutofit/>
          </a:bodyPr>
          <a:lstStyle/>
          <a:p>
            <a:r>
              <a:rPr lang="hu-HU" sz="2400" dirty="0"/>
              <a:t>„A háború tehát erőszak alkalmazása, hogy ellenfelünket saját akaratunk teljesítésére kényszerítsük.”</a:t>
            </a:r>
          </a:p>
          <a:p>
            <a:r>
              <a:rPr lang="hu-HU" sz="2400" dirty="0"/>
              <a:t>A háború kettős jellege</a:t>
            </a:r>
          </a:p>
          <a:p>
            <a:pPr lvl="1"/>
            <a:r>
              <a:rPr lang="hu-HU" sz="2000" dirty="0"/>
              <a:t>m</a:t>
            </a:r>
            <a:r>
              <a:rPr lang="hu-HU" sz="2000" dirty="0" smtClean="0"/>
              <a:t>egsemmisítés </a:t>
            </a:r>
            <a:r>
              <a:rPr lang="hu-HU" sz="2000" dirty="0"/>
              <a:t>(DIREKT)</a:t>
            </a:r>
          </a:p>
          <a:p>
            <a:pPr lvl="1"/>
            <a:r>
              <a:rPr lang="hu-HU" sz="2600" b="1" dirty="0">
                <a:solidFill>
                  <a:srgbClr val="FF0000"/>
                </a:solidFill>
              </a:rPr>
              <a:t>k</a:t>
            </a:r>
            <a:r>
              <a:rPr lang="hu-HU" sz="2600" b="1" dirty="0" smtClean="0">
                <a:solidFill>
                  <a:srgbClr val="FF0000"/>
                </a:solidFill>
              </a:rPr>
              <a:t>ifárasztás </a:t>
            </a:r>
            <a:r>
              <a:rPr lang="hu-HU" sz="2600" b="1" dirty="0">
                <a:solidFill>
                  <a:srgbClr val="FF0000"/>
                </a:solidFill>
              </a:rPr>
              <a:t>(INDIREKT)</a:t>
            </a:r>
          </a:p>
          <a:p>
            <a:r>
              <a:rPr lang="hu-HU" sz="2400" dirty="0"/>
              <a:t>A háborút jellemzi az erőszak-alkalmazás jellege!</a:t>
            </a:r>
            <a:endParaRPr lang="hu-HU" sz="2000" dirty="0"/>
          </a:p>
          <a:p>
            <a:endParaRPr lang="hu-HU" sz="2000" dirty="0"/>
          </a:p>
          <a:p>
            <a:endParaRPr lang="hu-HU" dirty="0"/>
          </a:p>
        </p:txBody>
      </p:sp>
      <p:pic>
        <p:nvPicPr>
          <p:cNvPr id="7" name="Picture 9" descr="clausewitz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7928" y="1817129"/>
            <a:ext cx="2857143" cy="3771429"/>
          </a:xfrm>
        </p:spPr>
      </p:pic>
    </p:spTree>
    <p:extLst>
      <p:ext uri="{BB962C8B-B14F-4D97-AF65-F5344CB8AC3E}">
        <p14:creationId xmlns:p14="http://schemas.microsoft.com/office/powerpoint/2010/main" val="20089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első gerillaelméletek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Képtalálat a következ&amp;odblac;re: „leader wallpaper”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6"/>
          <a:stretch/>
        </p:blipFill>
        <p:spPr bwMode="auto">
          <a:xfrm>
            <a:off x="539551" y="9087"/>
            <a:ext cx="4248473" cy="34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7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KE_prezentacio_Ludovika Szabadegyet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KE">
      <a:majorFont>
        <a:latin typeface="Optima HU Bd"/>
        <a:ea typeface=""/>
        <a:cs typeface=""/>
      </a:majorFont>
      <a:minorFont>
        <a:latin typeface="Optima HU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NKE_prezentacio_Ludovika Szabadegyetem</Template>
  <TotalTime>607</TotalTime>
  <Words>1173</Words>
  <Application>Microsoft Office PowerPoint</Application>
  <PresentationFormat>Diavetítés a képernyőre (4:3 oldalarány)</PresentationFormat>
  <Paragraphs>211</Paragraphs>
  <Slides>45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46" baseType="lpstr">
      <vt:lpstr>NKE_prezentacio_Ludovika Szabadegyetem</vt:lpstr>
      <vt:lpstr>GERILLAELMÉLETEK  Ludovika Szabadegyetem 2017/2018. I. szemeszter</vt:lpstr>
      <vt:lpstr>Mottó</vt:lpstr>
      <vt:lpstr>Az előadás vázlata</vt:lpstr>
      <vt:lpstr>ALAPFOGALMAK Gerilla, partizán vagy felkelő?</vt:lpstr>
      <vt:lpstr>A gerilla fogalma</vt:lpstr>
      <vt:lpstr>A partizán fogalma</vt:lpstr>
      <vt:lpstr>Gerilla, partizán vagy felkelő?</vt:lpstr>
      <vt:lpstr>A háború fogalma</vt:lpstr>
      <vt:lpstr>Az első gerillaelméletek</vt:lpstr>
      <vt:lpstr>A napóleoni háborúk kora</vt:lpstr>
      <vt:lpstr>A Vendée-i felkelés (1793-1796)</vt:lpstr>
      <vt:lpstr>Gerillák Spanyolországban (1808-1814)</vt:lpstr>
      <vt:lpstr>A tiroli felkelés (1809-1810)</vt:lpstr>
      <vt:lpstr>Partizánok Oroszországban (1812)</vt:lpstr>
      <vt:lpstr>Az első elméletek</vt:lpstr>
      <vt:lpstr>Carl von Clausewitz: A háborúról</vt:lpstr>
      <vt:lpstr>Clausewitz és a népfelkelés</vt:lpstr>
      <vt:lpstr>Clausewitz hatása</vt:lpstr>
      <vt:lpstr>Az első világhírű gerilla: Arábiai Lawrence </vt:lpstr>
      <vt:lpstr>Az első világháború és az arab felkelés</vt:lpstr>
      <vt:lpstr>Thomas Edward Lawrence és A bölcsesség hét pillére</vt:lpstr>
      <vt:lpstr>Az arab felkelés hadelmélete</vt:lpstr>
      <vt:lpstr>Az arab felkelés hadelmélete (folyt.)</vt:lpstr>
      <vt:lpstr>A világhírű gerilla </vt:lpstr>
      <vt:lpstr>Lawrence a filmvásznon</vt:lpstr>
      <vt:lpstr>A teoretikus: Mao Ce-tung és a baloldali hagyomány</vt:lpstr>
      <vt:lpstr>A kínai polgárháború és Mao</vt:lpstr>
      <vt:lpstr>A hosszú menetelés (1934-1935)</vt:lpstr>
      <vt:lpstr>A baloldali hagyomány</vt:lpstr>
      <vt:lpstr>Mao hadelméleti munkái</vt:lpstr>
      <vt:lpstr>Tér – idő – akarat – kiegészítés </vt:lpstr>
      <vt:lpstr>„…mint hal a vízben.”  A népi támogatás jelentősége</vt:lpstr>
      <vt:lpstr>A partizánok etikai kódexe (1947)</vt:lpstr>
      <vt:lpstr>A partizánok evolúciója</vt:lpstr>
      <vt:lpstr>Az elhúzódó háború 3 szakasza</vt:lpstr>
      <vt:lpstr>Mao vietnámi követője, a „vörös Napóleon”: Võ Nguyên Giáp</vt:lpstr>
      <vt:lpstr>Az ikon: Che Guevara és a dél-amerikai vonal </vt:lpstr>
      <vt:lpstr>A kubai forradalom</vt:lpstr>
      <vt:lpstr>A gerillaharcos kézikönyve</vt:lpstr>
      <vt:lpstr>A városi gerillák harcai Brazíliában</vt:lpstr>
      <vt:lpstr>A gerillaikon</vt:lpstr>
      <vt:lpstr>ÖSSZEGZÉS</vt:lpstr>
      <vt:lpstr>Röviden</vt:lpstr>
      <vt:lpstr>Ismét Clausewitz…</vt:lpstr>
      <vt:lpstr>PowerPoint bemutató</vt:lpstr>
    </vt:vector>
  </TitlesOfParts>
  <Company>NKE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egeresiz</dc:creator>
  <cp:lastModifiedBy>szabozs</cp:lastModifiedBy>
  <cp:revision>43</cp:revision>
  <dcterms:created xsi:type="dcterms:W3CDTF">2017-01-26T13:34:56Z</dcterms:created>
  <dcterms:modified xsi:type="dcterms:W3CDTF">2017-09-19T14:29:47Z</dcterms:modified>
</cp:coreProperties>
</file>