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12" r:id="rId3"/>
    <p:sldId id="305" r:id="rId4"/>
    <p:sldId id="306" r:id="rId5"/>
    <p:sldId id="307" r:id="rId6"/>
    <p:sldId id="308" r:id="rId7"/>
    <p:sldId id="334" r:id="rId8"/>
    <p:sldId id="311" r:id="rId9"/>
    <p:sldId id="330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="0" i="0" baseline="0" dirty="0">
                <a:solidFill>
                  <a:schemeClr val="tx1"/>
                </a:solidFill>
                <a:latin typeface="Calibri Regular"/>
              </a:rPr>
              <a:t>Diagram címe</a:t>
            </a:r>
          </a:p>
        </c:rich>
      </c:tx>
      <c:layout>
        <c:manualLayout>
          <c:xMode val="edge"/>
          <c:yMode val="edge"/>
          <c:x val="0.357435073653964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63500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63500" cap="sq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25984"/>
        <c:axId val="123958912"/>
      </c:lineChart>
      <c:catAx>
        <c:axId val="17002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3958912"/>
        <c:crosses val="autoZero"/>
        <c:auto val="1"/>
        <c:lblAlgn val="ctr"/>
        <c:lblOffset val="100"/>
        <c:noMultiLvlLbl val="0"/>
      </c:catAx>
      <c:valAx>
        <c:axId val="123958912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bg2"/>
              </a:solidFill>
              <a:bevel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0025984"/>
        <c:crosses val="autoZero"/>
        <c:crossBetween val="between"/>
      </c:valAx>
      <c:spPr>
        <a:noFill/>
        <a:ln w="12700">
          <a:solidFill>
            <a:schemeClr val="bg2"/>
          </a:solidFill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="0" i="0" baseline="0" dirty="0">
                <a:solidFill>
                  <a:schemeClr val="tx1"/>
                </a:solidFill>
                <a:latin typeface="Calibri Regular"/>
              </a:rPr>
              <a:t>Diagram címe</a:t>
            </a:r>
          </a:p>
        </c:rich>
      </c:tx>
      <c:layout>
        <c:manualLayout>
          <c:xMode val="edge"/>
          <c:yMode val="edge"/>
          <c:x val="0.35091407011773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027520"/>
        <c:axId val="123960640"/>
      </c:barChart>
      <c:catAx>
        <c:axId val="17002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3960640"/>
        <c:crosses val="autoZero"/>
        <c:auto val="1"/>
        <c:lblAlgn val="ctr"/>
        <c:lblOffset val="100"/>
        <c:noMultiLvlLbl val="0"/>
      </c:catAx>
      <c:valAx>
        <c:axId val="123960640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0027520"/>
        <c:crosses val="autoZero"/>
        <c:crossBetween val="between"/>
      </c:valAx>
      <c:spPr>
        <a:noFill/>
        <a:ln w="12700">
          <a:solidFill>
            <a:schemeClr val="bg2"/>
          </a:solidFill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="0" i="0" baseline="0" dirty="0">
                <a:solidFill>
                  <a:schemeClr val="tx1"/>
                </a:solidFill>
                <a:latin typeface="Calibri Regular"/>
              </a:rPr>
              <a:t>Diagram címe</a:t>
            </a:r>
          </a:p>
        </c:rich>
      </c:tx>
      <c:layout>
        <c:manualLayout>
          <c:xMode val="edge"/>
          <c:yMode val="edge"/>
          <c:x val="0.334611561277151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553CD-5654-4764-90AF-C99575A8CC10}" type="datetimeFigureOut">
              <a:rPr lang="hu-HU" smtClean="0"/>
              <a:t>2022. 09. 01.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F965E-C509-4244-B9DF-46A4AD227B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573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C658-8B49-4E07-BFA0-16DB2BFA74DF}" type="slidenum">
              <a:rPr lang="hu-HU" smtClean="0">
                <a:solidFill>
                  <a:prstClr val="black"/>
                </a:solidFill>
              </a:rPr>
              <a:pPr/>
              <a:t>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78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- Ex </a:t>
            </a:r>
            <a:r>
              <a:rPr lang="hu-HU" dirty="0" err="1"/>
              <a:t>növ</a:t>
            </a:r>
            <a:r>
              <a:rPr lang="hu-HU" dirty="0"/>
              <a:t>: nemzeti</a:t>
            </a:r>
            <a:r>
              <a:rPr lang="hu-HU" baseline="0" dirty="0"/>
              <a:t> és nemzetközi szinten egyaránt,</a:t>
            </a:r>
          </a:p>
          <a:p>
            <a:pPr marL="171450" indent="-171450">
              <a:buFontTx/>
              <a:buChar char="-"/>
            </a:pPr>
            <a:r>
              <a:rPr lang="hu-HU" baseline="0" dirty="0"/>
              <a:t>Hozzáadott érték: pl. az infrastruktúra monitoring, a mezőgazdasági, a csomagkiszállításhoz, köthető új szolgáltatásokkal, melyek mind a jelen megoldásokhoz képest hatékonyabb, és kevesebb </a:t>
            </a:r>
            <a:r>
              <a:rPr lang="hu-HU" baseline="0" dirty="0" err="1"/>
              <a:t>humnáerőforrást</a:t>
            </a:r>
            <a:r>
              <a:rPr lang="hu-HU" baseline="0" dirty="0"/>
              <a:t> </a:t>
            </a:r>
            <a:r>
              <a:rPr lang="hu-HU" baseline="0" dirty="0" err="1"/>
              <a:t>igényló</a:t>
            </a:r>
            <a:r>
              <a:rPr lang="hu-HU" baseline="0" dirty="0"/>
              <a:t> megoldást jelentenek</a:t>
            </a:r>
          </a:p>
          <a:p>
            <a:pPr marL="171450" indent="-171450">
              <a:buFontTx/>
              <a:buChar char="-"/>
            </a:pPr>
            <a:r>
              <a:rPr lang="hu-HU" baseline="0" dirty="0"/>
              <a:t>Elterjedés: pl. a biztonságos üzemeltetést garantáló </a:t>
            </a:r>
            <a:r>
              <a:rPr lang="hu-HU" baseline="0" dirty="0" err="1"/>
              <a:t>szabályozas</a:t>
            </a:r>
            <a:r>
              <a:rPr lang="hu-HU" baseline="0" dirty="0"/>
              <a:t>, a </a:t>
            </a:r>
            <a:r>
              <a:rPr lang="hu-HU" baseline="0" dirty="0" err="1"/>
              <a:t>technology</a:t>
            </a:r>
            <a:r>
              <a:rPr lang="hu-HU" baseline="0" dirty="0"/>
              <a:t> </a:t>
            </a:r>
            <a:r>
              <a:rPr lang="hu-HU" baseline="0" dirty="0" err="1"/>
              <a:t>push</a:t>
            </a:r>
            <a:r>
              <a:rPr lang="hu-HU" baseline="0" dirty="0"/>
              <a:t> alapú tervezés, a felderítés, a navigáció, a közlekedési rendszerbe történő integrálás, </a:t>
            </a:r>
          </a:p>
          <a:p>
            <a:pPr marL="628650" lvl="1" indent="-171450">
              <a:buFontTx/>
              <a:buChar char="-"/>
            </a:pPr>
            <a:r>
              <a:rPr lang="hu-HU" baseline="0" dirty="0" err="1"/>
              <a:t>Hagyomanyos</a:t>
            </a:r>
            <a:r>
              <a:rPr lang="hu-HU" baseline="0" dirty="0"/>
              <a:t> </a:t>
            </a:r>
            <a:r>
              <a:rPr lang="hu-HU" baseline="0" dirty="0" err="1"/>
              <a:t>modszerek</a:t>
            </a:r>
            <a:r>
              <a:rPr lang="hu-HU" baseline="0" dirty="0"/>
              <a:t>: azok </a:t>
            </a:r>
            <a:r>
              <a:rPr lang="hu-HU" baseline="0" dirty="0" err="1"/>
              <a:t>kapaciáts</a:t>
            </a:r>
            <a:r>
              <a:rPr lang="hu-HU" baseline="0" dirty="0"/>
              <a:t>, fejlesztési idő, költség, és humánerőforrás </a:t>
            </a:r>
            <a:r>
              <a:rPr lang="hu-HU" baseline="0" dirty="0" err="1"/>
              <a:t>szukseglete</a:t>
            </a:r>
            <a:r>
              <a:rPr lang="hu-HU" baseline="0" dirty="0"/>
              <a:t> miatt</a:t>
            </a:r>
          </a:p>
          <a:p>
            <a:pPr marL="171450" indent="-171450">
              <a:buFontTx/>
              <a:buChar char="-"/>
            </a:pPr>
            <a:r>
              <a:rPr lang="hu-HU" baseline="0" dirty="0" err="1"/>
              <a:t>Uj</a:t>
            </a:r>
            <a:r>
              <a:rPr lang="hu-HU" baseline="0" dirty="0"/>
              <a:t>: és </a:t>
            </a:r>
            <a:r>
              <a:rPr lang="hu-HU" baseline="0" dirty="0" err="1"/>
              <a:t>diszruptiv</a:t>
            </a:r>
            <a:r>
              <a:rPr lang="hu-HU" baseline="0" dirty="0"/>
              <a:t> megoldások kellenek</a:t>
            </a:r>
          </a:p>
          <a:p>
            <a:pPr marL="171450" indent="-171450">
              <a:buFontTx/>
              <a:buChar char="-"/>
            </a:pPr>
            <a:r>
              <a:rPr lang="hu-HU" baseline="0" dirty="0"/>
              <a:t>A problémák mennyisége, egymásra épülése és komplexitása miatt, nélkülözhetetlen…</a:t>
            </a:r>
          </a:p>
          <a:p>
            <a:pPr marL="171450" indent="-171450">
              <a:buFontTx/>
              <a:buChar char="-"/>
            </a:pPr>
            <a:r>
              <a:rPr lang="hu-HU" baseline="0" dirty="0"/>
              <a:t>És fel kell használni az IT és a </a:t>
            </a:r>
            <a:r>
              <a:rPr lang="hu-HU" baseline="0" dirty="0" err="1"/>
              <a:t>digitalizáció</a:t>
            </a:r>
            <a:r>
              <a:rPr lang="hu-HU" baseline="0" dirty="0"/>
              <a:t> </a:t>
            </a:r>
            <a:r>
              <a:rPr lang="hu-HU" baseline="0" dirty="0" err="1"/>
              <a:t>legujjabb</a:t>
            </a:r>
            <a:r>
              <a:rPr lang="hu-HU" baseline="0" dirty="0"/>
              <a:t> </a:t>
            </a:r>
            <a:r>
              <a:rPr lang="hu-HU" baseline="0" dirty="0" err="1"/>
              <a:t>vivmanyait</a:t>
            </a:r>
            <a:r>
              <a:rPr lang="hu-HU" baseline="0" dirty="0"/>
              <a:t> mint a </a:t>
            </a:r>
            <a:r>
              <a:rPr lang="hu-HU" baseline="0" dirty="0" err="1"/>
              <a:t>mersterséges</a:t>
            </a:r>
            <a:r>
              <a:rPr lang="hu-HU" baseline="0" dirty="0"/>
              <a:t> intelligencia, gépi tanulás. </a:t>
            </a:r>
          </a:p>
          <a:p>
            <a:pPr marL="171450" indent="-171450">
              <a:buFontTx/>
              <a:buChar char="-"/>
            </a:pPr>
            <a:endParaRPr lang="hu-HU" baseline="0" dirty="0"/>
          </a:p>
          <a:p>
            <a:pPr marL="0" indent="0">
              <a:buFontTx/>
              <a:buNone/>
            </a:pPr>
            <a:r>
              <a:rPr lang="hu-HU" baseline="0" dirty="0"/>
              <a:t>A problémákat felismerve, a két átfogó kezdeményezés is elindult… (</a:t>
            </a:r>
            <a:r>
              <a:rPr lang="hu-HU" baseline="0" dirty="0" err="1"/>
              <a:t>next</a:t>
            </a:r>
            <a:r>
              <a:rPr lang="hu-HU" baseline="0" dirty="0"/>
              <a:t> </a:t>
            </a:r>
            <a:r>
              <a:rPr lang="hu-HU" baseline="0" dirty="0" err="1"/>
              <a:t>slide</a:t>
            </a:r>
            <a:r>
              <a:rPr lang="hu-HU" baseline="0" dirty="0"/>
              <a:t>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C658-8B49-4E07-BFA0-16DB2BFA74DF}" type="slidenum">
              <a:rPr lang="hu-HU" smtClean="0">
                <a:solidFill>
                  <a:prstClr val="black"/>
                </a:solidFill>
              </a:rPr>
              <a:pPr/>
              <a:t>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7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C658-8B49-4E07-BFA0-16DB2BFA74DF}" type="slidenum">
              <a:rPr lang="hu-HU" smtClean="0">
                <a:solidFill>
                  <a:prstClr val="black"/>
                </a:solidFill>
              </a:rPr>
              <a:pPr/>
              <a:t>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78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Koalicio</a:t>
            </a:r>
            <a:r>
              <a:rPr lang="hu-HU" dirty="0"/>
              <a:t>:</a:t>
            </a:r>
          </a:p>
          <a:p>
            <a:r>
              <a:rPr lang="hu-HU" dirty="0"/>
              <a:t>- Elsőként világszintű </a:t>
            </a:r>
            <a:r>
              <a:rPr lang="hu-HU" dirty="0" err="1"/>
              <a:t>drón</a:t>
            </a:r>
            <a:r>
              <a:rPr lang="hu-HU" dirty="0"/>
              <a:t> </a:t>
            </a:r>
            <a:r>
              <a:rPr lang="hu-HU" dirty="0" err="1"/>
              <a:t>okoszisztéma</a:t>
            </a:r>
            <a:r>
              <a:rPr lang="hu-HU" dirty="0"/>
              <a:t> </a:t>
            </a:r>
            <a:r>
              <a:rPr lang="hu-HU" dirty="0" err="1"/>
              <a:t>létrehoza</a:t>
            </a:r>
            <a:r>
              <a:rPr lang="hu-HU" dirty="0"/>
              <a:t>, </a:t>
            </a:r>
            <a:r>
              <a:rPr lang="hu-HU" b="1" dirty="0"/>
              <a:t>egy komplex, valamennyi </a:t>
            </a:r>
            <a:r>
              <a:rPr lang="hu-HU" b="1" dirty="0" err="1"/>
              <a:t>érintettett</a:t>
            </a:r>
            <a:r>
              <a:rPr lang="hu-HU" b="1" dirty="0"/>
              <a:t>, fejlesztőt, </a:t>
            </a:r>
            <a:r>
              <a:rPr lang="hu-HU" b="1" dirty="0" err="1"/>
              <a:t>felhasznalót</a:t>
            </a:r>
            <a:r>
              <a:rPr lang="hu-HU" b="1" dirty="0"/>
              <a:t>, magába </a:t>
            </a:r>
            <a:r>
              <a:rPr lang="hu-HU" b="1" dirty="0" err="1"/>
              <a:t>tömöríytő</a:t>
            </a:r>
            <a:r>
              <a:rPr lang="hu-HU" b="1" dirty="0"/>
              <a:t> </a:t>
            </a:r>
            <a:r>
              <a:rPr lang="hu-HU" b="1" dirty="0" err="1"/>
              <a:t>egyuttmüködési</a:t>
            </a:r>
            <a:r>
              <a:rPr lang="hu-HU" b="1" baseline="0" dirty="0"/>
              <a:t> fórummal, </a:t>
            </a:r>
          </a:p>
          <a:p>
            <a:pPr marL="171450" indent="-171450">
              <a:buFontTx/>
              <a:buChar char="-"/>
            </a:pPr>
            <a:r>
              <a:rPr lang="hu-HU" baseline="0" dirty="0"/>
              <a:t>Szükséges egy </a:t>
            </a:r>
            <a:r>
              <a:rPr lang="hu-HU" baseline="0" dirty="0" err="1"/>
              <a:t>jogszabáyli</a:t>
            </a:r>
            <a:r>
              <a:rPr lang="hu-HU" baseline="0" dirty="0"/>
              <a:t> keretrendszer: ez egyrészt az iparágat támogató kell legyen, </a:t>
            </a:r>
            <a:r>
              <a:rPr lang="hu-HU" baseline="0" dirty="0" err="1"/>
              <a:t>másrászt</a:t>
            </a:r>
            <a:r>
              <a:rPr lang="hu-HU" baseline="0" dirty="0"/>
              <a:t> biztonságos üzemeltetést garantáló, figyelembe véve valamennyi egyéb csatlakozó közlekedési rendszert</a:t>
            </a:r>
          </a:p>
          <a:p>
            <a:pPr marL="171450" indent="-171450">
              <a:buFontTx/>
              <a:buChar char="-"/>
            </a:pPr>
            <a:r>
              <a:rPr lang="hu-HU" baseline="0" dirty="0"/>
              <a:t>El kell készíteni egy </a:t>
            </a:r>
            <a:r>
              <a:rPr lang="hu-HU" baseline="0" dirty="0" err="1"/>
              <a:t>magyarorszagi</a:t>
            </a:r>
            <a:r>
              <a:rPr lang="hu-HU" baseline="0" dirty="0"/>
              <a:t> </a:t>
            </a:r>
            <a:r>
              <a:rPr lang="hu-HU" baseline="0" dirty="0" err="1"/>
              <a:t>drón</a:t>
            </a:r>
            <a:r>
              <a:rPr lang="hu-HU" baseline="0" dirty="0"/>
              <a:t> </a:t>
            </a:r>
            <a:r>
              <a:rPr lang="hu-HU" baseline="0" dirty="0" err="1"/>
              <a:t>stratégiaát</a:t>
            </a:r>
            <a:r>
              <a:rPr lang="hu-HU" baseline="0" dirty="0"/>
              <a:t>, </a:t>
            </a:r>
            <a:r>
              <a:rPr lang="hu-HU" b="1" baseline="0" dirty="0"/>
              <a:t>ami megadja a víziót, az iparág jövőképét, majd azokat a stratégiai irányokat célokat, melyek </a:t>
            </a:r>
            <a:r>
              <a:rPr lang="hu-HU" b="1" baseline="0" dirty="0" err="1"/>
              <a:t>realizalasaval</a:t>
            </a:r>
            <a:r>
              <a:rPr lang="hu-HU" b="1" baseline="0" dirty="0"/>
              <a:t> </a:t>
            </a:r>
            <a:r>
              <a:rPr lang="hu-HU" b="1" baseline="0" dirty="0" err="1"/>
              <a:t>elerhetpo</a:t>
            </a:r>
            <a:r>
              <a:rPr lang="hu-HU" b="1" baseline="0" dirty="0"/>
              <a:t> lesz a </a:t>
            </a:r>
            <a:r>
              <a:rPr lang="hu-HU" b="1" baseline="0" dirty="0" err="1"/>
              <a:t>vízio</a:t>
            </a:r>
            <a:r>
              <a:rPr lang="hu-HU" b="1" baseline="0" dirty="0"/>
              <a:t>. </a:t>
            </a:r>
          </a:p>
          <a:p>
            <a:pPr marL="171450" indent="-171450">
              <a:buFontTx/>
              <a:buChar char="-"/>
            </a:pPr>
            <a:r>
              <a:rPr lang="hu-HU" baseline="0" dirty="0"/>
              <a:t>A </a:t>
            </a:r>
            <a:r>
              <a:rPr lang="hu-HU" baseline="0" dirty="0" err="1"/>
              <a:t>strategiaban</a:t>
            </a:r>
            <a:r>
              <a:rPr lang="hu-HU" baseline="0" dirty="0"/>
              <a:t> lévő </a:t>
            </a:r>
            <a:r>
              <a:rPr lang="hu-HU" b="1" baseline="0" dirty="0"/>
              <a:t>célok </a:t>
            </a:r>
            <a:r>
              <a:rPr lang="hu-HU" b="1" baseline="0" dirty="0" err="1"/>
              <a:t>kihívoak</a:t>
            </a:r>
            <a:r>
              <a:rPr lang="hu-HU" b="1" baseline="0" dirty="0"/>
              <a:t> lesznek</a:t>
            </a:r>
            <a:r>
              <a:rPr lang="hu-HU" baseline="0" dirty="0"/>
              <a:t>, ugyanis célunk, hogy nemzetgazdaság szinten is </a:t>
            </a:r>
            <a:r>
              <a:rPr lang="hu-HU" baseline="0" dirty="0" err="1"/>
              <a:t>merheto</a:t>
            </a:r>
            <a:r>
              <a:rPr lang="hu-HU" baseline="0" dirty="0"/>
              <a:t> </a:t>
            </a:r>
            <a:r>
              <a:rPr lang="hu-HU" baseline="0" dirty="0" err="1"/>
              <a:t>versenykepesseg</a:t>
            </a:r>
            <a:r>
              <a:rPr lang="hu-HU" baseline="0" dirty="0"/>
              <a:t> </a:t>
            </a:r>
            <a:r>
              <a:rPr lang="hu-HU" baseline="0" dirty="0" err="1"/>
              <a:t>novekedes</a:t>
            </a:r>
            <a:r>
              <a:rPr lang="hu-HU" baseline="0" dirty="0"/>
              <a:t> legyen elérhető, </a:t>
            </a:r>
            <a:r>
              <a:rPr lang="hu-HU" b="1" baseline="0" dirty="0"/>
              <a:t>így </a:t>
            </a:r>
            <a:r>
              <a:rPr lang="hu-HU" b="1" baseline="0" dirty="0" err="1"/>
              <a:t>magyaroiszag</a:t>
            </a:r>
            <a:r>
              <a:rPr lang="hu-HU" b="1" baseline="0" dirty="0"/>
              <a:t> </a:t>
            </a:r>
            <a:r>
              <a:rPr lang="hu-HU" b="1" baseline="0" dirty="0" err="1"/>
              <a:t>felkeruljon</a:t>
            </a:r>
            <a:r>
              <a:rPr lang="hu-HU" b="1" baseline="0" dirty="0"/>
              <a:t> a </a:t>
            </a:r>
            <a:r>
              <a:rPr lang="hu-HU" b="1" baseline="0" dirty="0" err="1"/>
              <a:t>drón</a:t>
            </a:r>
            <a:r>
              <a:rPr lang="hu-HU" b="1" baseline="0" dirty="0"/>
              <a:t> iparág meghatározó szereplői közé</a:t>
            </a:r>
          </a:p>
          <a:p>
            <a:pPr marL="171450" indent="-171450">
              <a:buFontTx/>
              <a:buChar char="-"/>
            </a:pPr>
            <a:r>
              <a:rPr lang="hu-HU" b="0" baseline="0" dirty="0"/>
              <a:t>Ehhez szükséges lesz az iparági átfogó támogatás, a cél, hogy nagy aranyban vegyenek reszt a </a:t>
            </a:r>
            <a:r>
              <a:rPr lang="hu-HU" b="0" baseline="0" dirty="0" err="1"/>
              <a:t>fejlesztesekben</a:t>
            </a:r>
            <a:r>
              <a:rPr lang="hu-HU" b="0" baseline="0" dirty="0"/>
              <a:t> </a:t>
            </a:r>
            <a:r>
              <a:rPr lang="hu-HU" b="0" baseline="0" dirty="0" err="1"/>
              <a:t>a</a:t>
            </a:r>
            <a:r>
              <a:rPr lang="hu-HU" b="0" baseline="0" dirty="0"/>
              <a:t> </a:t>
            </a:r>
            <a:r>
              <a:rPr lang="hu-HU" b="0" baseline="0" dirty="0" err="1"/>
              <a:t>mayr</a:t>
            </a:r>
            <a:r>
              <a:rPr lang="hu-HU" b="0" baseline="0" dirty="0"/>
              <a:t> </a:t>
            </a:r>
            <a:r>
              <a:rPr lang="hu-HU" b="0" baseline="0" dirty="0" err="1"/>
              <a:t>stratup-ok</a:t>
            </a:r>
            <a:r>
              <a:rPr lang="hu-HU" b="0" baseline="0" dirty="0"/>
              <a:t> és a kkv szektor, az </a:t>
            </a:r>
            <a:r>
              <a:rPr lang="hu-HU" b="0" baseline="0" dirty="0" err="1"/>
              <a:t>iparg</a:t>
            </a:r>
            <a:r>
              <a:rPr lang="hu-HU" b="0" baseline="0" dirty="0"/>
              <a:t> valamennyi </a:t>
            </a:r>
            <a:r>
              <a:rPr lang="hu-HU" b="0" baseline="0" dirty="0" err="1"/>
              <a:t>teruleten</a:t>
            </a:r>
            <a:r>
              <a:rPr lang="hu-HU" b="0" baseline="0" dirty="0"/>
              <a:t>, pl. a </a:t>
            </a:r>
            <a:r>
              <a:rPr lang="hu-HU" b="0" baseline="0" dirty="0" err="1"/>
              <a:t>dron</a:t>
            </a:r>
            <a:r>
              <a:rPr lang="hu-HU" b="0" baseline="0" dirty="0"/>
              <a:t> </a:t>
            </a:r>
            <a:r>
              <a:rPr lang="hu-HU" b="0" baseline="0" dirty="0" err="1"/>
              <a:t>tervezes</a:t>
            </a:r>
            <a:r>
              <a:rPr lang="hu-HU" b="0" baseline="0" dirty="0"/>
              <a:t> </a:t>
            </a:r>
            <a:r>
              <a:rPr lang="hu-HU" b="0" baseline="0" dirty="0" err="1"/>
              <a:t>gyartasban</a:t>
            </a:r>
            <a:r>
              <a:rPr lang="hu-HU" b="0" baseline="0" dirty="0"/>
              <a:t>, </a:t>
            </a:r>
            <a:r>
              <a:rPr lang="hu-HU" b="0" baseline="0" dirty="0" err="1"/>
              <a:t>tamogato</a:t>
            </a:r>
            <a:r>
              <a:rPr lang="hu-HU" b="0" baseline="0" dirty="0"/>
              <a:t> rendszer </a:t>
            </a:r>
            <a:r>
              <a:rPr lang="hu-HU" b="0" baseline="0" dirty="0" err="1"/>
              <a:t>fejlesztesben</a:t>
            </a:r>
            <a:endParaRPr lang="hu-HU" b="0" baseline="0" dirty="0"/>
          </a:p>
          <a:p>
            <a:pPr marL="171450" indent="-171450">
              <a:buFontTx/>
              <a:buChar char="-"/>
            </a:pPr>
            <a:endParaRPr lang="hu-HU" b="0" baseline="0" dirty="0"/>
          </a:p>
          <a:p>
            <a:pPr marL="0" indent="0">
              <a:buFontTx/>
              <a:buNone/>
            </a:pPr>
            <a:r>
              <a:rPr lang="hu-HU" b="0" baseline="0" dirty="0" err="1"/>
              <a:t>Dronemotive</a:t>
            </a:r>
            <a:r>
              <a:rPr lang="hu-HU" b="0" baseline="0" dirty="0"/>
              <a:t>:</a:t>
            </a:r>
          </a:p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C658-8B49-4E07-BFA0-16DB2BFA74DF}" type="slidenum">
              <a:rPr lang="hu-HU" smtClean="0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78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C658-8B49-4E07-BFA0-16DB2BFA74DF}" type="slidenum">
              <a:rPr lang="hu-HU" smtClean="0">
                <a:solidFill>
                  <a:prstClr val="black"/>
                </a:solidFill>
              </a:rPr>
              <a:pPr/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78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C658-8B49-4E07-BFA0-16DB2BFA74DF}" type="slidenum">
              <a:rPr lang="hu-HU" smtClean="0">
                <a:solidFill>
                  <a:prstClr val="black"/>
                </a:solidFill>
              </a:rPr>
              <a:pPr/>
              <a:t>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67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/>
              <a:t>Hangár: támogató rendszerek, </a:t>
            </a:r>
            <a:r>
              <a:rPr lang="hu-HU" baseline="0" dirty="0" err="1"/>
              <a:t>pl</a:t>
            </a:r>
            <a:r>
              <a:rPr lang="hu-HU" baseline="0" dirty="0"/>
              <a:t> </a:t>
            </a:r>
            <a:r>
              <a:rPr lang="hu-HU" baseline="0" dirty="0" err="1"/>
              <a:t>szelcsatolna</a:t>
            </a:r>
            <a:r>
              <a:rPr lang="hu-HU" baseline="0" dirty="0"/>
              <a:t>, </a:t>
            </a:r>
            <a:r>
              <a:rPr lang="hu-HU" baseline="0" dirty="0" err="1"/>
              <a:t>use</a:t>
            </a:r>
            <a:r>
              <a:rPr lang="hu-HU" baseline="0" dirty="0"/>
              <a:t> </a:t>
            </a:r>
            <a:r>
              <a:rPr lang="hu-HU" baseline="0" dirty="0" err="1"/>
              <a:t>case</a:t>
            </a:r>
            <a:r>
              <a:rPr lang="hu-HU" baseline="0" dirty="0"/>
              <a:t> modellek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0C658-8B49-4E07-BFA0-16DB2BFA74DF}" type="slidenum">
              <a:rPr lang="hu-HU" smtClean="0">
                <a:solidFill>
                  <a:prstClr val="black"/>
                </a:solidFill>
              </a:rPr>
              <a:pPr/>
              <a:t>8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7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244-C1E8-EE4F-854D-137CD855D3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2555"/>
            <a:ext cx="9144000" cy="220367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15A76-1D9D-BA48-99F1-FD783ED07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8308"/>
            <a:ext cx="9144000" cy="400795"/>
          </a:xfrm>
        </p:spPr>
        <p:txBody>
          <a:bodyPr/>
          <a:lstStyle>
            <a:lvl1pPr marL="0" indent="0" algn="l">
              <a:buNone/>
              <a:defRPr sz="2400" b="0" i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Szerző</a:t>
            </a:r>
            <a:r>
              <a:rPr lang="en-US" dirty="0"/>
              <a:t> Neve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287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44969831"/>
              </p:ext>
            </p:extLst>
          </p:nvPr>
        </p:nvGraphicFramePr>
        <p:xfrm>
          <a:off x="587052" y="76076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022184A4-C33E-6443-B0A6-C02E46F00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72739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ACAD6A1-9F58-184A-BBB0-ECCAC4AFC11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103513"/>
            <a:ext cx="2861953" cy="33740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7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65769659"/>
              </p:ext>
            </p:extLst>
          </p:nvPr>
        </p:nvGraphicFramePr>
        <p:xfrm>
          <a:off x="587052" y="72739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72739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103513"/>
            <a:ext cx="2861953" cy="33740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1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k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87215818"/>
              </p:ext>
            </p:extLst>
          </p:nvPr>
        </p:nvGraphicFramePr>
        <p:xfrm>
          <a:off x="587052" y="72739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72739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103513"/>
            <a:ext cx="2861953" cy="34571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44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ő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09B31C-4237-C544-AD76-2D78D6D974A0}"/>
              </a:ext>
            </a:extLst>
          </p:cNvPr>
          <p:cNvCxnSpPr>
            <a:cxnSpLocks/>
          </p:cNvCxnSpPr>
          <p:nvPr userDrawn="1"/>
        </p:nvCxnSpPr>
        <p:spPr>
          <a:xfrm flipV="1">
            <a:off x="368135" y="3469780"/>
            <a:ext cx="11125365" cy="533"/>
          </a:xfrm>
          <a:prstGeom prst="straightConnector1">
            <a:avLst/>
          </a:prstGeom>
          <a:ln w="25400">
            <a:solidFill>
              <a:srgbClr val="2621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DE3C9BF-2CC0-F04B-B48B-96990D3F0B8E}"/>
              </a:ext>
            </a:extLst>
          </p:cNvPr>
          <p:cNvSpPr/>
          <p:nvPr userDrawn="1"/>
        </p:nvSpPr>
        <p:spPr>
          <a:xfrm>
            <a:off x="362073" y="1312013"/>
            <a:ext cx="1425039" cy="1425039"/>
          </a:xfrm>
          <a:prstGeom prst="roundRect">
            <a:avLst/>
          </a:prstGeom>
          <a:solidFill>
            <a:srgbClr val="262150"/>
          </a:solidFill>
          <a:ln w="0"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2019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28E35EB-5589-6E45-B958-44238A178822}"/>
              </a:ext>
            </a:extLst>
          </p:cNvPr>
          <p:cNvSpPr/>
          <p:nvPr userDrawn="1"/>
        </p:nvSpPr>
        <p:spPr>
          <a:xfrm>
            <a:off x="4050186" y="3245982"/>
            <a:ext cx="448662" cy="44866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0" i="0" dirty="0">
              <a:latin typeface="Calibri Regular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2C1E0-5B03-6B44-9D15-E328FC7FFA55}"/>
              </a:ext>
            </a:extLst>
          </p:cNvPr>
          <p:cNvCxnSpPr>
            <a:stCxn id="16" idx="2"/>
          </p:cNvCxnSpPr>
          <p:nvPr userDrawn="1"/>
        </p:nvCxnSpPr>
        <p:spPr>
          <a:xfrm flipH="1">
            <a:off x="1074592" y="2737052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AD98D3-FF39-614A-BB96-A87CE5785B4B}"/>
              </a:ext>
            </a:extLst>
          </p:cNvPr>
          <p:cNvSpPr txBox="1"/>
          <p:nvPr userDrawn="1"/>
        </p:nvSpPr>
        <p:spPr>
          <a:xfrm>
            <a:off x="1953129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5A550B-0566-084A-A4DE-522182E13DC3}"/>
              </a:ext>
            </a:extLst>
          </p:cNvPr>
          <p:cNvSpPr/>
          <p:nvPr userDrawn="1"/>
        </p:nvSpPr>
        <p:spPr>
          <a:xfrm>
            <a:off x="2429256" y="4203041"/>
            <a:ext cx="1425039" cy="1425039"/>
          </a:xfrm>
          <a:prstGeom prst="roundRect">
            <a:avLst/>
          </a:prstGeom>
          <a:solidFill>
            <a:srgbClr val="262150"/>
          </a:solidFill>
          <a:ln w="0"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2020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5135A1-2255-0E48-9867-79AC08B15A1B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6650" y="3469780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6A988D5-DB5F-BC4E-B8A9-6F46038F2E60}"/>
              </a:ext>
            </a:extLst>
          </p:cNvPr>
          <p:cNvSpPr txBox="1"/>
          <p:nvPr userDrawn="1"/>
        </p:nvSpPr>
        <p:spPr>
          <a:xfrm>
            <a:off x="4016756" y="45773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0AB543B-A3F4-2340-B619-1D33E9302238}"/>
              </a:ext>
            </a:extLst>
          </p:cNvPr>
          <p:cNvSpPr/>
          <p:nvPr userDrawn="1"/>
        </p:nvSpPr>
        <p:spPr>
          <a:xfrm>
            <a:off x="4628356" y="1312013"/>
            <a:ext cx="1425039" cy="1425039"/>
          </a:xfrm>
          <a:prstGeom prst="roundRect">
            <a:avLst/>
          </a:prstGeom>
          <a:solidFill>
            <a:srgbClr val="262150"/>
          </a:solidFill>
          <a:ln w="0"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2021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FFE02B-3469-6143-8F08-66E7A5DD5EB1}"/>
              </a:ext>
            </a:extLst>
          </p:cNvPr>
          <p:cNvCxnSpPr>
            <a:stCxn id="30" idx="2"/>
          </p:cNvCxnSpPr>
          <p:nvPr userDrawn="1"/>
        </p:nvCxnSpPr>
        <p:spPr>
          <a:xfrm flipH="1">
            <a:off x="5340875" y="2737052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3A6695-D1D7-D14C-AF4A-46371E404A51}"/>
              </a:ext>
            </a:extLst>
          </p:cNvPr>
          <p:cNvSpPr txBox="1"/>
          <p:nvPr userDrawn="1"/>
        </p:nvSpPr>
        <p:spPr>
          <a:xfrm>
            <a:off x="6219412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F677704-B3B9-6F4E-8B1E-693EA0BF5DF4}"/>
              </a:ext>
            </a:extLst>
          </p:cNvPr>
          <p:cNvSpPr/>
          <p:nvPr userDrawn="1"/>
        </p:nvSpPr>
        <p:spPr>
          <a:xfrm>
            <a:off x="6684968" y="4203041"/>
            <a:ext cx="1425039" cy="1425039"/>
          </a:xfrm>
          <a:prstGeom prst="roundRect">
            <a:avLst/>
          </a:prstGeom>
          <a:solidFill>
            <a:srgbClr val="262150"/>
          </a:solidFill>
          <a:ln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2022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D1DF9B-D3EB-534D-A178-022AF83D4B5A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2362" y="3469780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ECA5BA0-4A11-E74E-A2BF-BD13884E19FB}"/>
              </a:ext>
            </a:extLst>
          </p:cNvPr>
          <p:cNvSpPr txBox="1"/>
          <p:nvPr userDrawn="1"/>
        </p:nvSpPr>
        <p:spPr>
          <a:xfrm>
            <a:off x="8272468" y="45773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29794E6-D39B-0246-A99B-4F2DBD07BDF1}"/>
              </a:ext>
            </a:extLst>
          </p:cNvPr>
          <p:cNvSpPr/>
          <p:nvPr userDrawn="1"/>
        </p:nvSpPr>
        <p:spPr>
          <a:xfrm>
            <a:off x="8493242" y="1312013"/>
            <a:ext cx="1425039" cy="1425039"/>
          </a:xfrm>
          <a:prstGeom prst="roundRect">
            <a:avLst/>
          </a:prstGeom>
          <a:solidFill>
            <a:schemeClr val="accent1"/>
          </a:solidFill>
          <a:ln w="0"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2023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27B4E3-362D-C04A-A149-AC7795EBBBAE}"/>
              </a:ext>
            </a:extLst>
          </p:cNvPr>
          <p:cNvCxnSpPr>
            <a:stCxn id="36" idx="2"/>
          </p:cNvCxnSpPr>
          <p:nvPr userDrawn="1"/>
        </p:nvCxnSpPr>
        <p:spPr>
          <a:xfrm flipH="1">
            <a:off x="9205761" y="2737052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AC00C7E-D8FC-3A47-995B-1FEB01FE12F3}"/>
              </a:ext>
            </a:extLst>
          </p:cNvPr>
          <p:cNvSpPr txBox="1"/>
          <p:nvPr userDrawn="1"/>
        </p:nvSpPr>
        <p:spPr>
          <a:xfrm>
            <a:off x="10084298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B00EBB-7581-5C49-A846-B1A90386E6E8}"/>
              </a:ext>
            </a:extLst>
          </p:cNvPr>
          <p:cNvSpPr txBox="1"/>
          <p:nvPr userDrawn="1"/>
        </p:nvSpPr>
        <p:spPr>
          <a:xfrm>
            <a:off x="4543012" y="3523246"/>
            <a:ext cx="210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0" i="0" baseline="0" dirty="0">
                <a:solidFill>
                  <a:schemeClr val="accent3"/>
                </a:solidFill>
                <a:latin typeface="Calibri Regular"/>
              </a:rPr>
              <a:t>Szöveg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72B533-CBDB-7649-ABFB-AB62A42B1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073" y="236192"/>
            <a:ext cx="10515600" cy="7762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393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zöveg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A7FC-1DB7-224E-A4BB-3F179F6E0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414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E490-95A7-5141-912D-824AB32AC8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87167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08958-7DF9-6349-9E32-D28A32B314C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416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63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és magyar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B79B-4316-504C-AD73-E282545BF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726C9-C6F4-034B-93BE-FDB463CA210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Kép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9C0CD-F850-CB42-9A34-4F8C888194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90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242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é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244-C1E8-EE4F-854D-137CD855D3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2555"/>
            <a:ext cx="9144000" cy="220367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Köszönjük</a:t>
            </a:r>
            <a:r>
              <a:rPr lang="en-US" dirty="0"/>
              <a:t> a </a:t>
            </a:r>
            <a:r>
              <a:rPr lang="en-US" dirty="0" err="1"/>
              <a:t>figyelmet</a:t>
            </a:r>
            <a:r>
              <a:rPr lang="en-US" dirty="0"/>
              <a:t>!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15A76-1D9D-BA48-99F1-FD783ED07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8308"/>
            <a:ext cx="2159000" cy="400795"/>
          </a:xfrm>
        </p:spPr>
        <p:txBody>
          <a:bodyPr/>
          <a:lstStyle>
            <a:lvl1pPr marL="0" indent="0" algn="l">
              <a:buNone/>
              <a:defRPr sz="2400" b="0" i="0" cap="none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Elérhetőségek</a:t>
            </a:r>
            <a:r>
              <a:rPr lang="en-US" dirty="0"/>
              <a:t>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213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77D5-89CF-024E-8F8F-88DE54DBB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CF86E-4058-D94A-8A3C-747E295FE3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16375"/>
          </a:xfrm>
        </p:spPr>
        <p:txBody>
          <a:bodyPr/>
          <a:lstStyle/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453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ejezetkezd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EF68-6C58-4C42-99F7-804086D5F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00373"/>
            <a:ext cx="10515600" cy="257822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436EE-0E79-5A41-BDF2-00691902E9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105588"/>
            <a:ext cx="10515600" cy="1500187"/>
          </a:xfr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alcíme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7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oszlo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F9D82-14A3-8342-A2E7-6A38E2BD3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865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FF10F-91A3-EB40-A4BE-D3EA4341AC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70987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83526-3BAF-D94F-AA22-D56261096F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70987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421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EE59-4711-BF4F-BD8C-09BF654F1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9865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027C9-46C8-1947-910A-5066E77CB2C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5654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Oszlop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D4AF6-16A1-F145-9F8E-A0EF2340A4E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38932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183DC-9D20-B344-8A5B-41749762CAB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654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Oszlop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51148-FF09-1B43-9FE6-A8F82A627AE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38932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265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865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546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é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1350"/>
            <a:ext cx="10515600" cy="7635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493169-5EB2-AB41-8E6E-4F1607567D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816100"/>
            <a:ext cx="3340100" cy="3340100"/>
          </a:xfrm>
          <a:prstGeom prst="roundRect">
            <a:avLst/>
          </a:prstGeom>
          <a:ln w="25400">
            <a:solidFill>
              <a:srgbClr val="26215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7AAE6-B39E-BC43-90D2-DE73A62E4FDA}"/>
              </a:ext>
            </a:extLst>
          </p:cNvPr>
          <p:cNvSpPr txBox="1"/>
          <p:nvPr userDrawn="1"/>
        </p:nvSpPr>
        <p:spPr>
          <a:xfrm>
            <a:off x="8382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Calibri Regular"/>
              </a:rPr>
              <a:t>Képfelirat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95D6DC8-2316-D244-AEA0-97437AE9EB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6900" y="1816100"/>
            <a:ext cx="3340100" cy="3340100"/>
          </a:xfrm>
          <a:prstGeom prst="roundRect">
            <a:avLst/>
          </a:prstGeom>
          <a:ln w="25400">
            <a:solidFill>
              <a:srgbClr val="26215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E36D1-7595-844B-AD98-07638384904D}"/>
              </a:ext>
            </a:extLst>
          </p:cNvPr>
          <p:cNvSpPr txBox="1"/>
          <p:nvPr userDrawn="1"/>
        </p:nvSpPr>
        <p:spPr>
          <a:xfrm>
            <a:off x="44069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Calibri Regular"/>
              </a:rPr>
              <a:t>Képfelirat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10799C0-9067-B847-A16B-D59DFDAE8C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75600" y="1816100"/>
            <a:ext cx="3340100" cy="3340100"/>
          </a:xfrm>
          <a:prstGeom prst="roundRect">
            <a:avLst/>
          </a:prstGeom>
          <a:ln w="25400">
            <a:solidFill>
              <a:srgbClr val="26215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2A2EA-4385-694F-BD40-B3813CBA49EA}"/>
              </a:ext>
            </a:extLst>
          </p:cNvPr>
          <p:cNvSpPr txBox="1"/>
          <p:nvPr userDrawn="1"/>
        </p:nvSpPr>
        <p:spPr>
          <a:xfrm>
            <a:off x="79756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Calibri Regular"/>
              </a:rPr>
              <a:t>Képfelirat</a:t>
            </a:r>
          </a:p>
        </p:txBody>
      </p:sp>
    </p:spTree>
    <p:extLst>
      <p:ext uri="{BB962C8B-B14F-4D97-AF65-F5344CB8AC3E}">
        <p14:creationId xmlns:p14="http://schemas.microsoft.com/office/powerpoint/2010/main" val="228139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865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1B02FAB-1B16-9A4A-B575-638A69EC260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08846661"/>
              </p:ext>
            </p:extLst>
          </p:nvPr>
        </p:nvGraphicFramePr>
        <p:xfrm>
          <a:off x="838200" y="2149232"/>
          <a:ext cx="10515600" cy="276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86897905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7194246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06303462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65689874"/>
                    </a:ext>
                  </a:extLst>
                </a:gridCol>
              </a:tblGrid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bg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bg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bg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bg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0310865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7888946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2858547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7125545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081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6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 szöveg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24050"/>
            <a:ext cx="10515600" cy="7508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D6960E-844D-A94F-A6CE-679E7B63D38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6088365"/>
              </p:ext>
            </p:extLst>
          </p:nvPr>
        </p:nvGraphicFramePr>
        <p:xfrm>
          <a:off x="7351202" y="1709876"/>
          <a:ext cx="3509396" cy="3815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698">
                  <a:extLst>
                    <a:ext uri="{9D8B030D-6E8A-4147-A177-3AD203B41FA5}">
                      <a16:colId xmlns:a16="http://schemas.microsoft.com/office/drawing/2014/main" val="3904232309"/>
                    </a:ext>
                  </a:extLst>
                </a:gridCol>
                <a:gridCol w="1754698">
                  <a:extLst>
                    <a:ext uri="{9D8B030D-6E8A-4147-A177-3AD203B41FA5}">
                      <a16:colId xmlns:a16="http://schemas.microsoft.com/office/drawing/2014/main" val="1413416836"/>
                    </a:ext>
                  </a:extLst>
                </a:gridCol>
              </a:tblGrid>
              <a:tr h="555653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CÍM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CÍM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630355"/>
                  </a:ext>
                </a:extLst>
              </a:tr>
              <a:tr h="108650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1721114"/>
                  </a:ext>
                </a:extLst>
              </a:tr>
              <a:tr h="108650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453176"/>
                  </a:ext>
                </a:extLst>
              </a:tr>
              <a:tr h="108650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846154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E61FA0-4705-F749-9C47-FF7F7C4B0E2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709875"/>
            <a:ext cx="5181600" cy="381515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778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46F77-97D4-8043-8134-2F281EBE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here to edit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B4419-8F96-3D47-B5EF-C13513C34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474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strike="noStrike" kern="1200" baseline="0">
          <a:solidFill>
            <a:schemeClr val="tx1"/>
          </a:solidFill>
          <a:latin typeface="Calibri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Wingdings" pitchFamily="2" charset="2"/>
        <a:buChar char="§"/>
        <a:defRPr sz="28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sz="24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860C9B3-1AFE-4368-AA4D-678D2178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0C0F9F6-D7FD-4A0A-B59E-2D74C02FB29B}" type="datetimeFigureOut">
              <a:rPr lang="hu-HU" smtClean="0"/>
              <a:pPr algn="ctr"/>
              <a:t>2022. 09. 01.</a:t>
            </a:fld>
            <a:endParaRPr lang="hu-HU" sz="21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5216DBF1-4F74-4F39-B0F9-B605E0DBB3D7}"/>
              </a:ext>
            </a:extLst>
          </p:cNvPr>
          <p:cNvSpPr/>
          <p:nvPr/>
        </p:nvSpPr>
        <p:spPr>
          <a:xfrm>
            <a:off x="9977718" y="6087035"/>
            <a:ext cx="2090643" cy="6672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Ábra 6">
            <a:extLst>
              <a:ext uri="{FF2B5EF4-FFF2-40B4-BE49-F238E27FC236}">
                <a16:creationId xmlns:a16="http://schemas.microsoft.com/office/drawing/2014/main" id="{022A5298-691D-4891-BF73-948BF8791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9977" y="5893481"/>
            <a:ext cx="1646124" cy="6881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E8E07EB-D19C-DB51-7FDA-DF78589C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2468"/>
            <a:ext cx="9144000" cy="1308184"/>
          </a:xfrm>
        </p:spPr>
        <p:txBody>
          <a:bodyPr>
            <a:normAutofit/>
          </a:bodyPr>
          <a:lstStyle/>
          <a:p>
            <a:r>
              <a:rPr lang="hu-HU" b="1" dirty="0">
                <a:latin typeface="+mn-lt"/>
                <a:cs typeface="Times New Roman" panose="02020603050405020304" pitchFamily="18" charset="0"/>
              </a:rPr>
              <a:t>PÁLYÁZATI MUNKA CÍME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D304F6F-1E50-56B0-059E-45E1B1B5D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7762"/>
            <a:ext cx="9144000" cy="697832"/>
          </a:xfrm>
        </p:spPr>
        <p:txBody>
          <a:bodyPr/>
          <a:lstStyle/>
          <a:p>
            <a:r>
              <a:rPr lang="hu-HU" b="1" dirty="0">
                <a:cs typeface="Times New Roman" panose="02020603050405020304" pitchFamily="18" charset="0"/>
              </a:rPr>
              <a:t>ELŐADÓ/ELŐADÓK NEVE</a:t>
            </a:r>
          </a:p>
        </p:txBody>
      </p:sp>
      <p:pic>
        <p:nvPicPr>
          <p:cNvPr id="11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D9F0305C-2595-6CD0-0B8B-07423BB19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17" y="82596"/>
            <a:ext cx="3323330" cy="1108029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C8EC1129-6157-D591-7808-A89B28C68B74}"/>
              </a:ext>
            </a:extLst>
          </p:cNvPr>
          <p:cNvSpPr txBox="1"/>
          <p:nvPr/>
        </p:nvSpPr>
        <p:spPr>
          <a:xfrm>
            <a:off x="10845144" y="6832151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2022.09.20.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0C91FA17-AAC6-745E-C045-E76B7E700582}"/>
              </a:ext>
            </a:extLst>
          </p:cNvPr>
          <p:cNvSpPr txBox="1"/>
          <p:nvPr/>
        </p:nvSpPr>
        <p:spPr>
          <a:xfrm>
            <a:off x="353356" y="6832151"/>
            <a:ext cx="5886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IV. DRÓN SUMMIT ÉS EXPO - </a:t>
            </a:r>
            <a:r>
              <a:rPr lang="en-US" sz="1400" b="1" dirty="0">
                <a:solidFill>
                  <a:schemeClr val="bg1"/>
                </a:solidFill>
              </a:rPr>
              <a:t>DRÓN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ALAPÚ SZOLGÁLTATÁSI KONCEPCIÓ</a:t>
            </a:r>
            <a:endParaRPr lang="hu-HU" sz="1400" b="1" dirty="0">
              <a:solidFill>
                <a:schemeClr val="bg1"/>
              </a:solidFill>
            </a:endParaRPr>
          </a:p>
        </p:txBody>
      </p:sp>
      <p:pic>
        <p:nvPicPr>
          <p:cNvPr id="15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BF69358-8D1E-B4B8-8657-36EB47714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" y="82595"/>
            <a:ext cx="3538497" cy="109728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EE11E068-AE86-4E66-10F3-F8C4A1862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20" y="88257"/>
            <a:ext cx="3961016" cy="11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églalap 15">
            <a:extLst>
              <a:ext uri="{FF2B5EF4-FFF2-40B4-BE49-F238E27FC236}">
                <a16:creationId xmlns:a16="http://schemas.microsoft.com/office/drawing/2014/main" id="{D941EE04-923E-4791-A1FC-3841764F7C34}"/>
              </a:ext>
            </a:extLst>
          </p:cNvPr>
          <p:cNvSpPr/>
          <p:nvPr/>
        </p:nvSpPr>
        <p:spPr>
          <a:xfrm>
            <a:off x="9977718" y="6087035"/>
            <a:ext cx="2090643" cy="6672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Ábra 16">
            <a:extLst>
              <a:ext uri="{FF2B5EF4-FFF2-40B4-BE49-F238E27FC236}">
                <a16:creationId xmlns:a16="http://schemas.microsoft.com/office/drawing/2014/main" id="{5A1F34CD-56A3-4EF4-B92A-F4BCC5FFE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94847" y="6076618"/>
            <a:ext cx="1646124" cy="688127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5BAF55C-E299-90BD-90E4-4F86903B5DF7}"/>
              </a:ext>
            </a:extLst>
          </p:cNvPr>
          <p:cNvSpPr txBox="1">
            <a:spLocks/>
          </p:cNvSpPr>
          <p:nvPr/>
        </p:nvSpPr>
        <p:spPr>
          <a:xfrm>
            <a:off x="353356" y="1268844"/>
            <a:ext cx="9144000" cy="445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4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b="1">
                <a:cs typeface="Times New Roman" panose="02020603050405020304" pitchFamily="18" charset="0"/>
              </a:rPr>
              <a:t>Mintaszöveg</a:t>
            </a:r>
            <a:endParaRPr lang="hu-HU" b="1" dirty="0">
              <a:cs typeface="Times New Roman" panose="02020603050405020304" pitchFamily="18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E29C2E7F-1096-4274-0D85-1E120F547B1F}"/>
              </a:ext>
            </a:extLst>
          </p:cNvPr>
          <p:cNvSpPr/>
          <p:nvPr/>
        </p:nvSpPr>
        <p:spPr>
          <a:xfrm>
            <a:off x="0" y="0"/>
            <a:ext cx="12192000" cy="11204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959C9DE0-1C6C-6040-B80B-566A86B55A95}"/>
              </a:ext>
            </a:extLst>
          </p:cNvPr>
          <p:cNvSpPr txBox="1"/>
          <p:nvPr/>
        </p:nvSpPr>
        <p:spPr>
          <a:xfrm>
            <a:off x="8437450" y="6355195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2022.09.20.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23F55B04-493E-3BE5-B1D1-6F3D29D0B045}"/>
              </a:ext>
            </a:extLst>
          </p:cNvPr>
          <p:cNvSpPr txBox="1"/>
          <p:nvPr/>
        </p:nvSpPr>
        <p:spPr>
          <a:xfrm>
            <a:off x="353356" y="6355195"/>
            <a:ext cx="5886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IV. DRÓN SUMMIT ÉS EXPO - </a:t>
            </a:r>
            <a:r>
              <a:rPr lang="en-US" sz="1400" b="1" dirty="0">
                <a:solidFill>
                  <a:schemeClr val="bg1"/>
                </a:solidFill>
              </a:rPr>
              <a:t>DRÓN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ALAPÚ SZOLGÁLTATÁSI KONCEPCIÓ</a:t>
            </a:r>
            <a:endParaRPr lang="hu-HU" sz="1400" b="1" dirty="0">
              <a:solidFill>
                <a:schemeClr val="bg1"/>
              </a:solidFill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FDC757A-E4B9-195F-CEEC-F5669D212EB1}"/>
              </a:ext>
            </a:extLst>
          </p:cNvPr>
          <p:cNvSpPr txBox="1">
            <a:spLocks/>
          </p:cNvSpPr>
          <p:nvPr/>
        </p:nvSpPr>
        <p:spPr>
          <a:xfrm>
            <a:off x="353356" y="148360"/>
            <a:ext cx="2702665" cy="8237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strike="noStrike" kern="1200" baseline="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</a:lstStyle>
          <a:p>
            <a:r>
              <a:rPr lang="hu-HU" sz="41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I. CSAPAT</a:t>
            </a:r>
          </a:p>
        </p:txBody>
      </p:sp>
    </p:spTree>
    <p:extLst>
      <p:ext uri="{BB962C8B-B14F-4D97-AF65-F5344CB8AC3E}">
        <p14:creationId xmlns:p14="http://schemas.microsoft.com/office/powerpoint/2010/main" val="378588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églalap 35">
            <a:extLst>
              <a:ext uri="{FF2B5EF4-FFF2-40B4-BE49-F238E27FC236}">
                <a16:creationId xmlns:a16="http://schemas.microsoft.com/office/drawing/2014/main" id="{CC1410DA-B5F7-47DB-BDE2-F75353819431}"/>
              </a:ext>
            </a:extLst>
          </p:cNvPr>
          <p:cNvSpPr/>
          <p:nvPr/>
        </p:nvSpPr>
        <p:spPr>
          <a:xfrm>
            <a:off x="9977718" y="6087035"/>
            <a:ext cx="2090643" cy="6672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5" name="Ábra 34">
            <a:extLst>
              <a:ext uri="{FF2B5EF4-FFF2-40B4-BE49-F238E27FC236}">
                <a16:creationId xmlns:a16="http://schemas.microsoft.com/office/drawing/2014/main" id="{7092CB54-FB9E-4429-8C81-FF8D4A732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99977" y="6066202"/>
            <a:ext cx="1646124" cy="688127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03DDB640-DF7A-51D8-606F-11F3FC720F39}"/>
              </a:ext>
            </a:extLst>
          </p:cNvPr>
          <p:cNvSpPr txBox="1">
            <a:spLocks/>
          </p:cNvSpPr>
          <p:nvPr/>
        </p:nvSpPr>
        <p:spPr>
          <a:xfrm>
            <a:off x="353356" y="1268844"/>
            <a:ext cx="9144000" cy="445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4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b="1">
                <a:cs typeface="Times New Roman" panose="02020603050405020304" pitchFamily="18" charset="0"/>
              </a:rPr>
              <a:t>Mintaszöveg</a:t>
            </a:r>
            <a:endParaRPr lang="hu-HU" b="1" dirty="0"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823D54-E110-0E44-BBCA-2588A231B849}"/>
              </a:ext>
            </a:extLst>
          </p:cNvPr>
          <p:cNvSpPr/>
          <p:nvPr/>
        </p:nvSpPr>
        <p:spPr>
          <a:xfrm>
            <a:off x="0" y="0"/>
            <a:ext cx="12192000" cy="11204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5B000F6F-535D-25E6-BC26-E8659FC89297}"/>
              </a:ext>
            </a:extLst>
          </p:cNvPr>
          <p:cNvSpPr txBox="1"/>
          <p:nvPr/>
        </p:nvSpPr>
        <p:spPr>
          <a:xfrm>
            <a:off x="353356" y="6355195"/>
            <a:ext cx="588646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IV. DRÓN SUMMIT ÉS EXPO - </a:t>
            </a:r>
            <a:r>
              <a:rPr lang="en-US" dirty="0"/>
              <a:t>DRÓN ALAPÚ SZOLGÁLTATÁSI KONCEPCIÓ</a:t>
            </a:r>
            <a:endParaRPr lang="hu-HU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85AE315-3353-D8AA-7063-DBF8A4C6D0DE}"/>
              </a:ext>
            </a:extLst>
          </p:cNvPr>
          <p:cNvSpPr txBox="1">
            <a:spLocks/>
          </p:cNvSpPr>
          <p:nvPr/>
        </p:nvSpPr>
        <p:spPr>
          <a:xfrm>
            <a:off x="353356" y="148361"/>
            <a:ext cx="8542994" cy="8517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strike="noStrike" kern="1200" baseline="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</a:lstStyle>
          <a:p>
            <a:r>
              <a:rPr lang="hu-HU" sz="41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II. AKTUALITÁS, ÉS MOTIVÁCIÓ </a:t>
            </a:r>
          </a:p>
        </p:txBody>
      </p:sp>
      <p:sp>
        <p:nvSpPr>
          <p:cNvPr id="41" name="TextBox 8">
            <a:extLst>
              <a:ext uri="{FF2B5EF4-FFF2-40B4-BE49-F238E27FC236}">
                <a16:creationId xmlns:a16="http://schemas.microsoft.com/office/drawing/2014/main" id="{EBB12B02-CCE1-26A2-6154-6634C99076AA}"/>
              </a:ext>
            </a:extLst>
          </p:cNvPr>
          <p:cNvSpPr txBox="1"/>
          <p:nvPr/>
        </p:nvSpPr>
        <p:spPr>
          <a:xfrm>
            <a:off x="8437450" y="6355195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2022.09.20.</a:t>
            </a:r>
          </a:p>
        </p:txBody>
      </p:sp>
    </p:spTree>
    <p:extLst>
      <p:ext uri="{BB962C8B-B14F-4D97-AF65-F5344CB8AC3E}">
        <p14:creationId xmlns:p14="http://schemas.microsoft.com/office/powerpoint/2010/main" val="287483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1F74576B-C81E-4910-A7CE-4898DA390D2B}"/>
              </a:ext>
            </a:extLst>
          </p:cNvPr>
          <p:cNvSpPr/>
          <p:nvPr/>
        </p:nvSpPr>
        <p:spPr>
          <a:xfrm>
            <a:off x="9977718" y="6087035"/>
            <a:ext cx="2090643" cy="6672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AC50F505-BDD3-4A5C-B37A-92DDF1337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94847" y="6076618"/>
            <a:ext cx="1646124" cy="688127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3CE06362-60CB-76EF-4468-CC58B4186D72}"/>
              </a:ext>
            </a:extLst>
          </p:cNvPr>
          <p:cNvSpPr txBox="1">
            <a:spLocks/>
          </p:cNvSpPr>
          <p:nvPr/>
        </p:nvSpPr>
        <p:spPr>
          <a:xfrm>
            <a:off x="353356" y="1268844"/>
            <a:ext cx="9144000" cy="445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4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b="1">
                <a:cs typeface="Times New Roman" panose="02020603050405020304" pitchFamily="18" charset="0"/>
              </a:rPr>
              <a:t>Mintaszöveg</a:t>
            </a:r>
            <a:endParaRPr lang="hu-HU" b="1" dirty="0"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8AAE4DD-1F40-37D2-1E29-7FFF4106780E}"/>
              </a:ext>
            </a:extLst>
          </p:cNvPr>
          <p:cNvSpPr/>
          <p:nvPr/>
        </p:nvSpPr>
        <p:spPr>
          <a:xfrm>
            <a:off x="0" y="0"/>
            <a:ext cx="12192000" cy="11204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A587724B-D0F2-9DF3-F842-E602A9FFB1CE}"/>
              </a:ext>
            </a:extLst>
          </p:cNvPr>
          <p:cNvSpPr txBox="1"/>
          <p:nvPr/>
        </p:nvSpPr>
        <p:spPr>
          <a:xfrm>
            <a:off x="353356" y="6355195"/>
            <a:ext cx="588646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IV. DRÓN SUMMIT ÉS EXPO - </a:t>
            </a:r>
            <a:r>
              <a:rPr lang="en-US" sz="1400" b="1" dirty="0">
                <a:solidFill>
                  <a:schemeClr val="bg1"/>
                </a:solidFill>
              </a:rPr>
              <a:t>DRÓN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ALAPÚ SZOLGÁLTATÁSI KONCEPCIÓ</a:t>
            </a:r>
            <a:endParaRPr lang="hu-HU" sz="1400" b="1" dirty="0">
              <a:solidFill>
                <a:schemeClr val="bg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58DDC68-A9D8-1A3B-30CE-A8089C946DB4}"/>
              </a:ext>
            </a:extLst>
          </p:cNvPr>
          <p:cNvSpPr txBox="1">
            <a:spLocks/>
          </p:cNvSpPr>
          <p:nvPr/>
        </p:nvSpPr>
        <p:spPr>
          <a:xfrm>
            <a:off x="353356" y="148360"/>
            <a:ext cx="6239821" cy="8237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strike="noStrike" kern="1200" baseline="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</a:lstStyle>
          <a:p>
            <a:r>
              <a:rPr lang="hu-HU" sz="41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III. CÉLOK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812408B4-69B6-76B1-A2D3-0CFF1F1D8512}"/>
              </a:ext>
            </a:extLst>
          </p:cNvPr>
          <p:cNvSpPr txBox="1"/>
          <p:nvPr/>
        </p:nvSpPr>
        <p:spPr>
          <a:xfrm>
            <a:off x="8437450" y="6355195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2022.09.20.</a:t>
            </a:r>
          </a:p>
        </p:txBody>
      </p:sp>
    </p:spTree>
    <p:extLst>
      <p:ext uri="{BB962C8B-B14F-4D97-AF65-F5344CB8AC3E}">
        <p14:creationId xmlns:p14="http://schemas.microsoft.com/office/powerpoint/2010/main" val="56566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F52E25D5-5D3E-47A7-B2E5-F9C82FFCC826}"/>
              </a:ext>
            </a:extLst>
          </p:cNvPr>
          <p:cNvSpPr/>
          <p:nvPr/>
        </p:nvSpPr>
        <p:spPr>
          <a:xfrm>
            <a:off x="9977718" y="6087035"/>
            <a:ext cx="2090643" cy="6672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Ábra 11">
            <a:extLst>
              <a:ext uri="{FF2B5EF4-FFF2-40B4-BE49-F238E27FC236}">
                <a16:creationId xmlns:a16="http://schemas.microsoft.com/office/drawing/2014/main" id="{DDC5236D-3622-467A-9935-73151A0D2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94847" y="6076618"/>
            <a:ext cx="1646124" cy="688127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8F083A78-BF6F-3B5A-94B2-58D90525FB83}"/>
              </a:ext>
            </a:extLst>
          </p:cNvPr>
          <p:cNvSpPr txBox="1">
            <a:spLocks/>
          </p:cNvSpPr>
          <p:nvPr/>
        </p:nvSpPr>
        <p:spPr>
          <a:xfrm>
            <a:off x="353356" y="1268844"/>
            <a:ext cx="9144000" cy="445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4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b="1">
                <a:cs typeface="Times New Roman" panose="02020603050405020304" pitchFamily="18" charset="0"/>
              </a:rPr>
              <a:t>Mintaszöveg</a:t>
            </a:r>
            <a:endParaRPr lang="hu-HU" b="1" dirty="0">
              <a:cs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BC33F86-EB25-AC03-9A8E-FEB991210935}"/>
              </a:ext>
            </a:extLst>
          </p:cNvPr>
          <p:cNvSpPr/>
          <p:nvPr/>
        </p:nvSpPr>
        <p:spPr>
          <a:xfrm>
            <a:off x="0" y="0"/>
            <a:ext cx="12192000" cy="11204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DCEEE5EC-7982-FCDF-74C3-76490225ED24}"/>
              </a:ext>
            </a:extLst>
          </p:cNvPr>
          <p:cNvSpPr txBox="1"/>
          <p:nvPr/>
        </p:nvSpPr>
        <p:spPr>
          <a:xfrm>
            <a:off x="353356" y="6355195"/>
            <a:ext cx="588646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IV. DRÓN SUMMIT ÉS EXPO - </a:t>
            </a:r>
            <a:r>
              <a:rPr lang="en-US" dirty="0"/>
              <a:t>DRÓN ALAPÚ SZOLGÁLTATÁSI KONCEPCIÓ</a:t>
            </a:r>
            <a:endParaRPr lang="hu-HU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CE0A11-580E-EFEA-DC75-CFCA6716BC19}"/>
              </a:ext>
            </a:extLst>
          </p:cNvPr>
          <p:cNvSpPr txBox="1">
            <a:spLocks/>
          </p:cNvSpPr>
          <p:nvPr/>
        </p:nvSpPr>
        <p:spPr>
          <a:xfrm>
            <a:off x="353356" y="148360"/>
            <a:ext cx="8219144" cy="8237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strike="noStrike" kern="1200" baseline="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IV. ÖTLET BEMUTATÁSA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39989042-8681-EC24-EDCD-1CC5FF0F7ECC}"/>
              </a:ext>
            </a:extLst>
          </p:cNvPr>
          <p:cNvSpPr txBox="1"/>
          <p:nvPr/>
        </p:nvSpPr>
        <p:spPr>
          <a:xfrm>
            <a:off x="8437450" y="6355195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2022.09.20.</a:t>
            </a:r>
          </a:p>
        </p:txBody>
      </p:sp>
    </p:spTree>
    <p:extLst>
      <p:ext uri="{BB962C8B-B14F-4D97-AF65-F5344CB8AC3E}">
        <p14:creationId xmlns:p14="http://schemas.microsoft.com/office/powerpoint/2010/main" val="321924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31B90D26-24BA-492E-B8B5-600361F84858}"/>
              </a:ext>
            </a:extLst>
          </p:cNvPr>
          <p:cNvSpPr/>
          <p:nvPr/>
        </p:nvSpPr>
        <p:spPr>
          <a:xfrm>
            <a:off x="9977718" y="6087035"/>
            <a:ext cx="2090643" cy="6672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Ábra 5">
            <a:extLst>
              <a:ext uri="{FF2B5EF4-FFF2-40B4-BE49-F238E27FC236}">
                <a16:creationId xmlns:a16="http://schemas.microsoft.com/office/drawing/2014/main" id="{A7E0F7B8-5D27-408C-B951-A03435717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94847" y="6076618"/>
            <a:ext cx="1646124" cy="688127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45A19998-0802-ED45-7A1F-B176EDDBDC8F}"/>
              </a:ext>
            </a:extLst>
          </p:cNvPr>
          <p:cNvSpPr txBox="1">
            <a:spLocks/>
          </p:cNvSpPr>
          <p:nvPr/>
        </p:nvSpPr>
        <p:spPr>
          <a:xfrm>
            <a:off x="353356" y="1268844"/>
            <a:ext cx="9144000" cy="445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4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b="1">
                <a:cs typeface="Times New Roman" panose="02020603050405020304" pitchFamily="18" charset="0"/>
              </a:rPr>
              <a:t>Mintaszöveg</a:t>
            </a:r>
            <a:endParaRPr lang="hu-HU" b="1" dirty="0"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E1A65CF-7971-0F7B-2B82-56ACD88261E5}"/>
              </a:ext>
            </a:extLst>
          </p:cNvPr>
          <p:cNvSpPr/>
          <p:nvPr/>
        </p:nvSpPr>
        <p:spPr>
          <a:xfrm>
            <a:off x="0" y="0"/>
            <a:ext cx="12192000" cy="11204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406F23-7997-1029-4510-27F2E287774C}"/>
              </a:ext>
            </a:extLst>
          </p:cNvPr>
          <p:cNvSpPr txBox="1"/>
          <p:nvPr/>
        </p:nvSpPr>
        <p:spPr>
          <a:xfrm>
            <a:off x="353356" y="6355195"/>
            <a:ext cx="588646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IV. DRÓN SUMMIT ÉS EXPO - </a:t>
            </a:r>
            <a:r>
              <a:rPr lang="en-US" dirty="0"/>
              <a:t>DRÓN ALAPÚ SZOLGÁLTATÁSI KONCEPCIÓ</a:t>
            </a:r>
            <a:endParaRPr lang="hu-H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2CBA9B9-2D47-E82E-074F-C14E846F15F4}"/>
              </a:ext>
            </a:extLst>
          </p:cNvPr>
          <p:cNvSpPr txBox="1">
            <a:spLocks/>
          </p:cNvSpPr>
          <p:nvPr/>
        </p:nvSpPr>
        <p:spPr>
          <a:xfrm>
            <a:off x="353356" y="148360"/>
            <a:ext cx="12029144" cy="8237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strike="noStrike" kern="1200" baseline="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V. TERVEZETT KUTATÁSI FELADATOK, ÉS MÓDSZERTAN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201A52F-731E-4420-00F8-A8AA87CFDDDA}"/>
              </a:ext>
            </a:extLst>
          </p:cNvPr>
          <p:cNvSpPr txBox="1"/>
          <p:nvPr/>
        </p:nvSpPr>
        <p:spPr>
          <a:xfrm>
            <a:off x="8437450" y="6355195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2022.09.20.</a:t>
            </a:r>
          </a:p>
        </p:txBody>
      </p:sp>
    </p:spTree>
    <p:extLst>
      <p:ext uri="{BB962C8B-B14F-4D97-AF65-F5344CB8AC3E}">
        <p14:creationId xmlns:p14="http://schemas.microsoft.com/office/powerpoint/2010/main" val="194381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A497E80D-9574-40DE-951B-AD217A0F7CED}"/>
              </a:ext>
            </a:extLst>
          </p:cNvPr>
          <p:cNvSpPr/>
          <p:nvPr/>
        </p:nvSpPr>
        <p:spPr>
          <a:xfrm>
            <a:off x="9977718" y="6087035"/>
            <a:ext cx="2090643" cy="6672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Ábra 12">
            <a:extLst>
              <a:ext uri="{FF2B5EF4-FFF2-40B4-BE49-F238E27FC236}">
                <a16:creationId xmlns:a16="http://schemas.microsoft.com/office/drawing/2014/main" id="{8D8680AB-8C36-4210-9CEF-E25ED8E3F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94847" y="6076618"/>
            <a:ext cx="1646124" cy="688127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8ACCB991-C5ED-377A-A20B-FBF58ADD2153}"/>
              </a:ext>
            </a:extLst>
          </p:cNvPr>
          <p:cNvSpPr txBox="1">
            <a:spLocks/>
          </p:cNvSpPr>
          <p:nvPr/>
        </p:nvSpPr>
        <p:spPr>
          <a:xfrm>
            <a:off x="353356" y="1268844"/>
            <a:ext cx="9144000" cy="445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4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b="1">
                <a:cs typeface="Times New Roman" panose="02020603050405020304" pitchFamily="18" charset="0"/>
              </a:rPr>
              <a:t>Mintaszöveg</a:t>
            </a:r>
            <a:endParaRPr lang="hu-HU" b="1" dirty="0">
              <a:cs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58D9DDB-A8D7-79DB-CC70-59E0B13141D0}"/>
              </a:ext>
            </a:extLst>
          </p:cNvPr>
          <p:cNvSpPr/>
          <p:nvPr/>
        </p:nvSpPr>
        <p:spPr>
          <a:xfrm>
            <a:off x="0" y="0"/>
            <a:ext cx="12192000" cy="11204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B33D543D-4C2E-5F77-12A5-AF3989F90F9E}"/>
              </a:ext>
            </a:extLst>
          </p:cNvPr>
          <p:cNvSpPr txBox="1"/>
          <p:nvPr/>
        </p:nvSpPr>
        <p:spPr>
          <a:xfrm>
            <a:off x="353356" y="6355195"/>
            <a:ext cx="588646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IV. DRÓN SUMMIT ÉS EXPO - </a:t>
            </a:r>
            <a:r>
              <a:rPr lang="en-US" dirty="0"/>
              <a:t>DRÓN ALAPÚ SZOLGÁLTATÁSI KONCEPCIÓ</a:t>
            </a:r>
            <a:endParaRPr lang="hu-H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195152-F5DF-0A88-8802-770856CB3D4F}"/>
              </a:ext>
            </a:extLst>
          </p:cNvPr>
          <p:cNvSpPr txBox="1">
            <a:spLocks/>
          </p:cNvSpPr>
          <p:nvPr/>
        </p:nvSpPr>
        <p:spPr>
          <a:xfrm>
            <a:off x="353356" y="148360"/>
            <a:ext cx="10628969" cy="8237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strike="noStrike" kern="1200" baseline="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VI. INFRASTRUKTÚRA ÉS ESZKÖZ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DE28103-4068-D49C-4AAC-AD8B61BEAD8D}"/>
              </a:ext>
            </a:extLst>
          </p:cNvPr>
          <p:cNvSpPr txBox="1"/>
          <p:nvPr/>
        </p:nvSpPr>
        <p:spPr>
          <a:xfrm>
            <a:off x="8437450" y="6355195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2022.09.20.</a:t>
            </a:r>
          </a:p>
        </p:txBody>
      </p:sp>
    </p:spTree>
    <p:extLst>
      <p:ext uri="{BB962C8B-B14F-4D97-AF65-F5344CB8AC3E}">
        <p14:creationId xmlns:p14="http://schemas.microsoft.com/office/powerpoint/2010/main" val="2368112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>
            <a:extLst>
              <a:ext uri="{FF2B5EF4-FFF2-40B4-BE49-F238E27FC236}">
                <a16:creationId xmlns:a16="http://schemas.microsoft.com/office/drawing/2014/main" id="{B42ABDF2-4511-4762-B42E-E5DB89EA78E4}"/>
              </a:ext>
            </a:extLst>
          </p:cNvPr>
          <p:cNvSpPr/>
          <p:nvPr/>
        </p:nvSpPr>
        <p:spPr>
          <a:xfrm>
            <a:off x="9977718" y="6087035"/>
            <a:ext cx="2090643" cy="6672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" name="Ábra 17">
            <a:extLst>
              <a:ext uri="{FF2B5EF4-FFF2-40B4-BE49-F238E27FC236}">
                <a16:creationId xmlns:a16="http://schemas.microsoft.com/office/drawing/2014/main" id="{7E801506-9F06-4AC3-A43C-04215F198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94847" y="6076618"/>
            <a:ext cx="1646124" cy="688127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82102062-7D8A-E10A-14C0-A36935D8D25C}"/>
              </a:ext>
            </a:extLst>
          </p:cNvPr>
          <p:cNvSpPr txBox="1">
            <a:spLocks/>
          </p:cNvSpPr>
          <p:nvPr/>
        </p:nvSpPr>
        <p:spPr>
          <a:xfrm>
            <a:off x="353356" y="1268844"/>
            <a:ext cx="9144000" cy="445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4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20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Calibri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b="1">
                <a:cs typeface="Times New Roman" panose="02020603050405020304" pitchFamily="18" charset="0"/>
              </a:rPr>
              <a:t>Mintaszöveg</a:t>
            </a:r>
            <a:endParaRPr lang="hu-HU" b="1" dirty="0">
              <a:cs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26D1325-0B66-94B2-4ED7-6C730FA219FF}"/>
              </a:ext>
            </a:extLst>
          </p:cNvPr>
          <p:cNvSpPr/>
          <p:nvPr/>
        </p:nvSpPr>
        <p:spPr>
          <a:xfrm>
            <a:off x="0" y="0"/>
            <a:ext cx="12192000" cy="112048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24628155-205D-262C-1B52-59E24859B461}"/>
              </a:ext>
            </a:extLst>
          </p:cNvPr>
          <p:cNvSpPr txBox="1"/>
          <p:nvPr/>
        </p:nvSpPr>
        <p:spPr>
          <a:xfrm>
            <a:off x="353356" y="6355195"/>
            <a:ext cx="5886465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IV. DRÓN SUMMIT ÉS EXPO - </a:t>
            </a:r>
            <a:r>
              <a:rPr lang="en-US" dirty="0"/>
              <a:t>DRÓN ALAPÚ SZOLGÁLTATÁSI KONCEPCIÓ</a:t>
            </a:r>
            <a:endParaRPr lang="hu-H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4B65BF1-0107-D2E5-FF13-C1B0A6BE4A10}"/>
              </a:ext>
            </a:extLst>
          </p:cNvPr>
          <p:cNvSpPr txBox="1">
            <a:spLocks/>
          </p:cNvSpPr>
          <p:nvPr/>
        </p:nvSpPr>
        <p:spPr>
          <a:xfrm>
            <a:off x="353356" y="148360"/>
            <a:ext cx="10628969" cy="8237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strike="noStrike" kern="1200" baseline="0">
                <a:solidFill>
                  <a:schemeClr val="tx1"/>
                </a:solidFill>
                <a:latin typeface="Calibri Regular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VII. PÉNZÜGYI ADATOK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87967CA7-0E15-F3E3-9BF4-FF53F0BDBA1B}"/>
              </a:ext>
            </a:extLst>
          </p:cNvPr>
          <p:cNvSpPr txBox="1"/>
          <p:nvPr/>
        </p:nvSpPr>
        <p:spPr>
          <a:xfrm>
            <a:off x="8437450" y="6355195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2022.09.20.</a:t>
            </a:r>
          </a:p>
        </p:txBody>
      </p:sp>
    </p:spTree>
    <p:extLst>
      <p:ext uri="{BB962C8B-B14F-4D97-AF65-F5344CB8AC3E}">
        <p14:creationId xmlns:p14="http://schemas.microsoft.com/office/powerpoint/2010/main" val="241286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E0C6BE-4C3F-4BDB-A2D7-EF98FCA1AFBA}"/>
              </a:ext>
            </a:extLst>
          </p:cNvPr>
          <p:cNvSpPr txBox="1">
            <a:spLocks/>
          </p:cNvSpPr>
          <p:nvPr/>
        </p:nvSpPr>
        <p:spPr>
          <a:xfrm>
            <a:off x="1419224" y="700345"/>
            <a:ext cx="7181851" cy="26386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strike="noStrike" kern="1200" baseline="0">
                <a:solidFill>
                  <a:schemeClr val="bg1"/>
                </a:solidFill>
                <a:latin typeface="Calibri Regular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Roboto" panose="02000000000000000000" pitchFamily="2" charset="0"/>
                <a:cs typeface="Roboto" panose="02000000000000000000" pitchFamily="2" charset="0"/>
              </a:rPr>
              <a:t>Köszönöm a figyelmet!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6BB1C973-F190-4A82-9ED3-D772C25CDBBF}"/>
              </a:ext>
            </a:extLst>
          </p:cNvPr>
          <p:cNvSpPr/>
          <p:nvPr/>
        </p:nvSpPr>
        <p:spPr>
          <a:xfrm>
            <a:off x="9977718" y="6087035"/>
            <a:ext cx="2090643" cy="6672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Ábra 4">
            <a:extLst>
              <a:ext uri="{FF2B5EF4-FFF2-40B4-BE49-F238E27FC236}">
                <a16:creationId xmlns:a16="http://schemas.microsoft.com/office/drawing/2014/main" id="{A8E5DA3B-B4F6-43DB-A7B0-FB83C1E0F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4847" y="6076618"/>
            <a:ext cx="1646124" cy="688127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3E258BB6-0FAA-C926-17A3-46D2019C907C}"/>
              </a:ext>
            </a:extLst>
          </p:cNvPr>
          <p:cNvSpPr txBox="1"/>
          <p:nvPr/>
        </p:nvSpPr>
        <p:spPr>
          <a:xfrm>
            <a:off x="353356" y="6355195"/>
            <a:ext cx="5886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IV. DRÓN SUMMIT ÉS EXPO - </a:t>
            </a:r>
            <a:r>
              <a:rPr lang="en-US" sz="1400" b="1" dirty="0">
                <a:solidFill>
                  <a:schemeClr val="bg1"/>
                </a:solidFill>
              </a:rPr>
              <a:t>DRÓN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ALAPÚ SZOLGÁLTATÁSI KONCEPCIÓ</a:t>
            </a:r>
            <a:endParaRPr lang="hu-HU" sz="1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BEFACC61-2AB8-49A2-A921-3D2F91AC9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42" y="82596"/>
            <a:ext cx="3323330" cy="1108029"/>
          </a:xfrm>
          <a:prstGeom prst="rect">
            <a:avLst/>
          </a:prstGeom>
        </p:spPr>
      </p:pic>
      <p:pic>
        <p:nvPicPr>
          <p:cNvPr id="7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0FFB2DB-B032-0EF2-21C3-4A6071AB2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" y="82595"/>
            <a:ext cx="3538497" cy="109728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2383A57-96C6-77C2-D2C4-B4B83030B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45" y="88257"/>
            <a:ext cx="3961016" cy="11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40907"/>
      </p:ext>
    </p:extLst>
  </p:cSld>
  <p:clrMapOvr>
    <a:masterClrMapping/>
  </p:clrMapOvr>
</p:sld>
</file>

<file path=ppt/theme/theme1.xml><?xml version="1.0" encoding="utf-8"?>
<a:theme xmlns:a="http://schemas.openxmlformats.org/drawingml/2006/main" name="djp_theme">
  <a:themeElements>
    <a:clrScheme name="djp 1">
      <a:dk1>
        <a:srgbClr val="3F484D"/>
      </a:dk1>
      <a:lt1>
        <a:srgbClr val="FFFFFF"/>
      </a:lt1>
      <a:dk2>
        <a:srgbClr val="3F484D"/>
      </a:dk2>
      <a:lt2>
        <a:srgbClr val="EFEFEF"/>
      </a:lt2>
      <a:accent1>
        <a:srgbClr val="262050"/>
      </a:accent1>
      <a:accent2>
        <a:srgbClr val="06AB71"/>
      </a:accent2>
      <a:accent3>
        <a:srgbClr val="EB0A32"/>
      </a:accent3>
      <a:accent4>
        <a:srgbClr val="68C0ED"/>
      </a:accent4>
      <a:accent5>
        <a:srgbClr val="8F8F92"/>
      </a:accent5>
      <a:accent6>
        <a:srgbClr val="3F484D"/>
      </a:accent6>
      <a:hlink>
        <a:srgbClr val="68C0ED"/>
      </a:hlink>
      <a:folHlink>
        <a:srgbClr val="68C0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jp_ppt_sablon_20210917" id="{6FEB12F1-6EB4-1C44-99D5-434863A0D9B9}" vid="{0B9F55EF-D2FA-A14A-8CE3-A29B44B7F4C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475</Words>
  <Application>Microsoft Office PowerPoint</Application>
  <PresentationFormat>Szélesvásznú</PresentationFormat>
  <Paragraphs>60</Paragraphs>
  <Slides>9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Calibri Regular</vt:lpstr>
      <vt:lpstr>Roboto</vt:lpstr>
      <vt:lpstr>Times New Roman</vt:lpstr>
      <vt:lpstr>Wingdings</vt:lpstr>
      <vt:lpstr>djp_theme</vt:lpstr>
      <vt:lpstr>PÁLYÁZATI MUNKA CÍME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Drón ökoszisztémát támogató elképzelések:  Magyarországi Drón Koalíció és DroneMotive kezdeményezések és eddigi eredmények</dc:title>
  <dc:creator>Oberna Sára</dc:creator>
  <cp:lastModifiedBy>Oberna Sára</cp:lastModifiedBy>
  <cp:revision>5</cp:revision>
  <dcterms:created xsi:type="dcterms:W3CDTF">2022-02-07T10:42:06Z</dcterms:created>
  <dcterms:modified xsi:type="dcterms:W3CDTF">2022-09-01T08:56:44Z</dcterms:modified>
</cp:coreProperties>
</file>