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8" r:id="rId9"/>
    <p:sldId id="263" r:id="rId10"/>
    <p:sldId id="269" r:id="rId11"/>
    <p:sldId id="270" r:id="rId12"/>
    <p:sldId id="264" r:id="rId13"/>
    <p:sldId id="265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556" autoAdjust="0"/>
  </p:normalViewPr>
  <p:slideViewPr>
    <p:cSldViewPr>
      <p:cViewPr>
        <p:scale>
          <a:sx n="90" d="100"/>
          <a:sy n="90" d="100"/>
        </p:scale>
        <p:origin x="-81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Egyenes összekötő 18"/>
          <p:cNvCxnSpPr/>
          <p:nvPr/>
        </p:nvCxnSpPr>
        <p:spPr>
          <a:xfrm>
            <a:off x="3603481" y="6146140"/>
            <a:ext cx="1937038" cy="0"/>
          </a:xfrm>
          <a:prstGeom prst="line">
            <a:avLst/>
          </a:prstGeom>
          <a:ln>
            <a:solidFill>
              <a:srgbClr val="CEA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zövegdoboz 31"/>
          <p:cNvSpPr txBox="1"/>
          <p:nvPr/>
        </p:nvSpPr>
        <p:spPr>
          <a:xfrm>
            <a:off x="2223110" y="6218148"/>
            <a:ext cx="469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solidFill>
                  <a:srgbClr val="CEA60D"/>
                </a:solidFill>
                <a:latin typeface="+mj-lt"/>
              </a:rPr>
              <a:t>Készítette:</a:t>
            </a:r>
            <a:r>
              <a:rPr lang="hu-HU" sz="1200" baseline="0" dirty="0" smtClean="0">
                <a:solidFill>
                  <a:srgbClr val="CEA60D"/>
                </a:solidFill>
                <a:latin typeface="+mj-lt"/>
              </a:rPr>
              <a:t> 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Dr. </a:t>
            </a:r>
            <a:r>
              <a:rPr lang="hu-HU" sz="1200" kern="1200" dirty="0" err="1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Hautzinger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 Zoltán</a:t>
            </a:r>
            <a:b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</a:b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Budapest, 2016. február 16.</a:t>
            </a:r>
            <a:endParaRPr lang="hu-HU" sz="1200" kern="1200" dirty="0">
              <a:solidFill>
                <a:srgbClr val="CEA60D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png"/><Relationship Id="rId7" Type="http://schemas.openxmlformats.org/officeDocument/2006/relationships/hyperlink" Target="http://www.google.hu/imgres?q=arnold+schwarzenegger&amp;um=1&amp;hl=hu&amp;tbo=d&amp;biw=1440&amp;bih=775&amp;tbm=isch&amp;tbnid=tdJNhzK5zTkG1M:&amp;imgrefurl=http://electionsmeter.com/polls/arnold-schwarzenegger&amp;docid=rD0WtU9XDPT4KM&amp;imgurl=http://cdn1.beeffco.com/files/poll-images/normal/arnold-schwarzenegger_5027.jpg&amp;w=363&amp;h=500&amp;ei=MioBUfGFN4bN4QSrmoGwDQ&amp;zoom=1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google.hu/imgres?q=vito+corleone&amp;um=1&amp;hl=hu&amp;tbo=d&amp;biw=1440&amp;bih=775&amp;tbm=isch&amp;tbnid=4NG_zVkLF_YQ4M:&amp;imgrefurl=http://donvitopredator.blog.hu/&amp;docid=v-6J8AE4AWY3QM&amp;imgurl=http://m.blog.hu/do/donvitopredator/image/DonVitoCorleone.jpg&amp;w=363&amp;h=361&amp;ei=CyoBUZHJCar64QSer4AQ&amp;zoom=1&amp;iact=hc&amp;vpx=336&amp;vpy=147&amp;dur=2577&amp;hovh=224&amp;hovw=225&amp;tx=136&amp;ty=121&amp;sig=111050957879346154368&amp;page=1&amp;tbnh=141&amp;tbnw=146&amp;start=0&amp;ndsp=36&amp;ved=1t:429,r:3,s:0,i:114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hu/imgres?q=janics+natasa&amp;hl=hu&amp;tbo=d&amp;biw=1440&amp;bih=775&amp;tbm=isch&amp;tbnid=SKUjtCOVeSAwpM:&amp;imgrefurl=http://www.parameter.sk/rovat/sport/2012/10/24/janics-ugy-nem-adjak-ingyen-natasat-oktober-31-ig-150-ezer-eurot-kernek-erte&amp;docid=tdj4i1CtY9R_KM&amp;imgurl=http://www.parameter.sk/sites/default/files/photos/promoted/douchev_janics_natasa.jpg&amp;w=631&amp;h=503&amp;ei=PiwBUdCwBoGM4ATaq4DACw&amp;zoom=1&amp;iact=hc&amp;vpx=255&amp;vpy=456&amp;dur=1571&amp;hovh=200&amp;hovw=252&amp;tx=137&amp;ty=96&amp;sig=111050957879346154368&amp;page=2&amp;tbnh=128&amp;tbnw=147&amp;start=31&amp;ndsp=41&amp;ved=1t:429,r:66,s:0,i:29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www.google.hu/imgres?q=fekete+p%C3%A1k%C3%B3&amp;hl=hu&amp;tbo=d&amp;biw=1440&amp;bih=775&amp;tbm=isch&amp;tbnid=Zxt7IeE3X-yj4M:&amp;imgrefurl=http://www.blikk.hu/blikk_sztarvilag/20080121/kivagtak_fekete_pakot&amp;docid=9JLn1TAkKTQLVM&amp;imgurl=http://www.blikk.hu/data/cikk/37/87/1/cikk_378701/d0001DA3Dfcc6ce845f88.jpg&amp;w=232&amp;h=348&amp;ei=9ioBUffkAefI4ATDtYFQ&amp;zoom=1&amp;iact=hc&amp;vpx=2&amp;vpy=276&amp;dur=2999&amp;hovh=275&amp;hovw=183&amp;tx=100&amp;ty=163&amp;sig=111050957879346154368&amp;page=1&amp;tbnh=143&amp;tbnw=99&amp;start=0&amp;ndsp=30&amp;ved=1t:429,r:8,s:0,i:14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A MIGRÁCIÓ BŰNÖZÉSI ÉS BÜNTETŐJOGI HATÁSAI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dirty="0" smtClean="0"/>
              <a:t>Külföldi a </a:t>
            </a:r>
            <a:r>
              <a:rPr lang="hu-HU" sz="3000" dirty="0" smtClean="0"/>
              <a:t>büntető eljárásjogban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 smtClean="0"/>
              <a:t>Sajátos alanyi kör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/>
              <a:t> </a:t>
            </a:r>
            <a:r>
              <a:rPr lang="hu-HU" altLang="hu-HU" sz="3000" dirty="0" smtClean="0"/>
              <a:t>  </a:t>
            </a:r>
            <a:r>
              <a:rPr lang="hu-HU" altLang="hu-HU" sz="3000" dirty="0" smtClean="0"/>
              <a:t>(katona, fiatalkorú)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/>
              <a:t> </a:t>
            </a:r>
            <a:r>
              <a:rPr lang="hu-HU" altLang="hu-HU" sz="3000" dirty="0" smtClean="0"/>
              <a:t>  </a:t>
            </a:r>
            <a:r>
              <a:rPr lang="hu-HU" altLang="hu-HU" sz="3000" dirty="0" smtClean="0"/>
              <a:t>nem rendszerezett eljárásjogi szabályozás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u-HU" altLang="hu-HU" sz="3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 smtClean="0"/>
              <a:t>Sajátos </a:t>
            </a:r>
            <a:r>
              <a:rPr lang="hu-HU" altLang="hu-HU" sz="3000" dirty="0"/>
              <a:t>alanyi </a:t>
            </a:r>
            <a:r>
              <a:rPr lang="hu-HU" altLang="hu-HU" sz="3000" dirty="0" smtClean="0"/>
              <a:t>jogosultság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/>
              <a:t> </a:t>
            </a:r>
            <a:r>
              <a:rPr lang="hu-HU" altLang="hu-HU" sz="3000" dirty="0" smtClean="0"/>
              <a:t>  anyanyelvhasználat joga,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/>
              <a:t> </a:t>
            </a:r>
            <a:r>
              <a:rPr lang="hu-HU" altLang="hu-HU" sz="3000" dirty="0" smtClean="0"/>
              <a:t>  konzuli védelem, 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/>
              <a:t> </a:t>
            </a:r>
            <a:r>
              <a:rPr lang="hu-HU" altLang="hu-HU" sz="3000" dirty="0" smtClean="0"/>
              <a:t>  védőkényszer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u-HU" altLang="hu-HU" sz="30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sz="3000" dirty="0" smtClean="0"/>
              <a:t>- Büntetőeljárás elterelése - idegenrendészet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u-HU" alt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51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dirty="0" smtClean="0"/>
              <a:t>Külföldi a </a:t>
            </a:r>
            <a:r>
              <a:rPr lang="hu-HU" sz="3000" dirty="0" smtClean="0"/>
              <a:t>büntetés-végrehajtásban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dirty="0" smtClean="0"/>
              <a:t>Sajátos </a:t>
            </a:r>
            <a:r>
              <a:rPr lang="hu-HU" altLang="hu-HU" dirty="0"/>
              <a:t>személyi kör (csak elítéltek)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hu-HU" altLang="hu-HU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dirty="0" smtClean="0"/>
              <a:t>Eltérő </a:t>
            </a:r>
            <a:r>
              <a:rPr lang="hu-HU" altLang="hu-HU" dirty="0"/>
              <a:t>végrehajtási és </a:t>
            </a:r>
            <a:r>
              <a:rPr lang="hu-HU" altLang="hu-HU" dirty="0" err="1"/>
              <a:t>reintegrációs</a:t>
            </a:r>
            <a:r>
              <a:rPr lang="hu-HU" altLang="hu-HU" dirty="0"/>
              <a:t> szabályok</a:t>
            </a:r>
          </a:p>
          <a:p>
            <a:endParaRPr lang="hu-HU" dirty="0"/>
          </a:p>
        </p:txBody>
      </p:sp>
      <p:pic>
        <p:nvPicPr>
          <p:cNvPr id="3074" name="Picture 2" descr="D:\hautzingerz\Pictures\Menekult-gyerekek-e1449217886300-1024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5380856" cy="302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0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dirty="0" smtClean="0"/>
              <a:t>Félelem a migrációtól (idegentől)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000" dirty="0" smtClean="0"/>
              <a:t>Félelem – bűnözés tudati visszatükröződése</a:t>
            </a:r>
          </a:p>
          <a:p>
            <a:pPr marL="0" indent="0">
              <a:buNone/>
            </a:pPr>
            <a:endParaRPr lang="hu-HU" sz="3000" dirty="0" smtClean="0"/>
          </a:p>
          <a:p>
            <a:pPr marL="0" indent="0">
              <a:buNone/>
            </a:pPr>
            <a:r>
              <a:rPr lang="hu-HU" sz="3000" b="1" dirty="0" smtClean="0"/>
              <a:t>aggasztó jelek:</a:t>
            </a:r>
          </a:p>
          <a:p>
            <a:pPr marL="0" indent="0">
              <a:buNone/>
            </a:pPr>
            <a:r>
              <a:rPr lang="hu-HU" sz="3000" dirty="0"/>
              <a:t>t</a:t>
            </a:r>
            <a:r>
              <a:rPr lang="hu-HU" sz="3000" dirty="0" smtClean="0"/>
              <a:t>errorista </a:t>
            </a:r>
            <a:r>
              <a:rPr lang="hu-HU" sz="3000" dirty="0" smtClean="0"/>
              <a:t>cselekmények</a:t>
            </a:r>
            <a:endParaRPr lang="hu-HU" sz="3000" dirty="0" smtClean="0"/>
          </a:p>
          <a:p>
            <a:pPr marL="0" indent="0">
              <a:buNone/>
            </a:pPr>
            <a:r>
              <a:rPr lang="hu-HU" sz="3000" dirty="0"/>
              <a:t>c</a:t>
            </a:r>
            <a:r>
              <a:rPr lang="hu-HU" sz="3000" dirty="0" smtClean="0"/>
              <a:t>soportos (szexuális) garázdaság</a:t>
            </a:r>
          </a:p>
          <a:p>
            <a:pPr marL="0" indent="0">
              <a:buNone/>
            </a:pPr>
            <a:r>
              <a:rPr lang="hu-HU" sz="3000" dirty="0"/>
              <a:t>b</a:t>
            </a:r>
            <a:r>
              <a:rPr lang="hu-HU" sz="3000" dirty="0" smtClean="0"/>
              <a:t>űnesetek média megnyilvánulásai</a:t>
            </a:r>
          </a:p>
          <a:p>
            <a:pPr marL="0" indent="0">
              <a:buNone/>
            </a:pPr>
            <a:r>
              <a:rPr lang="hu-HU" sz="3000" dirty="0" smtClean="0"/>
              <a:t>statisztika</a:t>
            </a:r>
            <a:endParaRPr lang="hu-HU" sz="3000" dirty="0"/>
          </a:p>
        </p:txBody>
      </p:sp>
      <p:pic>
        <p:nvPicPr>
          <p:cNvPr id="5122" name="Picture 2" descr="D:\hautzingerz\Pictures\220px-Edvard_Munch_The_Scre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76923"/>
            <a:ext cx="2311524" cy="326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7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Köszönöm megtisztelő figyelmüket!</a:t>
            </a:r>
            <a:endParaRPr lang="hu-HU" dirty="0"/>
          </a:p>
        </p:txBody>
      </p:sp>
      <p:pic>
        <p:nvPicPr>
          <p:cNvPr id="4" name="il_fi" descr="http://m.blog.hu/ta/talema/image/goback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7320" y="1935321"/>
            <a:ext cx="6309360" cy="3246120"/>
          </a:xfrm>
        </p:spPr>
      </p:pic>
    </p:spTree>
    <p:extLst>
      <p:ext uri="{BB962C8B-B14F-4D97-AF65-F5344CB8AC3E}">
        <p14:creationId xmlns:p14="http://schemas.microsoft.com/office/powerpoint/2010/main" val="27014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000" b="1" dirty="0"/>
              <a:t>MI A MIGRÁCIÓ</a:t>
            </a:r>
            <a:r>
              <a:rPr lang="hu-HU" b="1" dirty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hu-HU" b="1" dirty="0" smtClean="0"/>
          </a:p>
          <a:p>
            <a:pPr marL="0" indent="0" algn="ctr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Aktív emberi magatartás, amely a tartózkodási hely tartós megváltoztatására irányul.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Értéksemleges, racionális, visszacsatolásos jelenség. </a:t>
            </a:r>
          </a:p>
        </p:txBody>
      </p:sp>
      <p:pic>
        <p:nvPicPr>
          <p:cNvPr id="4" name="il_fi" descr="http://eumozaik.hu/sites/default/files/illegal-immig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6632"/>
            <a:ext cx="4245528" cy="248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5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000" b="1" dirty="0"/>
              <a:t>A MIGRÁCIÓ FAJTÁI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endParaRPr lang="hu-HU" sz="4300" dirty="0" smtClean="0"/>
          </a:p>
          <a:p>
            <a:pPr>
              <a:buFontTx/>
              <a:buChar char="-"/>
            </a:pPr>
            <a:r>
              <a:rPr lang="hu-HU" sz="4300" dirty="0" smtClean="0"/>
              <a:t>külső – belső</a:t>
            </a:r>
          </a:p>
          <a:p>
            <a:pPr>
              <a:buFontTx/>
              <a:buChar char="-"/>
            </a:pPr>
            <a:r>
              <a:rPr lang="hu-HU" sz="4300" dirty="0"/>
              <a:t>k</a:t>
            </a:r>
            <a:r>
              <a:rPr lang="hu-HU" sz="4300" dirty="0" smtClean="0"/>
              <a:t>ifelé – befelé</a:t>
            </a:r>
          </a:p>
          <a:p>
            <a:pPr>
              <a:buFontTx/>
              <a:buChar char="-"/>
            </a:pPr>
            <a:r>
              <a:rPr lang="hu-HU" sz="4300" dirty="0"/>
              <a:t>e</a:t>
            </a:r>
            <a:r>
              <a:rPr lang="hu-HU" sz="4300" dirty="0" smtClean="0"/>
              <a:t>gyéni - csoportos</a:t>
            </a:r>
          </a:p>
          <a:p>
            <a:pPr>
              <a:buFontTx/>
              <a:buChar char="-"/>
            </a:pPr>
            <a:r>
              <a:rPr lang="hu-HU" sz="4300" dirty="0"/>
              <a:t>ö</a:t>
            </a:r>
            <a:r>
              <a:rPr lang="hu-HU" sz="4300" dirty="0" smtClean="0"/>
              <a:t>nkéntes – kényszer</a:t>
            </a:r>
          </a:p>
          <a:p>
            <a:pPr>
              <a:buFontTx/>
              <a:buChar char="-"/>
            </a:pPr>
            <a:r>
              <a:rPr lang="hu-HU" sz="4300" dirty="0"/>
              <a:t>i</a:t>
            </a:r>
            <a:r>
              <a:rPr lang="hu-HU" sz="4300" dirty="0" smtClean="0"/>
              <a:t>dőszakos - tartós</a:t>
            </a:r>
          </a:p>
          <a:p>
            <a:pPr>
              <a:buFontTx/>
              <a:buChar char="-"/>
            </a:pPr>
            <a:r>
              <a:rPr lang="hu-HU" sz="4300" dirty="0"/>
              <a:t>p</a:t>
            </a:r>
            <a:r>
              <a:rPr lang="hu-HU" sz="4300" dirty="0" smtClean="0"/>
              <a:t>olitikai – gazdasági – kulturális – ökológiai</a:t>
            </a:r>
          </a:p>
          <a:p>
            <a:pPr>
              <a:buFontTx/>
              <a:buChar char="-"/>
            </a:pPr>
            <a:r>
              <a:rPr lang="hu-HU" sz="4300" dirty="0"/>
              <a:t>e</a:t>
            </a:r>
            <a:r>
              <a:rPr lang="hu-HU" sz="4300" dirty="0" smtClean="0"/>
              <a:t>llenőrzött - ellenőrizetlen</a:t>
            </a:r>
          </a:p>
          <a:p>
            <a:pPr>
              <a:buFontTx/>
              <a:buChar char="-"/>
            </a:pPr>
            <a:endParaRPr lang="hu-HU" dirty="0"/>
          </a:p>
        </p:txBody>
      </p:sp>
      <p:pic>
        <p:nvPicPr>
          <p:cNvPr id="4" name="Kép helye 4" descr="brain-drain1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" r="3999"/>
          <a:stretch>
            <a:fillRect/>
          </a:stretch>
        </p:blipFill>
        <p:spPr>
          <a:xfrm>
            <a:off x="4572000" y="764704"/>
            <a:ext cx="4320480" cy="3240360"/>
          </a:xfrm>
        </p:spPr>
      </p:pic>
      <p:pic>
        <p:nvPicPr>
          <p:cNvPr id="5" name="Kép helye 4" descr="brain-drain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" r="3999"/>
          <a:stretch>
            <a:fillRect/>
          </a:stretch>
        </p:blipFill>
        <p:spPr>
          <a:xfrm>
            <a:off x="4499992" y="836712"/>
            <a:ext cx="4283968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b="1" dirty="0"/>
              <a:t>MIGRÁCIÓ </a:t>
            </a:r>
            <a:r>
              <a:rPr lang="hu-HU" sz="3000" b="1" dirty="0" smtClean="0"/>
              <a:t>ALANYA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3786188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19292"/>
            <a:ext cx="3889375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55" y="3645024"/>
            <a:ext cx="2039938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rg_hi" descr="http://t3.gstatic.com/images?q=tbn:ANd9GcQ9l9bAvQCprRFBDayi1J6BxXuGmtwTlfCxFVzmQLWf0ELDOAm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618" y="4354358"/>
            <a:ext cx="1888088" cy="187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g_hi" descr="http://t1.gstatic.com/images?q=tbn:ANd9GcQamo0p5_NSOZQu_z-JCNi3fUk3B3w7byFKwtUMIGaEp1jDQhgd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79214"/>
            <a:ext cx="1368152" cy="189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7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000" b="1" dirty="0" smtClean="0"/>
              <a:t>                       MIGRÁCIÓ </a:t>
            </a:r>
            <a:r>
              <a:rPr lang="hu-HU" sz="3000" b="1" dirty="0"/>
              <a:t>ALANYA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b="1" dirty="0" smtClean="0"/>
              <a:t>    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migráns – migráció joga (külföldi, belföldi)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k</a:t>
            </a:r>
            <a:r>
              <a:rPr lang="hu-HU" dirty="0" smtClean="0"/>
              <a:t>ülföldi </a:t>
            </a:r>
            <a:r>
              <a:rPr lang="hu-HU" altLang="hu-HU" dirty="0"/>
              <a:t>≠ </a:t>
            </a:r>
            <a:r>
              <a:rPr lang="hu-HU" dirty="0" smtClean="0"/>
              <a:t>idegen</a:t>
            </a:r>
          </a:p>
          <a:p>
            <a:pPr marL="0" indent="0">
              <a:buNone/>
            </a:pPr>
            <a:r>
              <a:rPr lang="hu-HU" dirty="0" smtClean="0"/>
              <a:t>bevándorló (illegális bevándorló – SIC!)</a:t>
            </a:r>
          </a:p>
          <a:p>
            <a:pPr marL="0" indent="0">
              <a:buNone/>
            </a:pPr>
            <a:r>
              <a:rPr lang="hu-HU" dirty="0"/>
              <a:t>m</a:t>
            </a:r>
            <a:r>
              <a:rPr lang="hu-HU" dirty="0" smtClean="0"/>
              <a:t>enedékkérő (menekült, oltalmazott)</a:t>
            </a:r>
          </a:p>
          <a:p>
            <a:pPr marL="0" indent="0">
              <a:buNone/>
            </a:pPr>
            <a:r>
              <a:rPr lang="hu-HU" dirty="0" smtClean="0"/>
              <a:t>befogadott </a:t>
            </a:r>
            <a:endParaRPr lang="hu-HU" dirty="0"/>
          </a:p>
        </p:txBody>
      </p:sp>
      <p:pic>
        <p:nvPicPr>
          <p:cNvPr id="4" name="rg_hi" descr="http://t3.gstatic.com/images?q=tbn:ANd9GcQ-RfBNUaQtKm2rVbbeQvU-ZUuxbAWVlDYuXbfaw9lU0eYjJIScS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2539"/>
            <a:ext cx="2241575" cy="195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g_hi" descr="http://t3.gstatic.com/images?q=tbn:ANd9GcT3QVsRSI-mofRqM0UYV7BGsy56oVcremCjDBLCCWODlDEjSjWoZw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510" y="196335"/>
            <a:ext cx="1407277" cy="211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8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b="1" dirty="0" smtClean="0"/>
              <a:t>MIGRÁCIÓ SZABÁLYOZÁSA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033" y="1628800"/>
            <a:ext cx="8229600" cy="3917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err="1"/>
              <a:t>i</a:t>
            </a:r>
            <a:r>
              <a:rPr lang="hu-HU" dirty="0" err="1" smtClean="0"/>
              <a:t>us</a:t>
            </a:r>
            <a:r>
              <a:rPr lang="hu-HU" dirty="0" smtClean="0"/>
              <a:t> </a:t>
            </a:r>
            <a:r>
              <a:rPr lang="hu-HU" dirty="0" err="1" smtClean="0"/>
              <a:t>migrandi</a:t>
            </a:r>
            <a:r>
              <a:rPr lang="hu-HU" dirty="0" smtClean="0"/>
              <a:t> (migráció joga)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Idegenjog </a:t>
            </a:r>
          </a:p>
          <a:p>
            <a:pPr marL="0" indent="0" algn="ctr">
              <a:buNone/>
            </a:pPr>
            <a:r>
              <a:rPr lang="hu-HU" dirty="0"/>
              <a:t>t</a:t>
            </a:r>
            <a:r>
              <a:rPr lang="hu-HU" dirty="0" smtClean="0"/>
              <a:t>ágabb értelemben – minden külföldire vonatkozó jogszabály</a:t>
            </a:r>
          </a:p>
          <a:p>
            <a:pPr marL="0" indent="0" algn="ctr">
              <a:buNone/>
            </a:pPr>
            <a:r>
              <a:rPr lang="hu-HU" dirty="0"/>
              <a:t>s</a:t>
            </a:r>
            <a:r>
              <a:rPr lang="hu-HU" dirty="0" smtClean="0"/>
              <a:t>zűkebb értelemben – a külföldi beutazásával és tartózkodásával kapcsolatos jogi normák összessége</a:t>
            </a:r>
            <a:endParaRPr lang="hu-HU" dirty="0" smtClean="0"/>
          </a:p>
        </p:txBody>
      </p:sp>
      <p:pic>
        <p:nvPicPr>
          <p:cNvPr id="1026" name="Picture 2" descr="D:\hautzingerz\Pictures\47377_baty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268760"/>
            <a:ext cx="3312367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39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dirty="0" smtClean="0"/>
              <a:t>Migráció a bűnügyi </a:t>
            </a:r>
            <a:r>
              <a:rPr lang="hu-HU" sz="3000" dirty="0" smtClean="0"/>
              <a:t>tudományokban</a:t>
            </a:r>
            <a:br>
              <a:rPr lang="hu-HU" sz="3000" dirty="0" smtClean="0"/>
            </a:br>
            <a:r>
              <a:rPr lang="hu-HU" sz="3000" dirty="0" smtClean="0"/>
              <a:t>KRIMINOLÓGIA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hu-HU" altLang="hu-HU" sz="3000" b="1" dirty="0" smtClean="0"/>
              <a:t>Kriminológia – a bűnözés tudománya</a:t>
            </a:r>
          </a:p>
          <a:p>
            <a:pPr>
              <a:lnSpc>
                <a:spcPct val="90000"/>
              </a:lnSpc>
              <a:buNone/>
              <a:defRPr/>
            </a:pPr>
            <a:endParaRPr lang="hu-HU" altLang="hu-HU" sz="3000" b="1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 err="1"/>
              <a:t>Szakkriminológia</a:t>
            </a:r>
            <a:r>
              <a:rPr lang="hu-HU" altLang="hu-HU" sz="3000" dirty="0" smtClean="0"/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u-HU" altLang="hu-HU" sz="3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/>
              <a:t>Külföldiek és a bűnözés kapcsolata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hu-HU" altLang="hu-HU" sz="3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 smtClean="0"/>
              <a:t>Migráció </a:t>
            </a:r>
            <a:r>
              <a:rPr lang="hu-HU" altLang="hu-HU" sz="3000" dirty="0"/>
              <a:t>és a </a:t>
            </a:r>
            <a:r>
              <a:rPr lang="hu-HU" altLang="hu-HU" sz="3000" dirty="0" smtClean="0"/>
              <a:t>bűnözés</a:t>
            </a:r>
            <a:endParaRPr lang="hu-HU" altLang="hu-HU" sz="30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732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dirty="0" smtClean="0"/>
              <a:t>Migráció a bűnügyi </a:t>
            </a:r>
            <a:r>
              <a:rPr lang="hu-HU" sz="3000" dirty="0" smtClean="0"/>
              <a:t>tudományokban</a:t>
            </a:r>
            <a:br>
              <a:rPr lang="hu-HU" sz="3000" dirty="0" smtClean="0"/>
            </a:br>
            <a:r>
              <a:rPr lang="hu-HU" sz="3000" dirty="0" smtClean="0"/>
              <a:t>KRIMINALISZTIKA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hu-HU" altLang="hu-HU" sz="3000" b="1" dirty="0" smtClean="0"/>
              <a:t>Kriminalisztika – a bűnüldözés tudománya</a:t>
            </a:r>
          </a:p>
          <a:p>
            <a:pPr>
              <a:lnSpc>
                <a:spcPct val="90000"/>
              </a:lnSpc>
              <a:buNone/>
              <a:defRPr/>
            </a:pPr>
            <a:endParaRPr lang="hu-HU" altLang="hu-HU" sz="3000" b="1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/>
              <a:t>Sajátos metodika (migrációs bűncselekmények)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hu-HU" altLang="hu-HU" sz="3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sz="3000" dirty="0" smtClean="0"/>
              <a:t>Sajátos </a:t>
            </a:r>
            <a:r>
              <a:rPr lang="hu-HU" altLang="hu-HU" sz="3000" dirty="0" err="1"/>
              <a:t>krimináltaktikai</a:t>
            </a:r>
            <a:r>
              <a:rPr lang="hu-HU" altLang="hu-HU" sz="3000" dirty="0"/>
              <a:t> módszerek (egyéb bűncselekmények vonatkozásában)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098" name="Picture 2" descr="D:\hautzingerz\Pictures\Sherlock-Holmes-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32856"/>
            <a:ext cx="3126854" cy="187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dirty="0" smtClean="0"/>
              <a:t>Külföldi a </a:t>
            </a:r>
            <a:r>
              <a:rPr lang="hu-HU" sz="3000" dirty="0" smtClean="0"/>
              <a:t>büntető anyagi jogban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dirty="0" smtClean="0"/>
              <a:t>Büntető Törvénykönyv személyi hatálya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hu-HU" altLang="hu-HU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u-HU" altLang="hu-HU" dirty="0" smtClean="0"/>
              <a:t>- </a:t>
            </a:r>
            <a:r>
              <a:rPr lang="hu-HU" altLang="hu-HU" dirty="0" smtClean="0"/>
              <a:t>Kiutasítás (sajátos szankció)</a:t>
            </a:r>
            <a:endParaRPr lang="hu-HU" altLang="hu-HU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hu-HU" altLang="hu-HU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u-HU" altLang="hu-HU" dirty="0" smtClean="0"/>
              <a:t>Egyes </a:t>
            </a:r>
            <a:r>
              <a:rPr lang="hu-HU" altLang="hu-HU" dirty="0"/>
              <a:t>migrációval kapcsolatos törvényi </a:t>
            </a:r>
            <a:r>
              <a:rPr lang="hu-HU" altLang="hu-HU" dirty="0" smtClean="0"/>
              <a:t>tényállások</a:t>
            </a:r>
            <a:endParaRPr lang="hu-HU" alt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 descr="D:\hautzingerz\Pictures\migran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77072"/>
            <a:ext cx="4107160" cy="205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6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dovikaSzabadegyetem_Hautzinger Zoltá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LudovikaSzabadegyetem_Hautzinger Zoltán</Template>
  <TotalTime>133</TotalTime>
  <Words>260</Words>
  <Application>Microsoft Office PowerPoint</Application>
  <PresentationFormat>Diavetítés a képernyőre (4:3 oldalarány)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LudovikaSzabadegyetem_Hautzinger Zoltán</vt:lpstr>
      <vt:lpstr>A MIGRÁCIÓ BŰNÖZÉSI ÉS BÜNTETŐJOGI HATÁSAI</vt:lpstr>
      <vt:lpstr>MI A MIGRÁCIÓ?</vt:lpstr>
      <vt:lpstr>A MIGRÁCIÓ FAJTÁI</vt:lpstr>
      <vt:lpstr>MIGRÁCIÓ ALANYA</vt:lpstr>
      <vt:lpstr>                       MIGRÁCIÓ ALANYA</vt:lpstr>
      <vt:lpstr>MIGRÁCIÓ SZABÁLYOZÁSA</vt:lpstr>
      <vt:lpstr>Migráció a bűnügyi tudományokban KRIMINOLÓGIA</vt:lpstr>
      <vt:lpstr>Migráció a bűnügyi tudományokban KRIMINALISZTIKA</vt:lpstr>
      <vt:lpstr>Külföldi a büntető anyagi jogban</vt:lpstr>
      <vt:lpstr>Külföldi a büntető eljárásjogban</vt:lpstr>
      <vt:lpstr>Külföldi a büntetés-végrehajtásban</vt:lpstr>
      <vt:lpstr>Félelem a migrációtól (idegentől)</vt:lpstr>
      <vt:lpstr>Köszönöm megtisztelő figyelmüket!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egeresiz</dc:creator>
  <cp:lastModifiedBy>hautzingerz</cp:lastModifiedBy>
  <cp:revision>18</cp:revision>
  <dcterms:created xsi:type="dcterms:W3CDTF">2016-02-09T09:07:05Z</dcterms:created>
  <dcterms:modified xsi:type="dcterms:W3CDTF">2016-02-14T04:06:12Z</dcterms:modified>
</cp:coreProperties>
</file>