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70" r:id="rId7"/>
    <p:sldId id="263" r:id="rId8"/>
    <p:sldId id="260" r:id="rId9"/>
    <p:sldId id="259" r:id="rId10"/>
    <p:sldId id="278" r:id="rId11"/>
    <p:sldId id="269" r:id="rId12"/>
    <p:sldId id="271" r:id="rId13"/>
    <p:sldId id="265" r:id="rId14"/>
    <p:sldId id="266" r:id="rId15"/>
    <p:sldId id="267" r:id="rId16"/>
    <p:sldId id="281" r:id="rId17"/>
    <p:sldId id="282" r:id="rId18"/>
    <p:sldId id="272" r:id="rId19"/>
    <p:sldId id="279" r:id="rId20"/>
    <p:sldId id="276" r:id="rId21"/>
    <p:sldId id="273" r:id="rId22"/>
    <p:sldId id="280" r:id="rId23"/>
    <p:sldId id="274" r:id="rId24"/>
    <p:sldId id="275" r:id="rId25"/>
    <p:sldId id="283" r:id="rId26"/>
    <p:sldId id="277" r:id="rId27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B2B2B2"/>
    <a:srgbClr val="FF0000"/>
    <a:srgbClr val="00FFFF"/>
    <a:srgbClr val="000066"/>
    <a:srgbClr val="4D4D4D"/>
    <a:srgbClr val="969696"/>
    <a:srgbClr val="D8C7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308" y="-4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60350"/>
            <a:ext cx="1349375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067425"/>
            <a:ext cx="10509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4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067425"/>
            <a:ext cx="10509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067425"/>
            <a:ext cx="10509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7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067425"/>
            <a:ext cx="10509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3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067425"/>
            <a:ext cx="10509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2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067425"/>
            <a:ext cx="10509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067425"/>
            <a:ext cx="10509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602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981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067425"/>
            <a:ext cx="105092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  <a:endParaRPr lang="hu-HU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379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S:\NKE_SIRH_KSI\Social_Media\Koncepcio_prezi\NKE_emblema_fekete_CMYK.pn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56113" y="2130425"/>
            <a:ext cx="4687887" cy="472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1028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391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grpSp>
        <p:nvGrpSpPr>
          <p:cNvPr id="1029" name="Csoportba foglalás 14"/>
          <p:cNvGrpSpPr>
            <a:grpSpLocks/>
          </p:cNvGrpSpPr>
          <p:nvPr/>
        </p:nvGrpSpPr>
        <p:grpSpPr bwMode="auto">
          <a:xfrm>
            <a:off x="201613" y="0"/>
            <a:ext cx="247650" cy="6858000"/>
            <a:chOff x="107505" y="0"/>
            <a:chExt cx="248374" cy="6858001"/>
          </a:xfrm>
        </p:grpSpPr>
        <p:pic>
          <p:nvPicPr>
            <p:cNvPr id="1030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07505" y="4594569"/>
              <a:ext cx="248374" cy="2263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107505" y="0"/>
              <a:ext cx="248374" cy="2028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107505" y="2002937"/>
              <a:ext cx="248374" cy="25916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CEA60D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EA60D"/>
          </a:solidFill>
          <a:latin typeface="Optima HU Bd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EA60D"/>
          </a:solidFill>
          <a:latin typeface="Optima HU Bd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EA60D"/>
          </a:solidFill>
          <a:latin typeface="Optima HU Bd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CEA60D"/>
          </a:solidFill>
          <a:latin typeface="Optima HU Bd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CEA60D"/>
          </a:solidFill>
          <a:latin typeface="Optima HU Bd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CEA60D"/>
          </a:solidFill>
          <a:latin typeface="Optima HU Bd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CEA60D"/>
          </a:solidFill>
          <a:latin typeface="Optima HU Bd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CEA60D"/>
          </a:solidFill>
          <a:latin typeface="Optima HU Bd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D0D0D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D0D0D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D0D0D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D0D0D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D0D0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Cím 1"/>
          <p:cNvSpPr>
            <a:spLocks noGrp="1"/>
          </p:cNvSpPr>
          <p:nvPr>
            <p:ph type="ctrTitle"/>
          </p:nvPr>
        </p:nvSpPr>
        <p:spPr>
          <a:xfrm>
            <a:off x="684213" y="2130425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 </a:t>
            </a:r>
            <a:r>
              <a:rPr lang="en-US" b="1" smtClean="0"/>
              <a:t>Agresszió:</a:t>
            </a:r>
            <a:endParaRPr lang="en-US" smtClean="0"/>
          </a:p>
        </p:txBody>
      </p:sp>
      <p:sp>
        <p:nvSpPr>
          <p:cNvPr id="11266" name="Alcím 2"/>
          <p:cNvSpPr>
            <a:spLocks noGrp="1"/>
          </p:cNvSpPr>
          <p:nvPr>
            <p:ph type="subTitle" idx="1"/>
          </p:nvPr>
        </p:nvSpPr>
        <p:spPr>
          <a:xfrm>
            <a:off x="684213" y="3621088"/>
            <a:ext cx="7559675" cy="1752600"/>
          </a:xfrm>
        </p:spPr>
        <p:txBody>
          <a:bodyPr/>
          <a:lstStyle/>
          <a:p>
            <a:pPr eaLnBrk="1" hangingPunct="1"/>
            <a:r>
              <a:rPr lang="hu-HU" b="1" smtClean="0">
                <a:solidFill>
                  <a:srgbClr val="0D0D0D"/>
                </a:solidFill>
              </a:rPr>
              <a:t>   </a:t>
            </a:r>
            <a:r>
              <a:rPr lang="en-US" b="1" smtClean="0">
                <a:solidFill>
                  <a:srgbClr val="0D0D0D"/>
                </a:solidFill>
              </a:rPr>
              <a:t>neurobiológiától a kriminológiáig</a:t>
            </a:r>
            <a:endParaRPr lang="hu-HU" b="1" smtClean="0">
              <a:solidFill>
                <a:srgbClr val="0D0D0D"/>
              </a:solidFill>
            </a:endParaRPr>
          </a:p>
          <a:p>
            <a:pPr eaLnBrk="1" hangingPunct="1"/>
            <a:endParaRPr lang="hu-HU" b="1" smtClean="0">
              <a:solidFill>
                <a:srgbClr val="0D0D0D"/>
              </a:solidFill>
            </a:endParaRPr>
          </a:p>
          <a:p>
            <a:pPr algn="r" eaLnBrk="1" hangingPunct="1"/>
            <a:r>
              <a:rPr lang="hu-HU" b="1" smtClean="0">
                <a:solidFill>
                  <a:srgbClr val="0D0D0D"/>
                </a:solidFill>
              </a:rPr>
              <a:t>                                     </a:t>
            </a:r>
            <a:r>
              <a:rPr lang="hu-HU" sz="1800" b="1" smtClean="0">
                <a:solidFill>
                  <a:srgbClr val="0D0D0D"/>
                </a:solidFill>
              </a:rPr>
              <a:t>Dr. Haller József</a:t>
            </a:r>
            <a:endParaRPr lang="en-US" sz="1800" b="1" smtClean="0">
              <a:solidFill>
                <a:srgbClr val="0D0D0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6"/>
          <p:cNvSpPr txBox="1">
            <a:spLocks noChangeArrowheads="1"/>
          </p:cNvSpPr>
          <p:nvPr/>
        </p:nvSpPr>
        <p:spPr bwMode="auto">
          <a:xfrm>
            <a:off x="758825" y="1063625"/>
            <a:ext cx="3448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en-US"/>
              <a:t>16 halálraítélt bűnöző, Kalifornia</a:t>
            </a:r>
            <a:endParaRPr lang="en-US" altLang="en-US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758825" y="1533525"/>
            <a:ext cx="6440488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en-US" sz="1400" b="1"/>
              <a:t>Ssz.</a:t>
            </a:r>
            <a:r>
              <a:rPr lang="hu-HU" altLang="en-US" sz="1400"/>
              <a:t>	PTSD	DEP	Drog	PSZICH	Neurológiai probléma</a:t>
            </a:r>
          </a:p>
          <a:p>
            <a:r>
              <a:rPr lang="hu-HU" altLang="en-US" sz="1400">
                <a:solidFill>
                  <a:srgbClr val="FF0000"/>
                </a:solidFill>
              </a:rPr>
              <a:t>1	X	X	X	X	X</a:t>
            </a:r>
            <a:br>
              <a:rPr lang="hu-HU" altLang="en-US" sz="1400">
                <a:solidFill>
                  <a:srgbClr val="FF0000"/>
                </a:solidFill>
              </a:rPr>
            </a:br>
            <a:r>
              <a:rPr lang="hu-HU" altLang="en-US" sz="1400">
                <a:solidFill>
                  <a:srgbClr val="0000FF"/>
                </a:solidFill>
              </a:rPr>
              <a:t>2	X	X	X		X</a:t>
            </a:r>
            <a:br>
              <a:rPr lang="hu-HU" altLang="en-US" sz="1400">
                <a:solidFill>
                  <a:srgbClr val="0000FF"/>
                </a:solidFill>
              </a:rPr>
            </a:br>
            <a:r>
              <a:rPr lang="hu-HU" altLang="en-US" sz="1400">
                <a:solidFill>
                  <a:srgbClr val="0000FF"/>
                </a:solidFill>
              </a:rPr>
              <a:t>3	X	X		X	X</a:t>
            </a:r>
            <a:br>
              <a:rPr lang="hu-HU" altLang="en-US" sz="1400">
                <a:solidFill>
                  <a:srgbClr val="0000FF"/>
                </a:solidFill>
              </a:rPr>
            </a:br>
            <a:r>
              <a:rPr lang="hu-HU" altLang="en-US" sz="1400">
                <a:solidFill>
                  <a:srgbClr val="0000FF"/>
                </a:solidFill>
              </a:rPr>
              <a:t>4                  	X	X	X	X</a:t>
            </a:r>
            <a:br>
              <a:rPr lang="hu-HU" altLang="en-US" sz="1400">
                <a:solidFill>
                  <a:srgbClr val="0000FF"/>
                </a:solidFill>
              </a:rPr>
            </a:br>
            <a:r>
              <a:rPr lang="hu-HU" altLang="en-US" sz="1400">
                <a:solidFill>
                  <a:srgbClr val="FF0000"/>
                </a:solidFill>
              </a:rPr>
              <a:t>5	X	X	X	X	X</a:t>
            </a:r>
            <a:br>
              <a:rPr lang="hu-HU" altLang="en-US" sz="1400">
                <a:solidFill>
                  <a:srgbClr val="FF0000"/>
                </a:solidFill>
              </a:rPr>
            </a:br>
            <a:r>
              <a:rPr lang="hu-HU" altLang="en-US" sz="1400"/>
              <a:t>6	 	X		X	X</a:t>
            </a:r>
            <a:br>
              <a:rPr lang="hu-HU" altLang="en-US" sz="1400"/>
            </a:br>
            <a:r>
              <a:rPr lang="hu-HU" altLang="en-US" sz="1400">
                <a:solidFill>
                  <a:srgbClr val="0000FF"/>
                </a:solidFill>
              </a:rPr>
              <a:t>7	X		X	X	X</a:t>
            </a:r>
            <a:br>
              <a:rPr lang="hu-HU" altLang="en-US" sz="1400">
                <a:solidFill>
                  <a:srgbClr val="0000FF"/>
                </a:solidFill>
              </a:rPr>
            </a:br>
            <a:r>
              <a:rPr lang="hu-HU" altLang="en-US" sz="1400"/>
              <a:t>8	 	X	X		X</a:t>
            </a:r>
            <a:br>
              <a:rPr lang="hu-HU" altLang="en-US" sz="1400"/>
            </a:br>
            <a:r>
              <a:rPr lang="hu-HU" altLang="en-US" sz="1400">
                <a:solidFill>
                  <a:srgbClr val="FF0000"/>
                </a:solidFill>
              </a:rPr>
              <a:t>9	X	X	X	X	X</a:t>
            </a:r>
            <a:br>
              <a:rPr lang="hu-HU" altLang="en-US" sz="1400">
                <a:solidFill>
                  <a:srgbClr val="FF0000"/>
                </a:solidFill>
              </a:rPr>
            </a:br>
            <a:r>
              <a:rPr lang="hu-HU" altLang="en-US" sz="1400">
                <a:solidFill>
                  <a:srgbClr val="0000FF"/>
                </a:solidFill>
              </a:rPr>
              <a:t>10	 	X	X	X	X</a:t>
            </a:r>
            <a:br>
              <a:rPr lang="hu-HU" altLang="en-US" sz="1400">
                <a:solidFill>
                  <a:srgbClr val="0000FF"/>
                </a:solidFill>
              </a:rPr>
            </a:br>
            <a:r>
              <a:rPr lang="hu-HU" altLang="en-US" sz="1400"/>
              <a:t>11			X	X	X</a:t>
            </a:r>
            <a:br>
              <a:rPr lang="hu-HU" altLang="en-US" sz="1400"/>
            </a:br>
            <a:r>
              <a:rPr lang="hu-HU" altLang="en-US" sz="1400">
                <a:solidFill>
                  <a:srgbClr val="FF0000"/>
                </a:solidFill>
              </a:rPr>
              <a:t>12	X	X	X	X	X</a:t>
            </a:r>
            <a:br>
              <a:rPr lang="hu-HU" altLang="en-US" sz="1400">
                <a:solidFill>
                  <a:srgbClr val="FF0000"/>
                </a:solidFill>
              </a:rPr>
            </a:br>
            <a:r>
              <a:rPr lang="hu-HU" altLang="en-US" sz="1400">
                <a:solidFill>
                  <a:srgbClr val="0000FF"/>
                </a:solidFill>
              </a:rPr>
              <a:t>13	X	X	X		X</a:t>
            </a:r>
            <a:br>
              <a:rPr lang="hu-HU" altLang="en-US" sz="1400">
                <a:solidFill>
                  <a:srgbClr val="0000FF"/>
                </a:solidFill>
              </a:rPr>
            </a:br>
            <a:r>
              <a:rPr lang="hu-HU" altLang="en-US" sz="1400"/>
              <a:t>14	X		X		X</a:t>
            </a:r>
            <a:br>
              <a:rPr lang="hu-HU" altLang="en-US" sz="1400"/>
            </a:br>
            <a:r>
              <a:rPr lang="hu-HU" altLang="en-US" sz="1400">
                <a:solidFill>
                  <a:srgbClr val="FF0000"/>
                </a:solidFill>
              </a:rPr>
              <a:t>15	X	X	X	X	X</a:t>
            </a:r>
            <a:br>
              <a:rPr lang="hu-HU" altLang="en-US" sz="1400">
                <a:solidFill>
                  <a:srgbClr val="FF0000"/>
                </a:solidFill>
              </a:rPr>
            </a:br>
            <a:r>
              <a:rPr lang="hu-HU" altLang="en-US" sz="1400">
                <a:solidFill>
                  <a:srgbClr val="0000FF"/>
                </a:solidFill>
              </a:rPr>
              <a:t>16	X	X		X	X</a:t>
            </a:r>
            <a:endParaRPr lang="en-US" altLang="en-US" sz="1400">
              <a:solidFill>
                <a:srgbClr val="0000FF"/>
              </a:solidFill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792163" y="5503863"/>
            <a:ext cx="3670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en-US"/>
              <a:t>Gyilkos = mentálisan zavart egyén</a:t>
            </a:r>
          </a:p>
          <a:p>
            <a:r>
              <a:rPr lang="hu-HU" altLang="en-US" b="1">
                <a:solidFill>
                  <a:schemeClr val="hlink"/>
                </a:solidFill>
              </a:rPr>
              <a:t>A két szempont valójában egy</a:t>
            </a:r>
            <a:endParaRPr lang="en-US" altLang="en-US" b="1">
              <a:solidFill>
                <a:schemeClr val="hlink"/>
              </a:solidFill>
            </a:endParaRPr>
          </a:p>
        </p:txBody>
      </p:sp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6269038" y="2406650"/>
            <a:ext cx="28130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en-US"/>
              <a:t>átlagosan:</a:t>
            </a:r>
          </a:p>
          <a:p>
            <a:r>
              <a:rPr lang="hu-HU" altLang="en-US"/>
              <a:t>	4 zavar/ személy</a:t>
            </a:r>
          </a:p>
          <a:p>
            <a:r>
              <a:rPr lang="hu-HU" altLang="en-US"/>
              <a:t>legkevesebb:</a:t>
            </a:r>
          </a:p>
          <a:p>
            <a:r>
              <a:rPr lang="hu-HU" altLang="en-US"/>
              <a:t>	3 zavar</a:t>
            </a:r>
            <a:endParaRPr lang="en-US" altLang="en-US"/>
          </a:p>
        </p:txBody>
      </p:sp>
      <p:sp>
        <p:nvSpPr>
          <p:cNvPr id="20485" name="Szövegdoboz 75"/>
          <p:cNvSpPr txBox="1">
            <a:spLocks noChangeArrowheads="1"/>
          </p:cNvSpPr>
          <p:nvPr/>
        </p:nvSpPr>
        <p:spPr bwMode="auto">
          <a:xfrm>
            <a:off x="493713" y="211138"/>
            <a:ext cx="63039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4400" b="1">
                <a:solidFill>
                  <a:srgbClr val="CEA60D"/>
                </a:solidFill>
                <a:latin typeface="Optima HU Bd"/>
              </a:rPr>
              <a:t>Abnormitás kritériumai</a:t>
            </a:r>
            <a:endParaRPr lang="en-US" sz="2400" b="1">
              <a:latin typeface="Optima HU B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 build="p"/>
      <p:bldP spid="6152" grpId="0"/>
      <p:bldP spid="61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>
          <a:xfrm>
            <a:off x="647700" y="569913"/>
            <a:ext cx="8229600" cy="1143000"/>
          </a:xfrm>
        </p:spPr>
        <p:txBody>
          <a:bodyPr/>
          <a:lstStyle/>
          <a:p>
            <a:pPr algn="ctr"/>
            <a:r>
              <a:rPr lang="hu-HU" sz="4000" smtClean="0"/>
              <a:t>MIÉRT (abnormálisan) AGRESSZÍV AZ EMBER?</a:t>
            </a:r>
            <a:endParaRPr lang="en-US" sz="4000" smtClean="0"/>
          </a:p>
        </p:txBody>
      </p:sp>
      <p:sp>
        <p:nvSpPr>
          <p:cNvPr id="33796" name="Rectangle 4"/>
          <p:cNvSpPr>
            <a:spLocks/>
          </p:cNvSpPr>
          <p:nvPr/>
        </p:nvSpPr>
        <p:spPr bwMode="auto">
          <a:xfrm>
            <a:off x="600075" y="2351088"/>
            <a:ext cx="82296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hu-HU" sz="4400">
                <a:solidFill>
                  <a:srgbClr val="CEA60D"/>
                </a:solidFill>
                <a:latin typeface="Optima HU Bd"/>
              </a:rPr>
              <a:t>Tanuljuk az agressziót,</a:t>
            </a:r>
            <a:br>
              <a:rPr lang="hu-HU" sz="4400">
                <a:solidFill>
                  <a:srgbClr val="CEA60D"/>
                </a:solidFill>
                <a:latin typeface="Optima HU Bd"/>
              </a:rPr>
            </a:br>
            <a:r>
              <a:rPr lang="hu-HU" sz="4400">
                <a:solidFill>
                  <a:srgbClr val="CEA60D"/>
                </a:solidFill>
                <a:latin typeface="Optima HU Bd"/>
              </a:rPr>
              <a:t>vagy agresszívnek születünk?</a:t>
            </a:r>
            <a:br>
              <a:rPr lang="hu-HU" sz="4400">
                <a:solidFill>
                  <a:srgbClr val="CEA60D"/>
                </a:solidFill>
                <a:latin typeface="Optima HU Bd"/>
              </a:rPr>
            </a:br>
            <a:r>
              <a:rPr lang="hu-HU" sz="2400">
                <a:latin typeface="Optima HU Bd"/>
              </a:rPr>
              <a:t>(agresszió szociális elmélete)</a:t>
            </a:r>
            <a:endParaRPr lang="en-US" sz="2400">
              <a:latin typeface="Optima HU B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69" name="Group 29"/>
          <p:cNvGrpSpPr>
            <a:grpSpLocks/>
          </p:cNvGrpSpPr>
          <p:nvPr/>
        </p:nvGrpSpPr>
        <p:grpSpPr bwMode="auto">
          <a:xfrm>
            <a:off x="5210175" y="1312863"/>
            <a:ext cx="1533525" cy="3937000"/>
            <a:chOff x="3282" y="827"/>
            <a:chExt cx="966" cy="2480"/>
          </a:xfrm>
        </p:grpSpPr>
        <p:sp>
          <p:nvSpPr>
            <p:cNvPr id="22542" name="Text Box 18"/>
            <p:cNvSpPr txBox="1">
              <a:spLocks noChangeArrowheads="1"/>
            </p:cNvSpPr>
            <p:nvPr/>
          </p:nvSpPr>
          <p:spPr bwMode="auto">
            <a:xfrm>
              <a:off x="3291" y="827"/>
              <a:ext cx="948" cy="2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/>
                <a:t>halak</a:t>
              </a:r>
            </a:p>
            <a:p>
              <a:pPr algn="ctr"/>
              <a:endParaRPr lang="hu-HU"/>
            </a:p>
            <a:p>
              <a:pPr algn="ctr"/>
              <a:endParaRPr lang="hu-HU"/>
            </a:p>
            <a:p>
              <a:pPr algn="ctr"/>
              <a:endParaRPr lang="hu-HU"/>
            </a:p>
            <a:p>
              <a:pPr algn="ctr"/>
              <a:r>
                <a:rPr lang="hu-HU"/>
                <a:t>laboratóriumi</a:t>
              </a:r>
            </a:p>
            <a:p>
              <a:pPr algn="ctr"/>
              <a:r>
                <a:rPr lang="hu-HU"/>
                <a:t>patkányok</a:t>
              </a:r>
            </a:p>
            <a:p>
              <a:pPr algn="ctr"/>
              <a:endParaRPr lang="hu-HU"/>
            </a:p>
            <a:p>
              <a:pPr algn="ctr"/>
              <a:endParaRPr lang="hu-HU"/>
            </a:p>
            <a:p>
              <a:pPr algn="ctr"/>
              <a:endParaRPr lang="hu-HU"/>
            </a:p>
            <a:p>
              <a:pPr algn="ctr"/>
              <a:endParaRPr lang="hu-HU"/>
            </a:p>
            <a:p>
              <a:pPr algn="ctr"/>
              <a:r>
                <a:rPr lang="hu-HU"/>
                <a:t>majmok</a:t>
              </a:r>
            </a:p>
            <a:p>
              <a:pPr algn="ctr"/>
              <a:endParaRPr lang="hu-HU"/>
            </a:p>
            <a:p>
              <a:pPr algn="ctr"/>
              <a:endParaRPr lang="hu-HU"/>
            </a:p>
            <a:p>
              <a:pPr algn="ctr"/>
              <a:r>
                <a:rPr lang="hu-HU"/>
                <a:t>ember</a:t>
              </a:r>
              <a:endParaRPr lang="en-US"/>
            </a:p>
          </p:txBody>
        </p:sp>
        <p:sp>
          <p:nvSpPr>
            <p:cNvPr id="22543" name="AutoShape 20"/>
            <p:cNvSpPr>
              <a:spLocks noChangeArrowheads="1"/>
            </p:cNvSpPr>
            <p:nvPr/>
          </p:nvSpPr>
          <p:spPr bwMode="auto">
            <a:xfrm>
              <a:off x="3282" y="864"/>
              <a:ext cx="966" cy="2250"/>
            </a:xfrm>
            <a:prstGeom prst="downArrow">
              <a:avLst>
                <a:gd name="adj1" fmla="val 50000"/>
                <a:gd name="adj2" fmla="val 5823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smtClean="0"/>
              <a:t>Harlow és a majmok</a:t>
            </a:r>
            <a:endParaRPr lang="en-US" smtClean="0"/>
          </a:p>
        </p:txBody>
      </p:sp>
      <p:pic>
        <p:nvPicPr>
          <p:cNvPr id="35853" name="Picture 13" descr="Image result for harlow monkeys aggression pictu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4838" y="3148013"/>
            <a:ext cx="4418012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5" name="Picture 15" descr="Image result for harlow monkeys aggression pictu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28775" y="1352550"/>
            <a:ext cx="259238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Image result for harlow monkeys aggression pictur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352550"/>
            <a:ext cx="147161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7" name="Picture 17" descr="Related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32175" y="1352550"/>
            <a:ext cx="15906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870" name="Group 30"/>
          <p:cNvGrpSpPr>
            <a:grpSpLocks/>
          </p:cNvGrpSpPr>
          <p:nvPr/>
        </p:nvGrpSpPr>
        <p:grpSpPr bwMode="auto">
          <a:xfrm>
            <a:off x="7165975" y="1931988"/>
            <a:ext cx="1730375" cy="2289175"/>
            <a:chOff x="4514" y="1217"/>
            <a:chExt cx="1090" cy="1442"/>
          </a:xfrm>
        </p:grpSpPr>
        <p:sp>
          <p:nvSpPr>
            <p:cNvPr id="22537" name="Text Box 21"/>
            <p:cNvSpPr txBox="1">
              <a:spLocks noChangeArrowheads="1"/>
            </p:cNvSpPr>
            <p:nvPr/>
          </p:nvSpPr>
          <p:spPr bwMode="auto">
            <a:xfrm>
              <a:off x="4514" y="1217"/>
              <a:ext cx="836" cy="1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/>
                <a:t>formája</a:t>
              </a:r>
            </a:p>
            <a:p>
              <a:endParaRPr lang="hu-HU"/>
            </a:p>
            <a:p>
              <a:r>
                <a:rPr lang="hu-HU"/>
                <a:t>agresszió</a:t>
              </a:r>
            </a:p>
            <a:p>
              <a:endParaRPr lang="hu-HU"/>
            </a:p>
            <a:p>
              <a:r>
                <a:rPr lang="hu-HU"/>
                <a:t>kockázatos</a:t>
              </a:r>
            </a:p>
            <a:p>
              <a:r>
                <a:rPr lang="hu-HU"/>
                <a:t>viselkedés</a:t>
              </a:r>
            </a:p>
            <a:p>
              <a:endParaRPr lang="hu-HU"/>
            </a:p>
            <a:p>
              <a:r>
                <a:rPr lang="hu-HU"/>
                <a:t>„önkontroll”</a:t>
              </a:r>
              <a:endParaRPr lang="en-US"/>
            </a:p>
          </p:txBody>
        </p:sp>
        <p:sp>
          <p:nvSpPr>
            <p:cNvPr id="22538" name="AutoShape 22"/>
            <p:cNvSpPr>
              <a:spLocks noChangeArrowheads="1"/>
            </p:cNvSpPr>
            <p:nvPr/>
          </p:nvSpPr>
          <p:spPr bwMode="auto">
            <a:xfrm rot="5400000" flipH="1">
              <a:off x="5412" y="1242"/>
              <a:ext cx="192" cy="162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2539" name="AutoShape 23"/>
            <p:cNvSpPr>
              <a:spLocks noChangeArrowheads="1"/>
            </p:cNvSpPr>
            <p:nvPr/>
          </p:nvSpPr>
          <p:spPr bwMode="auto">
            <a:xfrm>
              <a:off x="5412" y="1600"/>
              <a:ext cx="192" cy="162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2540" name="AutoShape 24"/>
            <p:cNvSpPr>
              <a:spLocks noChangeArrowheads="1"/>
            </p:cNvSpPr>
            <p:nvPr/>
          </p:nvSpPr>
          <p:spPr bwMode="auto">
            <a:xfrm>
              <a:off x="5412" y="2042"/>
              <a:ext cx="192" cy="162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2541" name="AutoShape 25"/>
            <p:cNvSpPr>
              <a:spLocks noChangeArrowheads="1"/>
            </p:cNvSpPr>
            <p:nvPr/>
          </p:nvSpPr>
          <p:spPr bwMode="auto">
            <a:xfrm flipV="1">
              <a:off x="5412" y="2472"/>
              <a:ext cx="192" cy="162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</p:grp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555625" y="5418138"/>
            <a:ext cx="6496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solidFill>
                  <a:schemeClr val="hlink"/>
                </a:solidFill>
              </a:rPr>
              <a:t>Nem az agressziót kell tanulni, hanem az agresszió </a:t>
            </a:r>
            <a:r>
              <a:rPr lang="hu-HU" i="1" u="sng">
                <a:solidFill>
                  <a:schemeClr val="hlink"/>
                </a:solidFill>
              </a:rPr>
              <a:t>kontrollját</a:t>
            </a:r>
            <a:r>
              <a:rPr lang="hu-HU">
                <a:solidFill>
                  <a:schemeClr val="hlink"/>
                </a:solidFill>
              </a:rPr>
              <a:t>!</a:t>
            </a:r>
            <a:endParaRPr lang="en-US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5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5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58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zövegdoboz 17"/>
          <p:cNvSpPr txBox="1">
            <a:spLocks noChangeArrowheads="1"/>
          </p:cNvSpPr>
          <p:nvPr/>
        </p:nvSpPr>
        <p:spPr bwMode="auto">
          <a:xfrm>
            <a:off x="493713" y="211138"/>
            <a:ext cx="78882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4400" b="1">
                <a:solidFill>
                  <a:srgbClr val="CEA60D"/>
                </a:solidFill>
                <a:latin typeface="Optima HU Bd"/>
              </a:rPr>
              <a:t>Az agresszió „agyközpontja”</a:t>
            </a:r>
            <a:endParaRPr lang="en-US" sz="2400" b="1">
              <a:latin typeface="Optima HU Bd"/>
            </a:endParaRPr>
          </a:p>
        </p:txBody>
      </p:sp>
      <p:grpSp>
        <p:nvGrpSpPr>
          <p:cNvPr id="29721" name="Group 25"/>
          <p:cNvGrpSpPr>
            <a:grpSpLocks/>
          </p:cNvGrpSpPr>
          <p:nvPr/>
        </p:nvGrpSpPr>
        <p:grpSpPr bwMode="auto">
          <a:xfrm>
            <a:off x="109538" y="1139825"/>
            <a:ext cx="2162175" cy="3732213"/>
            <a:chOff x="69" y="718"/>
            <a:chExt cx="1362" cy="2351"/>
          </a:xfrm>
        </p:grpSpPr>
        <p:pic>
          <p:nvPicPr>
            <p:cNvPr id="23572" name="Picture 9" descr="Walter Hess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0" y="718"/>
              <a:ext cx="1320" cy="1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3" name="Text Box 10"/>
            <p:cNvSpPr txBox="1">
              <a:spLocks noChangeArrowheads="1"/>
            </p:cNvSpPr>
            <p:nvPr/>
          </p:nvSpPr>
          <p:spPr bwMode="auto">
            <a:xfrm>
              <a:off x="69" y="2589"/>
              <a:ext cx="1362" cy="4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altLang="en-US" sz="1600"/>
                <a:t>  Walter Rudolf Hess  </a:t>
              </a:r>
            </a:p>
            <a:p>
              <a:pPr algn="ctr"/>
              <a:r>
                <a:rPr lang="hu-HU" altLang="en-US" sz="1400"/>
                <a:t>Élettani </a:t>
              </a:r>
              <a:r>
                <a:rPr lang="en-US" altLang="en-US" sz="1400"/>
                <a:t>Nobel</a:t>
              </a:r>
              <a:r>
                <a:rPr lang="hu-HU" altLang="en-US" sz="1400"/>
                <a:t>-díj</a:t>
              </a:r>
            </a:p>
            <a:p>
              <a:pPr algn="ctr"/>
              <a:r>
                <a:rPr lang="en-US" altLang="en-US" sz="1400"/>
                <a:t>1949</a:t>
              </a:r>
            </a:p>
          </p:txBody>
        </p:sp>
      </p:grpSp>
      <p:sp>
        <p:nvSpPr>
          <p:cNvPr id="5195" name="Text Box 75"/>
          <p:cNvSpPr txBox="1">
            <a:spLocks noChangeArrowheads="1"/>
          </p:cNvSpPr>
          <p:nvPr/>
        </p:nvSpPr>
        <p:spPr bwMode="auto">
          <a:xfrm>
            <a:off x="2374900" y="5426075"/>
            <a:ext cx="5565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en-US" sz="1600" b="1">
                <a:solidFill>
                  <a:srgbClr val="006600"/>
                </a:solidFill>
              </a:rPr>
              <a:t>Szociális partner</a:t>
            </a:r>
            <a:r>
              <a:rPr lang="en-US" altLang="en-US" sz="1600" b="1">
                <a:solidFill>
                  <a:srgbClr val="006600"/>
                </a:solidFill>
              </a:rPr>
              <a:t> </a:t>
            </a:r>
            <a:r>
              <a:rPr lang="hu-HU" altLang="en-US" sz="1600" b="1">
                <a:solidFill>
                  <a:srgbClr val="006600"/>
                </a:solidFill>
              </a:rPr>
              <a:t>azonnali, feltétel nélküli megtámadása</a:t>
            </a:r>
            <a:endParaRPr lang="en-US" altLang="en-US" sz="1600" b="1">
              <a:solidFill>
                <a:srgbClr val="006600"/>
              </a:solidFill>
            </a:endParaRPr>
          </a:p>
        </p:txBody>
      </p:sp>
      <p:grpSp>
        <p:nvGrpSpPr>
          <p:cNvPr id="29722" name="Group 26"/>
          <p:cNvGrpSpPr>
            <a:grpSpLocks/>
          </p:cNvGrpSpPr>
          <p:nvPr/>
        </p:nvGrpSpPr>
        <p:grpSpPr bwMode="auto">
          <a:xfrm>
            <a:off x="2428875" y="550863"/>
            <a:ext cx="5461000" cy="4897437"/>
            <a:chOff x="1530" y="347"/>
            <a:chExt cx="3440" cy="3085"/>
          </a:xfrm>
        </p:grpSpPr>
        <p:grpSp>
          <p:nvGrpSpPr>
            <p:cNvPr id="23559" name="Group 77"/>
            <p:cNvGrpSpPr>
              <a:grpSpLocks/>
            </p:cNvGrpSpPr>
            <p:nvPr/>
          </p:nvGrpSpPr>
          <p:grpSpPr bwMode="auto">
            <a:xfrm>
              <a:off x="1530" y="1095"/>
              <a:ext cx="3440" cy="2337"/>
              <a:chOff x="1810" y="1118"/>
              <a:chExt cx="3440" cy="2337"/>
            </a:xfrm>
          </p:grpSpPr>
          <p:pic>
            <p:nvPicPr>
              <p:cNvPr id="23570" name="Picture 62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849" y="1425"/>
                <a:ext cx="3401" cy="2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571" name="Text Box 72"/>
              <p:cNvSpPr txBox="1">
                <a:spLocks noChangeArrowheads="1"/>
              </p:cNvSpPr>
              <p:nvPr/>
            </p:nvSpPr>
            <p:spPr bwMode="auto">
              <a:xfrm>
                <a:off x="1810" y="1118"/>
                <a:ext cx="1004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altLang="en-US" sz="1400">
                    <a:solidFill>
                      <a:srgbClr val="006600"/>
                    </a:solidFill>
                  </a:rPr>
                  <a:t>Patkány agyának </a:t>
                </a:r>
              </a:p>
              <a:p>
                <a:r>
                  <a:rPr lang="hu-HU" altLang="en-US" sz="1400">
                    <a:solidFill>
                      <a:srgbClr val="006600"/>
                    </a:solidFill>
                  </a:rPr>
                  <a:t>hosszmetszete</a:t>
                </a:r>
                <a:endParaRPr lang="en-US" altLang="en-US" sz="1400">
                  <a:solidFill>
                    <a:srgbClr val="006600"/>
                  </a:solidFill>
                </a:endParaRPr>
              </a:p>
            </p:txBody>
          </p:sp>
        </p:grpSp>
        <p:grpSp>
          <p:nvGrpSpPr>
            <p:cNvPr id="23560" name="Group 78"/>
            <p:cNvGrpSpPr>
              <a:grpSpLocks/>
            </p:cNvGrpSpPr>
            <p:nvPr/>
          </p:nvGrpSpPr>
          <p:grpSpPr bwMode="auto">
            <a:xfrm>
              <a:off x="2930" y="347"/>
              <a:ext cx="1717" cy="2466"/>
              <a:chOff x="3210" y="370"/>
              <a:chExt cx="1717" cy="2466"/>
            </a:xfrm>
          </p:grpSpPr>
          <p:grpSp>
            <p:nvGrpSpPr>
              <p:cNvPr id="23561" name="Group 79"/>
              <p:cNvGrpSpPr>
                <a:grpSpLocks/>
              </p:cNvGrpSpPr>
              <p:nvPr/>
            </p:nvGrpSpPr>
            <p:grpSpPr bwMode="auto">
              <a:xfrm>
                <a:off x="3223" y="489"/>
                <a:ext cx="810" cy="2347"/>
                <a:chOff x="3503" y="216"/>
                <a:chExt cx="810" cy="2347"/>
              </a:xfrm>
            </p:grpSpPr>
            <p:sp>
              <p:nvSpPr>
                <p:cNvPr id="5200" name="Rectangle 80"/>
                <p:cNvSpPr>
                  <a:spLocks noChangeArrowheads="1"/>
                </p:cNvSpPr>
                <p:nvPr/>
              </p:nvSpPr>
              <p:spPr bwMode="auto">
                <a:xfrm>
                  <a:off x="3514" y="582"/>
                  <a:ext cx="155" cy="1970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 w="9525">
                  <a:solidFill>
                    <a:srgbClr val="CC66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23565" name="Freeform 81"/>
                <p:cNvSpPr>
                  <a:spLocks/>
                </p:cNvSpPr>
                <p:nvPr/>
              </p:nvSpPr>
              <p:spPr bwMode="auto">
                <a:xfrm>
                  <a:off x="3573" y="216"/>
                  <a:ext cx="740" cy="366"/>
                </a:xfrm>
                <a:custGeom>
                  <a:avLst/>
                  <a:gdLst>
                    <a:gd name="T0" fmla="*/ 21 w 740"/>
                    <a:gd name="T1" fmla="*/ 366 h 366"/>
                    <a:gd name="T2" fmla="*/ 40 w 740"/>
                    <a:gd name="T3" fmla="*/ 186 h 366"/>
                    <a:gd name="T4" fmla="*/ 263 w 740"/>
                    <a:gd name="T5" fmla="*/ 93 h 366"/>
                    <a:gd name="T6" fmla="*/ 486 w 740"/>
                    <a:gd name="T7" fmla="*/ 316 h 366"/>
                    <a:gd name="T8" fmla="*/ 269 w 740"/>
                    <a:gd name="T9" fmla="*/ 242 h 366"/>
                    <a:gd name="T10" fmla="*/ 411 w 740"/>
                    <a:gd name="T11" fmla="*/ 50 h 366"/>
                    <a:gd name="T12" fmla="*/ 740 w 740"/>
                    <a:gd name="T13" fmla="*/ 0 h 36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40"/>
                    <a:gd name="T22" fmla="*/ 0 h 366"/>
                    <a:gd name="T23" fmla="*/ 740 w 740"/>
                    <a:gd name="T24" fmla="*/ 366 h 36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40" h="366">
                      <a:moveTo>
                        <a:pt x="21" y="366"/>
                      </a:moveTo>
                      <a:cubicBezTo>
                        <a:pt x="10" y="298"/>
                        <a:pt x="0" y="231"/>
                        <a:pt x="40" y="186"/>
                      </a:cubicBezTo>
                      <a:cubicBezTo>
                        <a:pt x="80" y="141"/>
                        <a:pt x="189" y="71"/>
                        <a:pt x="263" y="93"/>
                      </a:cubicBezTo>
                      <a:cubicBezTo>
                        <a:pt x="337" y="115"/>
                        <a:pt x="485" y="291"/>
                        <a:pt x="486" y="316"/>
                      </a:cubicBezTo>
                      <a:cubicBezTo>
                        <a:pt x="487" y="341"/>
                        <a:pt x="281" y="286"/>
                        <a:pt x="269" y="242"/>
                      </a:cubicBezTo>
                      <a:cubicBezTo>
                        <a:pt x="257" y="198"/>
                        <a:pt x="333" y="90"/>
                        <a:pt x="411" y="50"/>
                      </a:cubicBezTo>
                      <a:cubicBezTo>
                        <a:pt x="489" y="10"/>
                        <a:pt x="614" y="5"/>
                        <a:pt x="740" y="0"/>
                      </a:cubicBezTo>
                    </a:path>
                  </a:pathLst>
                </a:custGeom>
                <a:noFill/>
                <a:ln w="76200" cmpd="sng">
                  <a:solidFill>
                    <a:srgbClr val="CC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66" name="Line 82"/>
                <p:cNvSpPr>
                  <a:spLocks noChangeShapeType="1"/>
                </p:cNvSpPr>
                <p:nvPr/>
              </p:nvSpPr>
              <p:spPr bwMode="auto">
                <a:xfrm>
                  <a:off x="3503" y="575"/>
                  <a:ext cx="180" cy="0"/>
                </a:xfrm>
                <a:prstGeom prst="line">
                  <a:avLst/>
                </a:prstGeom>
                <a:noFill/>
                <a:ln w="19050">
                  <a:solidFill>
                    <a:srgbClr val="CC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3" name="Rectangle 83"/>
                <p:cNvSpPr>
                  <a:spLocks noChangeArrowheads="1"/>
                </p:cNvSpPr>
                <p:nvPr/>
              </p:nvSpPr>
              <p:spPr bwMode="auto">
                <a:xfrm>
                  <a:off x="3512" y="2536"/>
                  <a:ext cx="158" cy="27"/>
                </a:xfrm>
                <a:prstGeom prst="rect">
                  <a:avLst/>
                </a:prstGeom>
                <a:gradFill rotWithShape="1">
                  <a:gsLst>
                    <a:gs pos="0">
                      <a:schemeClr val="bg1">
                        <a:gamma/>
                        <a:shade val="46275"/>
                        <a:invGamma/>
                      </a:schemeClr>
                    </a:gs>
                    <a:gs pos="50000">
                      <a:schemeClr val="bg1"/>
                    </a:gs>
                    <a:gs pos="100000">
                      <a:schemeClr val="bg1">
                        <a:gamma/>
                        <a:shade val="46275"/>
                        <a:invGamma/>
                      </a:schemeClr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/>
                  <a:ext uri="{AF507438-7753-43E0-B8FC-AC1667EBCBE1}"/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1600"/>
                </a:p>
              </p:txBody>
            </p:sp>
            <p:sp>
              <p:nvSpPr>
                <p:cNvPr id="23568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3507" y="576"/>
                  <a:ext cx="0" cy="1982"/>
                </a:xfrm>
                <a:prstGeom prst="line">
                  <a:avLst/>
                </a:prstGeom>
                <a:noFill/>
                <a:ln w="19050">
                  <a:solidFill>
                    <a:srgbClr val="CC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69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3677" y="576"/>
                  <a:ext cx="0" cy="1982"/>
                </a:xfrm>
                <a:prstGeom prst="line">
                  <a:avLst/>
                </a:prstGeom>
                <a:noFill/>
                <a:ln w="19050">
                  <a:solidFill>
                    <a:srgbClr val="CC66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562" name="Text Box 86"/>
              <p:cNvSpPr txBox="1">
                <a:spLocks noChangeArrowheads="1"/>
              </p:cNvSpPr>
              <p:nvPr/>
            </p:nvSpPr>
            <p:spPr bwMode="auto">
              <a:xfrm rot="-5400000">
                <a:off x="2988" y="1713"/>
                <a:ext cx="65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altLang="en-US" sz="1600">
                    <a:solidFill>
                      <a:srgbClr val="006600"/>
                    </a:solidFill>
                  </a:rPr>
                  <a:t>Elektróda</a:t>
                </a:r>
                <a:endParaRPr lang="en-US" altLang="en-US" sz="1600">
                  <a:solidFill>
                    <a:srgbClr val="006600"/>
                  </a:solidFill>
                </a:endParaRPr>
              </a:p>
            </p:txBody>
          </p:sp>
          <p:sp>
            <p:nvSpPr>
              <p:cNvPr id="23563" name="Text Box 87"/>
              <p:cNvSpPr txBox="1">
                <a:spLocks noChangeArrowheads="1"/>
              </p:cNvSpPr>
              <p:nvPr/>
            </p:nvSpPr>
            <p:spPr bwMode="auto">
              <a:xfrm>
                <a:off x="4001" y="370"/>
                <a:ext cx="926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altLang="en-US" sz="1600">
                    <a:solidFill>
                      <a:srgbClr val="006600"/>
                    </a:solidFill>
                  </a:rPr>
                  <a:t>electric pulses</a:t>
                </a:r>
                <a:endParaRPr lang="en-US" altLang="en-US" sz="1600">
                  <a:solidFill>
                    <a:srgbClr val="006600"/>
                  </a:solidFill>
                </a:endParaRPr>
              </a:p>
            </p:txBody>
          </p:sp>
        </p:grpSp>
      </p:grpSp>
      <p:sp>
        <p:nvSpPr>
          <p:cNvPr id="5208" name="Text Box 88"/>
          <p:cNvSpPr txBox="1">
            <a:spLocks noChangeArrowheads="1"/>
          </p:cNvSpPr>
          <p:nvPr/>
        </p:nvSpPr>
        <p:spPr bwMode="auto">
          <a:xfrm>
            <a:off x="2976563" y="5865813"/>
            <a:ext cx="4986337" cy="835025"/>
          </a:xfrm>
          <a:prstGeom prst="rect">
            <a:avLst/>
          </a:prstGeom>
          <a:solidFill>
            <a:srgbClr val="003300"/>
          </a:solidFill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 altLang="en-US" sz="1600">
              <a:solidFill>
                <a:schemeClr val="bg1"/>
              </a:solidFill>
            </a:endParaRPr>
          </a:p>
          <a:p>
            <a:r>
              <a:rPr lang="hu-HU" altLang="en-US" sz="1600">
                <a:solidFill>
                  <a:schemeClr val="bg1"/>
                </a:solidFill>
              </a:rPr>
              <a:t>   Az agresszió „bele van építve” a hypothalamusba   </a:t>
            </a:r>
          </a:p>
          <a:p>
            <a:endParaRPr lang="en-US" altLang="en-US" sz="1600">
              <a:solidFill>
                <a:schemeClr val="bg1"/>
              </a:solidFill>
            </a:endParaRPr>
          </a:p>
        </p:txBody>
      </p:sp>
      <p:sp>
        <p:nvSpPr>
          <p:cNvPr id="5209" name="Text Box 89"/>
          <p:cNvSpPr txBox="1">
            <a:spLocks noChangeArrowheads="1"/>
          </p:cNvSpPr>
          <p:nvPr/>
        </p:nvSpPr>
        <p:spPr bwMode="auto">
          <a:xfrm>
            <a:off x="8001000" y="2768600"/>
            <a:ext cx="992188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csirke</a:t>
            </a:r>
          </a:p>
          <a:p>
            <a:r>
              <a:rPr lang="en-US" altLang="en-US" sz="1400"/>
              <a:t>egér</a:t>
            </a:r>
          </a:p>
          <a:p>
            <a:r>
              <a:rPr lang="en-US" altLang="en-US" sz="1400" b="1">
                <a:solidFill>
                  <a:schemeClr val="hlink"/>
                </a:solidFill>
              </a:rPr>
              <a:t>ember</a:t>
            </a:r>
          </a:p>
          <a:p>
            <a:r>
              <a:rPr lang="en-US" altLang="en-US" sz="1400"/>
              <a:t>gyíkok</a:t>
            </a:r>
          </a:p>
          <a:p>
            <a:r>
              <a:rPr lang="en-US" altLang="en-US" sz="1400"/>
              <a:t>halak</a:t>
            </a:r>
            <a:endParaRPr lang="hu-HU" altLang="en-US" sz="1400"/>
          </a:p>
          <a:p>
            <a:r>
              <a:rPr lang="hu-HU" altLang="en-US" sz="1400"/>
              <a:t>hörcsög</a:t>
            </a:r>
            <a:endParaRPr lang="en-US" altLang="en-US" sz="1400"/>
          </a:p>
          <a:p>
            <a:r>
              <a:rPr lang="en-US" altLang="en-US" sz="1400"/>
              <a:t>macska</a:t>
            </a:r>
          </a:p>
          <a:p>
            <a:r>
              <a:rPr lang="en-US" altLang="en-US" sz="1400"/>
              <a:t>majmok</a:t>
            </a:r>
          </a:p>
          <a:p>
            <a:r>
              <a:rPr lang="en-US" altLang="en-US" sz="1400"/>
              <a:t>oposszum</a:t>
            </a:r>
          </a:p>
          <a:p>
            <a:r>
              <a:rPr lang="en-US" altLang="en-US" sz="1400"/>
              <a:t>patkány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80"/>
                                        <p:tgtEl>
                                          <p:spTgt spid="5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80"/>
                                        <p:tgtEl>
                                          <p:spTgt spid="5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80"/>
                                        <p:tgtEl>
                                          <p:spTgt spid="5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5" grpId="0"/>
      <p:bldP spid="5208" grpId="0" animBg="1"/>
      <p:bldP spid="52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020" name="Group 300"/>
          <p:cNvGrpSpPr>
            <a:grpSpLocks/>
          </p:cNvGrpSpPr>
          <p:nvPr/>
        </p:nvGrpSpPr>
        <p:grpSpPr bwMode="auto">
          <a:xfrm>
            <a:off x="3706813" y="1701800"/>
            <a:ext cx="2266950" cy="4392613"/>
            <a:chOff x="2284" y="868"/>
            <a:chExt cx="1428" cy="2767"/>
          </a:xfrm>
        </p:grpSpPr>
        <p:pic>
          <p:nvPicPr>
            <p:cNvPr id="24689" name="Picture 5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694" y="1035"/>
              <a:ext cx="608" cy="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690" name="Text Box 52"/>
            <p:cNvSpPr txBox="1">
              <a:spLocks noChangeArrowheads="1"/>
            </p:cNvSpPr>
            <p:nvPr/>
          </p:nvSpPr>
          <p:spPr bwMode="auto">
            <a:xfrm>
              <a:off x="2688" y="868"/>
              <a:ext cx="62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altLang="en-US" sz="1400"/>
                <a:t>Keiji Sano</a:t>
              </a:r>
              <a:endParaRPr lang="en-US" altLang="en-US" sz="1400"/>
            </a:p>
          </p:txBody>
        </p:sp>
        <p:pic>
          <p:nvPicPr>
            <p:cNvPr id="24691" name="Picture 5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84" y="1956"/>
              <a:ext cx="705" cy="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92" name="Picture 5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06" y="1955"/>
              <a:ext cx="705" cy="16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24693" name="Line 59"/>
            <p:cNvSpPr>
              <a:spLocks noChangeAspect="1" noChangeShapeType="1"/>
            </p:cNvSpPr>
            <p:nvPr/>
          </p:nvSpPr>
          <p:spPr bwMode="auto">
            <a:xfrm>
              <a:off x="2999" y="3240"/>
              <a:ext cx="1" cy="31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4" name="Line 60"/>
            <p:cNvSpPr>
              <a:spLocks noChangeAspect="1" noChangeShapeType="1"/>
            </p:cNvSpPr>
            <p:nvPr/>
          </p:nvSpPr>
          <p:spPr bwMode="auto">
            <a:xfrm flipV="1">
              <a:off x="3000" y="1969"/>
              <a:ext cx="11" cy="13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5" name="Line 61"/>
            <p:cNvSpPr>
              <a:spLocks noChangeAspect="1" noChangeShapeType="1"/>
            </p:cNvSpPr>
            <p:nvPr/>
          </p:nvSpPr>
          <p:spPr bwMode="auto">
            <a:xfrm>
              <a:off x="2998" y="2013"/>
              <a:ext cx="17" cy="1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6" name="Freeform 62"/>
            <p:cNvSpPr>
              <a:spLocks noChangeAspect="1"/>
            </p:cNvSpPr>
            <p:nvPr/>
          </p:nvSpPr>
          <p:spPr bwMode="auto">
            <a:xfrm>
              <a:off x="2999" y="2486"/>
              <a:ext cx="17" cy="4"/>
            </a:xfrm>
            <a:custGeom>
              <a:avLst/>
              <a:gdLst>
                <a:gd name="T0" fmla="*/ 0 w 27"/>
                <a:gd name="T1" fmla="*/ 0 h 7"/>
                <a:gd name="T2" fmla="*/ 6 w 27"/>
                <a:gd name="T3" fmla="*/ 2 h 7"/>
                <a:gd name="T4" fmla="*/ 11 w 27"/>
                <a:gd name="T5" fmla="*/ 2 h 7"/>
                <a:gd name="T6" fmla="*/ 0 60000 65536"/>
                <a:gd name="T7" fmla="*/ 0 60000 65536"/>
                <a:gd name="T8" fmla="*/ 0 60000 65536"/>
                <a:gd name="T9" fmla="*/ 0 w 27"/>
                <a:gd name="T10" fmla="*/ 0 h 7"/>
                <a:gd name="T11" fmla="*/ 27 w 27"/>
                <a:gd name="T12" fmla="*/ 7 h 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" h="7">
                  <a:moveTo>
                    <a:pt x="0" y="0"/>
                  </a:moveTo>
                  <a:cubicBezTo>
                    <a:pt x="5" y="2"/>
                    <a:pt x="11" y="5"/>
                    <a:pt x="15" y="6"/>
                  </a:cubicBezTo>
                  <a:cubicBezTo>
                    <a:pt x="19" y="7"/>
                    <a:pt x="23" y="6"/>
                    <a:pt x="27" y="6"/>
                  </a:cubicBezTo>
                </a:path>
              </a:pathLst>
            </a:custGeom>
            <a:noFill/>
            <a:ln w="19050" cap="flat" cmpd="sng">
              <a:pattFill prst="wdDnDiag">
                <a:fgClr>
                  <a:schemeClr val="bg2"/>
                </a:fgClr>
                <a:bgClr>
                  <a:srgbClr val="4D4D4D"/>
                </a:bgClr>
              </a:patt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7" name="Line 63"/>
            <p:cNvSpPr>
              <a:spLocks noChangeAspect="1" noChangeShapeType="1"/>
            </p:cNvSpPr>
            <p:nvPr/>
          </p:nvSpPr>
          <p:spPr bwMode="auto">
            <a:xfrm flipV="1">
              <a:off x="2997" y="3232"/>
              <a:ext cx="14" cy="3"/>
            </a:xfrm>
            <a:prstGeom prst="line">
              <a:avLst/>
            </a:prstGeom>
            <a:noFill/>
            <a:ln w="19050">
              <a:pattFill prst="ltHorz">
                <a:fgClr>
                  <a:schemeClr val="bg2"/>
                </a:fgClr>
                <a:bgClr>
                  <a:srgbClr val="4D4D4D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8" name="Line 64"/>
            <p:cNvSpPr>
              <a:spLocks noChangeAspect="1" noChangeShapeType="1"/>
            </p:cNvSpPr>
            <p:nvPr/>
          </p:nvSpPr>
          <p:spPr bwMode="auto">
            <a:xfrm flipV="1">
              <a:off x="2998" y="3555"/>
              <a:ext cx="24" cy="2"/>
            </a:xfrm>
            <a:prstGeom prst="line">
              <a:avLst/>
            </a:prstGeom>
            <a:noFill/>
            <a:ln w="19050">
              <a:pattFill prst="ltHorz">
                <a:fgClr>
                  <a:schemeClr val="bg2"/>
                </a:fgClr>
                <a:bgClr>
                  <a:srgbClr val="4D4D4D"/>
                </a:bgClr>
              </a:patt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99" name="Text Box 65"/>
            <p:cNvSpPr txBox="1">
              <a:spLocks noChangeAspect="1" noChangeArrowheads="1"/>
            </p:cNvSpPr>
            <p:nvPr/>
          </p:nvSpPr>
          <p:spPr bwMode="auto">
            <a:xfrm>
              <a:off x="2901" y="1909"/>
              <a:ext cx="314" cy="15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altLang="en-US" sz="1000" b="1">
                  <a:latin typeface="Times New Roman" pitchFamily="18" charset="0"/>
                </a:rPr>
                <a:t>3rd V</a:t>
              </a:r>
              <a:endParaRPr lang="en-US" altLang="en-US" sz="1000" b="1">
                <a:latin typeface="Times New Roman" pitchFamily="18" charset="0"/>
              </a:endParaRPr>
            </a:p>
          </p:txBody>
        </p:sp>
        <p:sp>
          <p:nvSpPr>
            <p:cNvPr id="24700" name="Rectangle 67"/>
            <p:cNvSpPr>
              <a:spLocks noChangeAspect="1" noChangeArrowheads="1"/>
            </p:cNvSpPr>
            <p:nvPr/>
          </p:nvSpPr>
          <p:spPr bwMode="auto">
            <a:xfrm>
              <a:off x="3066" y="2008"/>
              <a:ext cx="151" cy="34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4701" name="Freeform 68"/>
            <p:cNvSpPr>
              <a:spLocks noChangeAspect="1"/>
            </p:cNvSpPr>
            <p:nvPr/>
          </p:nvSpPr>
          <p:spPr bwMode="auto">
            <a:xfrm>
              <a:off x="3235" y="1955"/>
              <a:ext cx="172" cy="236"/>
            </a:xfrm>
            <a:custGeom>
              <a:avLst/>
              <a:gdLst>
                <a:gd name="T0" fmla="*/ 0 w 273"/>
                <a:gd name="T1" fmla="*/ 0 h 390"/>
                <a:gd name="T2" fmla="*/ 1 w 273"/>
                <a:gd name="T3" fmla="*/ 9 h 390"/>
                <a:gd name="T4" fmla="*/ 5 w 273"/>
                <a:gd name="T5" fmla="*/ 140 h 390"/>
                <a:gd name="T6" fmla="*/ 13 w 273"/>
                <a:gd name="T7" fmla="*/ 143 h 390"/>
                <a:gd name="T8" fmla="*/ 51 w 273"/>
                <a:gd name="T9" fmla="*/ 89 h 390"/>
                <a:gd name="T10" fmla="*/ 108 w 273"/>
                <a:gd name="T11" fmla="*/ 0 h 3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3"/>
                <a:gd name="T19" fmla="*/ 0 h 390"/>
                <a:gd name="T20" fmla="*/ 273 w 273"/>
                <a:gd name="T21" fmla="*/ 390 h 3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3" h="390">
                  <a:moveTo>
                    <a:pt x="0" y="0"/>
                  </a:moveTo>
                  <a:lnTo>
                    <a:pt x="3" y="24"/>
                  </a:lnTo>
                  <a:lnTo>
                    <a:pt x="12" y="381"/>
                  </a:lnTo>
                  <a:lnTo>
                    <a:pt x="33" y="390"/>
                  </a:lnTo>
                  <a:lnTo>
                    <a:pt x="129" y="243"/>
                  </a:lnTo>
                  <a:lnTo>
                    <a:pt x="273" y="0"/>
                  </a:lnTo>
                </a:path>
              </a:pathLst>
            </a:custGeom>
            <a:solidFill>
              <a:srgbClr val="333333"/>
            </a:solidFill>
            <a:ln w="9525" cap="flat" cmpd="sng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02" name="Freeform 69"/>
            <p:cNvSpPr>
              <a:spLocks noChangeAspect="1"/>
            </p:cNvSpPr>
            <p:nvPr/>
          </p:nvSpPr>
          <p:spPr bwMode="auto">
            <a:xfrm flipH="1">
              <a:off x="2590" y="1954"/>
              <a:ext cx="173" cy="236"/>
            </a:xfrm>
            <a:custGeom>
              <a:avLst/>
              <a:gdLst>
                <a:gd name="T0" fmla="*/ 0 w 273"/>
                <a:gd name="T1" fmla="*/ 0 h 390"/>
                <a:gd name="T2" fmla="*/ 1 w 273"/>
                <a:gd name="T3" fmla="*/ 9 h 390"/>
                <a:gd name="T4" fmla="*/ 5 w 273"/>
                <a:gd name="T5" fmla="*/ 140 h 390"/>
                <a:gd name="T6" fmla="*/ 13 w 273"/>
                <a:gd name="T7" fmla="*/ 143 h 390"/>
                <a:gd name="T8" fmla="*/ 52 w 273"/>
                <a:gd name="T9" fmla="*/ 89 h 390"/>
                <a:gd name="T10" fmla="*/ 110 w 273"/>
                <a:gd name="T11" fmla="*/ 0 h 3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3"/>
                <a:gd name="T19" fmla="*/ 0 h 390"/>
                <a:gd name="T20" fmla="*/ 273 w 273"/>
                <a:gd name="T21" fmla="*/ 390 h 39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3" h="390">
                  <a:moveTo>
                    <a:pt x="0" y="0"/>
                  </a:moveTo>
                  <a:lnTo>
                    <a:pt x="3" y="24"/>
                  </a:lnTo>
                  <a:lnTo>
                    <a:pt x="12" y="381"/>
                  </a:lnTo>
                  <a:lnTo>
                    <a:pt x="33" y="390"/>
                  </a:lnTo>
                  <a:lnTo>
                    <a:pt x="129" y="243"/>
                  </a:lnTo>
                  <a:lnTo>
                    <a:pt x="273" y="0"/>
                  </a:lnTo>
                </a:path>
              </a:pathLst>
            </a:custGeom>
            <a:solidFill>
              <a:srgbClr val="333333"/>
            </a:solidFill>
            <a:ln w="9525" cap="flat" cmpd="sng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03" name="Text Box 70"/>
            <p:cNvSpPr txBox="1">
              <a:spLocks noChangeAspect="1" noChangeArrowheads="1"/>
            </p:cNvSpPr>
            <p:nvPr/>
          </p:nvSpPr>
          <p:spPr bwMode="auto">
            <a:xfrm>
              <a:off x="2589" y="1963"/>
              <a:ext cx="22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altLang="en-US" sz="1000" b="1">
                  <a:solidFill>
                    <a:schemeClr val="bg1"/>
                  </a:solidFill>
                  <a:latin typeface="Times New Roman" pitchFamily="18" charset="0"/>
                </a:rPr>
                <a:t>LV</a:t>
              </a:r>
              <a:endParaRPr lang="en-US" altLang="en-US" sz="1000" b="1">
                <a:solidFill>
                  <a:schemeClr val="bg1"/>
                </a:solidFill>
                <a:latin typeface="Times New Roman" pitchFamily="18" charset="0"/>
              </a:endParaRPr>
            </a:p>
          </p:txBody>
        </p:sp>
        <p:sp>
          <p:nvSpPr>
            <p:cNvPr id="24704" name="Rectangle 71"/>
            <p:cNvSpPr>
              <a:spLocks noChangeAspect="1" noChangeArrowheads="1"/>
            </p:cNvSpPr>
            <p:nvPr/>
          </p:nvSpPr>
          <p:spPr bwMode="auto">
            <a:xfrm>
              <a:off x="2857" y="2371"/>
              <a:ext cx="307" cy="8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4705" name="Rectangle 72"/>
            <p:cNvSpPr>
              <a:spLocks noChangeAspect="1" noChangeArrowheads="1"/>
            </p:cNvSpPr>
            <p:nvPr/>
          </p:nvSpPr>
          <p:spPr bwMode="auto">
            <a:xfrm>
              <a:off x="2777" y="2129"/>
              <a:ext cx="143" cy="22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4706" name="Rectangle 73"/>
            <p:cNvSpPr>
              <a:spLocks noChangeAspect="1" noChangeArrowheads="1"/>
            </p:cNvSpPr>
            <p:nvPr/>
          </p:nvSpPr>
          <p:spPr bwMode="auto">
            <a:xfrm>
              <a:off x="2535" y="2226"/>
              <a:ext cx="127" cy="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4707" name="Rectangle 74"/>
            <p:cNvSpPr>
              <a:spLocks noChangeAspect="1" noChangeArrowheads="1"/>
            </p:cNvSpPr>
            <p:nvPr/>
          </p:nvSpPr>
          <p:spPr bwMode="auto">
            <a:xfrm>
              <a:off x="2431" y="2343"/>
              <a:ext cx="127" cy="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4708" name="Rectangle 75"/>
            <p:cNvSpPr>
              <a:spLocks noChangeAspect="1" noChangeArrowheads="1"/>
            </p:cNvSpPr>
            <p:nvPr/>
          </p:nvSpPr>
          <p:spPr bwMode="auto">
            <a:xfrm>
              <a:off x="2284" y="2194"/>
              <a:ext cx="127" cy="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4709" name="Line 76"/>
            <p:cNvSpPr>
              <a:spLocks noChangeAspect="1" noChangeShapeType="1"/>
            </p:cNvSpPr>
            <p:nvPr/>
          </p:nvSpPr>
          <p:spPr bwMode="auto">
            <a:xfrm>
              <a:off x="2523" y="2255"/>
              <a:ext cx="7" cy="33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10" name="Line 77"/>
            <p:cNvSpPr>
              <a:spLocks noChangeAspect="1" noChangeShapeType="1"/>
            </p:cNvSpPr>
            <p:nvPr/>
          </p:nvSpPr>
          <p:spPr bwMode="auto">
            <a:xfrm>
              <a:off x="2552" y="2349"/>
              <a:ext cx="9" cy="26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11" name="Line 78"/>
            <p:cNvSpPr>
              <a:spLocks noChangeAspect="1" noChangeShapeType="1"/>
            </p:cNvSpPr>
            <p:nvPr/>
          </p:nvSpPr>
          <p:spPr bwMode="auto">
            <a:xfrm flipV="1">
              <a:off x="2415" y="2222"/>
              <a:ext cx="37" cy="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12" name="Line 79"/>
            <p:cNvSpPr>
              <a:spLocks noChangeAspect="1" noChangeShapeType="1"/>
            </p:cNvSpPr>
            <p:nvPr/>
          </p:nvSpPr>
          <p:spPr bwMode="auto">
            <a:xfrm flipH="1">
              <a:off x="2459" y="2218"/>
              <a:ext cx="15" cy="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13" name="Line 80"/>
            <p:cNvSpPr>
              <a:spLocks noChangeAspect="1" noChangeShapeType="1"/>
            </p:cNvSpPr>
            <p:nvPr/>
          </p:nvSpPr>
          <p:spPr bwMode="auto">
            <a:xfrm>
              <a:off x="2695" y="2186"/>
              <a:ext cx="35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14" name="Line 81"/>
            <p:cNvSpPr>
              <a:spLocks noChangeAspect="1" noChangeShapeType="1"/>
            </p:cNvSpPr>
            <p:nvPr/>
          </p:nvSpPr>
          <p:spPr bwMode="auto">
            <a:xfrm>
              <a:off x="2756" y="2186"/>
              <a:ext cx="3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15" name="Line 82"/>
            <p:cNvSpPr>
              <a:spLocks noChangeAspect="1" noChangeShapeType="1"/>
            </p:cNvSpPr>
            <p:nvPr/>
          </p:nvSpPr>
          <p:spPr bwMode="auto">
            <a:xfrm>
              <a:off x="2646" y="2218"/>
              <a:ext cx="22" cy="60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16" name="Freeform 83"/>
            <p:cNvSpPr>
              <a:spLocks noChangeAspect="1"/>
            </p:cNvSpPr>
            <p:nvPr/>
          </p:nvSpPr>
          <p:spPr bwMode="auto">
            <a:xfrm>
              <a:off x="2447" y="2338"/>
              <a:ext cx="20" cy="73"/>
            </a:xfrm>
            <a:custGeom>
              <a:avLst/>
              <a:gdLst>
                <a:gd name="T0" fmla="*/ 12 w 33"/>
                <a:gd name="T1" fmla="*/ 0 h 120"/>
                <a:gd name="T2" fmla="*/ 7 w 33"/>
                <a:gd name="T3" fmla="*/ 23 h 120"/>
                <a:gd name="T4" fmla="*/ 0 w 33"/>
                <a:gd name="T5" fmla="*/ 44 h 120"/>
                <a:gd name="T6" fmla="*/ 0 60000 65536"/>
                <a:gd name="T7" fmla="*/ 0 60000 65536"/>
                <a:gd name="T8" fmla="*/ 0 60000 65536"/>
                <a:gd name="T9" fmla="*/ 0 w 33"/>
                <a:gd name="T10" fmla="*/ 0 h 120"/>
                <a:gd name="T11" fmla="*/ 33 w 33"/>
                <a:gd name="T12" fmla="*/ 120 h 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" h="120">
                  <a:moveTo>
                    <a:pt x="33" y="0"/>
                  </a:moveTo>
                  <a:lnTo>
                    <a:pt x="20" y="60"/>
                  </a:lnTo>
                  <a:lnTo>
                    <a:pt x="0" y="120"/>
                  </a:lnTo>
                </a:path>
              </a:pathLst>
            </a:custGeom>
            <a:noFill/>
            <a:ln w="12700" cmpd="sng">
              <a:solidFill>
                <a:srgbClr val="5F5F5F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17" name="Freeform 84"/>
            <p:cNvSpPr>
              <a:spLocks noChangeAspect="1"/>
            </p:cNvSpPr>
            <p:nvPr/>
          </p:nvSpPr>
          <p:spPr bwMode="auto">
            <a:xfrm>
              <a:off x="2459" y="2331"/>
              <a:ext cx="15" cy="87"/>
            </a:xfrm>
            <a:custGeom>
              <a:avLst/>
              <a:gdLst>
                <a:gd name="T0" fmla="*/ 9 w 24"/>
                <a:gd name="T1" fmla="*/ 0 h 144"/>
                <a:gd name="T2" fmla="*/ 7 w 24"/>
                <a:gd name="T3" fmla="*/ 21 h 144"/>
                <a:gd name="T4" fmla="*/ 0 w 24"/>
                <a:gd name="T5" fmla="*/ 53 h 144"/>
                <a:gd name="T6" fmla="*/ 0 60000 65536"/>
                <a:gd name="T7" fmla="*/ 0 60000 65536"/>
                <a:gd name="T8" fmla="*/ 0 60000 65536"/>
                <a:gd name="T9" fmla="*/ 0 w 24"/>
                <a:gd name="T10" fmla="*/ 0 h 144"/>
                <a:gd name="T11" fmla="*/ 24 w 2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144">
                  <a:moveTo>
                    <a:pt x="24" y="0"/>
                  </a:moveTo>
                  <a:lnTo>
                    <a:pt x="18" y="57"/>
                  </a:lnTo>
                  <a:lnTo>
                    <a:pt x="0" y="144"/>
                  </a:lnTo>
                </a:path>
              </a:pathLst>
            </a:custGeom>
            <a:noFill/>
            <a:ln w="12700" cmpd="sng">
              <a:solidFill>
                <a:srgbClr val="5F5F5F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18" name="Freeform 85"/>
            <p:cNvSpPr>
              <a:spLocks noChangeAspect="1"/>
            </p:cNvSpPr>
            <p:nvPr/>
          </p:nvSpPr>
          <p:spPr bwMode="auto">
            <a:xfrm>
              <a:off x="2475" y="2333"/>
              <a:ext cx="24" cy="80"/>
            </a:xfrm>
            <a:custGeom>
              <a:avLst/>
              <a:gdLst>
                <a:gd name="T0" fmla="*/ 0 w 39"/>
                <a:gd name="T1" fmla="*/ 0 h 132"/>
                <a:gd name="T2" fmla="*/ 4 w 39"/>
                <a:gd name="T3" fmla="*/ 25 h 132"/>
                <a:gd name="T4" fmla="*/ 15 w 39"/>
                <a:gd name="T5" fmla="*/ 48 h 132"/>
                <a:gd name="T6" fmla="*/ 0 60000 65536"/>
                <a:gd name="T7" fmla="*/ 0 60000 65536"/>
                <a:gd name="T8" fmla="*/ 0 60000 65536"/>
                <a:gd name="T9" fmla="*/ 0 w 39"/>
                <a:gd name="T10" fmla="*/ 0 h 132"/>
                <a:gd name="T11" fmla="*/ 39 w 39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" h="132">
                  <a:moveTo>
                    <a:pt x="0" y="0"/>
                  </a:moveTo>
                  <a:lnTo>
                    <a:pt x="12" y="69"/>
                  </a:lnTo>
                  <a:lnTo>
                    <a:pt x="39" y="132"/>
                  </a:lnTo>
                </a:path>
              </a:pathLst>
            </a:custGeom>
            <a:noFill/>
            <a:ln w="12700" cmpd="sng">
              <a:solidFill>
                <a:srgbClr val="5F5F5F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19" name="Line 86"/>
            <p:cNvSpPr>
              <a:spLocks noChangeAspect="1" noChangeShapeType="1"/>
            </p:cNvSpPr>
            <p:nvPr/>
          </p:nvSpPr>
          <p:spPr bwMode="auto">
            <a:xfrm>
              <a:off x="2708" y="2308"/>
              <a:ext cx="34" cy="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20" name="Line 87"/>
            <p:cNvSpPr>
              <a:spLocks noChangeAspect="1" noChangeShapeType="1"/>
            </p:cNvSpPr>
            <p:nvPr/>
          </p:nvSpPr>
          <p:spPr bwMode="auto">
            <a:xfrm>
              <a:off x="2747" y="2315"/>
              <a:ext cx="34" cy="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21" name="Rectangle 88"/>
            <p:cNvSpPr>
              <a:spLocks noChangeAspect="1" noChangeArrowheads="1"/>
            </p:cNvSpPr>
            <p:nvPr/>
          </p:nvSpPr>
          <p:spPr bwMode="auto">
            <a:xfrm flipH="1">
              <a:off x="3334" y="2226"/>
              <a:ext cx="127" cy="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4722" name="Rectangle 89"/>
            <p:cNvSpPr>
              <a:spLocks noChangeAspect="1" noChangeArrowheads="1"/>
            </p:cNvSpPr>
            <p:nvPr/>
          </p:nvSpPr>
          <p:spPr bwMode="auto">
            <a:xfrm flipH="1">
              <a:off x="3438" y="2343"/>
              <a:ext cx="127" cy="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4723" name="Rectangle 90"/>
            <p:cNvSpPr>
              <a:spLocks noChangeAspect="1" noChangeArrowheads="1"/>
            </p:cNvSpPr>
            <p:nvPr/>
          </p:nvSpPr>
          <p:spPr bwMode="auto">
            <a:xfrm flipH="1">
              <a:off x="3585" y="2195"/>
              <a:ext cx="127" cy="5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4724" name="Line 91"/>
            <p:cNvSpPr>
              <a:spLocks noChangeAspect="1" noChangeShapeType="1"/>
            </p:cNvSpPr>
            <p:nvPr/>
          </p:nvSpPr>
          <p:spPr bwMode="auto">
            <a:xfrm flipH="1">
              <a:off x="3466" y="2255"/>
              <a:ext cx="7" cy="33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25" name="Line 92"/>
            <p:cNvSpPr>
              <a:spLocks noChangeAspect="1" noChangeShapeType="1"/>
            </p:cNvSpPr>
            <p:nvPr/>
          </p:nvSpPr>
          <p:spPr bwMode="auto">
            <a:xfrm flipH="1">
              <a:off x="3435" y="2350"/>
              <a:ext cx="9" cy="25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26" name="Line 93"/>
            <p:cNvSpPr>
              <a:spLocks noChangeAspect="1" noChangeShapeType="1"/>
            </p:cNvSpPr>
            <p:nvPr/>
          </p:nvSpPr>
          <p:spPr bwMode="auto">
            <a:xfrm flipH="1" flipV="1">
              <a:off x="3544" y="2223"/>
              <a:ext cx="37" cy="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27" name="Line 94"/>
            <p:cNvSpPr>
              <a:spLocks noChangeAspect="1" noChangeShapeType="1"/>
            </p:cNvSpPr>
            <p:nvPr/>
          </p:nvSpPr>
          <p:spPr bwMode="auto">
            <a:xfrm>
              <a:off x="3522" y="2219"/>
              <a:ext cx="15" cy="4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28" name="Line 95"/>
            <p:cNvSpPr>
              <a:spLocks noChangeAspect="1" noChangeShapeType="1"/>
            </p:cNvSpPr>
            <p:nvPr/>
          </p:nvSpPr>
          <p:spPr bwMode="auto">
            <a:xfrm flipH="1">
              <a:off x="3266" y="2186"/>
              <a:ext cx="35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29" name="Line 96"/>
            <p:cNvSpPr>
              <a:spLocks noChangeAspect="1" noChangeShapeType="1"/>
            </p:cNvSpPr>
            <p:nvPr/>
          </p:nvSpPr>
          <p:spPr bwMode="auto">
            <a:xfrm flipH="1">
              <a:off x="3206" y="2187"/>
              <a:ext cx="3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30" name="Line 97"/>
            <p:cNvSpPr>
              <a:spLocks noChangeAspect="1" noChangeShapeType="1"/>
            </p:cNvSpPr>
            <p:nvPr/>
          </p:nvSpPr>
          <p:spPr bwMode="auto">
            <a:xfrm flipH="1">
              <a:off x="3328" y="2219"/>
              <a:ext cx="22" cy="60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31" name="Freeform 98"/>
            <p:cNvSpPr>
              <a:spLocks noChangeAspect="1"/>
            </p:cNvSpPr>
            <p:nvPr/>
          </p:nvSpPr>
          <p:spPr bwMode="auto">
            <a:xfrm flipH="1">
              <a:off x="3529" y="2339"/>
              <a:ext cx="20" cy="73"/>
            </a:xfrm>
            <a:custGeom>
              <a:avLst/>
              <a:gdLst>
                <a:gd name="T0" fmla="*/ 12 w 33"/>
                <a:gd name="T1" fmla="*/ 0 h 120"/>
                <a:gd name="T2" fmla="*/ 7 w 33"/>
                <a:gd name="T3" fmla="*/ 23 h 120"/>
                <a:gd name="T4" fmla="*/ 0 w 33"/>
                <a:gd name="T5" fmla="*/ 44 h 120"/>
                <a:gd name="T6" fmla="*/ 0 60000 65536"/>
                <a:gd name="T7" fmla="*/ 0 60000 65536"/>
                <a:gd name="T8" fmla="*/ 0 60000 65536"/>
                <a:gd name="T9" fmla="*/ 0 w 33"/>
                <a:gd name="T10" fmla="*/ 0 h 120"/>
                <a:gd name="T11" fmla="*/ 33 w 33"/>
                <a:gd name="T12" fmla="*/ 120 h 1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" h="120">
                  <a:moveTo>
                    <a:pt x="33" y="0"/>
                  </a:moveTo>
                  <a:lnTo>
                    <a:pt x="20" y="60"/>
                  </a:lnTo>
                  <a:lnTo>
                    <a:pt x="0" y="120"/>
                  </a:lnTo>
                </a:path>
              </a:pathLst>
            </a:custGeom>
            <a:noFill/>
            <a:ln w="12700" cmpd="sng">
              <a:solidFill>
                <a:srgbClr val="5F5F5F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32" name="Freeform 99"/>
            <p:cNvSpPr>
              <a:spLocks noChangeAspect="1"/>
            </p:cNvSpPr>
            <p:nvPr/>
          </p:nvSpPr>
          <p:spPr bwMode="auto">
            <a:xfrm flipH="1">
              <a:off x="3522" y="2332"/>
              <a:ext cx="15" cy="87"/>
            </a:xfrm>
            <a:custGeom>
              <a:avLst/>
              <a:gdLst>
                <a:gd name="T0" fmla="*/ 9 w 24"/>
                <a:gd name="T1" fmla="*/ 0 h 144"/>
                <a:gd name="T2" fmla="*/ 7 w 24"/>
                <a:gd name="T3" fmla="*/ 21 h 144"/>
                <a:gd name="T4" fmla="*/ 0 w 24"/>
                <a:gd name="T5" fmla="*/ 53 h 144"/>
                <a:gd name="T6" fmla="*/ 0 60000 65536"/>
                <a:gd name="T7" fmla="*/ 0 60000 65536"/>
                <a:gd name="T8" fmla="*/ 0 60000 65536"/>
                <a:gd name="T9" fmla="*/ 0 w 24"/>
                <a:gd name="T10" fmla="*/ 0 h 144"/>
                <a:gd name="T11" fmla="*/ 24 w 24"/>
                <a:gd name="T12" fmla="*/ 144 h 14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" h="144">
                  <a:moveTo>
                    <a:pt x="24" y="0"/>
                  </a:moveTo>
                  <a:lnTo>
                    <a:pt x="18" y="57"/>
                  </a:lnTo>
                  <a:lnTo>
                    <a:pt x="0" y="144"/>
                  </a:lnTo>
                </a:path>
              </a:pathLst>
            </a:custGeom>
            <a:noFill/>
            <a:ln w="12700" cmpd="sng">
              <a:solidFill>
                <a:srgbClr val="5F5F5F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33" name="Freeform 100"/>
            <p:cNvSpPr>
              <a:spLocks noChangeAspect="1"/>
            </p:cNvSpPr>
            <p:nvPr/>
          </p:nvSpPr>
          <p:spPr bwMode="auto">
            <a:xfrm flipH="1">
              <a:off x="3497" y="2334"/>
              <a:ext cx="24" cy="79"/>
            </a:xfrm>
            <a:custGeom>
              <a:avLst/>
              <a:gdLst>
                <a:gd name="T0" fmla="*/ 0 w 39"/>
                <a:gd name="T1" fmla="*/ 0 h 132"/>
                <a:gd name="T2" fmla="*/ 4 w 39"/>
                <a:gd name="T3" fmla="*/ 25 h 132"/>
                <a:gd name="T4" fmla="*/ 15 w 39"/>
                <a:gd name="T5" fmla="*/ 47 h 132"/>
                <a:gd name="T6" fmla="*/ 0 60000 65536"/>
                <a:gd name="T7" fmla="*/ 0 60000 65536"/>
                <a:gd name="T8" fmla="*/ 0 60000 65536"/>
                <a:gd name="T9" fmla="*/ 0 w 39"/>
                <a:gd name="T10" fmla="*/ 0 h 132"/>
                <a:gd name="T11" fmla="*/ 39 w 39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9" h="132">
                  <a:moveTo>
                    <a:pt x="0" y="0"/>
                  </a:moveTo>
                  <a:lnTo>
                    <a:pt x="12" y="69"/>
                  </a:lnTo>
                  <a:lnTo>
                    <a:pt x="39" y="132"/>
                  </a:lnTo>
                </a:path>
              </a:pathLst>
            </a:custGeom>
            <a:noFill/>
            <a:ln w="12700" cmpd="sng">
              <a:solidFill>
                <a:srgbClr val="5F5F5F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34" name="Line 101"/>
            <p:cNvSpPr>
              <a:spLocks noChangeAspect="1" noChangeShapeType="1"/>
            </p:cNvSpPr>
            <p:nvPr/>
          </p:nvSpPr>
          <p:spPr bwMode="auto">
            <a:xfrm flipH="1">
              <a:off x="3254" y="2308"/>
              <a:ext cx="34" cy="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35" name="Line 102"/>
            <p:cNvSpPr>
              <a:spLocks noChangeAspect="1" noChangeShapeType="1"/>
            </p:cNvSpPr>
            <p:nvPr/>
          </p:nvSpPr>
          <p:spPr bwMode="auto">
            <a:xfrm flipH="1">
              <a:off x="3215" y="2316"/>
              <a:ext cx="34" cy="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36" name="Text Box 103"/>
            <p:cNvSpPr txBox="1">
              <a:spLocks noChangeAspect="1" noChangeArrowheads="1"/>
            </p:cNvSpPr>
            <p:nvPr/>
          </p:nvSpPr>
          <p:spPr bwMode="auto">
            <a:xfrm>
              <a:off x="2471" y="2186"/>
              <a:ext cx="266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altLang="en-US" sz="1000" b="1">
                  <a:latin typeface="Times New Roman" pitchFamily="18" charset="0"/>
                </a:rPr>
                <a:t>BST</a:t>
              </a:r>
              <a:endParaRPr lang="en-US" altLang="en-US" sz="1000" b="1">
                <a:latin typeface="Times New Roman" pitchFamily="18" charset="0"/>
              </a:endParaRPr>
            </a:p>
          </p:txBody>
        </p:sp>
        <p:sp>
          <p:nvSpPr>
            <p:cNvPr id="24737" name="Oval 104"/>
            <p:cNvSpPr>
              <a:spLocks noChangeAspect="1" noChangeArrowheads="1"/>
            </p:cNvSpPr>
            <p:nvPr/>
          </p:nvSpPr>
          <p:spPr bwMode="auto">
            <a:xfrm>
              <a:off x="3051" y="2573"/>
              <a:ext cx="104" cy="98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4738" name="Text Box 105"/>
            <p:cNvSpPr txBox="1">
              <a:spLocks noChangeAspect="1" noChangeArrowheads="1"/>
            </p:cNvSpPr>
            <p:nvPr/>
          </p:nvSpPr>
          <p:spPr bwMode="auto">
            <a:xfrm>
              <a:off x="2792" y="2581"/>
              <a:ext cx="214" cy="15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altLang="en-US" sz="1000" b="1">
                  <a:latin typeface="Times New Roman" pitchFamily="18" charset="0"/>
                </a:rPr>
                <a:t>Do</a:t>
              </a:r>
              <a:endParaRPr lang="en-US" altLang="en-US" sz="1000" b="1">
                <a:latin typeface="Times New Roman" pitchFamily="18" charset="0"/>
              </a:endParaRPr>
            </a:p>
          </p:txBody>
        </p:sp>
        <p:sp>
          <p:nvSpPr>
            <p:cNvPr id="24739" name="Rectangle 106"/>
            <p:cNvSpPr>
              <a:spLocks noChangeAspect="1" noChangeArrowheads="1"/>
            </p:cNvSpPr>
            <p:nvPr/>
          </p:nvSpPr>
          <p:spPr bwMode="auto">
            <a:xfrm>
              <a:off x="3042" y="2956"/>
              <a:ext cx="58" cy="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4740" name="Rectangle 107"/>
            <p:cNvSpPr>
              <a:spLocks noChangeAspect="1" noChangeArrowheads="1"/>
            </p:cNvSpPr>
            <p:nvPr/>
          </p:nvSpPr>
          <p:spPr bwMode="auto">
            <a:xfrm>
              <a:off x="2897" y="2960"/>
              <a:ext cx="59" cy="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4741" name="Rectangle 108"/>
            <p:cNvSpPr>
              <a:spLocks noChangeAspect="1" noChangeArrowheads="1"/>
            </p:cNvSpPr>
            <p:nvPr/>
          </p:nvSpPr>
          <p:spPr bwMode="auto">
            <a:xfrm>
              <a:off x="2630" y="2874"/>
              <a:ext cx="112" cy="5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4742" name="Rectangle 109"/>
            <p:cNvSpPr>
              <a:spLocks noChangeAspect="1" noChangeArrowheads="1"/>
            </p:cNvSpPr>
            <p:nvPr/>
          </p:nvSpPr>
          <p:spPr bwMode="auto">
            <a:xfrm>
              <a:off x="2558" y="2931"/>
              <a:ext cx="78" cy="5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4743" name="Rectangle 110"/>
            <p:cNvSpPr>
              <a:spLocks noChangeAspect="1" noChangeArrowheads="1"/>
            </p:cNvSpPr>
            <p:nvPr/>
          </p:nvSpPr>
          <p:spPr bwMode="auto">
            <a:xfrm>
              <a:off x="3361" y="2932"/>
              <a:ext cx="78" cy="5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4744" name="Rectangle 111"/>
            <p:cNvSpPr>
              <a:spLocks noChangeAspect="1" noChangeArrowheads="1"/>
            </p:cNvSpPr>
            <p:nvPr/>
          </p:nvSpPr>
          <p:spPr bwMode="auto">
            <a:xfrm>
              <a:off x="3254" y="2871"/>
              <a:ext cx="112" cy="5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4745" name="Rectangle 112"/>
            <p:cNvSpPr>
              <a:spLocks noChangeAspect="1" noChangeArrowheads="1"/>
            </p:cNvSpPr>
            <p:nvPr/>
          </p:nvSpPr>
          <p:spPr bwMode="auto">
            <a:xfrm>
              <a:off x="2839" y="3103"/>
              <a:ext cx="301" cy="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4746" name="Freeform 113"/>
            <p:cNvSpPr>
              <a:spLocks noChangeAspect="1"/>
            </p:cNvSpPr>
            <p:nvPr/>
          </p:nvSpPr>
          <p:spPr bwMode="auto">
            <a:xfrm>
              <a:off x="2962" y="2059"/>
              <a:ext cx="71" cy="1179"/>
            </a:xfrm>
            <a:custGeom>
              <a:avLst/>
              <a:gdLst>
                <a:gd name="T0" fmla="*/ 22 w 117"/>
                <a:gd name="T1" fmla="*/ 0 h 1947"/>
                <a:gd name="T2" fmla="*/ 33 w 117"/>
                <a:gd name="T3" fmla="*/ 19 h 1947"/>
                <a:gd name="T4" fmla="*/ 41 w 117"/>
                <a:gd name="T5" fmla="*/ 118 h 1947"/>
                <a:gd name="T6" fmla="*/ 40 w 117"/>
                <a:gd name="T7" fmla="*/ 239 h 1947"/>
                <a:gd name="T8" fmla="*/ 43 w 117"/>
                <a:gd name="T9" fmla="*/ 257 h 1947"/>
                <a:gd name="T10" fmla="*/ 23 w 117"/>
                <a:gd name="T11" fmla="*/ 263 h 1947"/>
                <a:gd name="T12" fmla="*/ 22 w 117"/>
                <a:gd name="T13" fmla="*/ 302 h 1947"/>
                <a:gd name="T14" fmla="*/ 35 w 117"/>
                <a:gd name="T15" fmla="*/ 303 h 1947"/>
                <a:gd name="T16" fmla="*/ 42 w 117"/>
                <a:gd name="T17" fmla="*/ 310 h 1947"/>
                <a:gd name="T18" fmla="*/ 38 w 117"/>
                <a:gd name="T19" fmla="*/ 371 h 1947"/>
                <a:gd name="T20" fmla="*/ 23 w 117"/>
                <a:gd name="T21" fmla="*/ 439 h 1947"/>
                <a:gd name="T22" fmla="*/ 22 w 117"/>
                <a:gd name="T23" fmla="*/ 629 h 1947"/>
                <a:gd name="T24" fmla="*/ 31 w 117"/>
                <a:gd name="T25" fmla="*/ 654 h 1947"/>
                <a:gd name="T26" fmla="*/ 35 w 117"/>
                <a:gd name="T27" fmla="*/ 668 h 1947"/>
                <a:gd name="T28" fmla="*/ 36 w 117"/>
                <a:gd name="T29" fmla="*/ 678 h 1947"/>
                <a:gd name="T30" fmla="*/ 33 w 117"/>
                <a:gd name="T31" fmla="*/ 712 h 1947"/>
                <a:gd name="T32" fmla="*/ 23 w 117"/>
                <a:gd name="T33" fmla="*/ 714 h 1947"/>
                <a:gd name="T34" fmla="*/ 11 w 117"/>
                <a:gd name="T35" fmla="*/ 708 h 1947"/>
                <a:gd name="T36" fmla="*/ 5 w 117"/>
                <a:gd name="T37" fmla="*/ 675 h 1947"/>
                <a:gd name="T38" fmla="*/ 22 w 117"/>
                <a:gd name="T39" fmla="*/ 630 h 1947"/>
                <a:gd name="T40" fmla="*/ 22 w 117"/>
                <a:gd name="T41" fmla="*/ 443 h 1947"/>
                <a:gd name="T42" fmla="*/ 5 w 117"/>
                <a:gd name="T43" fmla="*/ 373 h 1947"/>
                <a:gd name="T44" fmla="*/ 0 w 117"/>
                <a:gd name="T45" fmla="*/ 308 h 1947"/>
                <a:gd name="T46" fmla="*/ 13 w 117"/>
                <a:gd name="T47" fmla="*/ 303 h 1947"/>
                <a:gd name="T48" fmla="*/ 22 w 117"/>
                <a:gd name="T49" fmla="*/ 300 h 1947"/>
                <a:gd name="T50" fmla="*/ 22 w 117"/>
                <a:gd name="T51" fmla="*/ 263 h 1947"/>
                <a:gd name="T52" fmla="*/ 8 w 117"/>
                <a:gd name="T53" fmla="*/ 260 h 1947"/>
                <a:gd name="T54" fmla="*/ 0 w 117"/>
                <a:gd name="T55" fmla="*/ 258 h 1947"/>
                <a:gd name="T56" fmla="*/ 2 w 117"/>
                <a:gd name="T57" fmla="*/ 235 h 1947"/>
                <a:gd name="T58" fmla="*/ 2 w 117"/>
                <a:gd name="T59" fmla="*/ 126 h 1947"/>
                <a:gd name="T60" fmla="*/ 10 w 117"/>
                <a:gd name="T61" fmla="*/ 20 h 1947"/>
                <a:gd name="T62" fmla="*/ 22 w 117"/>
                <a:gd name="T63" fmla="*/ 0 h 19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17"/>
                <a:gd name="T97" fmla="*/ 0 h 1947"/>
                <a:gd name="T98" fmla="*/ 117 w 117"/>
                <a:gd name="T99" fmla="*/ 1947 h 19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17" h="1947">
                  <a:moveTo>
                    <a:pt x="60" y="0"/>
                  </a:moveTo>
                  <a:lnTo>
                    <a:pt x="90" y="51"/>
                  </a:lnTo>
                  <a:lnTo>
                    <a:pt x="111" y="322"/>
                  </a:lnTo>
                  <a:lnTo>
                    <a:pt x="108" y="650"/>
                  </a:lnTo>
                  <a:lnTo>
                    <a:pt x="117" y="701"/>
                  </a:lnTo>
                  <a:lnTo>
                    <a:pt x="63" y="716"/>
                  </a:lnTo>
                  <a:lnTo>
                    <a:pt x="60" y="822"/>
                  </a:lnTo>
                  <a:lnTo>
                    <a:pt x="96" y="828"/>
                  </a:lnTo>
                  <a:lnTo>
                    <a:pt x="114" y="846"/>
                  </a:lnTo>
                  <a:lnTo>
                    <a:pt x="102" y="1011"/>
                  </a:lnTo>
                  <a:lnTo>
                    <a:pt x="63" y="1198"/>
                  </a:lnTo>
                  <a:lnTo>
                    <a:pt x="60" y="1715"/>
                  </a:lnTo>
                  <a:lnTo>
                    <a:pt x="84" y="1784"/>
                  </a:lnTo>
                  <a:lnTo>
                    <a:pt x="96" y="1821"/>
                  </a:lnTo>
                  <a:lnTo>
                    <a:pt x="99" y="1848"/>
                  </a:lnTo>
                  <a:lnTo>
                    <a:pt x="90" y="1941"/>
                  </a:lnTo>
                  <a:lnTo>
                    <a:pt x="63" y="1947"/>
                  </a:lnTo>
                  <a:lnTo>
                    <a:pt x="30" y="1932"/>
                  </a:lnTo>
                  <a:lnTo>
                    <a:pt x="15" y="1839"/>
                  </a:lnTo>
                  <a:lnTo>
                    <a:pt x="60" y="1718"/>
                  </a:lnTo>
                  <a:lnTo>
                    <a:pt x="60" y="1207"/>
                  </a:lnTo>
                  <a:lnTo>
                    <a:pt x="15" y="1017"/>
                  </a:lnTo>
                  <a:lnTo>
                    <a:pt x="0" y="840"/>
                  </a:lnTo>
                  <a:lnTo>
                    <a:pt x="36" y="825"/>
                  </a:lnTo>
                  <a:lnTo>
                    <a:pt x="60" y="819"/>
                  </a:lnTo>
                  <a:lnTo>
                    <a:pt x="60" y="717"/>
                  </a:lnTo>
                  <a:lnTo>
                    <a:pt x="21" y="710"/>
                  </a:lnTo>
                  <a:lnTo>
                    <a:pt x="0" y="704"/>
                  </a:lnTo>
                  <a:lnTo>
                    <a:pt x="6" y="641"/>
                  </a:lnTo>
                  <a:lnTo>
                    <a:pt x="6" y="343"/>
                  </a:lnTo>
                  <a:lnTo>
                    <a:pt x="27" y="54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rgbClr val="333333"/>
            </a:solidFill>
            <a:ln w="9525" cap="flat" cmpd="sng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47" name="Freeform 114"/>
            <p:cNvSpPr>
              <a:spLocks noChangeAspect="1"/>
            </p:cNvSpPr>
            <p:nvPr/>
          </p:nvSpPr>
          <p:spPr bwMode="auto">
            <a:xfrm>
              <a:off x="3295" y="2867"/>
              <a:ext cx="34" cy="71"/>
            </a:xfrm>
            <a:custGeom>
              <a:avLst/>
              <a:gdLst>
                <a:gd name="T0" fmla="*/ 0 w 57"/>
                <a:gd name="T1" fmla="*/ 0 h 117"/>
                <a:gd name="T2" fmla="*/ 8 w 57"/>
                <a:gd name="T3" fmla="*/ 21 h 117"/>
                <a:gd name="T4" fmla="*/ 20 w 57"/>
                <a:gd name="T5" fmla="*/ 43 h 117"/>
                <a:gd name="T6" fmla="*/ 0 60000 65536"/>
                <a:gd name="T7" fmla="*/ 0 60000 65536"/>
                <a:gd name="T8" fmla="*/ 0 60000 65536"/>
                <a:gd name="T9" fmla="*/ 0 w 57"/>
                <a:gd name="T10" fmla="*/ 0 h 117"/>
                <a:gd name="T11" fmla="*/ 57 w 57"/>
                <a:gd name="T12" fmla="*/ 117 h 1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7" h="117">
                  <a:moveTo>
                    <a:pt x="0" y="0"/>
                  </a:moveTo>
                  <a:lnTo>
                    <a:pt x="24" y="57"/>
                  </a:lnTo>
                  <a:lnTo>
                    <a:pt x="57" y="117"/>
                  </a:lnTo>
                </a:path>
              </a:pathLst>
            </a:custGeom>
            <a:noFill/>
            <a:ln w="127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48" name="Freeform 115"/>
            <p:cNvSpPr>
              <a:spLocks noChangeAspect="1"/>
            </p:cNvSpPr>
            <p:nvPr/>
          </p:nvSpPr>
          <p:spPr bwMode="auto">
            <a:xfrm>
              <a:off x="3389" y="3130"/>
              <a:ext cx="80" cy="56"/>
            </a:xfrm>
            <a:custGeom>
              <a:avLst/>
              <a:gdLst>
                <a:gd name="T0" fmla="*/ 20 w 132"/>
                <a:gd name="T1" fmla="*/ 1 h 93"/>
                <a:gd name="T2" fmla="*/ 4 w 132"/>
                <a:gd name="T3" fmla="*/ 5 h 93"/>
                <a:gd name="T4" fmla="*/ 1 w 132"/>
                <a:gd name="T5" fmla="*/ 20 h 93"/>
                <a:gd name="T6" fmla="*/ 7 w 132"/>
                <a:gd name="T7" fmla="*/ 26 h 93"/>
                <a:gd name="T8" fmla="*/ 27 w 132"/>
                <a:gd name="T9" fmla="*/ 29 h 93"/>
                <a:gd name="T10" fmla="*/ 44 w 132"/>
                <a:gd name="T11" fmla="*/ 31 h 93"/>
                <a:gd name="T12" fmla="*/ 48 w 132"/>
                <a:gd name="T13" fmla="*/ 10 h 93"/>
                <a:gd name="T14" fmla="*/ 38 w 132"/>
                <a:gd name="T15" fmla="*/ 1 h 93"/>
                <a:gd name="T16" fmla="*/ 20 w 132"/>
                <a:gd name="T17" fmla="*/ 1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2"/>
                <a:gd name="T28" fmla="*/ 0 h 93"/>
                <a:gd name="T29" fmla="*/ 132 w 132"/>
                <a:gd name="T30" fmla="*/ 93 h 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2" h="93">
                  <a:moveTo>
                    <a:pt x="55" y="1"/>
                  </a:moveTo>
                  <a:cubicBezTo>
                    <a:pt x="40" y="2"/>
                    <a:pt x="19" y="4"/>
                    <a:pt x="10" y="13"/>
                  </a:cubicBezTo>
                  <a:cubicBezTo>
                    <a:pt x="1" y="22"/>
                    <a:pt x="0" y="45"/>
                    <a:pt x="1" y="55"/>
                  </a:cubicBezTo>
                  <a:cubicBezTo>
                    <a:pt x="2" y="65"/>
                    <a:pt x="7" y="69"/>
                    <a:pt x="19" y="73"/>
                  </a:cubicBezTo>
                  <a:cubicBezTo>
                    <a:pt x="31" y="77"/>
                    <a:pt x="57" y="77"/>
                    <a:pt x="73" y="79"/>
                  </a:cubicBezTo>
                  <a:cubicBezTo>
                    <a:pt x="89" y="81"/>
                    <a:pt x="109" y="93"/>
                    <a:pt x="118" y="85"/>
                  </a:cubicBezTo>
                  <a:cubicBezTo>
                    <a:pt x="127" y="77"/>
                    <a:pt x="132" y="41"/>
                    <a:pt x="130" y="28"/>
                  </a:cubicBezTo>
                  <a:cubicBezTo>
                    <a:pt x="128" y="15"/>
                    <a:pt x="114" y="8"/>
                    <a:pt x="103" y="4"/>
                  </a:cubicBezTo>
                  <a:cubicBezTo>
                    <a:pt x="92" y="0"/>
                    <a:pt x="70" y="0"/>
                    <a:pt x="55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49" name="Freeform 116"/>
            <p:cNvSpPr>
              <a:spLocks noChangeAspect="1"/>
            </p:cNvSpPr>
            <p:nvPr/>
          </p:nvSpPr>
          <p:spPr bwMode="auto">
            <a:xfrm flipH="1">
              <a:off x="2528" y="3131"/>
              <a:ext cx="80" cy="56"/>
            </a:xfrm>
            <a:custGeom>
              <a:avLst/>
              <a:gdLst>
                <a:gd name="T0" fmla="*/ 20 w 132"/>
                <a:gd name="T1" fmla="*/ 1 h 93"/>
                <a:gd name="T2" fmla="*/ 4 w 132"/>
                <a:gd name="T3" fmla="*/ 5 h 93"/>
                <a:gd name="T4" fmla="*/ 1 w 132"/>
                <a:gd name="T5" fmla="*/ 20 h 93"/>
                <a:gd name="T6" fmla="*/ 7 w 132"/>
                <a:gd name="T7" fmla="*/ 26 h 93"/>
                <a:gd name="T8" fmla="*/ 27 w 132"/>
                <a:gd name="T9" fmla="*/ 29 h 93"/>
                <a:gd name="T10" fmla="*/ 44 w 132"/>
                <a:gd name="T11" fmla="*/ 31 h 93"/>
                <a:gd name="T12" fmla="*/ 48 w 132"/>
                <a:gd name="T13" fmla="*/ 10 h 93"/>
                <a:gd name="T14" fmla="*/ 38 w 132"/>
                <a:gd name="T15" fmla="*/ 1 h 93"/>
                <a:gd name="T16" fmla="*/ 20 w 132"/>
                <a:gd name="T17" fmla="*/ 1 h 9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2"/>
                <a:gd name="T28" fmla="*/ 0 h 93"/>
                <a:gd name="T29" fmla="*/ 132 w 132"/>
                <a:gd name="T30" fmla="*/ 93 h 9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2" h="93">
                  <a:moveTo>
                    <a:pt x="55" y="1"/>
                  </a:moveTo>
                  <a:cubicBezTo>
                    <a:pt x="40" y="2"/>
                    <a:pt x="19" y="4"/>
                    <a:pt x="10" y="13"/>
                  </a:cubicBezTo>
                  <a:cubicBezTo>
                    <a:pt x="1" y="22"/>
                    <a:pt x="0" y="45"/>
                    <a:pt x="1" y="55"/>
                  </a:cubicBezTo>
                  <a:cubicBezTo>
                    <a:pt x="2" y="65"/>
                    <a:pt x="7" y="69"/>
                    <a:pt x="19" y="73"/>
                  </a:cubicBezTo>
                  <a:cubicBezTo>
                    <a:pt x="31" y="77"/>
                    <a:pt x="57" y="77"/>
                    <a:pt x="73" y="79"/>
                  </a:cubicBezTo>
                  <a:cubicBezTo>
                    <a:pt x="89" y="81"/>
                    <a:pt x="109" y="93"/>
                    <a:pt x="118" y="85"/>
                  </a:cubicBezTo>
                  <a:cubicBezTo>
                    <a:pt x="127" y="77"/>
                    <a:pt x="132" y="41"/>
                    <a:pt x="130" y="28"/>
                  </a:cubicBezTo>
                  <a:cubicBezTo>
                    <a:pt x="128" y="15"/>
                    <a:pt x="114" y="8"/>
                    <a:pt x="103" y="4"/>
                  </a:cubicBezTo>
                  <a:cubicBezTo>
                    <a:pt x="92" y="0"/>
                    <a:pt x="70" y="0"/>
                    <a:pt x="55" y="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50" name="Text Box 117"/>
            <p:cNvSpPr txBox="1">
              <a:spLocks noChangeAspect="1" noChangeArrowheads="1"/>
            </p:cNvSpPr>
            <p:nvPr/>
          </p:nvSpPr>
          <p:spPr bwMode="auto">
            <a:xfrm>
              <a:off x="2517" y="3270"/>
              <a:ext cx="231" cy="15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altLang="en-US" sz="1000" b="1">
                  <a:latin typeface="Times New Roman" pitchFamily="18" charset="0"/>
                </a:rPr>
                <a:t>OT</a:t>
              </a:r>
              <a:endParaRPr lang="en-US" altLang="en-US" sz="1000" b="1">
                <a:latin typeface="Times New Roman" pitchFamily="18" charset="0"/>
              </a:endParaRPr>
            </a:p>
          </p:txBody>
        </p:sp>
        <p:sp>
          <p:nvSpPr>
            <p:cNvPr id="24751" name="Rectangle 118"/>
            <p:cNvSpPr>
              <a:spLocks noChangeAspect="1" noChangeArrowheads="1"/>
            </p:cNvSpPr>
            <p:nvPr/>
          </p:nvSpPr>
          <p:spPr bwMode="auto">
            <a:xfrm>
              <a:off x="2899" y="3283"/>
              <a:ext cx="81" cy="4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4752" name="Oval 119"/>
            <p:cNvSpPr>
              <a:spLocks noChangeAspect="1" noChangeArrowheads="1"/>
            </p:cNvSpPr>
            <p:nvPr/>
          </p:nvSpPr>
          <p:spPr bwMode="auto">
            <a:xfrm>
              <a:off x="3071" y="2653"/>
              <a:ext cx="281" cy="282"/>
            </a:xfrm>
            <a:prstGeom prst="ellipse">
              <a:avLst/>
            </a:prstGeom>
            <a:gradFill rotWithShape="1">
              <a:gsLst>
                <a:gs pos="0">
                  <a:srgbClr val="FF0000">
                    <a:alpha val="75000"/>
                  </a:srgbClr>
                </a:gs>
                <a:gs pos="100000">
                  <a:srgbClr val="FF0000">
                    <a:alpha val="50000"/>
                  </a:srgbClr>
                </a:gs>
              </a:gsLst>
              <a:path path="shape">
                <a:fillToRect l="50000" t="50000" r="50000" b="50000"/>
              </a:path>
            </a:gra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1600"/>
            </a:p>
          </p:txBody>
        </p:sp>
        <p:sp>
          <p:nvSpPr>
            <p:cNvPr id="24753" name="Freeform 120"/>
            <p:cNvSpPr>
              <a:spLocks noChangeAspect="1"/>
            </p:cNvSpPr>
            <p:nvPr/>
          </p:nvSpPr>
          <p:spPr bwMode="auto">
            <a:xfrm>
              <a:off x="2664" y="2849"/>
              <a:ext cx="44" cy="94"/>
            </a:xfrm>
            <a:custGeom>
              <a:avLst/>
              <a:gdLst>
                <a:gd name="T0" fmla="*/ 27 w 72"/>
                <a:gd name="T1" fmla="*/ 0 h 156"/>
                <a:gd name="T2" fmla="*/ 16 w 72"/>
                <a:gd name="T3" fmla="*/ 27 h 156"/>
                <a:gd name="T4" fmla="*/ 0 w 72"/>
                <a:gd name="T5" fmla="*/ 57 h 156"/>
                <a:gd name="T6" fmla="*/ 0 60000 65536"/>
                <a:gd name="T7" fmla="*/ 0 60000 65536"/>
                <a:gd name="T8" fmla="*/ 0 60000 65536"/>
                <a:gd name="T9" fmla="*/ 0 w 72"/>
                <a:gd name="T10" fmla="*/ 0 h 156"/>
                <a:gd name="T11" fmla="*/ 72 w 72"/>
                <a:gd name="T12" fmla="*/ 156 h 1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" h="156">
                  <a:moveTo>
                    <a:pt x="72" y="0"/>
                  </a:moveTo>
                  <a:lnTo>
                    <a:pt x="44" y="73"/>
                  </a:lnTo>
                  <a:lnTo>
                    <a:pt x="0" y="156"/>
                  </a:lnTo>
                </a:path>
              </a:pathLst>
            </a:custGeom>
            <a:noFill/>
            <a:ln w="127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54" name="Freeform 121"/>
            <p:cNvSpPr>
              <a:spLocks noChangeAspect="1"/>
            </p:cNvSpPr>
            <p:nvPr/>
          </p:nvSpPr>
          <p:spPr bwMode="auto">
            <a:xfrm>
              <a:off x="2546" y="2845"/>
              <a:ext cx="53" cy="102"/>
            </a:xfrm>
            <a:custGeom>
              <a:avLst/>
              <a:gdLst>
                <a:gd name="T0" fmla="*/ 32 w 87"/>
                <a:gd name="T1" fmla="*/ 0 h 168"/>
                <a:gd name="T2" fmla="*/ 21 w 87"/>
                <a:gd name="T3" fmla="*/ 29 h 168"/>
                <a:gd name="T4" fmla="*/ 0 w 87"/>
                <a:gd name="T5" fmla="*/ 62 h 168"/>
                <a:gd name="T6" fmla="*/ 0 60000 65536"/>
                <a:gd name="T7" fmla="*/ 0 60000 65536"/>
                <a:gd name="T8" fmla="*/ 0 60000 65536"/>
                <a:gd name="T9" fmla="*/ 0 w 87"/>
                <a:gd name="T10" fmla="*/ 0 h 168"/>
                <a:gd name="T11" fmla="*/ 87 w 87"/>
                <a:gd name="T12" fmla="*/ 168 h 16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168">
                  <a:moveTo>
                    <a:pt x="87" y="0"/>
                  </a:moveTo>
                  <a:lnTo>
                    <a:pt x="57" y="77"/>
                  </a:lnTo>
                  <a:lnTo>
                    <a:pt x="0" y="168"/>
                  </a:lnTo>
                </a:path>
              </a:pathLst>
            </a:custGeom>
            <a:noFill/>
            <a:ln w="127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55" name="Rectangle 122"/>
            <p:cNvSpPr>
              <a:spLocks noChangeAspect="1" noChangeArrowheads="1"/>
            </p:cNvSpPr>
            <p:nvPr/>
          </p:nvSpPr>
          <p:spPr bwMode="auto">
            <a:xfrm>
              <a:off x="3010" y="3287"/>
              <a:ext cx="82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4756" name="Rectangle 123"/>
            <p:cNvSpPr>
              <a:spLocks noChangeAspect="1" noChangeArrowheads="1"/>
            </p:cNvSpPr>
            <p:nvPr/>
          </p:nvSpPr>
          <p:spPr bwMode="auto">
            <a:xfrm>
              <a:off x="3370" y="3297"/>
              <a:ext cx="100" cy="7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4757" name="Line 124"/>
            <p:cNvSpPr>
              <a:spLocks noChangeAspect="1" noChangeShapeType="1"/>
            </p:cNvSpPr>
            <p:nvPr/>
          </p:nvSpPr>
          <p:spPr bwMode="auto">
            <a:xfrm flipV="1">
              <a:off x="2999" y="3314"/>
              <a:ext cx="101" cy="11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58" name="Line 125"/>
            <p:cNvSpPr>
              <a:spLocks noChangeAspect="1" noChangeShapeType="1"/>
            </p:cNvSpPr>
            <p:nvPr/>
          </p:nvSpPr>
          <p:spPr bwMode="auto">
            <a:xfrm flipH="1" flipV="1">
              <a:off x="2897" y="3315"/>
              <a:ext cx="102" cy="11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59" name="Line 126"/>
            <p:cNvSpPr>
              <a:spLocks noChangeAspect="1" noChangeShapeType="1"/>
            </p:cNvSpPr>
            <p:nvPr/>
          </p:nvSpPr>
          <p:spPr bwMode="auto">
            <a:xfrm flipH="1">
              <a:off x="3057" y="3247"/>
              <a:ext cx="34" cy="33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60" name="Line 127"/>
            <p:cNvSpPr>
              <a:spLocks noChangeAspect="1" noChangeShapeType="1"/>
            </p:cNvSpPr>
            <p:nvPr/>
          </p:nvSpPr>
          <p:spPr bwMode="auto">
            <a:xfrm flipV="1">
              <a:off x="3053" y="3263"/>
              <a:ext cx="33" cy="6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61" name="Line 128"/>
            <p:cNvSpPr>
              <a:spLocks noChangeAspect="1" noChangeShapeType="1"/>
            </p:cNvSpPr>
            <p:nvPr/>
          </p:nvSpPr>
          <p:spPr bwMode="auto">
            <a:xfrm>
              <a:off x="2903" y="3246"/>
              <a:ext cx="34" cy="3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62" name="Line 129"/>
            <p:cNvSpPr>
              <a:spLocks noChangeAspect="1" noChangeShapeType="1"/>
            </p:cNvSpPr>
            <p:nvPr/>
          </p:nvSpPr>
          <p:spPr bwMode="auto">
            <a:xfrm flipH="1" flipV="1">
              <a:off x="2908" y="3262"/>
              <a:ext cx="33" cy="5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63" name="Line 130"/>
            <p:cNvSpPr>
              <a:spLocks noChangeAspect="1" noChangeShapeType="1"/>
            </p:cNvSpPr>
            <p:nvPr/>
          </p:nvSpPr>
          <p:spPr bwMode="auto">
            <a:xfrm flipV="1">
              <a:off x="3000" y="3272"/>
              <a:ext cx="15" cy="11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64" name="Line 131"/>
            <p:cNvSpPr>
              <a:spLocks noChangeAspect="1" noChangeShapeType="1"/>
            </p:cNvSpPr>
            <p:nvPr/>
          </p:nvSpPr>
          <p:spPr bwMode="auto">
            <a:xfrm>
              <a:off x="2982" y="3272"/>
              <a:ext cx="17" cy="13"/>
            </a:xfrm>
            <a:prstGeom prst="line">
              <a:avLst/>
            </a:prstGeom>
            <a:noFill/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65" name="Text Box 132"/>
            <p:cNvSpPr txBox="1">
              <a:spLocks noChangeAspect="1" noChangeArrowheads="1"/>
            </p:cNvSpPr>
            <p:nvPr/>
          </p:nvSpPr>
          <p:spPr bwMode="auto">
            <a:xfrm>
              <a:off x="2547" y="2850"/>
              <a:ext cx="289" cy="1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altLang="en-US" sz="1000" b="1">
                  <a:latin typeface="Times New Roman" pitchFamily="18" charset="0"/>
                </a:rPr>
                <a:t>LHA</a:t>
              </a:r>
              <a:endParaRPr lang="en-US" altLang="en-US" sz="1000" b="1">
                <a:latin typeface="Times New Roman" pitchFamily="18" charset="0"/>
              </a:endParaRPr>
            </a:p>
          </p:txBody>
        </p:sp>
        <p:sp>
          <p:nvSpPr>
            <p:cNvPr id="24766" name="Line 133"/>
            <p:cNvSpPr>
              <a:spLocks noChangeAspect="1" noChangeShapeType="1"/>
            </p:cNvSpPr>
            <p:nvPr/>
          </p:nvSpPr>
          <p:spPr bwMode="auto">
            <a:xfrm>
              <a:off x="2303" y="2507"/>
              <a:ext cx="6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67" name="Line 134"/>
            <p:cNvSpPr>
              <a:spLocks noChangeAspect="1" noChangeShapeType="1"/>
            </p:cNvSpPr>
            <p:nvPr/>
          </p:nvSpPr>
          <p:spPr bwMode="auto">
            <a:xfrm flipH="1">
              <a:off x="2401" y="2498"/>
              <a:ext cx="14" cy="18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68" name="Line 135"/>
            <p:cNvSpPr>
              <a:spLocks noChangeAspect="1" noChangeShapeType="1"/>
            </p:cNvSpPr>
            <p:nvPr/>
          </p:nvSpPr>
          <p:spPr bwMode="auto">
            <a:xfrm>
              <a:off x="2561" y="2496"/>
              <a:ext cx="23" cy="28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69" name="Line 136"/>
            <p:cNvSpPr>
              <a:spLocks noChangeAspect="1" noChangeShapeType="1"/>
            </p:cNvSpPr>
            <p:nvPr/>
          </p:nvSpPr>
          <p:spPr bwMode="auto">
            <a:xfrm flipH="1">
              <a:off x="2570" y="2498"/>
              <a:ext cx="5" cy="17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70" name="Freeform 137"/>
            <p:cNvSpPr>
              <a:spLocks noChangeAspect="1"/>
            </p:cNvSpPr>
            <p:nvPr/>
          </p:nvSpPr>
          <p:spPr bwMode="auto">
            <a:xfrm>
              <a:off x="2724" y="2502"/>
              <a:ext cx="42" cy="5"/>
            </a:xfrm>
            <a:custGeom>
              <a:avLst/>
              <a:gdLst>
                <a:gd name="T0" fmla="*/ 0 w 69"/>
                <a:gd name="T1" fmla="*/ 0 h 9"/>
                <a:gd name="T2" fmla="*/ 13 w 69"/>
                <a:gd name="T3" fmla="*/ 3 h 9"/>
                <a:gd name="T4" fmla="*/ 26 w 69"/>
                <a:gd name="T5" fmla="*/ 1 h 9"/>
                <a:gd name="T6" fmla="*/ 0 60000 65536"/>
                <a:gd name="T7" fmla="*/ 0 60000 65536"/>
                <a:gd name="T8" fmla="*/ 0 60000 65536"/>
                <a:gd name="T9" fmla="*/ 0 w 69"/>
                <a:gd name="T10" fmla="*/ 0 h 9"/>
                <a:gd name="T11" fmla="*/ 69 w 69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" h="9">
                  <a:moveTo>
                    <a:pt x="0" y="0"/>
                  </a:moveTo>
                  <a:lnTo>
                    <a:pt x="36" y="9"/>
                  </a:lnTo>
                  <a:lnTo>
                    <a:pt x="69" y="1"/>
                  </a:lnTo>
                </a:path>
              </a:pathLst>
            </a:custGeom>
            <a:noFill/>
            <a:ln w="127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71" name="Freeform 138"/>
            <p:cNvSpPr>
              <a:spLocks noChangeAspect="1"/>
            </p:cNvSpPr>
            <p:nvPr/>
          </p:nvSpPr>
          <p:spPr bwMode="auto">
            <a:xfrm>
              <a:off x="2859" y="2500"/>
              <a:ext cx="78" cy="4"/>
            </a:xfrm>
            <a:custGeom>
              <a:avLst/>
              <a:gdLst>
                <a:gd name="T0" fmla="*/ 0 w 129"/>
                <a:gd name="T1" fmla="*/ 0 h 6"/>
                <a:gd name="T2" fmla="*/ 27 w 129"/>
                <a:gd name="T3" fmla="*/ 3 h 6"/>
                <a:gd name="T4" fmla="*/ 47 w 129"/>
                <a:gd name="T5" fmla="*/ 1 h 6"/>
                <a:gd name="T6" fmla="*/ 0 60000 65536"/>
                <a:gd name="T7" fmla="*/ 0 60000 65536"/>
                <a:gd name="T8" fmla="*/ 0 60000 65536"/>
                <a:gd name="T9" fmla="*/ 0 w 129"/>
                <a:gd name="T10" fmla="*/ 0 h 6"/>
                <a:gd name="T11" fmla="*/ 129 w 129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" h="6">
                  <a:moveTo>
                    <a:pt x="0" y="0"/>
                  </a:moveTo>
                  <a:lnTo>
                    <a:pt x="72" y="6"/>
                  </a:lnTo>
                  <a:lnTo>
                    <a:pt x="129" y="1"/>
                  </a:lnTo>
                </a:path>
              </a:pathLst>
            </a:custGeom>
            <a:noFill/>
            <a:ln w="127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72" name="Line 139"/>
            <p:cNvSpPr>
              <a:spLocks noChangeAspect="1" noChangeShapeType="1"/>
            </p:cNvSpPr>
            <p:nvPr/>
          </p:nvSpPr>
          <p:spPr bwMode="auto">
            <a:xfrm flipH="1">
              <a:off x="3003" y="2508"/>
              <a:ext cx="69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73" name="Line 140"/>
            <p:cNvSpPr>
              <a:spLocks noChangeAspect="1" noChangeShapeType="1"/>
            </p:cNvSpPr>
            <p:nvPr/>
          </p:nvSpPr>
          <p:spPr bwMode="auto">
            <a:xfrm>
              <a:off x="3582" y="2499"/>
              <a:ext cx="15" cy="18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74" name="Line 141"/>
            <p:cNvSpPr>
              <a:spLocks noChangeAspect="1" noChangeShapeType="1"/>
            </p:cNvSpPr>
            <p:nvPr/>
          </p:nvSpPr>
          <p:spPr bwMode="auto">
            <a:xfrm flipH="1">
              <a:off x="3413" y="2497"/>
              <a:ext cx="24" cy="27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75" name="Line 142"/>
            <p:cNvSpPr>
              <a:spLocks noChangeAspect="1" noChangeShapeType="1"/>
            </p:cNvSpPr>
            <p:nvPr/>
          </p:nvSpPr>
          <p:spPr bwMode="auto">
            <a:xfrm>
              <a:off x="3423" y="2499"/>
              <a:ext cx="5" cy="16"/>
            </a:xfrm>
            <a:prstGeom prst="line">
              <a:avLst/>
            </a:prstGeom>
            <a:noFill/>
            <a:ln w="12700">
              <a:solidFill>
                <a:srgbClr val="5F5F5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76" name="Freeform 143"/>
            <p:cNvSpPr>
              <a:spLocks noChangeAspect="1"/>
            </p:cNvSpPr>
            <p:nvPr/>
          </p:nvSpPr>
          <p:spPr bwMode="auto">
            <a:xfrm flipH="1">
              <a:off x="3232" y="2503"/>
              <a:ext cx="42" cy="5"/>
            </a:xfrm>
            <a:custGeom>
              <a:avLst/>
              <a:gdLst>
                <a:gd name="T0" fmla="*/ 0 w 69"/>
                <a:gd name="T1" fmla="*/ 0 h 9"/>
                <a:gd name="T2" fmla="*/ 13 w 69"/>
                <a:gd name="T3" fmla="*/ 3 h 9"/>
                <a:gd name="T4" fmla="*/ 26 w 69"/>
                <a:gd name="T5" fmla="*/ 1 h 9"/>
                <a:gd name="T6" fmla="*/ 0 60000 65536"/>
                <a:gd name="T7" fmla="*/ 0 60000 65536"/>
                <a:gd name="T8" fmla="*/ 0 60000 65536"/>
                <a:gd name="T9" fmla="*/ 0 w 69"/>
                <a:gd name="T10" fmla="*/ 0 h 9"/>
                <a:gd name="T11" fmla="*/ 69 w 69"/>
                <a:gd name="T12" fmla="*/ 9 h 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9" h="9">
                  <a:moveTo>
                    <a:pt x="0" y="0"/>
                  </a:moveTo>
                  <a:lnTo>
                    <a:pt x="36" y="9"/>
                  </a:lnTo>
                  <a:lnTo>
                    <a:pt x="69" y="1"/>
                  </a:lnTo>
                </a:path>
              </a:pathLst>
            </a:custGeom>
            <a:noFill/>
            <a:ln w="127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77" name="Freeform 144"/>
            <p:cNvSpPr>
              <a:spLocks noChangeAspect="1"/>
            </p:cNvSpPr>
            <p:nvPr/>
          </p:nvSpPr>
          <p:spPr bwMode="auto">
            <a:xfrm flipH="1">
              <a:off x="3061" y="2501"/>
              <a:ext cx="78" cy="3"/>
            </a:xfrm>
            <a:custGeom>
              <a:avLst/>
              <a:gdLst>
                <a:gd name="T0" fmla="*/ 0 w 129"/>
                <a:gd name="T1" fmla="*/ 0 h 6"/>
                <a:gd name="T2" fmla="*/ 27 w 129"/>
                <a:gd name="T3" fmla="*/ 2 h 6"/>
                <a:gd name="T4" fmla="*/ 47 w 129"/>
                <a:gd name="T5" fmla="*/ 1 h 6"/>
                <a:gd name="T6" fmla="*/ 0 60000 65536"/>
                <a:gd name="T7" fmla="*/ 0 60000 65536"/>
                <a:gd name="T8" fmla="*/ 0 60000 65536"/>
                <a:gd name="T9" fmla="*/ 0 w 129"/>
                <a:gd name="T10" fmla="*/ 0 h 6"/>
                <a:gd name="T11" fmla="*/ 129 w 129"/>
                <a:gd name="T12" fmla="*/ 6 h 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9" h="6">
                  <a:moveTo>
                    <a:pt x="0" y="0"/>
                  </a:moveTo>
                  <a:lnTo>
                    <a:pt x="72" y="6"/>
                  </a:lnTo>
                  <a:lnTo>
                    <a:pt x="129" y="1"/>
                  </a:lnTo>
                </a:path>
              </a:pathLst>
            </a:custGeom>
            <a:noFill/>
            <a:ln w="12700" cap="flat" cmpd="sng">
              <a:solidFill>
                <a:srgbClr val="5F5F5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78" name="Rectangle 145"/>
            <p:cNvSpPr>
              <a:spLocks noChangeAspect="1" noChangeArrowheads="1"/>
            </p:cNvSpPr>
            <p:nvPr/>
          </p:nvSpPr>
          <p:spPr bwMode="auto">
            <a:xfrm>
              <a:off x="2890" y="3578"/>
              <a:ext cx="87" cy="50"/>
            </a:xfrm>
            <a:prstGeom prst="rect">
              <a:avLst/>
            </a:prstGeom>
            <a:solidFill>
              <a:srgbClr val="F8F8F8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4779" name="Rectangle 146"/>
            <p:cNvSpPr>
              <a:spLocks noChangeAspect="1" noChangeArrowheads="1"/>
            </p:cNvSpPr>
            <p:nvPr/>
          </p:nvSpPr>
          <p:spPr bwMode="auto">
            <a:xfrm>
              <a:off x="3017" y="3576"/>
              <a:ext cx="87" cy="51"/>
            </a:xfrm>
            <a:prstGeom prst="rect">
              <a:avLst/>
            </a:prstGeom>
            <a:solidFill>
              <a:srgbClr val="F8F8F8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4780" name="Line 147"/>
            <p:cNvSpPr>
              <a:spLocks noChangeAspect="1" noChangeShapeType="1"/>
            </p:cNvSpPr>
            <p:nvPr/>
          </p:nvSpPr>
          <p:spPr bwMode="auto">
            <a:xfrm>
              <a:off x="3261" y="3596"/>
              <a:ext cx="95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1" name="Text Box 148"/>
            <p:cNvSpPr txBox="1">
              <a:spLocks noChangeAspect="1" noChangeArrowheads="1"/>
            </p:cNvSpPr>
            <p:nvPr/>
          </p:nvSpPr>
          <p:spPr bwMode="auto">
            <a:xfrm>
              <a:off x="3138" y="3450"/>
              <a:ext cx="32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altLang="en-US" sz="1000" b="1"/>
                <a:t>1 mm</a:t>
              </a:r>
              <a:endParaRPr lang="en-US" altLang="en-US" sz="1000" b="1"/>
            </a:p>
          </p:txBody>
        </p:sp>
        <p:sp>
          <p:nvSpPr>
            <p:cNvPr id="24782" name="Text Box 149"/>
            <p:cNvSpPr txBox="1">
              <a:spLocks noChangeAspect="1" noChangeArrowheads="1"/>
            </p:cNvSpPr>
            <p:nvPr/>
          </p:nvSpPr>
          <p:spPr bwMode="auto">
            <a:xfrm>
              <a:off x="2770" y="1991"/>
              <a:ext cx="165" cy="154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altLang="en-US" sz="1000" b="1">
                  <a:latin typeface="Times New Roman" pitchFamily="18" charset="0"/>
                </a:rPr>
                <a:t>F</a:t>
              </a:r>
              <a:endParaRPr lang="en-US" altLang="en-US" sz="1000" b="1">
                <a:latin typeface="Times New Roman" pitchFamily="18" charset="0"/>
              </a:endParaRPr>
            </a:p>
          </p:txBody>
        </p:sp>
        <p:sp>
          <p:nvSpPr>
            <p:cNvPr id="24783" name="Oval 151"/>
            <p:cNvSpPr>
              <a:spLocks noChangeArrowheads="1"/>
            </p:cNvSpPr>
            <p:nvPr/>
          </p:nvSpPr>
          <p:spPr bwMode="auto">
            <a:xfrm>
              <a:off x="3073" y="2656"/>
              <a:ext cx="280" cy="28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sp>
          <p:nvSpPr>
            <p:cNvPr id="24784" name="Line 152"/>
            <p:cNvSpPr>
              <a:spLocks noChangeShapeType="1"/>
            </p:cNvSpPr>
            <p:nvPr/>
          </p:nvSpPr>
          <p:spPr bwMode="auto">
            <a:xfrm>
              <a:off x="3089" y="2657"/>
              <a:ext cx="249" cy="27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5" name="Line 153"/>
            <p:cNvSpPr>
              <a:spLocks noChangeShapeType="1"/>
            </p:cNvSpPr>
            <p:nvPr/>
          </p:nvSpPr>
          <p:spPr bwMode="auto">
            <a:xfrm flipH="1">
              <a:off x="3080" y="2657"/>
              <a:ext cx="249" cy="27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786" name="Text Box 157"/>
            <p:cNvSpPr txBox="1">
              <a:spLocks noChangeArrowheads="1"/>
            </p:cNvSpPr>
            <p:nvPr/>
          </p:nvSpPr>
          <p:spPr bwMode="auto">
            <a:xfrm>
              <a:off x="2303" y="3417"/>
              <a:ext cx="499" cy="2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altLang="en-US" sz="1600">
                  <a:solidFill>
                    <a:srgbClr val="006600"/>
                  </a:solidFill>
                </a:rPr>
                <a:t>Ember</a:t>
              </a:r>
              <a:endParaRPr lang="en-US" altLang="en-US" sz="1600">
                <a:solidFill>
                  <a:srgbClr val="006600"/>
                </a:solidFill>
              </a:endParaRPr>
            </a:p>
          </p:txBody>
        </p:sp>
      </p:grpSp>
      <p:grpSp>
        <p:nvGrpSpPr>
          <p:cNvPr id="24578" name="Group 302"/>
          <p:cNvGrpSpPr>
            <a:grpSpLocks/>
          </p:cNvGrpSpPr>
          <p:nvPr/>
        </p:nvGrpSpPr>
        <p:grpSpPr bwMode="auto">
          <a:xfrm>
            <a:off x="644525" y="965200"/>
            <a:ext cx="2541588" cy="5867400"/>
            <a:chOff x="424" y="608"/>
            <a:chExt cx="1601" cy="3696"/>
          </a:xfrm>
        </p:grpSpPr>
        <p:pic>
          <p:nvPicPr>
            <p:cNvPr id="24675" name="Picture 4" descr="SiegelAllen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5" y="608"/>
              <a:ext cx="661" cy="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676" name="Picture 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14" y="608"/>
              <a:ext cx="705" cy="7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677" name="Group 15"/>
            <p:cNvGrpSpPr>
              <a:grpSpLocks/>
            </p:cNvGrpSpPr>
            <p:nvPr/>
          </p:nvGrpSpPr>
          <p:grpSpPr bwMode="auto">
            <a:xfrm>
              <a:off x="547" y="1374"/>
              <a:ext cx="1360" cy="1040"/>
              <a:chOff x="120" y="1346"/>
              <a:chExt cx="1360" cy="1040"/>
            </a:xfrm>
          </p:grpSpPr>
          <p:pic>
            <p:nvPicPr>
              <p:cNvPr id="24686" name="Picture 11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20" y="1574"/>
                <a:ext cx="1360" cy="8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56" name="Rectangle 12"/>
              <p:cNvSpPr>
                <a:spLocks noChangeAspect="1" noChangeArrowheads="1"/>
              </p:cNvSpPr>
              <p:nvPr/>
            </p:nvSpPr>
            <p:spPr bwMode="auto">
              <a:xfrm>
                <a:off x="674" y="1346"/>
                <a:ext cx="6" cy="788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bg1">
                      <a:gamma/>
                      <a:shade val="46275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3175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/>
              </a:p>
            </p:txBody>
          </p:sp>
          <p:sp>
            <p:nvSpPr>
              <p:cNvPr id="6158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673" y="2128"/>
                <a:ext cx="6" cy="10"/>
              </a:xfrm>
              <a:prstGeom prst="rect">
                <a:avLst/>
              </a:prstGeom>
              <a:gradFill rotWithShape="1">
                <a:gsLst>
                  <a:gs pos="0">
                    <a:schemeClr val="bg1">
                      <a:gamma/>
                      <a:shade val="46275"/>
                      <a:invGamma/>
                    </a:schemeClr>
                  </a:gs>
                  <a:gs pos="5000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/>
                <a:ext uri="{AF507438-7753-43E0-B8FC-AC1667EBCBE1}"/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1600"/>
              </a:p>
            </p:txBody>
          </p:sp>
        </p:grpSp>
        <p:grpSp>
          <p:nvGrpSpPr>
            <p:cNvPr id="24678" name="Group 158"/>
            <p:cNvGrpSpPr>
              <a:grpSpLocks/>
            </p:cNvGrpSpPr>
            <p:nvPr/>
          </p:nvGrpSpPr>
          <p:grpSpPr bwMode="auto">
            <a:xfrm>
              <a:off x="424" y="2413"/>
              <a:ext cx="1601" cy="1891"/>
              <a:chOff x="84" y="2385"/>
              <a:chExt cx="1601" cy="1891"/>
            </a:xfrm>
          </p:grpSpPr>
          <p:pic>
            <p:nvPicPr>
              <p:cNvPr id="24681" name="Picture 48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89" y="3370"/>
                <a:ext cx="1596" cy="9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682" name="AutoShape 49"/>
              <p:cNvSpPr>
                <a:spLocks noChangeAspect="1" noChangeArrowheads="1" noTextEdit="1"/>
              </p:cNvSpPr>
              <p:nvPr/>
            </p:nvSpPr>
            <p:spPr bwMode="auto">
              <a:xfrm>
                <a:off x="94" y="2435"/>
                <a:ext cx="1587" cy="9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4683" name="Picture 50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164" y="2385"/>
                <a:ext cx="1446" cy="9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684" name="Text Box 155"/>
              <p:cNvSpPr txBox="1">
                <a:spLocks noChangeArrowheads="1"/>
              </p:cNvSpPr>
              <p:nvPr/>
            </p:nvSpPr>
            <p:spPr bwMode="auto">
              <a:xfrm>
                <a:off x="84" y="2442"/>
                <a:ext cx="563" cy="21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altLang="en-US" sz="1600">
                    <a:solidFill>
                      <a:srgbClr val="006600"/>
                    </a:solidFill>
                  </a:rPr>
                  <a:t>Macska</a:t>
                </a:r>
                <a:endParaRPr lang="en-US" altLang="en-US" sz="1600">
                  <a:solidFill>
                    <a:srgbClr val="006600"/>
                  </a:solidFill>
                </a:endParaRPr>
              </a:p>
            </p:txBody>
          </p:sp>
          <p:sp>
            <p:nvSpPr>
              <p:cNvPr id="24685" name="Text Box 156"/>
              <p:cNvSpPr txBox="1">
                <a:spLocks noChangeArrowheads="1"/>
              </p:cNvSpPr>
              <p:nvPr/>
            </p:nvSpPr>
            <p:spPr bwMode="auto">
              <a:xfrm>
                <a:off x="84" y="3423"/>
                <a:ext cx="584" cy="21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altLang="en-US" sz="1600">
                    <a:solidFill>
                      <a:srgbClr val="006600"/>
                    </a:solidFill>
                  </a:rPr>
                  <a:t>Patkány</a:t>
                </a:r>
                <a:endParaRPr lang="en-US" altLang="en-US" sz="1600">
                  <a:solidFill>
                    <a:srgbClr val="006600"/>
                  </a:solidFill>
                </a:endParaRPr>
              </a:p>
            </p:txBody>
          </p:sp>
        </p:grpSp>
        <p:sp>
          <p:nvSpPr>
            <p:cNvPr id="24679" name="Text Box 5"/>
            <p:cNvSpPr txBox="1">
              <a:spLocks noChangeArrowheads="1"/>
            </p:cNvSpPr>
            <p:nvPr/>
          </p:nvSpPr>
          <p:spPr bwMode="auto">
            <a:xfrm>
              <a:off x="464" y="1378"/>
              <a:ext cx="682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altLang="en-US" sz="1400"/>
                <a:t>Alan Siegel</a:t>
              </a:r>
              <a:endParaRPr lang="en-US" altLang="en-US" sz="1400"/>
            </a:p>
          </p:txBody>
        </p:sp>
        <p:sp>
          <p:nvSpPr>
            <p:cNvPr id="24680" name="Text Box 7"/>
            <p:cNvSpPr txBox="1">
              <a:spLocks noChangeArrowheads="1"/>
            </p:cNvSpPr>
            <p:nvPr/>
          </p:nvSpPr>
          <p:spPr bwMode="auto">
            <a:xfrm>
              <a:off x="1128" y="1378"/>
              <a:ext cx="861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altLang="en-US" sz="1400"/>
                <a:t>Menno R. Kruk</a:t>
              </a:r>
              <a:endParaRPr lang="en-US" altLang="en-US" sz="1400"/>
            </a:p>
          </p:txBody>
        </p:sp>
      </p:grpSp>
      <p:grpSp>
        <p:nvGrpSpPr>
          <p:cNvPr id="31027" name="Group 307"/>
          <p:cNvGrpSpPr>
            <a:grpSpLocks/>
          </p:cNvGrpSpPr>
          <p:nvPr/>
        </p:nvGrpSpPr>
        <p:grpSpPr bwMode="auto">
          <a:xfrm>
            <a:off x="6494463" y="1109663"/>
            <a:ext cx="2509837" cy="5607050"/>
            <a:chOff x="4109" y="699"/>
            <a:chExt cx="1581" cy="3532"/>
          </a:xfrm>
        </p:grpSpPr>
        <p:grpSp>
          <p:nvGrpSpPr>
            <p:cNvPr id="24666" name="Group 301"/>
            <p:cNvGrpSpPr>
              <a:grpSpLocks/>
            </p:cNvGrpSpPr>
            <p:nvPr/>
          </p:nvGrpSpPr>
          <p:grpSpPr bwMode="auto">
            <a:xfrm>
              <a:off x="4134" y="699"/>
              <a:ext cx="1550" cy="3514"/>
              <a:chOff x="4134" y="562"/>
              <a:chExt cx="1550" cy="3514"/>
            </a:xfrm>
          </p:grpSpPr>
          <p:pic>
            <p:nvPicPr>
              <p:cNvPr id="24671" name="Picture 324" descr="1d4ff4ff3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4401" y="1768"/>
                <a:ext cx="1016" cy="13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72" name="Picture 325" descr="120507164636-large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200" y="880"/>
                <a:ext cx="1417" cy="9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673" name="Picture 326" descr="Brain_416579c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134" y="3056"/>
                <a:ext cx="1550" cy="10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4674" name="Text Box 327"/>
              <p:cNvSpPr txBox="1">
                <a:spLocks noChangeArrowheads="1"/>
              </p:cNvSpPr>
              <p:nvPr/>
            </p:nvSpPr>
            <p:spPr bwMode="auto">
              <a:xfrm>
                <a:off x="4344" y="562"/>
                <a:ext cx="1124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altLang="en-US"/>
                  <a:t>Agyi képalkotás</a:t>
                </a:r>
              </a:p>
              <a:p>
                <a:pPr algn="ctr"/>
                <a:r>
                  <a:rPr lang="hu-HU" altLang="en-US" sz="1200"/>
                  <a:t>(90es évek)</a:t>
                </a:r>
                <a:endParaRPr lang="en-US" altLang="en-US" sz="1200"/>
              </a:p>
            </p:txBody>
          </p:sp>
        </p:grpSp>
        <p:sp>
          <p:nvSpPr>
            <p:cNvPr id="24667" name="Text Box 303"/>
            <p:cNvSpPr txBox="1">
              <a:spLocks noChangeArrowheads="1"/>
            </p:cNvSpPr>
            <p:nvPr/>
          </p:nvSpPr>
          <p:spPr bwMode="auto">
            <a:xfrm>
              <a:off x="4109" y="4039"/>
              <a:ext cx="725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400"/>
                <a:t>Egészséges</a:t>
              </a:r>
              <a:endParaRPr lang="en-US" sz="1400"/>
            </a:p>
          </p:txBody>
        </p:sp>
        <p:sp>
          <p:nvSpPr>
            <p:cNvPr id="24668" name="Text Box 304"/>
            <p:cNvSpPr txBox="1">
              <a:spLocks noChangeArrowheads="1"/>
            </p:cNvSpPr>
            <p:nvPr/>
          </p:nvSpPr>
          <p:spPr bwMode="auto">
            <a:xfrm>
              <a:off x="4965" y="4039"/>
              <a:ext cx="725" cy="1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sz="1400"/>
                <a:t>Pszichopata</a:t>
              </a:r>
              <a:endParaRPr lang="en-US" sz="1400"/>
            </a:p>
          </p:txBody>
        </p:sp>
        <p:sp>
          <p:nvSpPr>
            <p:cNvPr id="24669" name="Text Box 305"/>
            <p:cNvSpPr txBox="1">
              <a:spLocks noChangeArrowheads="1"/>
            </p:cNvSpPr>
            <p:nvPr/>
          </p:nvSpPr>
          <p:spPr bwMode="auto">
            <a:xfrm>
              <a:off x="4409" y="3015"/>
              <a:ext cx="637" cy="173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1200">
                  <a:solidFill>
                    <a:schemeClr val="bg1"/>
                  </a:solidFill>
                </a:rPr>
                <a:t>Pszichopata</a:t>
              </a:r>
              <a:endParaRPr lang="en-US" sz="1200">
                <a:solidFill>
                  <a:schemeClr val="bg1"/>
                </a:solidFill>
              </a:endParaRPr>
            </a:p>
          </p:txBody>
        </p:sp>
        <p:sp>
          <p:nvSpPr>
            <p:cNvPr id="24670" name="Text Box 306"/>
            <p:cNvSpPr txBox="1">
              <a:spLocks noChangeArrowheads="1"/>
            </p:cNvSpPr>
            <p:nvPr/>
          </p:nvSpPr>
          <p:spPr bwMode="auto">
            <a:xfrm>
              <a:off x="4407" y="2460"/>
              <a:ext cx="298" cy="116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sz="600">
                  <a:solidFill>
                    <a:schemeClr val="bg1"/>
                  </a:solidFill>
                </a:rPr>
                <a:t>              </a:t>
              </a:r>
              <a:endParaRPr lang="en-US" sz="600">
                <a:solidFill>
                  <a:schemeClr val="bg1"/>
                </a:solidFill>
              </a:endParaRPr>
            </a:p>
          </p:txBody>
        </p:sp>
      </p:grpSp>
      <p:grpSp>
        <p:nvGrpSpPr>
          <p:cNvPr id="6473" name="Group 329"/>
          <p:cNvGrpSpPr>
            <a:grpSpLocks/>
          </p:cNvGrpSpPr>
          <p:nvPr/>
        </p:nvGrpSpPr>
        <p:grpSpPr bwMode="auto">
          <a:xfrm>
            <a:off x="2016125" y="1246188"/>
            <a:ext cx="5930900" cy="4637087"/>
            <a:chOff x="997" y="587"/>
            <a:chExt cx="3736" cy="2921"/>
          </a:xfrm>
        </p:grpSpPr>
        <p:sp>
          <p:nvSpPr>
            <p:cNvPr id="24583" name="Rectangle 330"/>
            <p:cNvSpPr>
              <a:spLocks noChangeArrowheads="1"/>
            </p:cNvSpPr>
            <p:nvPr/>
          </p:nvSpPr>
          <p:spPr bwMode="auto">
            <a:xfrm>
              <a:off x="997" y="587"/>
              <a:ext cx="3736" cy="2921"/>
            </a:xfrm>
            <a:prstGeom prst="rect">
              <a:avLst/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600"/>
            </a:p>
          </p:txBody>
        </p:sp>
        <p:grpSp>
          <p:nvGrpSpPr>
            <p:cNvPr id="24584" name="Group 331"/>
            <p:cNvGrpSpPr>
              <a:grpSpLocks/>
            </p:cNvGrpSpPr>
            <p:nvPr/>
          </p:nvGrpSpPr>
          <p:grpSpPr bwMode="auto">
            <a:xfrm>
              <a:off x="1040" y="624"/>
              <a:ext cx="3659" cy="2830"/>
              <a:chOff x="75" y="427"/>
              <a:chExt cx="5609" cy="2830"/>
            </a:xfrm>
          </p:grpSpPr>
          <p:sp>
            <p:nvSpPr>
              <p:cNvPr id="24585" name="Text Box 332"/>
              <p:cNvSpPr txBox="1">
                <a:spLocks noChangeArrowheads="1"/>
              </p:cNvSpPr>
              <p:nvPr/>
            </p:nvSpPr>
            <p:spPr bwMode="auto">
              <a:xfrm>
                <a:off x="1349" y="1477"/>
                <a:ext cx="38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altLang="en-US" sz="600" b="1">
                    <a:latin typeface="Times New Roman" pitchFamily="18" charset="0"/>
                  </a:rPr>
                  <a:t>GLUT</a:t>
                </a:r>
                <a:endParaRPr lang="en-US" altLang="en-US" sz="600" b="1">
                  <a:latin typeface="Times New Roman" pitchFamily="18" charset="0"/>
                </a:endParaRPr>
              </a:p>
            </p:txBody>
          </p:sp>
          <p:sp>
            <p:nvSpPr>
              <p:cNvPr id="24586" name="Text Box 333"/>
              <p:cNvSpPr txBox="1">
                <a:spLocks noChangeArrowheads="1"/>
              </p:cNvSpPr>
              <p:nvPr/>
            </p:nvSpPr>
            <p:spPr bwMode="auto">
              <a:xfrm>
                <a:off x="2155" y="1197"/>
                <a:ext cx="623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altLang="en-US" sz="600"/>
                  <a:t>ventromedial </a:t>
                </a:r>
              </a:p>
              <a:p>
                <a:pPr algn="ctr"/>
                <a:r>
                  <a:rPr lang="hu-HU" altLang="en-US" sz="600"/>
                  <a:t>hypothalamic</a:t>
                </a:r>
                <a:br>
                  <a:rPr lang="hu-HU" altLang="en-US" sz="600"/>
                </a:br>
                <a:r>
                  <a:rPr lang="hu-HU" altLang="en-US" sz="600"/>
                  <a:t>nucleus</a:t>
                </a:r>
                <a:endParaRPr lang="en-US" altLang="en-US" sz="600"/>
              </a:p>
            </p:txBody>
          </p:sp>
          <p:sp>
            <p:nvSpPr>
              <p:cNvPr id="24587" name="Text Box 334"/>
              <p:cNvSpPr txBox="1">
                <a:spLocks noChangeArrowheads="1"/>
              </p:cNvSpPr>
              <p:nvPr/>
            </p:nvSpPr>
            <p:spPr bwMode="auto">
              <a:xfrm>
                <a:off x="1348" y="1245"/>
                <a:ext cx="688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altLang="en-US" sz="600"/>
                  <a:t>anterior medial </a:t>
                </a:r>
              </a:p>
              <a:p>
                <a:pPr algn="ctr"/>
                <a:r>
                  <a:rPr lang="hu-HU" altLang="en-US" sz="600"/>
                  <a:t>hypothalamus</a:t>
                </a:r>
                <a:endParaRPr lang="en-US" altLang="en-US" sz="600"/>
              </a:p>
            </p:txBody>
          </p:sp>
          <p:sp>
            <p:nvSpPr>
              <p:cNvPr id="24588" name="Text Box 335"/>
              <p:cNvSpPr txBox="1">
                <a:spLocks noChangeArrowheads="1"/>
              </p:cNvSpPr>
              <p:nvPr/>
            </p:nvSpPr>
            <p:spPr bwMode="auto">
              <a:xfrm>
                <a:off x="1234" y="1660"/>
                <a:ext cx="986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600"/>
                  <a:t>rostral dorsolater</a:t>
                </a:r>
                <a:r>
                  <a:rPr lang="hu-HU" altLang="en-US" sz="600"/>
                  <a:t>al </a:t>
                </a:r>
                <a:r>
                  <a:rPr lang="en-US" altLang="en-US" sz="600"/>
                  <a:t>PAG </a:t>
                </a:r>
              </a:p>
            </p:txBody>
          </p:sp>
          <p:sp>
            <p:nvSpPr>
              <p:cNvPr id="24589" name="Text Box 336"/>
              <p:cNvSpPr txBox="1">
                <a:spLocks noChangeArrowheads="1"/>
              </p:cNvSpPr>
              <p:nvPr/>
            </p:nvSpPr>
            <p:spPr bwMode="auto">
              <a:xfrm>
                <a:off x="578" y="2694"/>
                <a:ext cx="828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altLang="en-US" sz="600"/>
                  <a:t>intermediolateral</a:t>
                </a:r>
              </a:p>
              <a:p>
                <a:pPr algn="ctr"/>
                <a:r>
                  <a:rPr lang="hu-HU" altLang="en-US" sz="600"/>
                  <a:t>thoracic and lumbar</a:t>
                </a:r>
              </a:p>
              <a:p>
                <a:pPr algn="ctr"/>
                <a:r>
                  <a:rPr lang="hu-HU" altLang="en-US" sz="600"/>
                  <a:t>cord</a:t>
                </a:r>
                <a:endParaRPr lang="en-US" altLang="en-US" sz="600"/>
              </a:p>
            </p:txBody>
          </p:sp>
          <p:sp>
            <p:nvSpPr>
              <p:cNvPr id="24590" name="Text Box 337"/>
              <p:cNvSpPr txBox="1">
                <a:spLocks noChangeArrowheads="1"/>
              </p:cNvSpPr>
              <p:nvPr/>
            </p:nvSpPr>
            <p:spPr bwMode="auto">
              <a:xfrm>
                <a:off x="1199" y="2440"/>
                <a:ext cx="605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en-US" sz="600"/>
                  <a:t>ventrolateral </a:t>
                </a:r>
                <a:endParaRPr lang="hu-HU" altLang="en-US" sz="600"/>
              </a:p>
              <a:p>
                <a:r>
                  <a:rPr lang="en-US" altLang="en-US" sz="600"/>
                  <a:t>medulla</a:t>
                </a:r>
              </a:p>
            </p:txBody>
          </p:sp>
          <p:sp>
            <p:nvSpPr>
              <p:cNvPr id="24591" name="Text Box 338"/>
              <p:cNvSpPr txBox="1">
                <a:spLocks noChangeArrowheads="1"/>
              </p:cNvSpPr>
              <p:nvPr/>
            </p:nvSpPr>
            <p:spPr bwMode="auto">
              <a:xfrm>
                <a:off x="557" y="3141"/>
                <a:ext cx="881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altLang="en-US" sz="600" i="1" u="sng"/>
                  <a:t>autonomic responses</a:t>
                </a:r>
                <a:endParaRPr lang="en-US" altLang="en-US" sz="600" i="1" u="sng"/>
              </a:p>
            </p:txBody>
          </p:sp>
          <p:sp>
            <p:nvSpPr>
              <p:cNvPr id="24592" name="Text Box 339"/>
              <p:cNvSpPr txBox="1">
                <a:spLocks noChangeArrowheads="1"/>
              </p:cNvSpPr>
              <p:nvPr/>
            </p:nvSpPr>
            <p:spPr bwMode="auto">
              <a:xfrm>
                <a:off x="1804" y="3045"/>
                <a:ext cx="603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altLang="en-US" sz="600" i="1" u="sng"/>
                  <a:t>jaw opening</a:t>
                </a:r>
              </a:p>
              <a:p>
                <a:pPr algn="ctr"/>
                <a:r>
                  <a:rPr lang="hu-HU" altLang="en-US" sz="600" i="1" u="sng"/>
                  <a:t>vocalizations</a:t>
                </a:r>
                <a:endParaRPr lang="en-US" altLang="en-US" sz="600" i="1" u="sng"/>
              </a:p>
            </p:txBody>
          </p:sp>
          <p:grpSp>
            <p:nvGrpSpPr>
              <p:cNvPr id="24593" name="Group 340"/>
              <p:cNvGrpSpPr>
                <a:grpSpLocks/>
              </p:cNvGrpSpPr>
              <p:nvPr/>
            </p:nvGrpSpPr>
            <p:grpSpPr bwMode="auto">
              <a:xfrm>
                <a:off x="359" y="2197"/>
                <a:ext cx="1051" cy="174"/>
                <a:chOff x="577" y="1725"/>
                <a:chExt cx="1051" cy="174"/>
              </a:xfrm>
            </p:grpSpPr>
            <p:sp>
              <p:nvSpPr>
                <p:cNvPr id="24664" name="Text Box 341"/>
                <p:cNvSpPr txBox="1">
                  <a:spLocks noChangeArrowheads="1"/>
                </p:cNvSpPr>
                <p:nvPr/>
              </p:nvSpPr>
              <p:spPr bwMode="auto">
                <a:xfrm>
                  <a:off x="577" y="1725"/>
                  <a:ext cx="499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hu-HU" altLang="en-US" sz="600"/>
                    <a:t>locus</a:t>
                  </a:r>
                </a:p>
                <a:p>
                  <a:pPr algn="ctr"/>
                  <a:r>
                    <a:rPr lang="hu-HU" altLang="en-US" sz="600"/>
                    <a:t>coeruleus</a:t>
                  </a:r>
                  <a:endParaRPr lang="en-US" altLang="en-US" sz="600"/>
                </a:p>
              </p:txBody>
            </p:sp>
            <p:sp>
              <p:nvSpPr>
                <p:cNvPr id="24665" name="Text Box 342"/>
                <p:cNvSpPr txBox="1">
                  <a:spLocks noChangeArrowheads="1"/>
                </p:cNvSpPr>
                <p:nvPr/>
              </p:nvSpPr>
              <p:spPr bwMode="auto">
                <a:xfrm>
                  <a:off x="1158" y="1725"/>
                  <a:ext cx="470" cy="1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hu-HU" altLang="en-US" sz="600"/>
                    <a:t>nucleus </a:t>
                  </a:r>
                </a:p>
                <a:p>
                  <a:pPr algn="ctr"/>
                  <a:r>
                    <a:rPr lang="hu-HU" altLang="en-US" sz="600"/>
                    <a:t>solitarius</a:t>
                  </a:r>
                  <a:endParaRPr lang="en-US" altLang="en-US" sz="600"/>
                </a:p>
              </p:txBody>
            </p:sp>
          </p:grpSp>
          <p:sp>
            <p:nvSpPr>
              <p:cNvPr id="24594" name="Text Box 343"/>
              <p:cNvSpPr txBox="1">
                <a:spLocks noChangeArrowheads="1"/>
              </p:cNvSpPr>
              <p:nvPr/>
            </p:nvSpPr>
            <p:spPr bwMode="auto">
              <a:xfrm>
                <a:off x="1679" y="2197"/>
                <a:ext cx="857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600"/>
                  <a:t>trigeminal and facial </a:t>
                </a:r>
                <a:endParaRPr lang="hu-HU" altLang="en-US" sz="600"/>
              </a:p>
              <a:p>
                <a:pPr algn="ctr"/>
                <a:r>
                  <a:rPr lang="en-US" altLang="en-US" sz="600"/>
                  <a:t>cranial nerves</a:t>
                </a:r>
              </a:p>
            </p:txBody>
          </p:sp>
          <p:sp>
            <p:nvSpPr>
              <p:cNvPr id="24595" name="Text Box 344"/>
              <p:cNvSpPr txBox="1">
                <a:spLocks noChangeArrowheads="1"/>
              </p:cNvSpPr>
              <p:nvPr/>
            </p:nvSpPr>
            <p:spPr bwMode="auto">
              <a:xfrm>
                <a:off x="2517" y="2245"/>
                <a:ext cx="77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600"/>
                  <a:t>reticular formation</a:t>
                </a:r>
              </a:p>
            </p:txBody>
          </p:sp>
          <p:sp>
            <p:nvSpPr>
              <p:cNvPr id="24596" name="Text Box 345"/>
              <p:cNvSpPr txBox="1">
                <a:spLocks noChangeArrowheads="1"/>
              </p:cNvSpPr>
              <p:nvPr/>
            </p:nvSpPr>
            <p:spPr bwMode="auto">
              <a:xfrm>
                <a:off x="2439" y="2567"/>
                <a:ext cx="918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600"/>
                  <a:t>cervical cord</a:t>
                </a:r>
                <a:endParaRPr lang="hu-HU" altLang="en-US" sz="600"/>
              </a:p>
              <a:p>
                <a:pPr algn="ctr"/>
                <a:r>
                  <a:rPr lang="el-GR" altLang="en-US" sz="600"/>
                  <a:t>α</a:t>
                </a:r>
                <a:r>
                  <a:rPr lang="sv-SE" altLang="en-US" sz="600"/>
                  <a:t> and </a:t>
                </a:r>
                <a:r>
                  <a:rPr lang="el-GR" altLang="en-US" sz="600"/>
                  <a:t>γ</a:t>
                </a:r>
                <a:r>
                  <a:rPr lang="sv-SE" altLang="en-US" sz="600"/>
                  <a:t> motor neurons</a:t>
                </a:r>
                <a:endParaRPr lang="en-US" altLang="en-US" sz="600"/>
              </a:p>
            </p:txBody>
          </p:sp>
          <p:sp>
            <p:nvSpPr>
              <p:cNvPr id="24597" name="Text Box 346"/>
              <p:cNvSpPr txBox="1">
                <a:spLocks noChangeArrowheads="1"/>
              </p:cNvSpPr>
              <p:nvPr/>
            </p:nvSpPr>
            <p:spPr bwMode="auto">
              <a:xfrm>
                <a:off x="2598" y="3045"/>
                <a:ext cx="59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altLang="en-US" sz="600" i="1" u="sng"/>
                  <a:t>striking</a:t>
                </a:r>
              </a:p>
              <a:p>
                <a:pPr algn="ctr"/>
                <a:r>
                  <a:rPr lang="hu-HU" altLang="en-US" sz="600" i="1" u="sng"/>
                  <a:t>with forepaw</a:t>
                </a:r>
                <a:endParaRPr lang="en-US" altLang="en-US" sz="600" i="1" u="sng"/>
              </a:p>
            </p:txBody>
          </p:sp>
          <p:sp>
            <p:nvSpPr>
              <p:cNvPr id="24598" name="Text Box 347"/>
              <p:cNvSpPr txBox="1">
                <a:spLocks noChangeArrowheads="1"/>
              </p:cNvSpPr>
              <p:nvPr/>
            </p:nvSpPr>
            <p:spPr bwMode="auto">
              <a:xfrm>
                <a:off x="397" y="1243"/>
                <a:ext cx="87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altLang="en-US" sz="600"/>
                  <a:t>rostro-caudal</a:t>
                </a:r>
              </a:p>
              <a:p>
                <a:pPr algn="ctr"/>
                <a:r>
                  <a:rPr lang="hu-HU" altLang="en-US" sz="600"/>
                  <a:t>medial hypothalamus</a:t>
                </a:r>
                <a:endParaRPr lang="en-US" altLang="en-US" sz="600"/>
              </a:p>
            </p:txBody>
          </p:sp>
          <p:sp>
            <p:nvSpPr>
              <p:cNvPr id="24599" name="Line 348"/>
              <p:cNvSpPr>
                <a:spLocks noChangeShapeType="1"/>
              </p:cNvSpPr>
              <p:nvPr/>
            </p:nvSpPr>
            <p:spPr bwMode="auto">
              <a:xfrm flipH="1">
                <a:off x="1986" y="1339"/>
                <a:ext cx="14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0" name="Line 349"/>
              <p:cNvSpPr>
                <a:spLocks noChangeShapeType="1"/>
              </p:cNvSpPr>
              <p:nvPr/>
            </p:nvSpPr>
            <p:spPr bwMode="auto">
              <a:xfrm>
                <a:off x="1234" y="1339"/>
                <a:ext cx="14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1" name="Line 350"/>
              <p:cNvSpPr>
                <a:spLocks noChangeShapeType="1"/>
              </p:cNvSpPr>
              <p:nvPr/>
            </p:nvSpPr>
            <p:spPr bwMode="auto">
              <a:xfrm>
                <a:off x="1692" y="1071"/>
                <a:ext cx="0" cy="11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4602" name="Group 351"/>
              <p:cNvGrpSpPr>
                <a:grpSpLocks/>
              </p:cNvGrpSpPr>
              <p:nvPr/>
            </p:nvGrpSpPr>
            <p:grpSpPr bwMode="auto">
              <a:xfrm>
                <a:off x="725" y="1807"/>
                <a:ext cx="828" cy="317"/>
                <a:chOff x="928" y="1338"/>
                <a:chExt cx="1003" cy="311"/>
              </a:xfrm>
            </p:grpSpPr>
            <p:sp>
              <p:nvSpPr>
                <p:cNvPr id="24661" name="Line 352"/>
                <p:cNvSpPr>
                  <a:spLocks noChangeShapeType="1"/>
                </p:cNvSpPr>
                <p:nvPr/>
              </p:nvSpPr>
              <p:spPr bwMode="auto">
                <a:xfrm flipH="1">
                  <a:off x="1129" y="1338"/>
                  <a:ext cx="802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62" name="Line 353"/>
                <p:cNvSpPr>
                  <a:spLocks noChangeShapeType="1"/>
                </p:cNvSpPr>
                <p:nvPr/>
              </p:nvSpPr>
              <p:spPr bwMode="auto">
                <a:xfrm flipH="1">
                  <a:off x="928" y="1530"/>
                  <a:ext cx="203" cy="11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63" name="Line 354"/>
                <p:cNvSpPr>
                  <a:spLocks noChangeShapeType="1"/>
                </p:cNvSpPr>
                <p:nvPr/>
              </p:nvSpPr>
              <p:spPr bwMode="auto">
                <a:xfrm>
                  <a:off x="1136" y="1528"/>
                  <a:ext cx="203" cy="11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4603" name="Group 355"/>
              <p:cNvGrpSpPr>
                <a:grpSpLocks/>
              </p:cNvGrpSpPr>
              <p:nvPr/>
            </p:nvGrpSpPr>
            <p:grpSpPr bwMode="auto">
              <a:xfrm flipH="1">
                <a:off x="1832" y="1807"/>
                <a:ext cx="827" cy="317"/>
                <a:chOff x="928" y="1338"/>
                <a:chExt cx="1003" cy="311"/>
              </a:xfrm>
            </p:grpSpPr>
            <p:sp>
              <p:nvSpPr>
                <p:cNvPr id="24658" name="Line 356"/>
                <p:cNvSpPr>
                  <a:spLocks noChangeShapeType="1"/>
                </p:cNvSpPr>
                <p:nvPr/>
              </p:nvSpPr>
              <p:spPr bwMode="auto">
                <a:xfrm flipH="1">
                  <a:off x="1129" y="1338"/>
                  <a:ext cx="802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59" name="Line 357"/>
                <p:cNvSpPr>
                  <a:spLocks noChangeShapeType="1"/>
                </p:cNvSpPr>
                <p:nvPr/>
              </p:nvSpPr>
              <p:spPr bwMode="auto">
                <a:xfrm flipH="1">
                  <a:off x="928" y="1530"/>
                  <a:ext cx="203" cy="11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60" name="Line 358"/>
                <p:cNvSpPr>
                  <a:spLocks noChangeShapeType="1"/>
                </p:cNvSpPr>
                <p:nvPr/>
              </p:nvSpPr>
              <p:spPr bwMode="auto">
                <a:xfrm>
                  <a:off x="1136" y="1528"/>
                  <a:ext cx="203" cy="11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604" name="Line 359"/>
              <p:cNvSpPr>
                <a:spLocks noChangeShapeType="1"/>
              </p:cNvSpPr>
              <p:nvPr/>
            </p:nvSpPr>
            <p:spPr bwMode="auto">
              <a:xfrm>
                <a:off x="996" y="3003"/>
                <a:ext cx="0" cy="11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5" name="Line 360"/>
              <p:cNvSpPr>
                <a:spLocks noChangeShapeType="1"/>
              </p:cNvSpPr>
              <p:nvPr/>
            </p:nvSpPr>
            <p:spPr bwMode="auto">
              <a:xfrm>
                <a:off x="666" y="2438"/>
                <a:ext cx="152" cy="23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6" name="Line 361"/>
              <p:cNvSpPr>
                <a:spLocks noChangeShapeType="1"/>
              </p:cNvSpPr>
              <p:nvPr/>
            </p:nvSpPr>
            <p:spPr bwMode="auto">
              <a:xfrm>
                <a:off x="2100" y="2444"/>
                <a:ext cx="0" cy="57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7" name="Line 362"/>
              <p:cNvSpPr>
                <a:spLocks noChangeShapeType="1"/>
              </p:cNvSpPr>
              <p:nvPr/>
            </p:nvSpPr>
            <p:spPr bwMode="auto">
              <a:xfrm>
                <a:off x="2897" y="2363"/>
                <a:ext cx="0" cy="18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8" name="Line 363"/>
              <p:cNvSpPr>
                <a:spLocks noChangeShapeType="1"/>
              </p:cNvSpPr>
              <p:nvPr/>
            </p:nvSpPr>
            <p:spPr bwMode="auto">
              <a:xfrm>
                <a:off x="2897" y="2779"/>
                <a:ext cx="0" cy="24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09" name="Text Box 364"/>
              <p:cNvSpPr txBox="1">
                <a:spLocks noChangeArrowheads="1"/>
              </p:cNvSpPr>
              <p:nvPr/>
            </p:nvSpPr>
            <p:spPr bwMode="auto">
              <a:xfrm>
                <a:off x="1443" y="822"/>
                <a:ext cx="49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altLang="en-US" sz="600"/>
                  <a:t>medial</a:t>
                </a:r>
              </a:p>
              <a:p>
                <a:pPr algn="ctr"/>
                <a:r>
                  <a:rPr lang="hu-HU" altLang="en-US" sz="600"/>
                  <a:t>amygdala</a:t>
                </a:r>
                <a:endParaRPr lang="en-US" altLang="en-US" sz="600"/>
              </a:p>
            </p:txBody>
          </p:sp>
          <p:sp>
            <p:nvSpPr>
              <p:cNvPr id="24610" name="Text Box 365"/>
              <p:cNvSpPr txBox="1">
                <a:spLocks noChangeArrowheads="1"/>
              </p:cNvSpPr>
              <p:nvPr/>
            </p:nvSpPr>
            <p:spPr bwMode="auto">
              <a:xfrm>
                <a:off x="839" y="840"/>
                <a:ext cx="49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altLang="en-US" sz="600"/>
                  <a:t>central</a:t>
                </a:r>
              </a:p>
              <a:p>
                <a:pPr algn="ctr"/>
                <a:r>
                  <a:rPr lang="hu-HU" altLang="en-US" sz="600"/>
                  <a:t>amygdala</a:t>
                </a:r>
                <a:endParaRPr lang="en-US" altLang="en-US" sz="600"/>
              </a:p>
            </p:txBody>
          </p:sp>
          <p:sp>
            <p:nvSpPr>
              <p:cNvPr id="24611" name="Text Box 366"/>
              <p:cNvSpPr txBox="1">
                <a:spLocks noChangeArrowheads="1"/>
              </p:cNvSpPr>
              <p:nvPr/>
            </p:nvSpPr>
            <p:spPr bwMode="auto">
              <a:xfrm>
                <a:off x="1970" y="840"/>
                <a:ext cx="696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altLang="en-US" sz="600"/>
                  <a:t>bed nucleus</a:t>
                </a:r>
              </a:p>
              <a:p>
                <a:pPr algn="ctr"/>
                <a:r>
                  <a:rPr lang="hu-HU" altLang="en-US" sz="600"/>
                  <a:t>striae terminalis</a:t>
                </a:r>
              </a:p>
            </p:txBody>
          </p:sp>
          <p:sp>
            <p:nvSpPr>
              <p:cNvPr id="24612" name="Line 367"/>
              <p:cNvSpPr>
                <a:spLocks noChangeShapeType="1"/>
              </p:cNvSpPr>
              <p:nvPr/>
            </p:nvSpPr>
            <p:spPr bwMode="auto">
              <a:xfrm>
                <a:off x="1692" y="1458"/>
                <a:ext cx="0" cy="15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3" name="Freeform 368"/>
              <p:cNvSpPr>
                <a:spLocks/>
              </p:cNvSpPr>
              <p:nvPr/>
            </p:nvSpPr>
            <p:spPr bwMode="auto">
              <a:xfrm>
                <a:off x="2216" y="935"/>
                <a:ext cx="731" cy="775"/>
              </a:xfrm>
              <a:custGeom>
                <a:avLst/>
                <a:gdLst>
                  <a:gd name="T0" fmla="*/ 393 w 731"/>
                  <a:gd name="T1" fmla="*/ 0 h 747"/>
                  <a:gd name="T2" fmla="*/ 731 w 731"/>
                  <a:gd name="T3" fmla="*/ 0 h 747"/>
                  <a:gd name="T4" fmla="*/ 731 w 731"/>
                  <a:gd name="T5" fmla="*/ 804 h 747"/>
                  <a:gd name="T6" fmla="*/ 0 w 731"/>
                  <a:gd name="T7" fmla="*/ 804 h 74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31"/>
                  <a:gd name="T13" fmla="*/ 0 h 747"/>
                  <a:gd name="T14" fmla="*/ 731 w 731"/>
                  <a:gd name="T15" fmla="*/ 747 h 74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31" h="747">
                    <a:moveTo>
                      <a:pt x="393" y="0"/>
                    </a:moveTo>
                    <a:lnTo>
                      <a:pt x="731" y="0"/>
                    </a:lnTo>
                    <a:lnTo>
                      <a:pt x="731" y="747"/>
                    </a:lnTo>
                    <a:lnTo>
                      <a:pt x="0" y="747"/>
                    </a:ln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4" name="Line 369"/>
              <p:cNvSpPr>
                <a:spLocks noChangeShapeType="1"/>
              </p:cNvSpPr>
              <p:nvPr/>
            </p:nvSpPr>
            <p:spPr bwMode="auto">
              <a:xfrm flipH="1" flipV="1">
                <a:off x="1014" y="1449"/>
                <a:ext cx="282" cy="19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5" name="Freeform 370"/>
              <p:cNvSpPr>
                <a:spLocks/>
              </p:cNvSpPr>
              <p:nvPr/>
            </p:nvSpPr>
            <p:spPr bwMode="auto">
              <a:xfrm>
                <a:off x="441" y="935"/>
                <a:ext cx="717" cy="775"/>
              </a:xfrm>
              <a:custGeom>
                <a:avLst/>
                <a:gdLst>
                  <a:gd name="T0" fmla="*/ 404 w 767"/>
                  <a:gd name="T1" fmla="*/ 0 h 775"/>
                  <a:gd name="T2" fmla="*/ 0 w 767"/>
                  <a:gd name="T3" fmla="*/ 0 h 775"/>
                  <a:gd name="T4" fmla="*/ 0 w 767"/>
                  <a:gd name="T5" fmla="*/ 775 h 775"/>
                  <a:gd name="T6" fmla="*/ 670 w 767"/>
                  <a:gd name="T7" fmla="*/ 775 h 77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67"/>
                  <a:gd name="T13" fmla="*/ 0 h 775"/>
                  <a:gd name="T14" fmla="*/ 767 w 767"/>
                  <a:gd name="T15" fmla="*/ 775 h 77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67" h="775">
                    <a:moveTo>
                      <a:pt x="462" y="0"/>
                    </a:moveTo>
                    <a:lnTo>
                      <a:pt x="0" y="0"/>
                    </a:lnTo>
                    <a:lnTo>
                      <a:pt x="0" y="775"/>
                    </a:lnTo>
                    <a:lnTo>
                      <a:pt x="767" y="775"/>
                    </a:ln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oval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6" name="Text Box 371"/>
              <p:cNvSpPr txBox="1">
                <a:spLocks noChangeArrowheads="1"/>
              </p:cNvSpPr>
              <p:nvPr/>
            </p:nvSpPr>
            <p:spPr bwMode="auto">
              <a:xfrm>
                <a:off x="1345" y="427"/>
                <a:ext cx="69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altLang="en-US" sz="600"/>
                  <a:t>cerebral cortex</a:t>
                </a:r>
              </a:p>
              <a:p>
                <a:pPr algn="ctr"/>
                <a:r>
                  <a:rPr lang="hu-HU" altLang="en-US" sz="600"/>
                  <a:t>(sensory areas)</a:t>
                </a:r>
                <a:endParaRPr lang="en-US" altLang="en-US" sz="600"/>
              </a:p>
            </p:txBody>
          </p:sp>
          <p:sp>
            <p:nvSpPr>
              <p:cNvPr id="24617" name="Line 372"/>
              <p:cNvSpPr>
                <a:spLocks noChangeShapeType="1"/>
              </p:cNvSpPr>
              <p:nvPr/>
            </p:nvSpPr>
            <p:spPr bwMode="auto">
              <a:xfrm>
                <a:off x="1690" y="685"/>
                <a:ext cx="0" cy="11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18" name="Text Box 373"/>
              <p:cNvSpPr txBox="1">
                <a:spLocks noChangeArrowheads="1"/>
              </p:cNvSpPr>
              <p:nvPr/>
            </p:nvSpPr>
            <p:spPr bwMode="auto">
              <a:xfrm>
                <a:off x="3897" y="1295"/>
                <a:ext cx="124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altLang="en-US" sz="600"/>
                  <a:t>perifornical lateral hypothalamus</a:t>
                </a:r>
                <a:endParaRPr lang="en-US" altLang="en-US" sz="600"/>
              </a:p>
            </p:txBody>
          </p:sp>
          <p:sp>
            <p:nvSpPr>
              <p:cNvPr id="24619" name="Text Box 374"/>
              <p:cNvSpPr txBox="1">
                <a:spLocks noChangeArrowheads="1"/>
              </p:cNvSpPr>
              <p:nvPr/>
            </p:nvSpPr>
            <p:spPr bwMode="auto">
              <a:xfrm>
                <a:off x="3478" y="1644"/>
                <a:ext cx="586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altLang="en-US" sz="600"/>
                  <a:t>ventro</a:t>
                </a:r>
                <a:r>
                  <a:rPr lang="en-US" altLang="en-US" sz="600"/>
                  <a:t>later</a:t>
                </a:r>
                <a:r>
                  <a:rPr lang="hu-HU" altLang="en-US" sz="600"/>
                  <a:t>al</a:t>
                </a:r>
              </a:p>
              <a:p>
                <a:pPr algn="ctr"/>
                <a:r>
                  <a:rPr lang="en-US" altLang="en-US" sz="600"/>
                  <a:t>PAG</a:t>
                </a:r>
              </a:p>
            </p:txBody>
          </p:sp>
          <p:sp>
            <p:nvSpPr>
              <p:cNvPr id="24620" name="Text Box 375"/>
              <p:cNvSpPr txBox="1">
                <a:spLocks noChangeArrowheads="1"/>
              </p:cNvSpPr>
              <p:nvPr/>
            </p:nvSpPr>
            <p:spPr bwMode="auto">
              <a:xfrm>
                <a:off x="4038" y="1644"/>
                <a:ext cx="503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altLang="en-US" sz="600"/>
                  <a:t>tegmental</a:t>
                </a:r>
              </a:p>
              <a:p>
                <a:pPr algn="ctr"/>
                <a:r>
                  <a:rPr lang="hu-HU" altLang="en-US" sz="600"/>
                  <a:t>fields</a:t>
                </a:r>
                <a:endParaRPr lang="en-US" altLang="en-US" sz="600"/>
              </a:p>
            </p:txBody>
          </p:sp>
          <p:sp>
            <p:nvSpPr>
              <p:cNvPr id="24621" name="Text Box 376"/>
              <p:cNvSpPr txBox="1">
                <a:spLocks noChangeArrowheads="1"/>
              </p:cNvSpPr>
              <p:nvPr/>
            </p:nvSpPr>
            <p:spPr bwMode="auto">
              <a:xfrm>
                <a:off x="4510" y="1644"/>
                <a:ext cx="50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altLang="en-US" sz="600"/>
                  <a:t>locus</a:t>
                </a:r>
              </a:p>
              <a:p>
                <a:pPr algn="ctr"/>
                <a:r>
                  <a:rPr lang="hu-HU" altLang="en-US" sz="600"/>
                  <a:t>coeruleus</a:t>
                </a:r>
                <a:endParaRPr lang="en-US" altLang="en-US" sz="600"/>
              </a:p>
            </p:txBody>
          </p:sp>
          <p:sp>
            <p:nvSpPr>
              <p:cNvPr id="24622" name="Text Box 377"/>
              <p:cNvSpPr txBox="1">
                <a:spLocks noChangeArrowheads="1"/>
              </p:cNvSpPr>
              <p:nvPr/>
            </p:nvSpPr>
            <p:spPr bwMode="auto">
              <a:xfrm>
                <a:off x="4982" y="1653"/>
                <a:ext cx="50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altLang="en-US" sz="600"/>
                  <a:t>trigeminal</a:t>
                </a:r>
              </a:p>
              <a:p>
                <a:pPr algn="ctr"/>
                <a:r>
                  <a:rPr lang="hu-HU" altLang="en-US" sz="600"/>
                  <a:t>complex</a:t>
                </a:r>
                <a:endParaRPr lang="en-US" altLang="en-US" sz="600"/>
              </a:p>
            </p:txBody>
          </p:sp>
          <p:sp>
            <p:nvSpPr>
              <p:cNvPr id="24623" name="Line 378"/>
              <p:cNvSpPr>
                <a:spLocks noChangeShapeType="1"/>
              </p:cNvSpPr>
              <p:nvPr/>
            </p:nvSpPr>
            <p:spPr bwMode="auto">
              <a:xfrm>
                <a:off x="5217" y="1901"/>
                <a:ext cx="11" cy="81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4" name="Text Box 379"/>
              <p:cNvSpPr txBox="1">
                <a:spLocks noChangeArrowheads="1"/>
              </p:cNvSpPr>
              <p:nvPr/>
            </p:nvSpPr>
            <p:spPr bwMode="auto">
              <a:xfrm>
                <a:off x="4961" y="2826"/>
                <a:ext cx="54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altLang="en-US" sz="600" i="1" u="sng"/>
                  <a:t>jaw closing</a:t>
                </a:r>
              </a:p>
              <a:p>
                <a:pPr algn="ctr"/>
                <a:r>
                  <a:rPr lang="hu-HU" altLang="en-US" sz="600" i="1" u="sng"/>
                  <a:t>(bite)</a:t>
                </a:r>
                <a:endParaRPr lang="en-US" altLang="en-US" sz="600" i="1" u="sng"/>
              </a:p>
            </p:txBody>
          </p:sp>
          <p:sp>
            <p:nvSpPr>
              <p:cNvPr id="24625" name="Line 380"/>
              <p:cNvSpPr>
                <a:spLocks noChangeShapeType="1"/>
              </p:cNvSpPr>
              <p:nvPr/>
            </p:nvSpPr>
            <p:spPr bwMode="auto">
              <a:xfrm>
                <a:off x="4296" y="1903"/>
                <a:ext cx="0" cy="24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6" name="Text Box 381"/>
              <p:cNvSpPr txBox="1">
                <a:spLocks noChangeArrowheads="1"/>
              </p:cNvSpPr>
              <p:nvPr/>
            </p:nvSpPr>
            <p:spPr bwMode="auto">
              <a:xfrm>
                <a:off x="3950" y="2213"/>
                <a:ext cx="70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altLang="en-US" sz="600"/>
                  <a:t>lower brainstem</a:t>
                </a:r>
              </a:p>
              <a:p>
                <a:pPr algn="ctr"/>
                <a:r>
                  <a:rPr lang="hu-HU" altLang="en-US" sz="600"/>
                  <a:t>spinal cord</a:t>
                </a:r>
                <a:endParaRPr lang="en-US" altLang="en-US" sz="600"/>
              </a:p>
            </p:txBody>
          </p:sp>
          <p:sp>
            <p:nvSpPr>
              <p:cNvPr id="24627" name="Line 382"/>
              <p:cNvSpPr>
                <a:spLocks noChangeShapeType="1"/>
              </p:cNvSpPr>
              <p:nvPr/>
            </p:nvSpPr>
            <p:spPr bwMode="auto">
              <a:xfrm>
                <a:off x="4294" y="2471"/>
                <a:ext cx="0" cy="24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28" name="Text Box 383"/>
              <p:cNvSpPr txBox="1">
                <a:spLocks noChangeArrowheads="1"/>
              </p:cNvSpPr>
              <p:nvPr/>
            </p:nvSpPr>
            <p:spPr bwMode="auto">
              <a:xfrm>
                <a:off x="4064" y="2826"/>
                <a:ext cx="42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r"/>
                <a:r>
                  <a:rPr lang="hu-HU" altLang="en-US" sz="600" i="1" u="sng"/>
                  <a:t>stalking</a:t>
                </a:r>
              </a:p>
              <a:p>
                <a:pPr algn="r"/>
                <a:r>
                  <a:rPr lang="hu-HU" altLang="en-US" sz="600" i="1" u="sng"/>
                  <a:t>striking</a:t>
                </a:r>
                <a:endParaRPr lang="en-US" altLang="en-US" sz="600" i="1" u="sng"/>
              </a:p>
            </p:txBody>
          </p:sp>
          <p:sp>
            <p:nvSpPr>
              <p:cNvPr id="24629" name="Line 384"/>
              <p:cNvSpPr>
                <a:spLocks noChangeShapeType="1"/>
              </p:cNvSpPr>
              <p:nvPr/>
            </p:nvSpPr>
            <p:spPr bwMode="auto">
              <a:xfrm flipH="1">
                <a:off x="3810" y="1457"/>
                <a:ext cx="304" cy="16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0" name="Line 385"/>
              <p:cNvSpPr>
                <a:spLocks noChangeShapeType="1"/>
              </p:cNvSpPr>
              <p:nvPr/>
            </p:nvSpPr>
            <p:spPr bwMode="auto">
              <a:xfrm flipH="1">
                <a:off x="4293" y="1457"/>
                <a:ext cx="55" cy="16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1" name="Line 386"/>
              <p:cNvSpPr>
                <a:spLocks noChangeShapeType="1"/>
              </p:cNvSpPr>
              <p:nvPr/>
            </p:nvSpPr>
            <p:spPr bwMode="auto">
              <a:xfrm>
                <a:off x="4930" y="1455"/>
                <a:ext cx="304" cy="16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2" name="Line 387"/>
              <p:cNvSpPr>
                <a:spLocks noChangeShapeType="1"/>
              </p:cNvSpPr>
              <p:nvPr/>
            </p:nvSpPr>
            <p:spPr bwMode="auto">
              <a:xfrm>
                <a:off x="4696" y="1455"/>
                <a:ext cx="55" cy="16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3" name="AutoShape 388"/>
              <p:cNvSpPr>
                <a:spLocks/>
              </p:cNvSpPr>
              <p:nvPr/>
            </p:nvSpPr>
            <p:spPr bwMode="auto">
              <a:xfrm>
                <a:off x="3003" y="1250"/>
                <a:ext cx="56" cy="189"/>
              </a:xfrm>
              <a:prstGeom prst="rightBrace">
                <a:avLst>
                  <a:gd name="adj1" fmla="val 28125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4634" name="AutoShape 389"/>
              <p:cNvSpPr>
                <a:spLocks/>
              </p:cNvSpPr>
              <p:nvPr/>
            </p:nvSpPr>
            <p:spPr bwMode="auto">
              <a:xfrm flipH="1">
                <a:off x="3661" y="1250"/>
                <a:ext cx="56" cy="189"/>
              </a:xfrm>
              <a:prstGeom prst="rightBrace">
                <a:avLst>
                  <a:gd name="adj1" fmla="val 28125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4635" name="Line 390"/>
              <p:cNvSpPr>
                <a:spLocks noChangeShapeType="1"/>
              </p:cNvSpPr>
              <p:nvPr/>
            </p:nvSpPr>
            <p:spPr bwMode="auto">
              <a:xfrm>
                <a:off x="3095" y="1345"/>
                <a:ext cx="521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36" name="Text Box 391"/>
              <p:cNvSpPr txBox="1">
                <a:spLocks noChangeArrowheads="1"/>
              </p:cNvSpPr>
              <p:nvPr/>
            </p:nvSpPr>
            <p:spPr bwMode="auto">
              <a:xfrm>
                <a:off x="3186" y="1239"/>
                <a:ext cx="355" cy="1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altLang="en-US" sz="500" b="1">
                    <a:latin typeface="Times New Roman" pitchFamily="18" charset="0"/>
                  </a:rPr>
                  <a:t>GABA</a:t>
                </a:r>
                <a:endParaRPr lang="en-US" altLang="en-US" sz="500" b="1">
                  <a:latin typeface="Times New Roman" pitchFamily="18" charset="0"/>
                </a:endParaRPr>
              </a:p>
            </p:txBody>
          </p:sp>
          <p:sp>
            <p:nvSpPr>
              <p:cNvPr id="24637" name="Text Box 392"/>
              <p:cNvSpPr txBox="1">
                <a:spLocks noChangeArrowheads="1"/>
              </p:cNvSpPr>
              <p:nvPr/>
            </p:nvSpPr>
            <p:spPr bwMode="auto">
              <a:xfrm>
                <a:off x="5339" y="1295"/>
                <a:ext cx="345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altLang="en-US" sz="600" b="1">
                    <a:latin typeface="Times New Roman" pitchFamily="18" charset="0"/>
                  </a:rPr>
                  <a:t>5-HT</a:t>
                </a:r>
                <a:endParaRPr lang="en-US" altLang="en-US" sz="600" b="1">
                  <a:latin typeface="Times New Roman" pitchFamily="18" charset="0"/>
                </a:endParaRPr>
              </a:p>
            </p:txBody>
          </p:sp>
          <p:sp>
            <p:nvSpPr>
              <p:cNvPr id="24638" name="Text Box 393"/>
              <p:cNvSpPr txBox="1">
                <a:spLocks noChangeArrowheads="1"/>
              </p:cNvSpPr>
              <p:nvPr/>
            </p:nvSpPr>
            <p:spPr bwMode="auto">
              <a:xfrm>
                <a:off x="4280" y="840"/>
                <a:ext cx="50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altLang="en-US" sz="600"/>
                  <a:t>medial</a:t>
                </a:r>
              </a:p>
              <a:p>
                <a:pPr algn="ctr"/>
                <a:r>
                  <a:rPr lang="hu-HU" altLang="en-US" sz="600"/>
                  <a:t>amygdala</a:t>
                </a:r>
                <a:endParaRPr lang="en-US" altLang="en-US" sz="600"/>
              </a:p>
            </p:txBody>
          </p:sp>
          <p:sp>
            <p:nvSpPr>
              <p:cNvPr id="24639" name="Text Box 394"/>
              <p:cNvSpPr txBox="1">
                <a:spLocks noChangeArrowheads="1"/>
              </p:cNvSpPr>
              <p:nvPr/>
            </p:nvSpPr>
            <p:spPr bwMode="auto">
              <a:xfrm>
                <a:off x="3665" y="840"/>
                <a:ext cx="50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altLang="en-US" sz="600"/>
                  <a:t>central</a:t>
                </a:r>
              </a:p>
              <a:p>
                <a:pPr algn="ctr"/>
                <a:r>
                  <a:rPr lang="hu-HU" altLang="en-US" sz="600"/>
                  <a:t>amygdala</a:t>
                </a:r>
                <a:endParaRPr lang="en-US" altLang="en-US" sz="600"/>
              </a:p>
            </p:txBody>
          </p:sp>
          <p:sp>
            <p:nvSpPr>
              <p:cNvPr id="24640" name="Text Box 395"/>
              <p:cNvSpPr txBox="1">
                <a:spLocks noChangeArrowheads="1"/>
              </p:cNvSpPr>
              <p:nvPr/>
            </p:nvSpPr>
            <p:spPr bwMode="auto">
              <a:xfrm>
                <a:off x="4895" y="840"/>
                <a:ext cx="499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altLang="en-US" sz="600"/>
                  <a:t>lateral</a:t>
                </a:r>
              </a:p>
              <a:p>
                <a:pPr algn="ctr"/>
                <a:r>
                  <a:rPr lang="hu-HU" altLang="en-US" sz="600"/>
                  <a:t>amygdala</a:t>
                </a:r>
              </a:p>
            </p:txBody>
          </p:sp>
          <p:sp>
            <p:nvSpPr>
              <p:cNvPr id="24641" name="Line 396"/>
              <p:cNvSpPr>
                <a:spLocks noChangeShapeType="1"/>
              </p:cNvSpPr>
              <p:nvPr/>
            </p:nvSpPr>
            <p:spPr bwMode="auto">
              <a:xfrm>
                <a:off x="4083" y="1068"/>
                <a:ext cx="232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2" name="Line 397"/>
              <p:cNvSpPr>
                <a:spLocks noChangeShapeType="1"/>
              </p:cNvSpPr>
              <p:nvPr/>
            </p:nvSpPr>
            <p:spPr bwMode="auto">
              <a:xfrm flipH="1">
                <a:off x="4741" y="1068"/>
                <a:ext cx="232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3" name="Line 398"/>
              <p:cNvSpPr>
                <a:spLocks noChangeShapeType="1"/>
              </p:cNvSpPr>
              <p:nvPr/>
            </p:nvSpPr>
            <p:spPr bwMode="auto">
              <a:xfrm>
                <a:off x="4526" y="1068"/>
                <a:ext cx="0" cy="17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 type="oval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4" name="Line 399"/>
              <p:cNvSpPr>
                <a:spLocks noChangeShapeType="1"/>
              </p:cNvSpPr>
              <p:nvPr/>
            </p:nvSpPr>
            <p:spPr bwMode="auto">
              <a:xfrm>
                <a:off x="1884" y="930"/>
                <a:ext cx="172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45" name="Text Box 400"/>
              <p:cNvSpPr txBox="1">
                <a:spLocks noChangeArrowheads="1"/>
              </p:cNvSpPr>
              <p:nvPr/>
            </p:nvSpPr>
            <p:spPr bwMode="auto">
              <a:xfrm>
                <a:off x="1826" y="815"/>
                <a:ext cx="263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altLang="en-US" sz="600" b="1">
                    <a:latin typeface="Times New Roman" pitchFamily="18" charset="0"/>
                  </a:rPr>
                  <a:t>SP</a:t>
                </a:r>
                <a:endParaRPr lang="en-US" altLang="en-US" sz="600" b="1">
                  <a:latin typeface="Times New Roman" pitchFamily="18" charset="0"/>
                </a:endParaRPr>
              </a:p>
            </p:txBody>
          </p:sp>
          <p:sp>
            <p:nvSpPr>
              <p:cNvPr id="24646" name="Text Box 401"/>
              <p:cNvSpPr txBox="1">
                <a:spLocks noChangeArrowheads="1"/>
              </p:cNvSpPr>
              <p:nvPr/>
            </p:nvSpPr>
            <p:spPr bwMode="auto">
              <a:xfrm>
                <a:off x="1473" y="1065"/>
                <a:ext cx="264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altLang="en-US" sz="600" b="1">
                    <a:latin typeface="Times New Roman" pitchFamily="18" charset="0"/>
                  </a:rPr>
                  <a:t>SP</a:t>
                </a:r>
                <a:endParaRPr lang="en-US" altLang="en-US" sz="600" b="1">
                  <a:latin typeface="Times New Roman" pitchFamily="18" charset="0"/>
                </a:endParaRPr>
              </a:p>
            </p:txBody>
          </p:sp>
          <p:sp>
            <p:nvSpPr>
              <p:cNvPr id="24647" name="Text Box 402"/>
              <p:cNvSpPr txBox="1">
                <a:spLocks noChangeArrowheads="1"/>
              </p:cNvSpPr>
              <p:nvPr/>
            </p:nvSpPr>
            <p:spPr bwMode="auto">
              <a:xfrm>
                <a:off x="688" y="1599"/>
                <a:ext cx="338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altLang="en-US" sz="600" b="1">
                    <a:latin typeface="Times New Roman" pitchFamily="18" charset="0"/>
                  </a:rPr>
                  <a:t>ENK</a:t>
                </a:r>
                <a:endParaRPr lang="en-US" altLang="en-US" sz="600" b="1">
                  <a:latin typeface="Times New Roman" pitchFamily="18" charset="0"/>
                </a:endParaRPr>
              </a:p>
            </p:txBody>
          </p:sp>
          <p:sp>
            <p:nvSpPr>
              <p:cNvPr id="24648" name="Text Box 403"/>
              <p:cNvSpPr txBox="1">
                <a:spLocks noChangeArrowheads="1"/>
              </p:cNvSpPr>
              <p:nvPr/>
            </p:nvSpPr>
            <p:spPr bwMode="auto">
              <a:xfrm>
                <a:off x="2370" y="1599"/>
                <a:ext cx="300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altLang="en-US" sz="600" b="1">
                    <a:latin typeface="Times New Roman" pitchFamily="18" charset="0"/>
                  </a:rPr>
                  <a:t>SP?</a:t>
                </a:r>
                <a:endParaRPr lang="en-US" altLang="en-US" sz="600" b="1">
                  <a:latin typeface="Times New Roman" pitchFamily="18" charset="0"/>
                </a:endParaRPr>
              </a:p>
            </p:txBody>
          </p:sp>
          <p:sp>
            <p:nvSpPr>
              <p:cNvPr id="24649" name="Line 404"/>
              <p:cNvSpPr>
                <a:spLocks noChangeShapeType="1"/>
              </p:cNvSpPr>
              <p:nvPr/>
            </p:nvSpPr>
            <p:spPr bwMode="auto">
              <a:xfrm flipH="1">
                <a:off x="5135" y="1345"/>
                <a:ext cx="22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 type="oval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0" name="AutoShape 405"/>
              <p:cNvSpPr>
                <a:spLocks/>
              </p:cNvSpPr>
              <p:nvPr/>
            </p:nvSpPr>
            <p:spPr bwMode="auto">
              <a:xfrm flipH="1">
                <a:off x="358" y="1242"/>
                <a:ext cx="56" cy="189"/>
              </a:xfrm>
              <a:prstGeom prst="rightBrace">
                <a:avLst>
                  <a:gd name="adj1" fmla="val 28125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sz="1600"/>
              </a:p>
            </p:txBody>
          </p:sp>
          <p:sp>
            <p:nvSpPr>
              <p:cNvPr id="24651" name="Text Box 406"/>
              <p:cNvSpPr txBox="1">
                <a:spLocks noChangeArrowheads="1"/>
              </p:cNvSpPr>
              <p:nvPr/>
            </p:nvSpPr>
            <p:spPr bwMode="auto">
              <a:xfrm>
                <a:off x="80" y="1951"/>
                <a:ext cx="345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altLang="en-US" sz="600" b="1">
                    <a:latin typeface="Times New Roman" pitchFamily="18" charset="0"/>
                  </a:rPr>
                  <a:t>5-HT</a:t>
                </a:r>
                <a:endParaRPr lang="en-US" altLang="en-US" sz="600" b="1">
                  <a:latin typeface="Times New Roman" pitchFamily="18" charset="0"/>
                </a:endParaRPr>
              </a:p>
            </p:txBody>
          </p:sp>
          <p:sp>
            <p:nvSpPr>
              <p:cNvPr id="24652" name="Freeform 407"/>
              <p:cNvSpPr>
                <a:spLocks/>
              </p:cNvSpPr>
              <p:nvPr/>
            </p:nvSpPr>
            <p:spPr bwMode="auto">
              <a:xfrm>
                <a:off x="255" y="1377"/>
                <a:ext cx="72" cy="571"/>
              </a:xfrm>
              <a:custGeom>
                <a:avLst/>
                <a:gdLst>
                  <a:gd name="T0" fmla="*/ 0 w 72"/>
                  <a:gd name="T1" fmla="*/ 535 h 609"/>
                  <a:gd name="T2" fmla="*/ 0 w 72"/>
                  <a:gd name="T3" fmla="*/ 0 h 609"/>
                  <a:gd name="T4" fmla="*/ 72 w 72"/>
                  <a:gd name="T5" fmla="*/ 0 h 609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609"/>
                  <a:gd name="T11" fmla="*/ 72 w 72"/>
                  <a:gd name="T12" fmla="*/ 609 h 6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609">
                    <a:moveTo>
                      <a:pt x="0" y="609"/>
                    </a:moveTo>
                    <a:lnTo>
                      <a:pt x="0" y="0"/>
                    </a:lnTo>
                    <a:lnTo>
                      <a:pt x="72" y="0"/>
                    </a:ln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ysDot"/>
                <a:round/>
                <a:headEnd type="none" w="med" len="med"/>
                <a:tailEnd type="oval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3" name="Line 408"/>
              <p:cNvSpPr>
                <a:spLocks noChangeShapeType="1"/>
              </p:cNvSpPr>
              <p:nvPr/>
            </p:nvSpPr>
            <p:spPr bwMode="auto">
              <a:xfrm>
                <a:off x="256" y="1738"/>
                <a:ext cx="9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prstDash val="sysDot"/>
                <a:round/>
                <a:headEnd/>
                <a:tailEnd type="oval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4" name="Freeform 409"/>
              <p:cNvSpPr>
                <a:spLocks/>
              </p:cNvSpPr>
              <p:nvPr/>
            </p:nvSpPr>
            <p:spPr bwMode="auto">
              <a:xfrm flipV="1">
                <a:off x="259" y="727"/>
                <a:ext cx="72" cy="571"/>
              </a:xfrm>
              <a:custGeom>
                <a:avLst/>
                <a:gdLst>
                  <a:gd name="T0" fmla="*/ 0 w 72"/>
                  <a:gd name="T1" fmla="*/ 535 h 609"/>
                  <a:gd name="T2" fmla="*/ 0 w 72"/>
                  <a:gd name="T3" fmla="*/ 0 h 609"/>
                  <a:gd name="T4" fmla="*/ 72 w 72"/>
                  <a:gd name="T5" fmla="*/ 0 h 609"/>
                  <a:gd name="T6" fmla="*/ 0 60000 65536"/>
                  <a:gd name="T7" fmla="*/ 0 60000 65536"/>
                  <a:gd name="T8" fmla="*/ 0 60000 65536"/>
                  <a:gd name="T9" fmla="*/ 0 w 72"/>
                  <a:gd name="T10" fmla="*/ 0 h 609"/>
                  <a:gd name="T11" fmla="*/ 72 w 72"/>
                  <a:gd name="T12" fmla="*/ 609 h 609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2" h="609">
                    <a:moveTo>
                      <a:pt x="0" y="609"/>
                    </a:moveTo>
                    <a:lnTo>
                      <a:pt x="0" y="0"/>
                    </a:lnTo>
                    <a:lnTo>
                      <a:pt x="72" y="0"/>
                    </a:ln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5" name="Text Box 410"/>
              <p:cNvSpPr txBox="1">
                <a:spLocks noChangeArrowheads="1"/>
              </p:cNvSpPr>
              <p:nvPr/>
            </p:nvSpPr>
            <p:spPr bwMode="auto">
              <a:xfrm>
                <a:off x="75" y="590"/>
                <a:ext cx="371" cy="1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altLang="en-US" sz="600" b="1">
                    <a:latin typeface="Times New Roman" pitchFamily="18" charset="0"/>
                  </a:rPr>
                  <a:t>D, NE</a:t>
                </a:r>
                <a:endParaRPr lang="en-US" altLang="en-US" sz="600" b="1">
                  <a:latin typeface="Times New Roman" pitchFamily="18" charset="0"/>
                </a:endParaRPr>
              </a:p>
            </p:txBody>
          </p:sp>
          <p:sp>
            <p:nvSpPr>
              <p:cNvPr id="24656" name="Line 411"/>
              <p:cNvSpPr>
                <a:spLocks noChangeShapeType="1"/>
              </p:cNvSpPr>
              <p:nvPr/>
            </p:nvSpPr>
            <p:spPr bwMode="auto">
              <a:xfrm>
                <a:off x="1146" y="2393"/>
                <a:ext cx="79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657" name="Line 412"/>
              <p:cNvSpPr>
                <a:spLocks noChangeShapeType="1"/>
              </p:cNvSpPr>
              <p:nvPr/>
            </p:nvSpPr>
            <p:spPr bwMode="auto">
              <a:xfrm flipH="1">
                <a:off x="1132" y="2553"/>
                <a:ext cx="79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557" name="Text Box 413"/>
          <p:cNvSpPr txBox="1">
            <a:spLocks noChangeArrowheads="1"/>
          </p:cNvSpPr>
          <p:nvPr/>
        </p:nvSpPr>
        <p:spPr bwMode="auto">
          <a:xfrm>
            <a:off x="3094038" y="5359400"/>
            <a:ext cx="3836987" cy="1314450"/>
          </a:xfrm>
          <a:prstGeom prst="rect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hu-HU" altLang="en-US" sz="1600">
              <a:solidFill>
                <a:schemeClr val="bg1"/>
              </a:solidFill>
            </a:endParaRPr>
          </a:p>
          <a:p>
            <a:pPr algn="ctr"/>
            <a:r>
              <a:rPr lang="hu-HU" altLang="en-US" sz="1600">
                <a:solidFill>
                  <a:schemeClr val="bg1"/>
                </a:solidFill>
              </a:rPr>
              <a:t>   Az agyban van egy háló</a:t>
            </a:r>
            <a:r>
              <a:rPr lang="en-US" altLang="en-US" sz="1600">
                <a:solidFill>
                  <a:schemeClr val="bg1"/>
                </a:solidFill>
              </a:rPr>
              <a:t>z</a:t>
            </a:r>
            <a:r>
              <a:rPr lang="hu-HU" altLang="en-US" sz="1600">
                <a:solidFill>
                  <a:schemeClr val="bg1"/>
                </a:solidFill>
              </a:rPr>
              <a:t>at,</a:t>
            </a:r>
          </a:p>
          <a:p>
            <a:pPr algn="ctr"/>
            <a:r>
              <a:rPr lang="hu-HU" altLang="en-US" sz="1600">
                <a:solidFill>
                  <a:schemeClr val="bg1"/>
                </a:solidFill>
              </a:rPr>
              <a:t>amelynek az a feladata</a:t>
            </a:r>
          </a:p>
          <a:p>
            <a:pPr algn="ctr"/>
            <a:r>
              <a:rPr lang="hu-HU" altLang="en-US" sz="1600">
                <a:solidFill>
                  <a:schemeClr val="bg1"/>
                </a:solidFill>
              </a:rPr>
              <a:t>   hogy agresszívvé  tegyen bennünket   </a:t>
            </a:r>
          </a:p>
          <a:p>
            <a:pPr algn="ctr"/>
            <a:endParaRPr lang="en-US" altLang="en-US" sz="1600">
              <a:solidFill>
                <a:schemeClr val="bg1"/>
              </a:solidFill>
            </a:endParaRPr>
          </a:p>
        </p:txBody>
      </p:sp>
      <p:sp>
        <p:nvSpPr>
          <p:cNvPr id="24582" name="Szövegdoboz 17"/>
          <p:cNvSpPr txBox="1">
            <a:spLocks noChangeArrowheads="1"/>
          </p:cNvSpPr>
          <p:nvPr/>
        </p:nvSpPr>
        <p:spPr bwMode="auto">
          <a:xfrm>
            <a:off x="493713" y="211138"/>
            <a:ext cx="63357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4400" b="1">
                <a:solidFill>
                  <a:srgbClr val="CEA60D"/>
                </a:solidFill>
                <a:latin typeface="Optima HU Bd"/>
              </a:rPr>
              <a:t>Az agresszió hálózata?</a:t>
            </a:r>
            <a:endParaRPr lang="en-US" sz="2400" b="1">
              <a:latin typeface="Optima HU B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" dur="80"/>
                                        <p:tgtEl>
                                          <p:spTgt spid="65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" dur="80"/>
                                        <p:tgtEl>
                                          <p:spTgt spid="65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80"/>
                                        <p:tgtEl>
                                          <p:spTgt spid="65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zövegdoboz 17"/>
          <p:cNvSpPr txBox="1">
            <a:spLocks noChangeArrowheads="1"/>
          </p:cNvSpPr>
          <p:nvPr/>
        </p:nvSpPr>
        <p:spPr bwMode="auto">
          <a:xfrm>
            <a:off x="550863" y="211138"/>
            <a:ext cx="84502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4400" b="1">
                <a:solidFill>
                  <a:srgbClr val="CEA60D"/>
                </a:solidFill>
                <a:latin typeface="Optima HU Bd"/>
              </a:rPr>
              <a:t>Miért </a:t>
            </a:r>
            <a:r>
              <a:rPr lang="hu-HU" sz="4400" b="1" i="1" u="sng">
                <a:solidFill>
                  <a:srgbClr val="CEA60D"/>
                </a:solidFill>
                <a:latin typeface="Optima HU Bd"/>
              </a:rPr>
              <a:t>nem</a:t>
            </a:r>
            <a:r>
              <a:rPr lang="hu-HU" sz="4400" b="1">
                <a:solidFill>
                  <a:srgbClr val="CEA60D"/>
                </a:solidFill>
                <a:latin typeface="Optima HU Bd"/>
              </a:rPr>
              <a:t> agresszív az ember?</a:t>
            </a:r>
            <a:endParaRPr lang="en-US" sz="2400" b="1">
              <a:latin typeface="Optima HU Bd"/>
            </a:endParaRPr>
          </a:p>
        </p:txBody>
      </p:sp>
      <p:grpSp>
        <p:nvGrpSpPr>
          <p:cNvPr id="32385" name="Group 641"/>
          <p:cNvGrpSpPr>
            <a:grpSpLocks/>
          </p:cNvGrpSpPr>
          <p:nvPr/>
        </p:nvGrpSpPr>
        <p:grpSpPr bwMode="auto">
          <a:xfrm>
            <a:off x="593725" y="1046163"/>
            <a:ext cx="3154363" cy="3205162"/>
            <a:chOff x="434" y="827"/>
            <a:chExt cx="1987" cy="2019"/>
          </a:xfrm>
        </p:grpSpPr>
        <p:grpSp>
          <p:nvGrpSpPr>
            <p:cNvPr id="25607" name="Group 90"/>
            <p:cNvGrpSpPr>
              <a:grpSpLocks/>
            </p:cNvGrpSpPr>
            <p:nvPr/>
          </p:nvGrpSpPr>
          <p:grpSpPr bwMode="auto">
            <a:xfrm>
              <a:off x="499" y="1044"/>
              <a:ext cx="1922" cy="1587"/>
              <a:chOff x="499" y="1044"/>
              <a:chExt cx="1922" cy="1587"/>
            </a:xfrm>
          </p:grpSpPr>
          <p:sp>
            <p:nvSpPr>
              <p:cNvPr id="25610" name="AutoShape 91"/>
              <p:cNvSpPr>
                <a:spLocks noChangeAspect="1" noChangeArrowheads="1" noTextEdit="1"/>
              </p:cNvSpPr>
              <p:nvPr/>
            </p:nvSpPr>
            <p:spPr bwMode="auto">
              <a:xfrm>
                <a:off x="499" y="1044"/>
                <a:ext cx="1922" cy="15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611" name="Group 92"/>
              <p:cNvGrpSpPr>
                <a:grpSpLocks/>
              </p:cNvGrpSpPr>
              <p:nvPr/>
            </p:nvGrpSpPr>
            <p:grpSpPr bwMode="auto">
              <a:xfrm>
                <a:off x="500" y="1046"/>
                <a:ext cx="1914" cy="1579"/>
                <a:chOff x="500" y="1046"/>
                <a:chExt cx="1914" cy="1579"/>
              </a:xfrm>
            </p:grpSpPr>
            <p:sp>
              <p:nvSpPr>
                <p:cNvPr id="26154" name="Rectangle 93"/>
                <p:cNvSpPr>
                  <a:spLocks noChangeArrowheads="1"/>
                </p:cNvSpPr>
                <p:nvPr/>
              </p:nvSpPr>
              <p:spPr bwMode="auto">
                <a:xfrm>
                  <a:off x="500" y="1046"/>
                  <a:ext cx="1914" cy="157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55" name="Rectangle 94"/>
                <p:cNvSpPr>
                  <a:spLocks noChangeArrowheads="1"/>
                </p:cNvSpPr>
                <p:nvPr/>
              </p:nvSpPr>
              <p:spPr bwMode="auto">
                <a:xfrm>
                  <a:off x="500" y="1046"/>
                  <a:ext cx="1914" cy="1579"/>
                </a:xfrm>
                <a:prstGeom prst="rect">
                  <a:avLst/>
                </a:prstGeom>
                <a:noFill/>
                <a:ln w="4763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12" name="Group 95"/>
              <p:cNvGrpSpPr>
                <a:grpSpLocks/>
              </p:cNvGrpSpPr>
              <p:nvPr/>
            </p:nvGrpSpPr>
            <p:grpSpPr bwMode="auto">
              <a:xfrm>
                <a:off x="508" y="1079"/>
                <a:ext cx="1869" cy="1521"/>
                <a:chOff x="508" y="1079"/>
                <a:chExt cx="1869" cy="1521"/>
              </a:xfrm>
            </p:grpSpPr>
            <p:grpSp>
              <p:nvGrpSpPr>
                <p:cNvPr id="26011" name="Group 96"/>
                <p:cNvGrpSpPr>
                  <a:grpSpLocks/>
                </p:cNvGrpSpPr>
                <p:nvPr/>
              </p:nvGrpSpPr>
              <p:grpSpPr bwMode="auto">
                <a:xfrm>
                  <a:off x="1186" y="1354"/>
                  <a:ext cx="236" cy="348"/>
                  <a:chOff x="1186" y="1354"/>
                  <a:chExt cx="236" cy="348"/>
                </a:xfrm>
              </p:grpSpPr>
              <p:sp>
                <p:nvSpPr>
                  <p:cNvPr id="26151" name="Freeform 97"/>
                  <p:cNvSpPr>
                    <a:spLocks/>
                  </p:cNvSpPr>
                  <p:nvPr/>
                </p:nvSpPr>
                <p:spPr bwMode="auto">
                  <a:xfrm>
                    <a:off x="1186" y="1406"/>
                    <a:ext cx="236" cy="296"/>
                  </a:xfrm>
                  <a:custGeom>
                    <a:avLst/>
                    <a:gdLst>
                      <a:gd name="T0" fmla="*/ 236 w 236"/>
                      <a:gd name="T1" fmla="*/ 185 h 296"/>
                      <a:gd name="T2" fmla="*/ 177 w 236"/>
                      <a:gd name="T3" fmla="*/ 199 h 296"/>
                      <a:gd name="T4" fmla="*/ 132 w 236"/>
                      <a:gd name="T5" fmla="*/ 0 h 296"/>
                      <a:gd name="T6" fmla="*/ 14 w 236"/>
                      <a:gd name="T7" fmla="*/ 27 h 296"/>
                      <a:gd name="T8" fmla="*/ 59 w 236"/>
                      <a:gd name="T9" fmla="*/ 226 h 296"/>
                      <a:gd name="T10" fmla="*/ 0 w 236"/>
                      <a:gd name="T11" fmla="*/ 239 h 296"/>
                      <a:gd name="T12" fmla="*/ 138 w 236"/>
                      <a:gd name="T13" fmla="*/ 296 h 296"/>
                      <a:gd name="T14" fmla="*/ 236 w 236"/>
                      <a:gd name="T15" fmla="*/ 185 h 29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36"/>
                      <a:gd name="T25" fmla="*/ 0 h 296"/>
                      <a:gd name="T26" fmla="*/ 236 w 236"/>
                      <a:gd name="T27" fmla="*/ 296 h 296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36" h="296">
                        <a:moveTo>
                          <a:pt x="236" y="185"/>
                        </a:moveTo>
                        <a:lnTo>
                          <a:pt x="177" y="199"/>
                        </a:lnTo>
                        <a:lnTo>
                          <a:pt x="132" y="0"/>
                        </a:lnTo>
                        <a:lnTo>
                          <a:pt x="14" y="27"/>
                        </a:lnTo>
                        <a:lnTo>
                          <a:pt x="59" y="226"/>
                        </a:lnTo>
                        <a:lnTo>
                          <a:pt x="0" y="239"/>
                        </a:lnTo>
                        <a:lnTo>
                          <a:pt x="138" y="296"/>
                        </a:lnTo>
                        <a:lnTo>
                          <a:pt x="236" y="185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52" name="Freeform 98"/>
                  <p:cNvSpPr>
                    <a:spLocks/>
                  </p:cNvSpPr>
                  <p:nvPr/>
                </p:nvSpPr>
                <p:spPr bwMode="auto">
                  <a:xfrm>
                    <a:off x="1193" y="1375"/>
                    <a:ext cx="123" cy="48"/>
                  </a:xfrm>
                  <a:custGeom>
                    <a:avLst/>
                    <a:gdLst>
                      <a:gd name="T0" fmla="*/ 118 w 123"/>
                      <a:gd name="T1" fmla="*/ 0 h 48"/>
                      <a:gd name="T2" fmla="*/ 0 w 123"/>
                      <a:gd name="T3" fmla="*/ 27 h 48"/>
                      <a:gd name="T4" fmla="*/ 4 w 123"/>
                      <a:gd name="T5" fmla="*/ 48 h 48"/>
                      <a:gd name="T6" fmla="*/ 123 w 123"/>
                      <a:gd name="T7" fmla="*/ 21 h 48"/>
                      <a:gd name="T8" fmla="*/ 118 w 123"/>
                      <a:gd name="T9" fmla="*/ 0 h 4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3"/>
                      <a:gd name="T16" fmla="*/ 0 h 48"/>
                      <a:gd name="T17" fmla="*/ 123 w 123"/>
                      <a:gd name="T18" fmla="*/ 48 h 4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3" h="48">
                        <a:moveTo>
                          <a:pt x="118" y="0"/>
                        </a:moveTo>
                        <a:lnTo>
                          <a:pt x="0" y="27"/>
                        </a:lnTo>
                        <a:lnTo>
                          <a:pt x="4" y="48"/>
                        </a:lnTo>
                        <a:lnTo>
                          <a:pt x="123" y="21"/>
                        </a:lnTo>
                        <a:lnTo>
                          <a:pt x="118" y="0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53" name="Freeform 99"/>
                  <p:cNvSpPr>
                    <a:spLocks/>
                  </p:cNvSpPr>
                  <p:nvPr/>
                </p:nvSpPr>
                <p:spPr bwMode="auto">
                  <a:xfrm>
                    <a:off x="1188" y="1354"/>
                    <a:ext cx="120" cy="37"/>
                  </a:xfrm>
                  <a:custGeom>
                    <a:avLst/>
                    <a:gdLst>
                      <a:gd name="T0" fmla="*/ 118 w 120"/>
                      <a:gd name="T1" fmla="*/ 0 h 37"/>
                      <a:gd name="T2" fmla="*/ 0 w 120"/>
                      <a:gd name="T3" fmla="*/ 27 h 37"/>
                      <a:gd name="T4" fmla="*/ 2 w 120"/>
                      <a:gd name="T5" fmla="*/ 37 h 37"/>
                      <a:gd name="T6" fmla="*/ 120 w 120"/>
                      <a:gd name="T7" fmla="*/ 10 h 37"/>
                      <a:gd name="T8" fmla="*/ 118 w 120"/>
                      <a:gd name="T9" fmla="*/ 0 h 3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20"/>
                      <a:gd name="T16" fmla="*/ 0 h 37"/>
                      <a:gd name="T17" fmla="*/ 120 w 120"/>
                      <a:gd name="T18" fmla="*/ 37 h 3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20" h="37">
                        <a:moveTo>
                          <a:pt x="118" y="0"/>
                        </a:moveTo>
                        <a:lnTo>
                          <a:pt x="0" y="27"/>
                        </a:lnTo>
                        <a:lnTo>
                          <a:pt x="2" y="37"/>
                        </a:lnTo>
                        <a:lnTo>
                          <a:pt x="120" y="10"/>
                        </a:lnTo>
                        <a:lnTo>
                          <a:pt x="118" y="0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012" name="Group 100"/>
                <p:cNvGrpSpPr>
                  <a:grpSpLocks/>
                </p:cNvGrpSpPr>
                <p:nvPr/>
              </p:nvGrpSpPr>
              <p:grpSpPr bwMode="auto">
                <a:xfrm>
                  <a:off x="781" y="1079"/>
                  <a:ext cx="793" cy="1408"/>
                  <a:chOff x="781" y="1079"/>
                  <a:chExt cx="793" cy="1408"/>
                </a:xfrm>
              </p:grpSpPr>
              <p:sp>
                <p:nvSpPr>
                  <p:cNvPr id="26072" name="Freeform 101"/>
                  <p:cNvSpPr>
                    <a:spLocks/>
                  </p:cNvSpPr>
                  <p:nvPr/>
                </p:nvSpPr>
                <p:spPr bwMode="auto">
                  <a:xfrm>
                    <a:off x="1058" y="1125"/>
                    <a:ext cx="21" cy="148"/>
                  </a:xfrm>
                  <a:custGeom>
                    <a:avLst/>
                    <a:gdLst>
                      <a:gd name="T0" fmla="*/ 20 w 21"/>
                      <a:gd name="T1" fmla="*/ 0 h 148"/>
                      <a:gd name="T2" fmla="*/ 13 w 21"/>
                      <a:gd name="T3" fmla="*/ 21 h 148"/>
                      <a:gd name="T4" fmla="*/ 8 w 21"/>
                      <a:gd name="T5" fmla="*/ 48 h 148"/>
                      <a:gd name="T6" fmla="*/ 9 w 21"/>
                      <a:gd name="T7" fmla="*/ 107 h 148"/>
                      <a:gd name="T8" fmla="*/ 12 w 21"/>
                      <a:gd name="T9" fmla="*/ 114 h 148"/>
                      <a:gd name="T10" fmla="*/ 19 w 21"/>
                      <a:gd name="T11" fmla="*/ 137 h 148"/>
                      <a:gd name="T12" fmla="*/ 21 w 21"/>
                      <a:gd name="T13" fmla="*/ 148 h 14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1"/>
                      <a:gd name="T22" fmla="*/ 0 h 148"/>
                      <a:gd name="T23" fmla="*/ 21 w 21"/>
                      <a:gd name="T24" fmla="*/ 148 h 14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1" h="148">
                        <a:moveTo>
                          <a:pt x="20" y="0"/>
                        </a:moveTo>
                        <a:cubicBezTo>
                          <a:pt x="19" y="7"/>
                          <a:pt x="16" y="14"/>
                          <a:pt x="13" y="21"/>
                        </a:cubicBezTo>
                        <a:cubicBezTo>
                          <a:pt x="12" y="30"/>
                          <a:pt x="10" y="38"/>
                          <a:pt x="8" y="48"/>
                        </a:cubicBezTo>
                        <a:cubicBezTo>
                          <a:pt x="8" y="67"/>
                          <a:pt x="0" y="89"/>
                          <a:pt x="9" y="107"/>
                        </a:cubicBezTo>
                        <a:cubicBezTo>
                          <a:pt x="10" y="110"/>
                          <a:pt x="11" y="111"/>
                          <a:pt x="12" y="114"/>
                        </a:cubicBezTo>
                        <a:cubicBezTo>
                          <a:pt x="14" y="122"/>
                          <a:pt x="17" y="129"/>
                          <a:pt x="19" y="137"/>
                        </a:cubicBezTo>
                        <a:cubicBezTo>
                          <a:pt x="20" y="141"/>
                          <a:pt x="21" y="148"/>
                          <a:pt x="21" y="148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73" name="Freeform 102"/>
                  <p:cNvSpPr>
                    <a:spLocks/>
                  </p:cNvSpPr>
                  <p:nvPr/>
                </p:nvSpPr>
                <p:spPr bwMode="auto">
                  <a:xfrm>
                    <a:off x="1175" y="1124"/>
                    <a:ext cx="8" cy="310"/>
                  </a:xfrm>
                  <a:custGeom>
                    <a:avLst/>
                    <a:gdLst>
                      <a:gd name="T0" fmla="*/ 0 w 8"/>
                      <a:gd name="T1" fmla="*/ 0 h 310"/>
                      <a:gd name="T2" fmla="*/ 5 w 8"/>
                      <a:gd name="T3" fmla="*/ 9 h 310"/>
                      <a:gd name="T4" fmla="*/ 5 w 8"/>
                      <a:gd name="T5" fmla="*/ 145 h 310"/>
                      <a:gd name="T6" fmla="*/ 3 w 8"/>
                      <a:gd name="T7" fmla="*/ 253 h 310"/>
                      <a:gd name="T8" fmla="*/ 3 w 8"/>
                      <a:gd name="T9" fmla="*/ 310 h 31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"/>
                      <a:gd name="T16" fmla="*/ 0 h 310"/>
                      <a:gd name="T17" fmla="*/ 8 w 8"/>
                      <a:gd name="T18" fmla="*/ 310 h 31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" h="310">
                        <a:moveTo>
                          <a:pt x="0" y="0"/>
                        </a:moveTo>
                        <a:cubicBezTo>
                          <a:pt x="3" y="2"/>
                          <a:pt x="5" y="9"/>
                          <a:pt x="5" y="9"/>
                        </a:cubicBezTo>
                        <a:cubicBezTo>
                          <a:pt x="8" y="55"/>
                          <a:pt x="8" y="100"/>
                          <a:pt x="5" y="145"/>
                        </a:cubicBezTo>
                        <a:cubicBezTo>
                          <a:pt x="5" y="181"/>
                          <a:pt x="5" y="217"/>
                          <a:pt x="3" y="253"/>
                        </a:cubicBezTo>
                        <a:cubicBezTo>
                          <a:pt x="3" y="273"/>
                          <a:pt x="3" y="291"/>
                          <a:pt x="3" y="310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74" name="Freeform 103"/>
                  <p:cNvSpPr>
                    <a:spLocks/>
                  </p:cNvSpPr>
                  <p:nvPr/>
                </p:nvSpPr>
                <p:spPr bwMode="auto">
                  <a:xfrm>
                    <a:off x="1180" y="1124"/>
                    <a:ext cx="8" cy="15"/>
                  </a:xfrm>
                  <a:custGeom>
                    <a:avLst/>
                    <a:gdLst>
                      <a:gd name="T0" fmla="*/ 0 w 8"/>
                      <a:gd name="T1" fmla="*/ 15 h 15"/>
                      <a:gd name="T2" fmla="*/ 6 w 8"/>
                      <a:gd name="T3" fmla="*/ 5 h 15"/>
                      <a:gd name="T4" fmla="*/ 8 w 8"/>
                      <a:gd name="T5" fmla="*/ 0 h 15"/>
                      <a:gd name="T6" fmla="*/ 0 60000 65536"/>
                      <a:gd name="T7" fmla="*/ 0 60000 65536"/>
                      <a:gd name="T8" fmla="*/ 0 60000 65536"/>
                      <a:gd name="T9" fmla="*/ 0 w 8"/>
                      <a:gd name="T10" fmla="*/ 0 h 15"/>
                      <a:gd name="T11" fmla="*/ 8 w 8"/>
                      <a:gd name="T12" fmla="*/ 15 h 1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8" h="15">
                        <a:moveTo>
                          <a:pt x="0" y="15"/>
                        </a:moveTo>
                        <a:cubicBezTo>
                          <a:pt x="5" y="13"/>
                          <a:pt x="2" y="8"/>
                          <a:pt x="6" y="5"/>
                        </a:cubicBezTo>
                        <a:cubicBezTo>
                          <a:pt x="7" y="3"/>
                          <a:pt x="7" y="1"/>
                          <a:pt x="8" y="0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75" name="Freeform 104"/>
                  <p:cNvSpPr>
                    <a:spLocks/>
                  </p:cNvSpPr>
                  <p:nvPr/>
                </p:nvSpPr>
                <p:spPr bwMode="auto">
                  <a:xfrm>
                    <a:off x="1078" y="1079"/>
                    <a:ext cx="100" cy="47"/>
                  </a:xfrm>
                  <a:custGeom>
                    <a:avLst/>
                    <a:gdLst>
                      <a:gd name="T0" fmla="*/ 0 w 100"/>
                      <a:gd name="T1" fmla="*/ 47 h 47"/>
                      <a:gd name="T2" fmla="*/ 12 w 100"/>
                      <a:gd name="T3" fmla="*/ 21 h 47"/>
                      <a:gd name="T4" fmla="*/ 16 w 100"/>
                      <a:gd name="T5" fmla="*/ 12 h 47"/>
                      <a:gd name="T6" fmla="*/ 42 w 100"/>
                      <a:gd name="T7" fmla="*/ 0 h 47"/>
                      <a:gd name="T8" fmla="*/ 66 w 100"/>
                      <a:gd name="T9" fmla="*/ 5 h 47"/>
                      <a:gd name="T10" fmla="*/ 74 w 100"/>
                      <a:gd name="T11" fmla="*/ 10 h 47"/>
                      <a:gd name="T12" fmla="*/ 80 w 100"/>
                      <a:gd name="T13" fmla="*/ 12 h 47"/>
                      <a:gd name="T14" fmla="*/ 88 w 100"/>
                      <a:gd name="T15" fmla="*/ 21 h 47"/>
                      <a:gd name="T16" fmla="*/ 95 w 100"/>
                      <a:gd name="T17" fmla="*/ 36 h 47"/>
                      <a:gd name="T18" fmla="*/ 100 w 100"/>
                      <a:gd name="T19" fmla="*/ 47 h 4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00"/>
                      <a:gd name="T31" fmla="*/ 0 h 47"/>
                      <a:gd name="T32" fmla="*/ 100 w 100"/>
                      <a:gd name="T33" fmla="*/ 47 h 4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00" h="47">
                        <a:moveTo>
                          <a:pt x="0" y="47"/>
                        </a:moveTo>
                        <a:cubicBezTo>
                          <a:pt x="2" y="38"/>
                          <a:pt x="8" y="30"/>
                          <a:pt x="12" y="21"/>
                        </a:cubicBezTo>
                        <a:cubicBezTo>
                          <a:pt x="14" y="17"/>
                          <a:pt x="13" y="14"/>
                          <a:pt x="16" y="12"/>
                        </a:cubicBezTo>
                        <a:cubicBezTo>
                          <a:pt x="21" y="4"/>
                          <a:pt x="32" y="0"/>
                          <a:pt x="42" y="0"/>
                        </a:cubicBezTo>
                        <a:cubicBezTo>
                          <a:pt x="51" y="0"/>
                          <a:pt x="58" y="3"/>
                          <a:pt x="66" y="5"/>
                        </a:cubicBezTo>
                        <a:cubicBezTo>
                          <a:pt x="69" y="6"/>
                          <a:pt x="74" y="10"/>
                          <a:pt x="74" y="10"/>
                        </a:cubicBezTo>
                        <a:cubicBezTo>
                          <a:pt x="80" y="15"/>
                          <a:pt x="72" y="8"/>
                          <a:pt x="80" y="12"/>
                        </a:cubicBezTo>
                        <a:cubicBezTo>
                          <a:pt x="84" y="14"/>
                          <a:pt x="84" y="19"/>
                          <a:pt x="88" y="21"/>
                        </a:cubicBezTo>
                        <a:cubicBezTo>
                          <a:pt x="90" y="26"/>
                          <a:pt x="93" y="31"/>
                          <a:pt x="95" y="36"/>
                        </a:cubicBezTo>
                        <a:cubicBezTo>
                          <a:pt x="97" y="40"/>
                          <a:pt x="97" y="45"/>
                          <a:pt x="100" y="47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76" name="Freeform 105"/>
                  <p:cNvSpPr>
                    <a:spLocks/>
                  </p:cNvSpPr>
                  <p:nvPr/>
                </p:nvSpPr>
                <p:spPr bwMode="auto">
                  <a:xfrm>
                    <a:off x="1188" y="1079"/>
                    <a:ext cx="184" cy="350"/>
                  </a:xfrm>
                  <a:custGeom>
                    <a:avLst/>
                    <a:gdLst>
                      <a:gd name="T0" fmla="*/ 0 w 184"/>
                      <a:gd name="T1" fmla="*/ 46 h 350"/>
                      <a:gd name="T2" fmla="*/ 11 w 184"/>
                      <a:gd name="T3" fmla="*/ 24 h 350"/>
                      <a:gd name="T4" fmla="*/ 17 w 184"/>
                      <a:gd name="T5" fmla="*/ 16 h 350"/>
                      <a:gd name="T6" fmla="*/ 32 w 184"/>
                      <a:gd name="T7" fmla="*/ 3 h 350"/>
                      <a:gd name="T8" fmla="*/ 41 w 184"/>
                      <a:gd name="T9" fmla="*/ 0 h 350"/>
                      <a:gd name="T10" fmla="*/ 58 w 184"/>
                      <a:gd name="T11" fmla="*/ 1 h 350"/>
                      <a:gd name="T12" fmla="*/ 91 w 184"/>
                      <a:gd name="T13" fmla="*/ 29 h 350"/>
                      <a:gd name="T14" fmla="*/ 95 w 184"/>
                      <a:gd name="T15" fmla="*/ 36 h 350"/>
                      <a:gd name="T16" fmla="*/ 99 w 184"/>
                      <a:gd name="T17" fmla="*/ 47 h 350"/>
                      <a:gd name="T18" fmla="*/ 108 w 184"/>
                      <a:gd name="T19" fmla="*/ 81 h 350"/>
                      <a:gd name="T20" fmla="*/ 111 w 184"/>
                      <a:gd name="T21" fmla="*/ 100 h 350"/>
                      <a:gd name="T22" fmla="*/ 97 w 184"/>
                      <a:gd name="T23" fmla="*/ 182 h 350"/>
                      <a:gd name="T24" fmla="*/ 99 w 184"/>
                      <a:gd name="T25" fmla="*/ 214 h 350"/>
                      <a:gd name="T26" fmla="*/ 107 w 184"/>
                      <a:gd name="T27" fmla="*/ 244 h 350"/>
                      <a:gd name="T28" fmla="*/ 116 w 184"/>
                      <a:gd name="T29" fmla="*/ 259 h 350"/>
                      <a:gd name="T30" fmla="*/ 120 w 184"/>
                      <a:gd name="T31" fmla="*/ 266 h 350"/>
                      <a:gd name="T32" fmla="*/ 126 w 184"/>
                      <a:gd name="T33" fmla="*/ 273 h 350"/>
                      <a:gd name="T34" fmla="*/ 141 w 184"/>
                      <a:gd name="T35" fmla="*/ 295 h 350"/>
                      <a:gd name="T36" fmla="*/ 152 w 184"/>
                      <a:gd name="T37" fmla="*/ 300 h 350"/>
                      <a:gd name="T38" fmla="*/ 158 w 184"/>
                      <a:gd name="T39" fmla="*/ 313 h 350"/>
                      <a:gd name="T40" fmla="*/ 166 w 184"/>
                      <a:gd name="T41" fmla="*/ 328 h 350"/>
                      <a:gd name="T42" fmla="*/ 170 w 184"/>
                      <a:gd name="T43" fmla="*/ 333 h 350"/>
                      <a:gd name="T44" fmla="*/ 179 w 184"/>
                      <a:gd name="T45" fmla="*/ 343 h 350"/>
                      <a:gd name="T46" fmla="*/ 184 w 184"/>
                      <a:gd name="T47" fmla="*/ 350 h 350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184"/>
                      <a:gd name="T73" fmla="*/ 0 h 350"/>
                      <a:gd name="T74" fmla="*/ 184 w 184"/>
                      <a:gd name="T75" fmla="*/ 350 h 350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184" h="350">
                        <a:moveTo>
                          <a:pt x="0" y="46"/>
                        </a:moveTo>
                        <a:cubicBezTo>
                          <a:pt x="2" y="39"/>
                          <a:pt x="5" y="29"/>
                          <a:pt x="11" y="24"/>
                        </a:cubicBezTo>
                        <a:cubicBezTo>
                          <a:pt x="12" y="21"/>
                          <a:pt x="14" y="18"/>
                          <a:pt x="17" y="16"/>
                        </a:cubicBezTo>
                        <a:cubicBezTo>
                          <a:pt x="19" y="10"/>
                          <a:pt x="26" y="5"/>
                          <a:pt x="32" y="3"/>
                        </a:cubicBezTo>
                        <a:cubicBezTo>
                          <a:pt x="35" y="0"/>
                          <a:pt x="37" y="0"/>
                          <a:pt x="41" y="0"/>
                        </a:cubicBezTo>
                        <a:cubicBezTo>
                          <a:pt x="43" y="0"/>
                          <a:pt x="54" y="0"/>
                          <a:pt x="58" y="1"/>
                        </a:cubicBezTo>
                        <a:cubicBezTo>
                          <a:pt x="73" y="7"/>
                          <a:pt x="79" y="22"/>
                          <a:pt x="91" y="29"/>
                        </a:cubicBezTo>
                        <a:cubicBezTo>
                          <a:pt x="92" y="33"/>
                          <a:pt x="93" y="34"/>
                          <a:pt x="95" y="36"/>
                        </a:cubicBezTo>
                        <a:cubicBezTo>
                          <a:pt x="96" y="40"/>
                          <a:pt x="97" y="43"/>
                          <a:pt x="99" y="47"/>
                        </a:cubicBezTo>
                        <a:cubicBezTo>
                          <a:pt x="102" y="58"/>
                          <a:pt x="105" y="70"/>
                          <a:pt x="108" y="81"/>
                        </a:cubicBezTo>
                        <a:cubicBezTo>
                          <a:pt x="109" y="88"/>
                          <a:pt x="109" y="94"/>
                          <a:pt x="111" y="100"/>
                        </a:cubicBezTo>
                        <a:cubicBezTo>
                          <a:pt x="111" y="119"/>
                          <a:pt x="109" y="164"/>
                          <a:pt x="97" y="182"/>
                        </a:cubicBezTo>
                        <a:cubicBezTo>
                          <a:pt x="96" y="193"/>
                          <a:pt x="95" y="203"/>
                          <a:pt x="99" y="214"/>
                        </a:cubicBezTo>
                        <a:cubicBezTo>
                          <a:pt x="100" y="224"/>
                          <a:pt x="100" y="236"/>
                          <a:pt x="107" y="244"/>
                        </a:cubicBezTo>
                        <a:cubicBezTo>
                          <a:pt x="109" y="249"/>
                          <a:pt x="112" y="255"/>
                          <a:pt x="116" y="259"/>
                        </a:cubicBezTo>
                        <a:cubicBezTo>
                          <a:pt x="116" y="262"/>
                          <a:pt x="118" y="265"/>
                          <a:pt x="120" y="266"/>
                        </a:cubicBezTo>
                        <a:cubicBezTo>
                          <a:pt x="122" y="269"/>
                          <a:pt x="124" y="270"/>
                          <a:pt x="126" y="273"/>
                        </a:cubicBezTo>
                        <a:cubicBezTo>
                          <a:pt x="127" y="275"/>
                          <a:pt x="138" y="292"/>
                          <a:pt x="141" y="295"/>
                        </a:cubicBezTo>
                        <a:cubicBezTo>
                          <a:pt x="144" y="298"/>
                          <a:pt x="148" y="298"/>
                          <a:pt x="152" y="300"/>
                        </a:cubicBezTo>
                        <a:cubicBezTo>
                          <a:pt x="155" y="305"/>
                          <a:pt x="155" y="309"/>
                          <a:pt x="158" y="313"/>
                        </a:cubicBezTo>
                        <a:cubicBezTo>
                          <a:pt x="159" y="318"/>
                          <a:pt x="162" y="325"/>
                          <a:pt x="166" y="328"/>
                        </a:cubicBezTo>
                        <a:cubicBezTo>
                          <a:pt x="167" y="331"/>
                          <a:pt x="167" y="332"/>
                          <a:pt x="170" y="333"/>
                        </a:cubicBezTo>
                        <a:cubicBezTo>
                          <a:pt x="174" y="336"/>
                          <a:pt x="176" y="340"/>
                          <a:pt x="179" y="343"/>
                        </a:cubicBezTo>
                        <a:cubicBezTo>
                          <a:pt x="181" y="345"/>
                          <a:pt x="184" y="350"/>
                          <a:pt x="184" y="350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77" name="Freeform 106"/>
                  <p:cNvSpPr>
                    <a:spLocks/>
                  </p:cNvSpPr>
                  <p:nvPr/>
                </p:nvSpPr>
                <p:spPr bwMode="auto">
                  <a:xfrm>
                    <a:off x="1304" y="1342"/>
                    <a:ext cx="39" cy="88"/>
                  </a:xfrm>
                  <a:custGeom>
                    <a:avLst/>
                    <a:gdLst>
                      <a:gd name="T0" fmla="*/ 0 w 39"/>
                      <a:gd name="T1" fmla="*/ 0 h 88"/>
                      <a:gd name="T2" fmla="*/ 8 w 39"/>
                      <a:gd name="T3" fmla="*/ 13 h 88"/>
                      <a:gd name="T4" fmla="*/ 12 w 39"/>
                      <a:gd name="T5" fmla="*/ 25 h 88"/>
                      <a:gd name="T6" fmla="*/ 16 w 39"/>
                      <a:gd name="T7" fmla="*/ 34 h 88"/>
                      <a:gd name="T8" fmla="*/ 32 w 39"/>
                      <a:gd name="T9" fmla="*/ 71 h 88"/>
                      <a:gd name="T10" fmla="*/ 36 w 39"/>
                      <a:gd name="T11" fmla="*/ 81 h 88"/>
                      <a:gd name="T12" fmla="*/ 39 w 39"/>
                      <a:gd name="T13" fmla="*/ 88 h 8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9"/>
                      <a:gd name="T22" fmla="*/ 0 h 88"/>
                      <a:gd name="T23" fmla="*/ 39 w 39"/>
                      <a:gd name="T24" fmla="*/ 88 h 8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9" h="88">
                        <a:moveTo>
                          <a:pt x="0" y="0"/>
                        </a:moveTo>
                        <a:cubicBezTo>
                          <a:pt x="3" y="4"/>
                          <a:pt x="5" y="9"/>
                          <a:pt x="8" y="13"/>
                        </a:cubicBezTo>
                        <a:cubicBezTo>
                          <a:pt x="9" y="17"/>
                          <a:pt x="10" y="21"/>
                          <a:pt x="12" y="25"/>
                        </a:cubicBezTo>
                        <a:cubicBezTo>
                          <a:pt x="13" y="28"/>
                          <a:pt x="14" y="31"/>
                          <a:pt x="16" y="34"/>
                        </a:cubicBezTo>
                        <a:cubicBezTo>
                          <a:pt x="20" y="46"/>
                          <a:pt x="25" y="60"/>
                          <a:pt x="32" y="71"/>
                        </a:cubicBezTo>
                        <a:cubicBezTo>
                          <a:pt x="34" y="74"/>
                          <a:pt x="34" y="79"/>
                          <a:pt x="36" y="81"/>
                        </a:cubicBezTo>
                        <a:cubicBezTo>
                          <a:pt x="38" y="84"/>
                          <a:pt x="39" y="88"/>
                          <a:pt x="39" y="88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78" name="Freeform 107"/>
                  <p:cNvSpPr>
                    <a:spLocks/>
                  </p:cNvSpPr>
                  <p:nvPr/>
                </p:nvSpPr>
                <p:spPr bwMode="auto">
                  <a:xfrm>
                    <a:off x="1294" y="1237"/>
                    <a:ext cx="235" cy="324"/>
                  </a:xfrm>
                  <a:custGeom>
                    <a:avLst/>
                    <a:gdLst>
                      <a:gd name="T0" fmla="*/ 0 w 235"/>
                      <a:gd name="T1" fmla="*/ 9 h 324"/>
                      <a:gd name="T2" fmla="*/ 5 w 235"/>
                      <a:gd name="T3" fmla="*/ 5 h 324"/>
                      <a:gd name="T4" fmla="*/ 19 w 235"/>
                      <a:gd name="T5" fmla="*/ 3 h 324"/>
                      <a:gd name="T6" fmla="*/ 31 w 235"/>
                      <a:gd name="T7" fmla="*/ 9 h 324"/>
                      <a:gd name="T8" fmla="*/ 37 w 235"/>
                      <a:gd name="T9" fmla="*/ 12 h 324"/>
                      <a:gd name="T10" fmla="*/ 43 w 235"/>
                      <a:gd name="T11" fmla="*/ 15 h 324"/>
                      <a:gd name="T12" fmla="*/ 48 w 235"/>
                      <a:gd name="T13" fmla="*/ 20 h 324"/>
                      <a:gd name="T14" fmla="*/ 60 w 235"/>
                      <a:gd name="T15" fmla="*/ 32 h 324"/>
                      <a:gd name="T16" fmla="*/ 70 w 235"/>
                      <a:gd name="T17" fmla="*/ 45 h 324"/>
                      <a:gd name="T18" fmla="*/ 75 w 235"/>
                      <a:gd name="T19" fmla="*/ 49 h 324"/>
                      <a:gd name="T20" fmla="*/ 81 w 235"/>
                      <a:gd name="T21" fmla="*/ 57 h 324"/>
                      <a:gd name="T22" fmla="*/ 86 w 235"/>
                      <a:gd name="T23" fmla="*/ 63 h 324"/>
                      <a:gd name="T24" fmla="*/ 99 w 235"/>
                      <a:gd name="T25" fmla="*/ 79 h 324"/>
                      <a:gd name="T26" fmla="*/ 111 w 235"/>
                      <a:gd name="T27" fmla="*/ 98 h 324"/>
                      <a:gd name="T28" fmla="*/ 115 w 235"/>
                      <a:gd name="T29" fmla="*/ 103 h 324"/>
                      <a:gd name="T30" fmla="*/ 124 w 235"/>
                      <a:gd name="T31" fmla="*/ 113 h 324"/>
                      <a:gd name="T32" fmla="*/ 128 w 235"/>
                      <a:gd name="T33" fmla="*/ 121 h 324"/>
                      <a:gd name="T34" fmla="*/ 140 w 235"/>
                      <a:gd name="T35" fmla="*/ 141 h 324"/>
                      <a:gd name="T36" fmla="*/ 144 w 235"/>
                      <a:gd name="T37" fmla="*/ 149 h 324"/>
                      <a:gd name="T38" fmla="*/ 155 w 235"/>
                      <a:gd name="T39" fmla="*/ 168 h 324"/>
                      <a:gd name="T40" fmla="*/ 161 w 235"/>
                      <a:gd name="T41" fmla="*/ 182 h 324"/>
                      <a:gd name="T42" fmla="*/ 165 w 235"/>
                      <a:gd name="T43" fmla="*/ 192 h 324"/>
                      <a:gd name="T44" fmla="*/ 169 w 235"/>
                      <a:gd name="T45" fmla="*/ 199 h 324"/>
                      <a:gd name="T46" fmla="*/ 178 w 235"/>
                      <a:gd name="T47" fmla="*/ 218 h 324"/>
                      <a:gd name="T48" fmla="*/ 190 w 235"/>
                      <a:gd name="T49" fmla="*/ 244 h 324"/>
                      <a:gd name="T50" fmla="*/ 195 w 235"/>
                      <a:gd name="T51" fmla="*/ 253 h 324"/>
                      <a:gd name="T52" fmla="*/ 208 w 235"/>
                      <a:gd name="T53" fmla="*/ 277 h 324"/>
                      <a:gd name="T54" fmla="*/ 212 w 235"/>
                      <a:gd name="T55" fmla="*/ 284 h 324"/>
                      <a:gd name="T56" fmla="*/ 221 w 235"/>
                      <a:gd name="T57" fmla="*/ 299 h 324"/>
                      <a:gd name="T58" fmla="*/ 229 w 235"/>
                      <a:gd name="T59" fmla="*/ 315 h 324"/>
                      <a:gd name="T60" fmla="*/ 235 w 235"/>
                      <a:gd name="T61" fmla="*/ 324 h 324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235"/>
                      <a:gd name="T94" fmla="*/ 0 h 324"/>
                      <a:gd name="T95" fmla="*/ 235 w 235"/>
                      <a:gd name="T96" fmla="*/ 324 h 324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235" h="324">
                        <a:moveTo>
                          <a:pt x="0" y="9"/>
                        </a:moveTo>
                        <a:cubicBezTo>
                          <a:pt x="2" y="8"/>
                          <a:pt x="2" y="5"/>
                          <a:pt x="5" y="5"/>
                        </a:cubicBezTo>
                        <a:cubicBezTo>
                          <a:pt x="9" y="0"/>
                          <a:pt x="13" y="2"/>
                          <a:pt x="19" y="3"/>
                        </a:cubicBezTo>
                        <a:cubicBezTo>
                          <a:pt x="23" y="4"/>
                          <a:pt x="27" y="6"/>
                          <a:pt x="31" y="9"/>
                        </a:cubicBezTo>
                        <a:cubicBezTo>
                          <a:pt x="33" y="10"/>
                          <a:pt x="37" y="12"/>
                          <a:pt x="37" y="12"/>
                        </a:cubicBezTo>
                        <a:cubicBezTo>
                          <a:pt x="39" y="14"/>
                          <a:pt x="43" y="15"/>
                          <a:pt x="43" y="15"/>
                        </a:cubicBezTo>
                        <a:cubicBezTo>
                          <a:pt x="44" y="18"/>
                          <a:pt x="45" y="18"/>
                          <a:pt x="48" y="20"/>
                        </a:cubicBezTo>
                        <a:cubicBezTo>
                          <a:pt x="51" y="24"/>
                          <a:pt x="55" y="29"/>
                          <a:pt x="60" y="32"/>
                        </a:cubicBezTo>
                        <a:cubicBezTo>
                          <a:pt x="62" y="36"/>
                          <a:pt x="67" y="41"/>
                          <a:pt x="70" y="45"/>
                        </a:cubicBezTo>
                        <a:cubicBezTo>
                          <a:pt x="72" y="46"/>
                          <a:pt x="75" y="49"/>
                          <a:pt x="75" y="49"/>
                        </a:cubicBezTo>
                        <a:cubicBezTo>
                          <a:pt x="75" y="52"/>
                          <a:pt x="78" y="56"/>
                          <a:pt x="81" y="57"/>
                        </a:cubicBezTo>
                        <a:cubicBezTo>
                          <a:pt x="82" y="60"/>
                          <a:pt x="83" y="62"/>
                          <a:pt x="86" y="63"/>
                        </a:cubicBezTo>
                        <a:cubicBezTo>
                          <a:pt x="87" y="68"/>
                          <a:pt x="94" y="76"/>
                          <a:pt x="99" y="79"/>
                        </a:cubicBezTo>
                        <a:cubicBezTo>
                          <a:pt x="101" y="84"/>
                          <a:pt x="107" y="94"/>
                          <a:pt x="111" y="98"/>
                        </a:cubicBezTo>
                        <a:cubicBezTo>
                          <a:pt x="112" y="101"/>
                          <a:pt x="113" y="102"/>
                          <a:pt x="115" y="103"/>
                        </a:cubicBezTo>
                        <a:cubicBezTo>
                          <a:pt x="117" y="106"/>
                          <a:pt x="121" y="110"/>
                          <a:pt x="124" y="113"/>
                        </a:cubicBezTo>
                        <a:cubicBezTo>
                          <a:pt x="125" y="118"/>
                          <a:pt x="124" y="119"/>
                          <a:pt x="128" y="121"/>
                        </a:cubicBezTo>
                        <a:cubicBezTo>
                          <a:pt x="129" y="127"/>
                          <a:pt x="134" y="139"/>
                          <a:pt x="140" y="141"/>
                        </a:cubicBezTo>
                        <a:cubicBezTo>
                          <a:pt x="142" y="146"/>
                          <a:pt x="141" y="144"/>
                          <a:pt x="144" y="149"/>
                        </a:cubicBezTo>
                        <a:cubicBezTo>
                          <a:pt x="146" y="156"/>
                          <a:pt x="151" y="162"/>
                          <a:pt x="155" y="168"/>
                        </a:cubicBezTo>
                        <a:cubicBezTo>
                          <a:pt x="157" y="173"/>
                          <a:pt x="158" y="178"/>
                          <a:pt x="161" y="182"/>
                        </a:cubicBezTo>
                        <a:cubicBezTo>
                          <a:pt x="162" y="187"/>
                          <a:pt x="162" y="188"/>
                          <a:pt x="165" y="192"/>
                        </a:cubicBezTo>
                        <a:cubicBezTo>
                          <a:pt x="167" y="197"/>
                          <a:pt x="166" y="194"/>
                          <a:pt x="169" y="199"/>
                        </a:cubicBezTo>
                        <a:cubicBezTo>
                          <a:pt x="171" y="205"/>
                          <a:pt x="174" y="215"/>
                          <a:pt x="178" y="218"/>
                        </a:cubicBezTo>
                        <a:cubicBezTo>
                          <a:pt x="181" y="224"/>
                          <a:pt x="186" y="239"/>
                          <a:pt x="190" y="244"/>
                        </a:cubicBezTo>
                        <a:cubicBezTo>
                          <a:pt x="191" y="247"/>
                          <a:pt x="192" y="250"/>
                          <a:pt x="195" y="253"/>
                        </a:cubicBezTo>
                        <a:cubicBezTo>
                          <a:pt x="197" y="261"/>
                          <a:pt x="202" y="272"/>
                          <a:pt x="208" y="277"/>
                        </a:cubicBezTo>
                        <a:cubicBezTo>
                          <a:pt x="209" y="280"/>
                          <a:pt x="210" y="282"/>
                          <a:pt x="212" y="284"/>
                        </a:cubicBezTo>
                        <a:cubicBezTo>
                          <a:pt x="213" y="288"/>
                          <a:pt x="218" y="296"/>
                          <a:pt x="221" y="299"/>
                        </a:cubicBezTo>
                        <a:cubicBezTo>
                          <a:pt x="222" y="304"/>
                          <a:pt x="225" y="311"/>
                          <a:pt x="229" y="315"/>
                        </a:cubicBezTo>
                        <a:cubicBezTo>
                          <a:pt x="230" y="318"/>
                          <a:pt x="232" y="324"/>
                          <a:pt x="235" y="324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79" name="Freeform 108"/>
                  <p:cNvSpPr>
                    <a:spLocks/>
                  </p:cNvSpPr>
                  <p:nvPr/>
                </p:nvSpPr>
                <p:spPr bwMode="auto">
                  <a:xfrm>
                    <a:off x="1527" y="1564"/>
                    <a:ext cx="47" cy="287"/>
                  </a:xfrm>
                  <a:custGeom>
                    <a:avLst/>
                    <a:gdLst>
                      <a:gd name="T0" fmla="*/ 0 w 47"/>
                      <a:gd name="T1" fmla="*/ 0 h 287"/>
                      <a:gd name="T2" fmla="*/ 4 w 47"/>
                      <a:gd name="T3" fmla="*/ 5 h 287"/>
                      <a:gd name="T4" fmla="*/ 8 w 47"/>
                      <a:gd name="T5" fmla="*/ 13 h 287"/>
                      <a:gd name="T6" fmla="*/ 16 w 47"/>
                      <a:gd name="T7" fmla="*/ 29 h 287"/>
                      <a:gd name="T8" fmla="*/ 29 w 47"/>
                      <a:gd name="T9" fmla="*/ 69 h 287"/>
                      <a:gd name="T10" fmla="*/ 37 w 47"/>
                      <a:gd name="T11" fmla="*/ 103 h 287"/>
                      <a:gd name="T12" fmla="*/ 44 w 47"/>
                      <a:gd name="T13" fmla="*/ 143 h 287"/>
                      <a:gd name="T14" fmla="*/ 39 w 47"/>
                      <a:gd name="T15" fmla="*/ 237 h 287"/>
                      <a:gd name="T16" fmla="*/ 31 w 47"/>
                      <a:gd name="T17" fmla="*/ 271 h 287"/>
                      <a:gd name="T18" fmla="*/ 29 w 47"/>
                      <a:gd name="T19" fmla="*/ 287 h 28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47"/>
                      <a:gd name="T31" fmla="*/ 0 h 287"/>
                      <a:gd name="T32" fmla="*/ 47 w 47"/>
                      <a:gd name="T33" fmla="*/ 287 h 28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47" h="287">
                        <a:moveTo>
                          <a:pt x="0" y="0"/>
                        </a:moveTo>
                        <a:cubicBezTo>
                          <a:pt x="1" y="3"/>
                          <a:pt x="2" y="4"/>
                          <a:pt x="4" y="5"/>
                        </a:cubicBezTo>
                        <a:cubicBezTo>
                          <a:pt x="6" y="10"/>
                          <a:pt x="5" y="11"/>
                          <a:pt x="8" y="13"/>
                        </a:cubicBezTo>
                        <a:cubicBezTo>
                          <a:pt x="10" y="18"/>
                          <a:pt x="14" y="24"/>
                          <a:pt x="16" y="29"/>
                        </a:cubicBezTo>
                        <a:cubicBezTo>
                          <a:pt x="22" y="41"/>
                          <a:pt x="27" y="55"/>
                          <a:pt x="29" y="69"/>
                        </a:cubicBezTo>
                        <a:cubicBezTo>
                          <a:pt x="30" y="79"/>
                          <a:pt x="31" y="94"/>
                          <a:pt x="37" y="103"/>
                        </a:cubicBezTo>
                        <a:cubicBezTo>
                          <a:pt x="40" y="117"/>
                          <a:pt x="43" y="129"/>
                          <a:pt x="44" y="143"/>
                        </a:cubicBezTo>
                        <a:cubicBezTo>
                          <a:pt x="44" y="174"/>
                          <a:pt x="47" y="206"/>
                          <a:pt x="39" y="237"/>
                        </a:cubicBezTo>
                        <a:cubicBezTo>
                          <a:pt x="39" y="249"/>
                          <a:pt x="36" y="260"/>
                          <a:pt x="31" y="271"/>
                        </a:cubicBezTo>
                        <a:cubicBezTo>
                          <a:pt x="31" y="276"/>
                          <a:pt x="29" y="282"/>
                          <a:pt x="29" y="287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80" name="Freeform 109"/>
                  <p:cNvSpPr>
                    <a:spLocks/>
                  </p:cNvSpPr>
                  <p:nvPr/>
                </p:nvSpPr>
                <p:spPr bwMode="auto">
                  <a:xfrm>
                    <a:off x="1250" y="1889"/>
                    <a:ext cx="51" cy="35"/>
                  </a:xfrm>
                  <a:custGeom>
                    <a:avLst/>
                    <a:gdLst>
                      <a:gd name="T0" fmla="*/ 0 w 51"/>
                      <a:gd name="T1" fmla="*/ 0 h 35"/>
                      <a:gd name="T2" fmla="*/ 17 w 51"/>
                      <a:gd name="T3" fmla="*/ 6 h 35"/>
                      <a:gd name="T4" fmla="*/ 33 w 51"/>
                      <a:gd name="T5" fmla="*/ 15 h 35"/>
                      <a:gd name="T6" fmla="*/ 45 w 51"/>
                      <a:gd name="T7" fmla="*/ 27 h 35"/>
                      <a:gd name="T8" fmla="*/ 50 w 51"/>
                      <a:gd name="T9" fmla="*/ 32 h 35"/>
                      <a:gd name="T10" fmla="*/ 51 w 51"/>
                      <a:gd name="T11" fmla="*/ 35 h 3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51"/>
                      <a:gd name="T19" fmla="*/ 0 h 35"/>
                      <a:gd name="T20" fmla="*/ 51 w 51"/>
                      <a:gd name="T21" fmla="*/ 35 h 3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51" h="35">
                        <a:moveTo>
                          <a:pt x="0" y="0"/>
                        </a:moveTo>
                        <a:cubicBezTo>
                          <a:pt x="6" y="1"/>
                          <a:pt x="11" y="5"/>
                          <a:pt x="17" y="6"/>
                        </a:cubicBezTo>
                        <a:cubicBezTo>
                          <a:pt x="19" y="9"/>
                          <a:pt x="28" y="13"/>
                          <a:pt x="33" y="15"/>
                        </a:cubicBezTo>
                        <a:cubicBezTo>
                          <a:pt x="37" y="19"/>
                          <a:pt x="40" y="23"/>
                          <a:pt x="45" y="27"/>
                        </a:cubicBezTo>
                        <a:cubicBezTo>
                          <a:pt x="46" y="30"/>
                          <a:pt x="47" y="31"/>
                          <a:pt x="50" y="32"/>
                        </a:cubicBezTo>
                        <a:cubicBezTo>
                          <a:pt x="50" y="34"/>
                          <a:pt x="50" y="33"/>
                          <a:pt x="51" y="35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81" name="Freeform 110"/>
                  <p:cNvSpPr>
                    <a:spLocks/>
                  </p:cNvSpPr>
                  <p:nvPr/>
                </p:nvSpPr>
                <p:spPr bwMode="auto">
                  <a:xfrm>
                    <a:off x="1335" y="1969"/>
                    <a:ext cx="19" cy="130"/>
                  </a:xfrm>
                  <a:custGeom>
                    <a:avLst/>
                    <a:gdLst>
                      <a:gd name="T0" fmla="*/ 0 w 19"/>
                      <a:gd name="T1" fmla="*/ 0 h 130"/>
                      <a:gd name="T2" fmla="*/ 7 w 19"/>
                      <a:gd name="T3" fmla="*/ 12 h 130"/>
                      <a:gd name="T4" fmla="*/ 15 w 19"/>
                      <a:gd name="T5" fmla="*/ 32 h 130"/>
                      <a:gd name="T6" fmla="*/ 19 w 19"/>
                      <a:gd name="T7" fmla="*/ 47 h 130"/>
                      <a:gd name="T8" fmla="*/ 15 w 19"/>
                      <a:gd name="T9" fmla="*/ 111 h 130"/>
                      <a:gd name="T10" fmla="*/ 9 w 19"/>
                      <a:gd name="T11" fmla="*/ 127 h 130"/>
                      <a:gd name="T12" fmla="*/ 8 w 19"/>
                      <a:gd name="T13" fmla="*/ 130 h 130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19"/>
                      <a:gd name="T22" fmla="*/ 0 h 130"/>
                      <a:gd name="T23" fmla="*/ 19 w 19"/>
                      <a:gd name="T24" fmla="*/ 130 h 130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19" h="130">
                        <a:moveTo>
                          <a:pt x="0" y="0"/>
                        </a:moveTo>
                        <a:cubicBezTo>
                          <a:pt x="2" y="4"/>
                          <a:pt x="4" y="8"/>
                          <a:pt x="7" y="12"/>
                        </a:cubicBezTo>
                        <a:cubicBezTo>
                          <a:pt x="10" y="19"/>
                          <a:pt x="10" y="27"/>
                          <a:pt x="15" y="32"/>
                        </a:cubicBezTo>
                        <a:cubicBezTo>
                          <a:pt x="16" y="37"/>
                          <a:pt x="18" y="42"/>
                          <a:pt x="19" y="47"/>
                        </a:cubicBezTo>
                        <a:cubicBezTo>
                          <a:pt x="18" y="68"/>
                          <a:pt x="18" y="90"/>
                          <a:pt x="15" y="111"/>
                        </a:cubicBezTo>
                        <a:cubicBezTo>
                          <a:pt x="14" y="116"/>
                          <a:pt x="14" y="125"/>
                          <a:pt x="9" y="127"/>
                        </a:cubicBezTo>
                        <a:cubicBezTo>
                          <a:pt x="9" y="130"/>
                          <a:pt x="9" y="130"/>
                          <a:pt x="8" y="130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82" name="Freeform 111"/>
                  <p:cNvSpPr>
                    <a:spLocks/>
                  </p:cNvSpPr>
                  <p:nvPr/>
                </p:nvSpPr>
                <p:spPr bwMode="auto">
                  <a:xfrm>
                    <a:off x="1259" y="1923"/>
                    <a:ext cx="48" cy="48"/>
                  </a:xfrm>
                  <a:custGeom>
                    <a:avLst/>
                    <a:gdLst>
                      <a:gd name="T0" fmla="*/ 48 w 48"/>
                      <a:gd name="T1" fmla="*/ 0 h 48"/>
                      <a:gd name="T2" fmla="*/ 43 w 48"/>
                      <a:gd name="T3" fmla="*/ 5 h 48"/>
                      <a:gd name="T4" fmla="*/ 35 w 48"/>
                      <a:gd name="T5" fmla="*/ 12 h 48"/>
                      <a:gd name="T6" fmla="*/ 30 w 48"/>
                      <a:gd name="T7" fmla="*/ 17 h 48"/>
                      <a:gd name="T8" fmla="*/ 22 w 48"/>
                      <a:gd name="T9" fmla="*/ 23 h 48"/>
                      <a:gd name="T10" fmla="*/ 5 w 48"/>
                      <a:gd name="T11" fmla="*/ 43 h 48"/>
                      <a:gd name="T12" fmla="*/ 0 w 48"/>
                      <a:gd name="T13" fmla="*/ 48 h 48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48"/>
                      <a:gd name="T22" fmla="*/ 0 h 48"/>
                      <a:gd name="T23" fmla="*/ 48 w 48"/>
                      <a:gd name="T24" fmla="*/ 48 h 48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48" h="48">
                        <a:moveTo>
                          <a:pt x="48" y="0"/>
                        </a:moveTo>
                        <a:cubicBezTo>
                          <a:pt x="44" y="5"/>
                          <a:pt x="46" y="3"/>
                          <a:pt x="43" y="5"/>
                        </a:cubicBezTo>
                        <a:cubicBezTo>
                          <a:pt x="41" y="7"/>
                          <a:pt x="38" y="10"/>
                          <a:pt x="35" y="12"/>
                        </a:cubicBezTo>
                        <a:cubicBezTo>
                          <a:pt x="31" y="17"/>
                          <a:pt x="34" y="15"/>
                          <a:pt x="30" y="17"/>
                        </a:cubicBezTo>
                        <a:cubicBezTo>
                          <a:pt x="28" y="19"/>
                          <a:pt x="25" y="22"/>
                          <a:pt x="22" y="23"/>
                        </a:cubicBezTo>
                        <a:cubicBezTo>
                          <a:pt x="21" y="27"/>
                          <a:pt x="9" y="40"/>
                          <a:pt x="5" y="43"/>
                        </a:cubicBezTo>
                        <a:cubicBezTo>
                          <a:pt x="3" y="46"/>
                          <a:pt x="2" y="46"/>
                          <a:pt x="0" y="48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83" name="Freeform 112"/>
                  <p:cNvSpPr>
                    <a:spLocks/>
                  </p:cNvSpPr>
                  <p:nvPr/>
                </p:nvSpPr>
                <p:spPr bwMode="auto">
                  <a:xfrm>
                    <a:off x="1304" y="1921"/>
                    <a:ext cx="36" cy="34"/>
                  </a:xfrm>
                  <a:custGeom>
                    <a:avLst/>
                    <a:gdLst>
                      <a:gd name="T0" fmla="*/ 2 w 36"/>
                      <a:gd name="T1" fmla="*/ 6 h 34"/>
                      <a:gd name="T2" fmla="*/ 4 w 36"/>
                      <a:gd name="T3" fmla="*/ 0 h 34"/>
                      <a:gd name="T4" fmla="*/ 24 w 36"/>
                      <a:gd name="T5" fmla="*/ 13 h 34"/>
                      <a:gd name="T6" fmla="*/ 30 w 36"/>
                      <a:gd name="T7" fmla="*/ 20 h 34"/>
                      <a:gd name="T8" fmla="*/ 36 w 36"/>
                      <a:gd name="T9" fmla="*/ 31 h 34"/>
                      <a:gd name="T10" fmla="*/ 23 w 36"/>
                      <a:gd name="T11" fmla="*/ 33 h 34"/>
                      <a:gd name="T12" fmla="*/ 15 w 36"/>
                      <a:gd name="T13" fmla="*/ 26 h 34"/>
                      <a:gd name="T14" fmla="*/ 5 w 36"/>
                      <a:gd name="T15" fmla="*/ 12 h 34"/>
                      <a:gd name="T16" fmla="*/ 2 w 36"/>
                      <a:gd name="T17" fmla="*/ 6 h 34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6"/>
                      <a:gd name="T28" fmla="*/ 0 h 34"/>
                      <a:gd name="T29" fmla="*/ 36 w 36"/>
                      <a:gd name="T30" fmla="*/ 34 h 34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6" h="34">
                        <a:moveTo>
                          <a:pt x="2" y="6"/>
                        </a:moveTo>
                        <a:cubicBezTo>
                          <a:pt x="0" y="2"/>
                          <a:pt x="0" y="1"/>
                          <a:pt x="4" y="0"/>
                        </a:cubicBezTo>
                        <a:cubicBezTo>
                          <a:pt x="13" y="3"/>
                          <a:pt x="16" y="8"/>
                          <a:pt x="24" y="13"/>
                        </a:cubicBezTo>
                        <a:cubicBezTo>
                          <a:pt x="25" y="15"/>
                          <a:pt x="28" y="18"/>
                          <a:pt x="30" y="20"/>
                        </a:cubicBezTo>
                        <a:cubicBezTo>
                          <a:pt x="32" y="24"/>
                          <a:pt x="34" y="27"/>
                          <a:pt x="36" y="31"/>
                        </a:cubicBezTo>
                        <a:cubicBezTo>
                          <a:pt x="31" y="34"/>
                          <a:pt x="30" y="33"/>
                          <a:pt x="23" y="33"/>
                        </a:cubicBezTo>
                        <a:cubicBezTo>
                          <a:pt x="20" y="30"/>
                          <a:pt x="15" y="26"/>
                          <a:pt x="15" y="26"/>
                        </a:cubicBezTo>
                        <a:cubicBezTo>
                          <a:pt x="12" y="21"/>
                          <a:pt x="8" y="18"/>
                          <a:pt x="5" y="12"/>
                        </a:cubicBezTo>
                        <a:cubicBezTo>
                          <a:pt x="5" y="10"/>
                          <a:pt x="2" y="1"/>
                          <a:pt x="2" y="6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84" name="Freeform 113"/>
                  <p:cNvSpPr>
                    <a:spLocks/>
                  </p:cNvSpPr>
                  <p:nvPr/>
                </p:nvSpPr>
                <p:spPr bwMode="auto">
                  <a:xfrm>
                    <a:off x="1326" y="1954"/>
                    <a:ext cx="12" cy="42"/>
                  </a:xfrm>
                  <a:custGeom>
                    <a:avLst/>
                    <a:gdLst>
                      <a:gd name="T0" fmla="*/ 12 w 12"/>
                      <a:gd name="T1" fmla="*/ 0 h 42"/>
                      <a:gd name="T2" fmla="*/ 6 w 12"/>
                      <a:gd name="T3" fmla="*/ 22 h 42"/>
                      <a:gd name="T4" fmla="*/ 0 w 12"/>
                      <a:gd name="T5" fmla="*/ 42 h 42"/>
                      <a:gd name="T6" fmla="*/ 0 60000 65536"/>
                      <a:gd name="T7" fmla="*/ 0 60000 65536"/>
                      <a:gd name="T8" fmla="*/ 0 60000 65536"/>
                      <a:gd name="T9" fmla="*/ 0 w 12"/>
                      <a:gd name="T10" fmla="*/ 0 h 42"/>
                      <a:gd name="T11" fmla="*/ 12 w 12"/>
                      <a:gd name="T12" fmla="*/ 42 h 4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" h="42">
                        <a:moveTo>
                          <a:pt x="12" y="0"/>
                        </a:moveTo>
                        <a:cubicBezTo>
                          <a:pt x="12" y="6"/>
                          <a:pt x="9" y="17"/>
                          <a:pt x="6" y="22"/>
                        </a:cubicBezTo>
                        <a:cubicBezTo>
                          <a:pt x="6" y="23"/>
                          <a:pt x="2" y="42"/>
                          <a:pt x="0" y="42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85" name="Freeform 114"/>
                  <p:cNvSpPr>
                    <a:spLocks/>
                  </p:cNvSpPr>
                  <p:nvPr/>
                </p:nvSpPr>
                <p:spPr bwMode="auto">
                  <a:xfrm>
                    <a:off x="1340" y="1967"/>
                    <a:ext cx="90" cy="49"/>
                  </a:xfrm>
                  <a:custGeom>
                    <a:avLst/>
                    <a:gdLst>
                      <a:gd name="T0" fmla="*/ 0 w 90"/>
                      <a:gd name="T1" fmla="*/ 0 h 49"/>
                      <a:gd name="T2" fmla="*/ 11 w 90"/>
                      <a:gd name="T3" fmla="*/ 8 h 49"/>
                      <a:gd name="T4" fmla="*/ 16 w 90"/>
                      <a:gd name="T5" fmla="*/ 13 h 49"/>
                      <a:gd name="T6" fmla="*/ 23 w 90"/>
                      <a:gd name="T7" fmla="*/ 17 h 49"/>
                      <a:gd name="T8" fmla="*/ 44 w 90"/>
                      <a:gd name="T9" fmla="*/ 29 h 49"/>
                      <a:gd name="T10" fmla="*/ 52 w 90"/>
                      <a:gd name="T11" fmla="*/ 34 h 49"/>
                      <a:gd name="T12" fmla="*/ 58 w 90"/>
                      <a:gd name="T13" fmla="*/ 37 h 49"/>
                      <a:gd name="T14" fmla="*/ 90 w 90"/>
                      <a:gd name="T15" fmla="*/ 49 h 49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90"/>
                      <a:gd name="T25" fmla="*/ 0 h 49"/>
                      <a:gd name="T26" fmla="*/ 90 w 90"/>
                      <a:gd name="T27" fmla="*/ 49 h 49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90" h="49">
                        <a:moveTo>
                          <a:pt x="0" y="0"/>
                        </a:moveTo>
                        <a:cubicBezTo>
                          <a:pt x="1" y="3"/>
                          <a:pt x="7" y="6"/>
                          <a:pt x="11" y="8"/>
                        </a:cubicBezTo>
                        <a:cubicBezTo>
                          <a:pt x="11" y="11"/>
                          <a:pt x="14" y="11"/>
                          <a:pt x="16" y="13"/>
                        </a:cubicBezTo>
                        <a:cubicBezTo>
                          <a:pt x="18" y="14"/>
                          <a:pt x="23" y="17"/>
                          <a:pt x="23" y="17"/>
                        </a:cubicBezTo>
                        <a:cubicBezTo>
                          <a:pt x="27" y="23"/>
                          <a:pt x="37" y="25"/>
                          <a:pt x="44" y="29"/>
                        </a:cubicBezTo>
                        <a:cubicBezTo>
                          <a:pt x="46" y="32"/>
                          <a:pt x="52" y="34"/>
                          <a:pt x="52" y="34"/>
                        </a:cubicBezTo>
                        <a:cubicBezTo>
                          <a:pt x="54" y="37"/>
                          <a:pt x="56" y="37"/>
                          <a:pt x="58" y="37"/>
                        </a:cubicBezTo>
                        <a:cubicBezTo>
                          <a:pt x="62" y="48"/>
                          <a:pt x="81" y="49"/>
                          <a:pt x="90" y="49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86" name="Freeform 115"/>
                  <p:cNvSpPr>
                    <a:spLocks/>
                  </p:cNvSpPr>
                  <p:nvPr/>
                </p:nvSpPr>
                <p:spPr bwMode="auto">
                  <a:xfrm>
                    <a:off x="1428" y="1850"/>
                    <a:ext cx="128" cy="166"/>
                  </a:xfrm>
                  <a:custGeom>
                    <a:avLst/>
                    <a:gdLst>
                      <a:gd name="T0" fmla="*/ 0 w 128"/>
                      <a:gd name="T1" fmla="*/ 166 h 166"/>
                      <a:gd name="T2" fmla="*/ 51 w 128"/>
                      <a:gd name="T3" fmla="*/ 149 h 166"/>
                      <a:gd name="T4" fmla="*/ 57 w 128"/>
                      <a:gd name="T5" fmla="*/ 144 h 166"/>
                      <a:gd name="T6" fmla="*/ 65 w 128"/>
                      <a:gd name="T7" fmla="*/ 136 h 166"/>
                      <a:gd name="T8" fmla="*/ 73 w 128"/>
                      <a:gd name="T9" fmla="*/ 131 h 166"/>
                      <a:gd name="T10" fmla="*/ 90 w 128"/>
                      <a:gd name="T11" fmla="*/ 106 h 166"/>
                      <a:gd name="T12" fmla="*/ 95 w 128"/>
                      <a:gd name="T13" fmla="*/ 98 h 166"/>
                      <a:gd name="T14" fmla="*/ 101 w 128"/>
                      <a:gd name="T15" fmla="*/ 85 h 166"/>
                      <a:gd name="T16" fmla="*/ 115 w 128"/>
                      <a:gd name="T17" fmla="*/ 36 h 166"/>
                      <a:gd name="T18" fmla="*/ 120 w 128"/>
                      <a:gd name="T19" fmla="*/ 21 h 166"/>
                      <a:gd name="T20" fmla="*/ 125 w 128"/>
                      <a:gd name="T21" fmla="*/ 7 h 166"/>
                      <a:gd name="T22" fmla="*/ 128 w 128"/>
                      <a:gd name="T23" fmla="*/ 0 h 16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28"/>
                      <a:gd name="T37" fmla="*/ 0 h 166"/>
                      <a:gd name="T38" fmla="*/ 128 w 128"/>
                      <a:gd name="T39" fmla="*/ 166 h 166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28" h="166">
                        <a:moveTo>
                          <a:pt x="0" y="166"/>
                        </a:moveTo>
                        <a:cubicBezTo>
                          <a:pt x="18" y="164"/>
                          <a:pt x="34" y="154"/>
                          <a:pt x="51" y="149"/>
                        </a:cubicBezTo>
                        <a:cubicBezTo>
                          <a:pt x="53" y="147"/>
                          <a:pt x="57" y="144"/>
                          <a:pt x="57" y="144"/>
                        </a:cubicBezTo>
                        <a:cubicBezTo>
                          <a:pt x="58" y="140"/>
                          <a:pt x="62" y="138"/>
                          <a:pt x="65" y="136"/>
                        </a:cubicBezTo>
                        <a:cubicBezTo>
                          <a:pt x="68" y="133"/>
                          <a:pt x="70" y="133"/>
                          <a:pt x="73" y="131"/>
                        </a:cubicBezTo>
                        <a:cubicBezTo>
                          <a:pt x="75" y="126"/>
                          <a:pt x="87" y="109"/>
                          <a:pt x="90" y="106"/>
                        </a:cubicBezTo>
                        <a:cubicBezTo>
                          <a:pt x="91" y="103"/>
                          <a:pt x="92" y="100"/>
                          <a:pt x="95" y="98"/>
                        </a:cubicBezTo>
                        <a:cubicBezTo>
                          <a:pt x="96" y="94"/>
                          <a:pt x="99" y="90"/>
                          <a:pt x="101" y="85"/>
                        </a:cubicBezTo>
                        <a:cubicBezTo>
                          <a:pt x="106" y="69"/>
                          <a:pt x="108" y="51"/>
                          <a:pt x="115" y="36"/>
                        </a:cubicBezTo>
                        <a:cubicBezTo>
                          <a:pt x="116" y="30"/>
                          <a:pt x="115" y="26"/>
                          <a:pt x="120" y="21"/>
                        </a:cubicBezTo>
                        <a:cubicBezTo>
                          <a:pt x="121" y="16"/>
                          <a:pt x="124" y="12"/>
                          <a:pt x="125" y="7"/>
                        </a:cubicBezTo>
                        <a:cubicBezTo>
                          <a:pt x="126" y="5"/>
                          <a:pt x="128" y="0"/>
                          <a:pt x="128" y="0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87" name="Freeform 116"/>
                  <p:cNvSpPr>
                    <a:spLocks/>
                  </p:cNvSpPr>
                  <p:nvPr/>
                </p:nvSpPr>
                <p:spPr bwMode="auto">
                  <a:xfrm>
                    <a:off x="1178" y="1429"/>
                    <a:ext cx="0" cy="62"/>
                  </a:xfrm>
                  <a:custGeom>
                    <a:avLst/>
                    <a:gdLst>
                      <a:gd name="T0" fmla="*/ 0 h 62"/>
                      <a:gd name="T1" fmla="*/ 41 h 62"/>
                      <a:gd name="T2" fmla="*/ 62 h 62"/>
                      <a:gd name="T3" fmla="*/ 0 60000 65536"/>
                      <a:gd name="T4" fmla="*/ 0 60000 65536"/>
                      <a:gd name="T5" fmla="*/ 0 60000 65536"/>
                      <a:gd name="T6" fmla="*/ 0 h 62"/>
                      <a:gd name="T7" fmla="*/ 62 h 62"/>
                    </a:gdLst>
                    <a:ahLst/>
                    <a:cxnLst>
                      <a:cxn ang="T3">
                        <a:pos x="0" y="T0"/>
                      </a:cxn>
                      <a:cxn ang="T4">
                        <a:pos x="0" y="T1"/>
                      </a:cxn>
                      <a:cxn ang="T5">
                        <a:pos x="0" y="T2"/>
                      </a:cxn>
                    </a:cxnLst>
                    <a:rect l="0" t="T6" r="0" b="T7"/>
                    <a:pathLst>
                      <a:path h="62">
                        <a:moveTo>
                          <a:pt x="0" y="0"/>
                        </a:moveTo>
                        <a:cubicBezTo>
                          <a:pt x="0" y="14"/>
                          <a:pt x="0" y="27"/>
                          <a:pt x="0" y="41"/>
                        </a:cubicBezTo>
                        <a:cubicBezTo>
                          <a:pt x="0" y="48"/>
                          <a:pt x="0" y="62"/>
                          <a:pt x="0" y="62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88" name="Freeform 117"/>
                  <p:cNvSpPr>
                    <a:spLocks/>
                  </p:cNvSpPr>
                  <p:nvPr/>
                </p:nvSpPr>
                <p:spPr bwMode="auto">
                  <a:xfrm>
                    <a:off x="1113" y="1445"/>
                    <a:ext cx="30" cy="11"/>
                  </a:xfrm>
                  <a:custGeom>
                    <a:avLst/>
                    <a:gdLst>
                      <a:gd name="T0" fmla="*/ 27 w 30"/>
                      <a:gd name="T1" fmla="*/ 0 h 11"/>
                      <a:gd name="T2" fmla="*/ 11 w 30"/>
                      <a:gd name="T3" fmla="*/ 1 h 11"/>
                      <a:gd name="T4" fmla="*/ 6 w 30"/>
                      <a:gd name="T5" fmla="*/ 3 h 11"/>
                      <a:gd name="T6" fmla="*/ 7 w 30"/>
                      <a:gd name="T7" fmla="*/ 11 h 11"/>
                      <a:gd name="T8" fmla="*/ 24 w 30"/>
                      <a:gd name="T9" fmla="*/ 10 h 11"/>
                      <a:gd name="T10" fmla="*/ 30 w 30"/>
                      <a:gd name="T11" fmla="*/ 4 h 11"/>
                      <a:gd name="T12" fmla="*/ 27 w 30"/>
                      <a:gd name="T13" fmla="*/ 0 h 1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0"/>
                      <a:gd name="T22" fmla="*/ 0 h 11"/>
                      <a:gd name="T23" fmla="*/ 30 w 30"/>
                      <a:gd name="T24" fmla="*/ 11 h 1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0" h="11">
                        <a:moveTo>
                          <a:pt x="27" y="0"/>
                        </a:moveTo>
                        <a:cubicBezTo>
                          <a:pt x="21" y="0"/>
                          <a:pt x="16" y="0"/>
                          <a:pt x="11" y="1"/>
                        </a:cubicBezTo>
                        <a:cubicBezTo>
                          <a:pt x="9" y="1"/>
                          <a:pt x="6" y="3"/>
                          <a:pt x="6" y="3"/>
                        </a:cubicBezTo>
                        <a:cubicBezTo>
                          <a:pt x="5" y="6"/>
                          <a:pt x="0" y="10"/>
                          <a:pt x="7" y="11"/>
                        </a:cubicBezTo>
                        <a:cubicBezTo>
                          <a:pt x="13" y="11"/>
                          <a:pt x="19" y="11"/>
                          <a:pt x="24" y="10"/>
                        </a:cubicBezTo>
                        <a:cubicBezTo>
                          <a:pt x="27" y="10"/>
                          <a:pt x="30" y="4"/>
                          <a:pt x="30" y="4"/>
                        </a:cubicBezTo>
                        <a:cubicBezTo>
                          <a:pt x="29" y="1"/>
                          <a:pt x="24" y="2"/>
                          <a:pt x="27" y="0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89" name="Freeform 118"/>
                  <p:cNvSpPr>
                    <a:spLocks/>
                  </p:cNvSpPr>
                  <p:nvPr/>
                </p:nvSpPr>
                <p:spPr bwMode="auto">
                  <a:xfrm>
                    <a:off x="1116" y="1454"/>
                    <a:ext cx="25" cy="182"/>
                  </a:xfrm>
                  <a:custGeom>
                    <a:avLst/>
                    <a:gdLst>
                      <a:gd name="T0" fmla="*/ 0 w 25"/>
                      <a:gd name="T1" fmla="*/ 0 h 182"/>
                      <a:gd name="T2" fmla="*/ 7 w 25"/>
                      <a:gd name="T3" fmla="*/ 14 h 182"/>
                      <a:gd name="T4" fmla="*/ 15 w 25"/>
                      <a:gd name="T5" fmla="*/ 43 h 182"/>
                      <a:gd name="T6" fmla="*/ 25 w 25"/>
                      <a:gd name="T7" fmla="*/ 98 h 182"/>
                      <a:gd name="T8" fmla="*/ 17 w 25"/>
                      <a:gd name="T9" fmla="*/ 163 h 182"/>
                      <a:gd name="T10" fmla="*/ 11 w 25"/>
                      <a:gd name="T11" fmla="*/ 182 h 182"/>
                      <a:gd name="T12" fmla="*/ 9 w 25"/>
                      <a:gd name="T13" fmla="*/ 181 h 182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5"/>
                      <a:gd name="T22" fmla="*/ 0 h 182"/>
                      <a:gd name="T23" fmla="*/ 25 w 25"/>
                      <a:gd name="T24" fmla="*/ 182 h 182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5" h="182">
                        <a:moveTo>
                          <a:pt x="0" y="0"/>
                        </a:moveTo>
                        <a:cubicBezTo>
                          <a:pt x="2" y="5"/>
                          <a:pt x="5" y="10"/>
                          <a:pt x="7" y="14"/>
                        </a:cubicBezTo>
                        <a:cubicBezTo>
                          <a:pt x="10" y="24"/>
                          <a:pt x="13" y="34"/>
                          <a:pt x="15" y="43"/>
                        </a:cubicBezTo>
                        <a:cubicBezTo>
                          <a:pt x="21" y="60"/>
                          <a:pt x="22" y="80"/>
                          <a:pt x="25" y="98"/>
                        </a:cubicBezTo>
                        <a:cubicBezTo>
                          <a:pt x="24" y="122"/>
                          <a:pt x="22" y="141"/>
                          <a:pt x="17" y="163"/>
                        </a:cubicBezTo>
                        <a:cubicBezTo>
                          <a:pt x="16" y="170"/>
                          <a:pt x="13" y="174"/>
                          <a:pt x="11" y="182"/>
                        </a:cubicBezTo>
                        <a:cubicBezTo>
                          <a:pt x="10" y="182"/>
                          <a:pt x="9" y="181"/>
                          <a:pt x="9" y="181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90" name="Freeform 119"/>
                  <p:cNvSpPr>
                    <a:spLocks/>
                  </p:cNvSpPr>
                  <p:nvPr/>
                </p:nvSpPr>
                <p:spPr bwMode="auto">
                  <a:xfrm>
                    <a:off x="1143" y="1450"/>
                    <a:ext cx="85" cy="103"/>
                  </a:xfrm>
                  <a:custGeom>
                    <a:avLst/>
                    <a:gdLst>
                      <a:gd name="T0" fmla="*/ 0 w 85"/>
                      <a:gd name="T1" fmla="*/ 2 h 103"/>
                      <a:gd name="T2" fmla="*/ 10 w 85"/>
                      <a:gd name="T3" fmla="*/ 22 h 103"/>
                      <a:gd name="T4" fmla="*/ 20 w 85"/>
                      <a:gd name="T5" fmla="*/ 48 h 103"/>
                      <a:gd name="T6" fmla="*/ 31 w 85"/>
                      <a:gd name="T7" fmla="*/ 86 h 103"/>
                      <a:gd name="T8" fmla="*/ 37 w 85"/>
                      <a:gd name="T9" fmla="*/ 103 h 103"/>
                      <a:gd name="T10" fmla="*/ 46 w 85"/>
                      <a:gd name="T11" fmla="*/ 84 h 103"/>
                      <a:gd name="T12" fmla="*/ 50 w 85"/>
                      <a:gd name="T13" fmla="*/ 71 h 103"/>
                      <a:gd name="T14" fmla="*/ 64 w 85"/>
                      <a:gd name="T15" fmla="*/ 38 h 103"/>
                      <a:gd name="T16" fmla="*/ 72 w 85"/>
                      <a:gd name="T17" fmla="*/ 19 h 103"/>
                      <a:gd name="T18" fmla="*/ 77 w 85"/>
                      <a:gd name="T19" fmla="*/ 14 h 103"/>
                      <a:gd name="T20" fmla="*/ 82 w 85"/>
                      <a:gd name="T21" fmla="*/ 6 h 103"/>
                      <a:gd name="T22" fmla="*/ 83 w 85"/>
                      <a:gd name="T23" fmla="*/ 1 h 103"/>
                      <a:gd name="T24" fmla="*/ 85 w 85"/>
                      <a:gd name="T25" fmla="*/ 0 h 103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85"/>
                      <a:gd name="T40" fmla="*/ 0 h 103"/>
                      <a:gd name="T41" fmla="*/ 85 w 85"/>
                      <a:gd name="T42" fmla="*/ 103 h 103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85" h="103">
                        <a:moveTo>
                          <a:pt x="0" y="2"/>
                        </a:moveTo>
                        <a:cubicBezTo>
                          <a:pt x="3" y="6"/>
                          <a:pt x="7" y="20"/>
                          <a:pt x="10" y="22"/>
                        </a:cubicBezTo>
                        <a:cubicBezTo>
                          <a:pt x="12" y="27"/>
                          <a:pt x="17" y="43"/>
                          <a:pt x="20" y="48"/>
                        </a:cubicBezTo>
                        <a:cubicBezTo>
                          <a:pt x="23" y="59"/>
                          <a:pt x="24" y="76"/>
                          <a:pt x="31" y="86"/>
                        </a:cubicBezTo>
                        <a:cubicBezTo>
                          <a:pt x="32" y="91"/>
                          <a:pt x="34" y="98"/>
                          <a:pt x="37" y="103"/>
                        </a:cubicBezTo>
                        <a:cubicBezTo>
                          <a:pt x="42" y="101"/>
                          <a:pt x="42" y="89"/>
                          <a:pt x="46" y="84"/>
                        </a:cubicBezTo>
                        <a:cubicBezTo>
                          <a:pt x="49" y="80"/>
                          <a:pt x="48" y="75"/>
                          <a:pt x="50" y="71"/>
                        </a:cubicBezTo>
                        <a:cubicBezTo>
                          <a:pt x="54" y="60"/>
                          <a:pt x="58" y="48"/>
                          <a:pt x="64" y="38"/>
                        </a:cubicBezTo>
                        <a:cubicBezTo>
                          <a:pt x="65" y="32"/>
                          <a:pt x="67" y="22"/>
                          <a:pt x="72" y="19"/>
                        </a:cubicBezTo>
                        <a:cubicBezTo>
                          <a:pt x="74" y="16"/>
                          <a:pt x="74" y="15"/>
                          <a:pt x="77" y="14"/>
                        </a:cubicBezTo>
                        <a:cubicBezTo>
                          <a:pt x="79" y="11"/>
                          <a:pt x="79" y="8"/>
                          <a:pt x="82" y="6"/>
                        </a:cubicBezTo>
                        <a:cubicBezTo>
                          <a:pt x="82" y="4"/>
                          <a:pt x="82" y="2"/>
                          <a:pt x="83" y="1"/>
                        </a:cubicBezTo>
                        <a:cubicBezTo>
                          <a:pt x="85" y="1"/>
                          <a:pt x="85" y="1"/>
                          <a:pt x="85" y="0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91" name="Freeform 120"/>
                  <p:cNvSpPr>
                    <a:spLocks/>
                  </p:cNvSpPr>
                  <p:nvPr/>
                </p:nvSpPr>
                <p:spPr bwMode="auto">
                  <a:xfrm>
                    <a:off x="1212" y="1469"/>
                    <a:ext cx="38" cy="130"/>
                  </a:xfrm>
                  <a:custGeom>
                    <a:avLst/>
                    <a:gdLst>
                      <a:gd name="T0" fmla="*/ 38 w 38"/>
                      <a:gd name="T1" fmla="*/ 0 h 130"/>
                      <a:gd name="T2" fmla="*/ 31 w 38"/>
                      <a:gd name="T3" fmla="*/ 9 h 130"/>
                      <a:gd name="T4" fmla="*/ 28 w 38"/>
                      <a:gd name="T5" fmla="*/ 18 h 130"/>
                      <a:gd name="T6" fmla="*/ 19 w 38"/>
                      <a:gd name="T7" fmla="*/ 40 h 130"/>
                      <a:gd name="T8" fmla="*/ 15 w 38"/>
                      <a:gd name="T9" fmla="*/ 46 h 130"/>
                      <a:gd name="T10" fmla="*/ 7 w 38"/>
                      <a:gd name="T11" fmla="*/ 63 h 130"/>
                      <a:gd name="T12" fmla="*/ 3 w 38"/>
                      <a:gd name="T13" fmla="*/ 77 h 130"/>
                      <a:gd name="T14" fmla="*/ 0 w 38"/>
                      <a:gd name="T15" fmla="*/ 91 h 130"/>
                      <a:gd name="T16" fmla="*/ 2 w 38"/>
                      <a:gd name="T17" fmla="*/ 130 h 13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38"/>
                      <a:gd name="T28" fmla="*/ 0 h 130"/>
                      <a:gd name="T29" fmla="*/ 38 w 38"/>
                      <a:gd name="T30" fmla="*/ 130 h 13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38" h="130">
                        <a:moveTo>
                          <a:pt x="38" y="0"/>
                        </a:moveTo>
                        <a:cubicBezTo>
                          <a:pt x="38" y="3"/>
                          <a:pt x="35" y="8"/>
                          <a:pt x="31" y="9"/>
                        </a:cubicBezTo>
                        <a:cubicBezTo>
                          <a:pt x="30" y="13"/>
                          <a:pt x="30" y="15"/>
                          <a:pt x="28" y="18"/>
                        </a:cubicBezTo>
                        <a:cubicBezTo>
                          <a:pt x="27" y="24"/>
                          <a:pt x="24" y="37"/>
                          <a:pt x="19" y="40"/>
                        </a:cubicBezTo>
                        <a:cubicBezTo>
                          <a:pt x="17" y="43"/>
                          <a:pt x="17" y="44"/>
                          <a:pt x="15" y="46"/>
                        </a:cubicBezTo>
                        <a:cubicBezTo>
                          <a:pt x="13" y="51"/>
                          <a:pt x="10" y="58"/>
                          <a:pt x="7" y="63"/>
                        </a:cubicBezTo>
                        <a:cubicBezTo>
                          <a:pt x="5" y="68"/>
                          <a:pt x="5" y="73"/>
                          <a:pt x="3" y="77"/>
                        </a:cubicBezTo>
                        <a:cubicBezTo>
                          <a:pt x="2" y="82"/>
                          <a:pt x="0" y="86"/>
                          <a:pt x="0" y="91"/>
                        </a:cubicBezTo>
                        <a:cubicBezTo>
                          <a:pt x="0" y="106"/>
                          <a:pt x="2" y="117"/>
                          <a:pt x="2" y="130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92" name="Freeform 121"/>
                  <p:cNvSpPr>
                    <a:spLocks/>
                  </p:cNvSpPr>
                  <p:nvPr/>
                </p:nvSpPr>
                <p:spPr bwMode="auto">
                  <a:xfrm>
                    <a:off x="1064" y="1636"/>
                    <a:ext cx="65" cy="245"/>
                  </a:xfrm>
                  <a:custGeom>
                    <a:avLst/>
                    <a:gdLst>
                      <a:gd name="T0" fmla="*/ 62 w 65"/>
                      <a:gd name="T1" fmla="*/ 0 h 245"/>
                      <a:gd name="T2" fmla="*/ 58 w 65"/>
                      <a:gd name="T3" fmla="*/ 5 h 245"/>
                      <a:gd name="T4" fmla="*/ 49 w 65"/>
                      <a:gd name="T5" fmla="*/ 12 h 245"/>
                      <a:gd name="T6" fmla="*/ 41 w 65"/>
                      <a:gd name="T7" fmla="*/ 20 h 245"/>
                      <a:gd name="T8" fmla="*/ 37 w 65"/>
                      <a:gd name="T9" fmla="*/ 23 h 245"/>
                      <a:gd name="T10" fmla="*/ 28 w 65"/>
                      <a:gd name="T11" fmla="*/ 30 h 245"/>
                      <a:gd name="T12" fmla="*/ 20 w 65"/>
                      <a:gd name="T13" fmla="*/ 38 h 245"/>
                      <a:gd name="T14" fmla="*/ 16 w 65"/>
                      <a:gd name="T15" fmla="*/ 46 h 245"/>
                      <a:gd name="T16" fmla="*/ 7 w 65"/>
                      <a:gd name="T17" fmla="*/ 69 h 245"/>
                      <a:gd name="T18" fmla="*/ 5 w 65"/>
                      <a:gd name="T19" fmla="*/ 81 h 245"/>
                      <a:gd name="T20" fmla="*/ 9 w 65"/>
                      <a:gd name="T21" fmla="*/ 153 h 245"/>
                      <a:gd name="T22" fmla="*/ 13 w 65"/>
                      <a:gd name="T23" fmla="*/ 175 h 245"/>
                      <a:gd name="T24" fmla="*/ 26 w 65"/>
                      <a:gd name="T25" fmla="*/ 208 h 245"/>
                      <a:gd name="T26" fmla="*/ 42 w 65"/>
                      <a:gd name="T27" fmla="*/ 226 h 245"/>
                      <a:gd name="T28" fmla="*/ 47 w 65"/>
                      <a:gd name="T29" fmla="*/ 231 h 245"/>
                      <a:gd name="T30" fmla="*/ 51 w 65"/>
                      <a:gd name="T31" fmla="*/ 234 h 245"/>
                      <a:gd name="T32" fmla="*/ 57 w 65"/>
                      <a:gd name="T33" fmla="*/ 240 h 245"/>
                      <a:gd name="T34" fmla="*/ 63 w 65"/>
                      <a:gd name="T35" fmla="*/ 242 h 245"/>
                      <a:gd name="T36" fmla="*/ 65 w 65"/>
                      <a:gd name="T37" fmla="*/ 245 h 245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65"/>
                      <a:gd name="T58" fmla="*/ 0 h 245"/>
                      <a:gd name="T59" fmla="*/ 65 w 65"/>
                      <a:gd name="T60" fmla="*/ 245 h 245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65" h="245">
                        <a:moveTo>
                          <a:pt x="62" y="0"/>
                        </a:moveTo>
                        <a:cubicBezTo>
                          <a:pt x="61" y="2"/>
                          <a:pt x="60" y="4"/>
                          <a:pt x="58" y="5"/>
                        </a:cubicBezTo>
                        <a:cubicBezTo>
                          <a:pt x="56" y="8"/>
                          <a:pt x="52" y="11"/>
                          <a:pt x="49" y="12"/>
                        </a:cubicBezTo>
                        <a:cubicBezTo>
                          <a:pt x="47" y="15"/>
                          <a:pt x="44" y="17"/>
                          <a:pt x="41" y="20"/>
                        </a:cubicBezTo>
                        <a:cubicBezTo>
                          <a:pt x="40" y="21"/>
                          <a:pt x="37" y="23"/>
                          <a:pt x="37" y="23"/>
                        </a:cubicBezTo>
                        <a:cubicBezTo>
                          <a:pt x="35" y="26"/>
                          <a:pt x="31" y="28"/>
                          <a:pt x="28" y="30"/>
                        </a:cubicBezTo>
                        <a:cubicBezTo>
                          <a:pt x="26" y="33"/>
                          <a:pt x="23" y="34"/>
                          <a:pt x="20" y="38"/>
                        </a:cubicBezTo>
                        <a:cubicBezTo>
                          <a:pt x="18" y="40"/>
                          <a:pt x="18" y="43"/>
                          <a:pt x="16" y="46"/>
                        </a:cubicBezTo>
                        <a:cubicBezTo>
                          <a:pt x="15" y="51"/>
                          <a:pt x="13" y="67"/>
                          <a:pt x="7" y="69"/>
                        </a:cubicBezTo>
                        <a:cubicBezTo>
                          <a:pt x="6" y="73"/>
                          <a:pt x="5" y="77"/>
                          <a:pt x="5" y="81"/>
                        </a:cubicBezTo>
                        <a:cubicBezTo>
                          <a:pt x="3" y="104"/>
                          <a:pt x="0" y="130"/>
                          <a:pt x="9" y="153"/>
                        </a:cubicBezTo>
                        <a:cubicBezTo>
                          <a:pt x="10" y="161"/>
                          <a:pt x="11" y="168"/>
                          <a:pt x="13" y="175"/>
                        </a:cubicBezTo>
                        <a:cubicBezTo>
                          <a:pt x="14" y="187"/>
                          <a:pt x="17" y="199"/>
                          <a:pt x="26" y="208"/>
                        </a:cubicBezTo>
                        <a:cubicBezTo>
                          <a:pt x="28" y="213"/>
                          <a:pt x="37" y="224"/>
                          <a:pt x="42" y="226"/>
                        </a:cubicBezTo>
                        <a:cubicBezTo>
                          <a:pt x="43" y="228"/>
                          <a:pt x="45" y="230"/>
                          <a:pt x="47" y="231"/>
                        </a:cubicBezTo>
                        <a:cubicBezTo>
                          <a:pt x="48" y="233"/>
                          <a:pt x="51" y="234"/>
                          <a:pt x="51" y="234"/>
                        </a:cubicBezTo>
                        <a:cubicBezTo>
                          <a:pt x="52" y="236"/>
                          <a:pt x="55" y="238"/>
                          <a:pt x="57" y="240"/>
                        </a:cubicBezTo>
                        <a:cubicBezTo>
                          <a:pt x="59" y="241"/>
                          <a:pt x="63" y="242"/>
                          <a:pt x="63" y="242"/>
                        </a:cubicBezTo>
                        <a:cubicBezTo>
                          <a:pt x="65" y="244"/>
                          <a:pt x="64" y="243"/>
                          <a:pt x="65" y="245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93" name="Freeform 122"/>
                  <p:cNvSpPr>
                    <a:spLocks/>
                  </p:cNvSpPr>
                  <p:nvPr/>
                </p:nvSpPr>
                <p:spPr bwMode="auto">
                  <a:xfrm>
                    <a:off x="1008" y="1636"/>
                    <a:ext cx="84" cy="282"/>
                  </a:xfrm>
                  <a:custGeom>
                    <a:avLst/>
                    <a:gdLst>
                      <a:gd name="T0" fmla="*/ 84 w 84"/>
                      <a:gd name="T1" fmla="*/ 0 h 282"/>
                      <a:gd name="T2" fmla="*/ 80 w 84"/>
                      <a:gd name="T3" fmla="*/ 9 h 282"/>
                      <a:gd name="T4" fmla="*/ 75 w 84"/>
                      <a:gd name="T5" fmla="*/ 20 h 282"/>
                      <a:gd name="T6" fmla="*/ 68 w 84"/>
                      <a:gd name="T7" fmla="*/ 43 h 282"/>
                      <a:gd name="T8" fmla="*/ 63 w 84"/>
                      <a:gd name="T9" fmla="*/ 61 h 282"/>
                      <a:gd name="T10" fmla="*/ 55 w 84"/>
                      <a:gd name="T11" fmla="*/ 102 h 282"/>
                      <a:gd name="T12" fmla="*/ 42 w 84"/>
                      <a:gd name="T13" fmla="*/ 181 h 282"/>
                      <a:gd name="T14" fmla="*/ 38 w 84"/>
                      <a:gd name="T15" fmla="*/ 209 h 282"/>
                      <a:gd name="T16" fmla="*/ 34 w 84"/>
                      <a:gd name="T17" fmla="*/ 213 h 282"/>
                      <a:gd name="T18" fmla="*/ 30 w 84"/>
                      <a:gd name="T19" fmla="*/ 222 h 282"/>
                      <a:gd name="T20" fmla="*/ 25 w 84"/>
                      <a:gd name="T21" fmla="*/ 230 h 282"/>
                      <a:gd name="T22" fmla="*/ 20 w 84"/>
                      <a:gd name="T23" fmla="*/ 238 h 282"/>
                      <a:gd name="T24" fmla="*/ 11 w 84"/>
                      <a:gd name="T25" fmla="*/ 255 h 282"/>
                      <a:gd name="T26" fmla="*/ 3 w 84"/>
                      <a:gd name="T27" fmla="*/ 276 h 282"/>
                      <a:gd name="T28" fmla="*/ 0 w 84"/>
                      <a:gd name="T29" fmla="*/ 282 h 282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84"/>
                      <a:gd name="T46" fmla="*/ 0 h 282"/>
                      <a:gd name="T47" fmla="*/ 84 w 84"/>
                      <a:gd name="T48" fmla="*/ 282 h 282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84" h="282">
                        <a:moveTo>
                          <a:pt x="84" y="0"/>
                        </a:moveTo>
                        <a:cubicBezTo>
                          <a:pt x="84" y="4"/>
                          <a:pt x="83" y="6"/>
                          <a:pt x="80" y="9"/>
                        </a:cubicBezTo>
                        <a:cubicBezTo>
                          <a:pt x="79" y="14"/>
                          <a:pt x="78" y="17"/>
                          <a:pt x="75" y="20"/>
                        </a:cubicBezTo>
                        <a:cubicBezTo>
                          <a:pt x="72" y="28"/>
                          <a:pt x="70" y="35"/>
                          <a:pt x="68" y="43"/>
                        </a:cubicBezTo>
                        <a:cubicBezTo>
                          <a:pt x="66" y="49"/>
                          <a:pt x="66" y="55"/>
                          <a:pt x="63" y="61"/>
                        </a:cubicBezTo>
                        <a:cubicBezTo>
                          <a:pt x="62" y="74"/>
                          <a:pt x="59" y="88"/>
                          <a:pt x="55" y="102"/>
                        </a:cubicBezTo>
                        <a:cubicBezTo>
                          <a:pt x="53" y="122"/>
                          <a:pt x="54" y="163"/>
                          <a:pt x="42" y="181"/>
                        </a:cubicBezTo>
                        <a:cubicBezTo>
                          <a:pt x="42" y="189"/>
                          <a:pt x="44" y="202"/>
                          <a:pt x="38" y="209"/>
                        </a:cubicBezTo>
                        <a:cubicBezTo>
                          <a:pt x="35" y="215"/>
                          <a:pt x="39" y="205"/>
                          <a:pt x="34" y="213"/>
                        </a:cubicBezTo>
                        <a:cubicBezTo>
                          <a:pt x="31" y="217"/>
                          <a:pt x="33" y="219"/>
                          <a:pt x="30" y="222"/>
                        </a:cubicBezTo>
                        <a:cubicBezTo>
                          <a:pt x="29" y="224"/>
                          <a:pt x="27" y="228"/>
                          <a:pt x="25" y="230"/>
                        </a:cubicBezTo>
                        <a:cubicBezTo>
                          <a:pt x="24" y="233"/>
                          <a:pt x="20" y="238"/>
                          <a:pt x="20" y="238"/>
                        </a:cubicBezTo>
                        <a:cubicBezTo>
                          <a:pt x="19" y="244"/>
                          <a:pt x="15" y="250"/>
                          <a:pt x="11" y="255"/>
                        </a:cubicBezTo>
                        <a:cubicBezTo>
                          <a:pt x="9" y="262"/>
                          <a:pt x="5" y="269"/>
                          <a:pt x="3" y="276"/>
                        </a:cubicBezTo>
                        <a:cubicBezTo>
                          <a:pt x="3" y="277"/>
                          <a:pt x="2" y="282"/>
                          <a:pt x="0" y="282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94" name="Freeform 123"/>
                  <p:cNvSpPr>
                    <a:spLocks/>
                  </p:cNvSpPr>
                  <p:nvPr/>
                </p:nvSpPr>
                <p:spPr bwMode="auto">
                  <a:xfrm>
                    <a:off x="1132" y="1874"/>
                    <a:ext cx="36" cy="26"/>
                  </a:xfrm>
                  <a:custGeom>
                    <a:avLst/>
                    <a:gdLst>
                      <a:gd name="T0" fmla="*/ 36 w 36"/>
                      <a:gd name="T1" fmla="*/ 26 h 26"/>
                      <a:gd name="T2" fmla="*/ 21 w 36"/>
                      <a:gd name="T3" fmla="*/ 23 h 26"/>
                      <a:gd name="T4" fmla="*/ 12 w 36"/>
                      <a:gd name="T5" fmla="*/ 17 h 26"/>
                      <a:gd name="T6" fmla="*/ 4 w 36"/>
                      <a:gd name="T7" fmla="*/ 14 h 26"/>
                      <a:gd name="T8" fmla="*/ 0 w 36"/>
                      <a:gd name="T9" fmla="*/ 0 h 26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6"/>
                      <a:gd name="T16" fmla="*/ 0 h 26"/>
                      <a:gd name="T17" fmla="*/ 36 w 36"/>
                      <a:gd name="T18" fmla="*/ 26 h 26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6" h="26">
                        <a:moveTo>
                          <a:pt x="36" y="26"/>
                        </a:moveTo>
                        <a:cubicBezTo>
                          <a:pt x="32" y="25"/>
                          <a:pt x="26" y="25"/>
                          <a:pt x="21" y="23"/>
                        </a:cubicBezTo>
                        <a:cubicBezTo>
                          <a:pt x="19" y="21"/>
                          <a:pt x="15" y="18"/>
                          <a:pt x="12" y="17"/>
                        </a:cubicBezTo>
                        <a:cubicBezTo>
                          <a:pt x="9" y="17"/>
                          <a:pt x="4" y="14"/>
                          <a:pt x="4" y="14"/>
                        </a:cubicBezTo>
                        <a:cubicBezTo>
                          <a:pt x="0" y="10"/>
                          <a:pt x="0" y="7"/>
                          <a:pt x="0" y="0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95" name="Freeform 124"/>
                  <p:cNvSpPr>
                    <a:spLocks/>
                  </p:cNvSpPr>
                  <p:nvPr/>
                </p:nvSpPr>
                <p:spPr bwMode="auto">
                  <a:xfrm>
                    <a:off x="1044" y="1886"/>
                    <a:ext cx="88" cy="36"/>
                  </a:xfrm>
                  <a:custGeom>
                    <a:avLst/>
                    <a:gdLst>
                      <a:gd name="T0" fmla="*/ 88 w 88"/>
                      <a:gd name="T1" fmla="*/ 3 h 36"/>
                      <a:gd name="T2" fmla="*/ 68 w 88"/>
                      <a:gd name="T3" fmla="*/ 0 h 36"/>
                      <a:gd name="T4" fmla="*/ 44 w 88"/>
                      <a:gd name="T5" fmla="*/ 4 h 36"/>
                      <a:gd name="T6" fmla="*/ 36 w 88"/>
                      <a:gd name="T7" fmla="*/ 8 h 36"/>
                      <a:gd name="T8" fmla="*/ 29 w 88"/>
                      <a:gd name="T9" fmla="*/ 14 h 36"/>
                      <a:gd name="T10" fmla="*/ 23 w 88"/>
                      <a:gd name="T11" fmla="*/ 17 h 36"/>
                      <a:gd name="T12" fmla="*/ 11 w 88"/>
                      <a:gd name="T13" fmla="*/ 26 h 36"/>
                      <a:gd name="T14" fmla="*/ 2 w 88"/>
                      <a:gd name="T15" fmla="*/ 33 h 36"/>
                      <a:gd name="T16" fmla="*/ 0 w 88"/>
                      <a:gd name="T17" fmla="*/ 36 h 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88"/>
                      <a:gd name="T28" fmla="*/ 0 h 36"/>
                      <a:gd name="T29" fmla="*/ 88 w 88"/>
                      <a:gd name="T30" fmla="*/ 36 h 3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88" h="36">
                        <a:moveTo>
                          <a:pt x="88" y="3"/>
                        </a:moveTo>
                        <a:cubicBezTo>
                          <a:pt x="81" y="2"/>
                          <a:pt x="75" y="1"/>
                          <a:pt x="68" y="0"/>
                        </a:cubicBezTo>
                        <a:cubicBezTo>
                          <a:pt x="58" y="1"/>
                          <a:pt x="53" y="3"/>
                          <a:pt x="44" y="4"/>
                        </a:cubicBezTo>
                        <a:cubicBezTo>
                          <a:pt x="42" y="7"/>
                          <a:pt x="36" y="8"/>
                          <a:pt x="36" y="8"/>
                        </a:cubicBezTo>
                        <a:cubicBezTo>
                          <a:pt x="33" y="9"/>
                          <a:pt x="31" y="12"/>
                          <a:pt x="29" y="14"/>
                        </a:cubicBezTo>
                        <a:cubicBezTo>
                          <a:pt x="27" y="15"/>
                          <a:pt x="23" y="17"/>
                          <a:pt x="23" y="17"/>
                        </a:cubicBezTo>
                        <a:cubicBezTo>
                          <a:pt x="20" y="21"/>
                          <a:pt x="15" y="24"/>
                          <a:pt x="11" y="26"/>
                        </a:cubicBezTo>
                        <a:cubicBezTo>
                          <a:pt x="9" y="28"/>
                          <a:pt x="5" y="32"/>
                          <a:pt x="2" y="33"/>
                        </a:cubicBezTo>
                        <a:cubicBezTo>
                          <a:pt x="1" y="36"/>
                          <a:pt x="2" y="36"/>
                          <a:pt x="0" y="36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96" name="Freeform 125"/>
                  <p:cNvSpPr>
                    <a:spLocks/>
                  </p:cNvSpPr>
                  <p:nvPr/>
                </p:nvSpPr>
                <p:spPr bwMode="auto">
                  <a:xfrm>
                    <a:off x="975" y="1982"/>
                    <a:ext cx="24" cy="102"/>
                  </a:xfrm>
                  <a:custGeom>
                    <a:avLst/>
                    <a:gdLst>
                      <a:gd name="T0" fmla="*/ 24 w 24"/>
                      <a:gd name="T1" fmla="*/ 0 h 102"/>
                      <a:gd name="T2" fmla="*/ 21 w 24"/>
                      <a:gd name="T3" fmla="*/ 5 h 102"/>
                      <a:gd name="T4" fmla="*/ 16 w 24"/>
                      <a:gd name="T5" fmla="*/ 11 h 102"/>
                      <a:gd name="T6" fmla="*/ 4 w 24"/>
                      <a:gd name="T7" fmla="*/ 43 h 102"/>
                      <a:gd name="T8" fmla="*/ 4 w 24"/>
                      <a:gd name="T9" fmla="*/ 78 h 102"/>
                      <a:gd name="T10" fmla="*/ 9 w 24"/>
                      <a:gd name="T11" fmla="*/ 88 h 102"/>
                      <a:gd name="T12" fmla="*/ 12 w 24"/>
                      <a:gd name="T13" fmla="*/ 95 h 102"/>
                      <a:gd name="T14" fmla="*/ 12 w 24"/>
                      <a:gd name="T15" fmla="*/ 102 h 10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4"/>
                      <a:gd name="T25" fmla="*/ 0 h 102"/>
                      <a:gd name="T26" fmla="*/ 24 w 24"/>
                      <a:gd name="T27" fmla="*/ 102 h 10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4" h="102">
                        <a:moveTo>
                          <a:pt x="24" y="0"/>
                        </a:moveTo>
                        <a:cubicBezTo>
                          <a:pt x="23" y="5"/>
                          <a:pt x="24" y="4"/>
                          <a:pt x="21" y="5"/>
                        </a:cubicBezTo>
                        <a:cubicBezTo>
                          <a:pt x="19" y="8"/>
                          <a:pt x="19" y="10"/>
                          <a:pt x="16" y="11"/>
                        </a:cubicBezTo>
                        <a:cubicBezTo>
                          <a:pt x="12" y="21"/>
                          <a:pt x="7" y="32"/>
                          <a:pt x="4" y="43"/>
                        </a:cubicBezTo>
                        <a:cubicBezTo>
                          <a:pt x="4" y="54"/>
                          <a:pt x="0" y="67"/>
                          <a:pt x="4" y="78"/>
                        </a:cubicBezTo>
                        <a:cubicBezTo>
                          <a:pt x="5" y="81"/>
                          <a:pt x="8" y="85"/>
                          <a:pt x="9" y="88"/>
                        </a:cubicBezTo>
                        <a:cubicBezTo>
                          <a:pt x="10" y="90"/>
                          <a:pt x="12" y="95"/>
                          <a:pt x="12" y="95"/>
                        </a:cubicBezTo>
                        <a:cubicBezTo>
                          <a:pt x="12" y="97"/>
                          <a:pt x="14" y="102"/>
                          <a:pt x="12" y="102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97" name="Freeform 126"/>
                  <p:cNvSpPr>
                    <a:spLocks/>
                  </p:cNvSpPr>
                  <p:nvPr/>
                </p:nvSpPr>
                <p:spPr bwMode="auto">
                  <a:xfrm>
                    <a:off x="988" y="2071"/>
                    <a:ext cx="28" cy="159"/>
                  </a:xfrm>
                  <a:custGeom>
                    <a:avLst/>
                    <a:gdLst>
                      <a:gd name="T0" fmla="*/ 15 w 28"/>
                      <a:gd name="T1" fmla="*/ 0 h 159"/>
                      <a:gd name="T2" fmla="*/ 8 w 28"/>
                      <a:gd name="T3" fmla="*/ 12 h 159"/>
                      <a:gd name="T4" fmla="*/ 4 w 28"/>
                      <a:gd name="T5" fmla="*/ 22 h 159"/>
                      <a:gd name="T6" fmla="*/ 9 w 28"/>
                      <a:gd name="T7" fmla="*/ 82 h 159"/>
                      <a:gd name="T8" fmla="*/ 16 w 28"/>
                      <a:gd name="T9" fmla="*/ 107 h 159"/>
                      <a:gd name="T10" fmla="*/ 20 w 28"/>
                      <a:gd name="T11" fmla="*/ 132 h 159"/>
                      <a:gd name="T12" fmla="*/ 28 w 28"/>
                      <a:gd name="T13" fmla="*/ 159 h 159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"/>
                      <a:gd name="T22" fmla="*/ 0 h 159"/>
                      <a:gd name="T23" fmla="*/ 28 w 28"/>
                      <a:gd name="T24" fmla="*/ 159 h 159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" h="159">
                        <a:moveTo>
                          <a:pt x="15" y="0"/>
                        </a:moveTo>
                        <a:cubicBezTo>
                          <a:pt x="14" y="4"/>
                          <a:pt x="11" y="9"/>
                          <a:pt x="8" y="12"/>
                        </a:cubicBezTo>
                        <a:cubicBezTo>
                          <a:pt x="6" y="15"/>
                          <a:pt x="6" y="19"/>
                          <a:pt x="4" y="22"/>
                        </a:cubicBezTo>
                        <a:cubicBezTo>
                          <a:pt x="0" y="41"/>
                          <a:pt x="4" y="63"/>
                          <a:pt x="9" y="82"/>
                        </a:cubicBezTo>
                        <a:cubicBezTo>
                          <a:pt x="11" y="91"/>
                          <a:pt x="13" y="99"/>
                          <a:pt x="16" y="107"/>
                        </a:cubicBezTo>
                        <a:cubicBezTo>
                          <a:pt x="16" y="115"/>
                          <a:pt x="18" y="124"/>
                          <a:pt x="20" y="132"/>
                        </a:cubicBezTo>
                        <a:cubicBezTo>
                          <a:pt x="22" y="141"/>
                          <a:pt x="28" y="150"/>
                          <a:pt x="28" y="159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98" name="Freeform 127"/>
                  <p:cNvSpPr>
                    <a:spLocks/>
                  </p:cNvSpPr>
                  <p:nvPr/>
                </p:nvSpPr>
                <p:spPr bwMode="auto">
                  <a:xfrm>
                    <a:off x="1334" y="2084"/>
                    <a:ext cx="25" cy="148"/>
                  </a:xfrm>
                  <a:custGeom>
                    <a:avLst/>
                    <a:gdLst>
                      <a:gd name="T0" fmla="*/ 0 w 25"/>
                      <a:gd name="T1" fmla="*/ 0 h 148"/>
                      <a:gd name="T2" fmla="*/ 9 w 25"/>
                      <a:gd name="T3" fmla="*/ 14 h 148"/>
                      <a:gd name="T4" fmla="*/ 18 w 25"/>
                      <a:gd name="T5" fmla="*/ 30 h 148"/>
                      <a:gd name="T6" fmla="*/ 22 w 25"/>
                      <a:gd name="T7" fmla="*/ 46 h 148"/>
                      <a:gd name="T8" fmla="*/ 25 w 25"/>
                      <a:gd name="T9" fmla="*/ 52 h 148"/>
                      <a:gd name="T10" fmla="*/ 25 w 25"/>
                      <a:gd name="T11" fmla="*/ 58 h 148"/>
                      <a:gd name="T12" fmla="*/ 15 w 25"/>
                      <a:gd name="T13" fmla="*/ 123 h 148"/>
                      <a:gd name="T14" fmla="*/ 11 w 25"/>
                      <a:gd name="T15" fmla="*/ 135 h 148"/>
                      <a:gd name="T16" fmla="*/ 9 w 25"/>
                      <a:gd name="T17" fmla="*/ 148 h 14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5"/>
                      <a:gd name="T28" fmla="*/ 0 h 148"/>
                      <a:gd name="T29" fmla="*/ 25 w 25"/>
                      <a:gd name="T30" fmla="*/ 148 h 14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5" h="148">
                        <a:moveTo>
                          <a:pt x="0" y="0"/>
                        </a:moveTo>
                        <a:cubicBezTo>
                          <a:pt x="1" y="5"/>
                          <a:pt x="7" y="8"/>
                          <a:pt x="9" y="14"/>
                        </a:cubicBezTo>
                        <a:cubicBezTo>
                          <a:pt x="11" y="19"/>
                          <a:pt x="14" y="26"/>
                          <a:pt x="18" y="30"/>
                        </a:cubicBezTo>
                        <a:cubicBezTo>
                          <a:pt x="20" y="35"/>
                          <a:pt x="21" y="41"/>
                          <a:pt x="22" y="46"/>
                        </a:cubicBezTo>
                        <a:cubicBezTo>
                          <a:pt x="23" y="48"/>
                          <a:pt x="25" y="52"/>
                          <a:pt x="25" y="52"/>
                        </a:cubicBezTo>
                        <a:cubicBezTo>
                          <a:pt x="25" y="54"/>
                          <a:pt x="25" y="56"/>
                          <a:pt x="25" y="58"/>
                        </a:cubicBezTo>
                        <a:cubicBezTo>
                          <a:pt x="25" y="62"/>
                          <a:pt x="25" y="116"/>
                          <a:pt x="15" y="123"/>
                        </a:cubicBezTo>
                        <a:cubicBezTo>
                          <a:pt x="13" y="127"/>
                          <a:pt x="12" y="131"/>
                          <a:pt x="11" y="135"/>
                        </a:cubicBezTo>
                        <a:cubicBezTo>
                          <a:pt x="11" y="138"/>
                          <a:pt x="9" y="145"/>
                          <a:pt x="9" y="148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99" name="Freeform 128"/>
                  <p:cNvSpPr>
                    <a:spLocks/>
                  </p:cNvSpPr>
                  <p:nvPr/>
                </p:nvSpPr>
                <p:spPr bwMode="auto">
                  <a:xfrm>
                    <a:off x="1087" y="1927"/>
                    <a:ext cx="15" cy="49"/>
                  </a:xfrm>
                  <a:custGeom>
                    <a:avLst/>
                    <a:gdLst>
                      <a:gd name="T0" fmla="*/ 0 w 15"/>
                      <a:gd name="T1" fmla="*/ 0 h 49"/>
                      <a:gd name="T2" fmla="*/ 3 w 15"/>
                      <a:gd name="T3" fmla="*/ 6 h 49"/>
                      <a:gd name="T4" fmla="*/ 11 w 15"/>
                      <a:gd name="T5" fmla="*/ 28 h 49"/>
                      <a:gd name="T6" fmla="*/ 15 w 15"/>
                      <a:gd name="T7" fmla="*/ 44 h 49"/>
                      <a:gd name="T8" fmla="*/ 15 w 15"/>
                      <a:gd name="T9" fmla="*/ 49 h 49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"/>
                      <a:gd name="T16" fmla="*/ 0 h 49"/>
                      <a:gd name="T17" fmla="*/ 15 w 15"/>
                      <a:gd name="T18" fmla="*/ 49 h 49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" h="49">
                        <a:moveTo>
                          <a:pt x="0" y="0"/>
                        </a:moveTo>
                        <a:cubicBezTo>
                          <a:pt x="1" y="5"/>
                          <a:pt x="0" y="3"/>
                          <a:pt x="3" y="6"/>
                        </a:cubicBezTo>
                        <a:cubicBezTo>
                          <a:pt x="5" y="14"/>
                          <a:pt x="10" y="20"/>
                          <a:pt x="11" y="28"/>
                        </a:cubicBezTo>
                        <a:cubicBezTo>
                          <a:pt x="13" y="33"/>
                          <a:pt x="13" y="38"/>
                          <a:pt x="15" y="44"/>
                        </a:cubicBezTo>
                        <a:cubicBezTo>
                          <a:pt x="15" y="45"/>
                          <a:pt x="15" y="49"/>
                          <a:pt x="15" y="49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00" name="Freeform 129"/>
                  <p:cNvSpPr>
                    <a:spLocks/>
                  </p:cNvSpPr>
                  <p:nvPr/>
                </p:nvSpPr>
                <p:spPr bwMode="auto">
                  <a:xfrm>
                    <a:off x="1230" y="1925"/>
                    <a:ext cx="26" cy="53"/>
                  </a:xfrm>
                  <a:custGeom>
                    <a:avLst/>
                    <a:gdLst>
                      <a:gd name="T0" fmla="*/ 26 w 26"/>
                      <a:gd name="T1" fmla="*/ 0 h 53"/>
                      <a:gd name="T2" fmla="*/ 21 w 26"/>
                      <a:gd name="T3" fmla="*/ 7 h 53"/>
                      <a:gd name="T4" fmla="*/ 14 w 26"/>
                      <a:gd name="T5" fmla="*/ 16 h 53"/>
                      <a:gd name="T6" fmla="*/ 9 w 26"/>
                      <a:gd name="T7" fmla="*/ 25 h 53"/>
                      <a:gd name="T8" fmla="*/ 3 w 26"/>
                      <a:gd name="T9" fmla="*/ 44 h 53"/>
                      <a:gd name="T10" fmla="*/ 0 w 26"/>
                      <a:gd name="T11" fmla="*/ 53 h 5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6"/>
                      <a:gd name="T19" fmla="*/ 0 h 53"/>
                      <a:gd name="T20" fmla="*/ 26 w 26"/>
                      <a:gd name="T21" fmla="*/ 53 h 5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6" h="53">
                        <a:moveTo>
                          <a:pt x="26" y="0"/>
                        </a:moveTo>
                        <a:cubicBezTo>
                          <a:pt x="25" y="3"/>
                          <a:pt x="24" y="5"/>
                          <a:pt x="21" y="7"/>
                        </a:cubicBezTo>
                        <a:cubicBezTo>
                          <a:pt x="20" y="10"/>
                          <a:pt x="16" y="15"/>
                          <a:pt x="14" y="16"/>
                        </a:cubicBezTo>
                        <a:cubicBezTo>
                          <a:pt x="13" y="20"/>
                          <a:pt x="12" y="22"/>
                          <a:pt x="9" y="25"/>
                        </a:cubicBezTo>
                        <a:cubicBezTo>
                          <a:pt x="7" y="31"/>
                          <a:pt x="5" y="38"/>
                          <a:pt x="3" y="44"/>
                        </a:cubicBezTo>
                        <a:cubicBezTo>
                          <a:pt x="2" y="47"/>
                          <a:pt x="0" y="53"/>
                          <a:pt x="0" y="53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01" name="Freeform 130"/>
                  <p:cNvSpPr>
                    <a:spLocks/>
                  </p:cNvSpPr>
                  <p:nvPr/>
                </p:nvSpPr>
                <p:spPr bwMode="auto">
                  <a:xfrm>
                    <a:off x="990" y="1913"/>
                    <a:ext cx="47" cy="40"/>
                  </a:xfrm>
                  <a:custGeom>
                    <a:avLst/>
                    <a:gdLst>
                      <a:gd name="T0" fmla="*/ 47 w 47"/>
                      <a:gd name="T1" fmla="*/ 4 h 40"/>
                      <a:gd name="T2" fmla="*/ 36 w 47"/>
                      <a:gd name="T3" fmla="*/ 2 h 40"/>
                      <a:gd name="T4" fmla="*/ 22 w 47"/>
                      <a:gd name="T5" fmla="*/ 12 h 40"/>
                      <a:gd name="T6" fmla="*/ 14 w 47"/>
                      <a:gd name="T7" fmla="*/ 18 h 40"/>
                      <a:gd name="T8" fmla="*/ 5 w 47"/>
                      <a:gd name="T9" fmla="*/ 27 h 40"/>
                      <a:gd name="T10" fmla="*/ 0 w 47"/>
                      <a:gd name="T11" fmla="*/ 35 h 40"/>
                      <a:gd name="T12" fmla="*/ 5 w 47"/>
                      <a:gd name="T13" fmla="*/ 39 h 40"/>
                      <a:gd name="T14" fmla="*/ 26 w 47"/>
                      <a:gd name="T15" fmla="*/ 35 h 40"/>
                      <a:gd name="T16" fmla="*/ 32 w 47"/>
                      <a:gd name="T17" fmla="*/ 29 h 40"/>
                      <a:gd name="T18" fmla="*/ 34 w 47"/>
                      <a:gd name="T19" fmla="*/ 27 h 40"/>
                      <a:gd name="T20" fmla="*/ 45 w 47"/>
                      <a:gd name="T21" fmla="*/ 14 h 40"/>
                      <a:gd name="T22" fmla="*/ 47 w 47"/>
                      <a:gd name="T23" fmla="*/ 8 h 40"/>
                      <a:gd name="T24" fmla="*/ 47 w 47"/>
                      <a:gd name="T25" fmla="*/ 4 h 40"/>
                      <a:gd name="T26" fmla="*/ 40 w 47"/>
                      <a:gd name="T27" fmla="*/ 2 h 40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47"/>
                      <a:gd name="T43" fmla="*/ 0 h 40"/>
                      <a:gd name="T44" fmla="*/ 47 w 47"/>
                      <a:gd name="T45" fmla="*/ 40 h 40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47" h="40">
                        <a:moveTo>
                          <a:pt x="47" y="4"/>
                        </a:moveTo>
                        <a:cubicBezTo>
                          <a:pt x="43" y="0"/>
                          <a:pt x="41" y="1"/>
                          <a:pt x="36" y="2"/>
                        </a:cubicBezTo>
                        <a:cubicBezTo>
                          <a:pt x="31" y="4"/>
                          <a:pt x="26" y="8"/>
                          <a:pt x="22" y="12"/>
                        </a:cubicBezTo>
                        <a:cubicBezTo>
                          <a:pt x="20" y="14"/>
                          <a:pt x="17" y="18"/>
                          <a:pt x="14" y="18"/>
                        </a:cubicBezTo>
                        <a:cubicBezTo>
                          <a:pt x="11" y="21"/>
                          <a:pt x="8" y="26"/>
                          <a:pt x="5" y="27"/>
                        </a:cubicBezTo>
                        <a:cubicBezTo>
                          <a:pt x="3" y="30"/>
                          <a:pt x="0" y="32"/>
                          <a:pt x="0" y="35"/>
                        </a:cubicBezTo>
                        <a:cubicBezTo>
                          <a:pt x="0" y="38"/>
                          <a:pt x="2" y="39"/>
                          <a:pt x="5" y="39"/>
                        </a:cubicBezTo>
                        <a:cubicBezTo>
                          <a:pt x="12" y="39"/>
                          <a:pt x="20" y="40"/>
                          <a:pt x="26" y="35"/>
                        </a:cubicBezTo>
                        <a:cubicBezTo>
                          <a:pt x="26" y="35"/>
                          <a:pt x="31" y="30"/>
                          <a:pt x="32" y="29"/>
                        </a:cubicBezTo>
                        <a:cubicBezTo>
                          <a:pt x="33" y="28"/>
                          <a:pt x="34" y="27"/>
                          <a:pt x="34" y="27"/>
                        </a:cubicBezTo>
                        <a:cubicBezTo>
                          <a:pt x="35" y="24"/>
                          <a:pt x="42" y="16"/>
                          <a:pt x="45" y="14"/>
                        </a:cubicBezTo>
                        <a:cubicBezTo>
                          <a:pt x="45" y="12"/>
                          <a:pt x="47" y="10"/>
                          <a:pt x="47" y="8"/>
                        </a:cubicBezTo>
                        <a:cubicBezTo>
                          <a:pt x="47" y="6"/>
                          <a:pt x="47" y="5"/>
                          <a:pt x="47" y="4"/>
                        </a:cubicBezTo>
                        <a:cubicBezTo>
                          <a:pt x="45" y="2"/>
                          <a:pt x="40" y="2"/>
                          <a:pt x="40" y="2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02" name="Freeform 131"/>
                  <p:cNvSpPr>
                    <a:spLocks/>
                  </p:cNvSpPr>
                  <p:nvPr/>
                </p:nvSpPr>
                <p:spPr bwMode="auto">
                  <a:xfrm>
                    <a:off x="990" y="1949"/>
                    <a:ext cx="13" cy="45"/>
                  </a:xfrm>
                  <a:custGeom>
                    <a:avLst/>
                    <a:gdLst>
                      <a:gd name="T0" fmla="*/ 0 w 13"/>
                      <a:gd name="T1" fmla="*/ 0 h 45"/>
                      <a:gd name="T2" fmla="*/ 7 w 13"/>
                      <a:gd name="T3" fmla="*/ 22 h 45"/>
                      <a:gd name="T4" fmla="*/ 11 w 13"/>
                      <a:gd name="T5" fmla="*/ 39 h 45"/>
                      <a:gd name="T6" fmla="*/ 13 w 13"/>
                      <a:gd name="T7" fmla="*/ 43 h 4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3"/>
                      <a:gd name="T13" fmla="*/ 0 h 45"/>
                      <a:gd name="T14" fmla="*/ 13 w 13"/>
                      <a:gd name="T15" fmla="*/ 45 h 4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3" h="45">
                        <a:moveTo>
                          <a:pt x="0" y="0"/>
                        </a:moveTo>
                        <a:cubicBezTo>
                          <a:pt x="1" y="6"/>
                          <a:pt x="3" y="17"/>
                          <a:pt x="7" y="22"/>
                        </a:cubicBezTo>
                        <a:cubicBezTo>
                          <a:pt x="8" y="28"/>
                          <a:pt x="10" y="33"/>
                          <a:pt x="11" y="39"/>
                        </a:cubicBezTo>
                        <a:cubicBezTo>
                          <a:pt x="12" y="40"/>
                          <a:pt x="13" y="45"/>
                          <a:pt x="13" y="43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03" name="Freeform 132"/>
                  <p:cNvSpPr>
                    <a:spLocks/>
                  </p:cNvSpPr>
                  <p:nvPr/>
                </p:nvSpPr>
                <p:spPr bwMode="auto">
                  <a:xfrm>
                    <a:off x="1039" y="1920"/>
                    <a:ext cx="29" cy="35"/>
                  </a:xfrm>
                  <a:custGeom>
                    <a:avLst/>
                    <a:gdLst>
                      <a:gd name="T0" fmla="*/ 0 w 29"/>
                      <a:gd name="T1" fmla="*/ 0 h 35"/>
                      <a:gd name="T2" fmla="*/ 4 w 29"/>
                      <a:gd name="T3" fmla="*/ 5 h 35"/>
                      <a:gd name="T4" fmla="*/ 13 w 29"/>
                      <a:gd name="T5" fmla="*/ 15 h 35"/>
                      <a:gd name="T6" fmla="*/ 17 w 29"/>
                      <a:gd name="T7" fmla="*/ 20 h 35"/>
                      <a:gd name="T8" fmla="*/ 25 w 29"/>
                      <a:gd name="T9" fmla="*/ 29 h 35"/>
                      <a:gd name="T10" fmla="*/ 29 w 29"/>
                      <a:gd name="T11" fmla="*/ 35 h 35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9"/>
                      <a:gd name="T19" fmla="*/ 0 h 35"/>
                      <a:gd name="T20" fmla="*/ 29 w 29"/>
                      <a:gd name="T21" fmla="*/ 35 h 35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9" h="35">
                        <a:moveTo>
                          <a:pt x="0" y="0"/>
                        </a:moveTo>
                        <a:cubicBezTo>
                          <a:pt x="1" y="3"/>
                          <a:pt x="2" y="4"/>
                          <a:pt x="4" y="5"/>
                        </a:cubicBezTo>
                        <a:cubicBezTo>
                          <a:pt x="6" y="8"/>
                          <a:pt x="10" y="13"/>
                          <a:pt x="13" y="15"/>
                        </a:cubicBezTo>
                        <a:cubicBezTo>
                          <a:pt x="15" y="18"/>
                          <a:pt x="15" y="19"/>
                          <a:pt x="17" y="20"/>
                        </a:cubicBezTo>
                        <a:cubicBezTo>
                          <a:pt x="19" y="24"/>
                          <a:pt x="22" y="27"/>
                          <a:pt x="25" y="29"/>
                        </a:cubicBezTo>
                        <a:cubicBezTo>
                          <a:pt x="26" y="31"/>
                          <a:pt x="27" y="33"/>
                          <a:pt x="29" y="35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04" name="Freeform 133"/>
                  <p:cNvSpPr>
                    <a:spLocks/>
                  </p:cNvSpPr>
                  <p:nvPr/>
                </p:nvSpPr>
                <p:spPr bwMode="auto">
                  <a:xfrm>
                    <a:off x="989" y="2084"/>
                    <a:ext cx="2" cy="14"/>
                  </a:xfrm>
                  <a:custGeom>
                    <a:avLst/>
                    <a:gdLst>
                      <a:gd name="T0" fmla="*/ 0 w 2"/>
                      <a:gd name="T1" fmla="*/ 0 h 14"/>
                      <a:gd name="T2" fmla="*/ 2 w 2"/>
                      <a:gd name="T3" fmla="*/ 14 h 14"/>
                      <a:gd name="T4" fmla="*/ 0 60000 65536"/>
                      <a:gd name="T5" fmla="*/ 0 60000 65536"/>
                      <a:gd name="T6" fmla="*/ 0 w 2"/>
                      <a:gd name="T7" fmla="*/ 0 h 14"/>
                      <a:gd name="T8" fmla="*/ 2 w 2"/>
                      <a:gd name="T9" fmla="*/ 14 h 14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" h="14">
                        <a:moveTo>
                          <a:pt x="0" y="0"/>
                        </a:moveTo>
                        <a:cubicBezTo>
                          <a:pt x="0" y="4"/>
                          <a:pt x="2" y="9"/>
                          <a:pt x="2" y="14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05" name="Freeform 134"/>
                  <p:cNvSpPr>
                    <a:spLocks/>
                  </p:cNvSpPr>
                  <p:nvPr/>
                </p:nvSpPr>
                <p:spPr bwMode="auto">
                  <a:xfrm>
                    <a:off x="1011" y="2001"/>
                    <a:ext cx="15" cy="14"/>
                  </a:xfrm>
                  <a:custGeom>
                    <a:avLst/>
                    <a:gdLst>
                      <a:gd name="T0" fmla="*/ 13 w 15"/>
                      <a:gd name="T1" fmla="*/ 2 h 14"/>
                      <a:gd name="T2" fmla="*/ 0 w 15"/>
                      <a:gd name="T3" fmla="*/ 6 h 14"/>
                      <a:gd name="T4" fmla="*/ 11 w 15"/>
                      <a:gd name="T5" fmla="*/ 10 h 14"/>
                      <a:gd name="T6" fmla="*/ 15 w 15"/>
                      <a:gd name="T7" fmla="*/ 4 h 14"/>
                      <a:gd name="T8" fmla="*/ 13 w 15"/>
                      <a:gd name="T9" fmla="*/ 2 h 14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"/>
                      <a:gd name="T16" fmla="*/ 0 h 14"/>
                      <a:gd name="T17" fmla="*/ 15 w 15"/>
                      <a:gd name="T18" fmla="*/ 14 h 14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" h="14">
                        <a:moveTo>
                          <a:pt x="13" y="2"/>
                        </a:moveTo>
                        <a:cubicBezTo>
                          <a:pt x="7" y="2"/>
                          <a:pt x="2" y="0"/>
                          <a:pt x="0" y="6"/>
                        </a:cubicBezTo>
                        <a:cubicBezTo>
                          <a:pt x="1" y="14"/>
                          <a:pt x="4" y="11"/>
                          <a:pt x="11" y="10"/>
                        </a:cubicBezTo>
                        <a:cubicBezTo>
                          <a:pt x="12" y="7"/>
                          <a:pt x="14" y="7"/>
                          <a:pt x="15" y="4"/>
                        </a:cubicBezTo>
                        <a:cubicBezTo>
                          <a:pt x="15" y="3"/>
                          <a:pt x="12" y="2"/>
                          <a:pt x="13" y="2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06" name="Freeform 135"/>
                  <p:cNvSpPr>
                    <a:spLocks/>
                  </p:cNvSpPr>
                  <p:nvPr/>
                </p:nvSpPr>
                <p:spPr bwMode="auto">
                  <a:xfrm>
                    <a:off x="1028" y="2002"/>
                    <a:ext cx="30" cy="43"/>
                  </a:xfrm>
                  <a:custGeom>
                    <a:avLst/>
                    <a:gdLst>
                      <a:gd name="T0" fmla="*/ 0 w 30"/>
                      <a:gd name="T1" fmla="*/ 0 h 43"/>
                      <a:gd name="T2" fmla="*/ 9 w 30"/>
                      <a:gd name="T3" fmla="*/ 10 h 43"/>
                      <a:gd name="T4" fmla="*/ 16 w 30"/>
                      <a:gd name="T5" fmla="*/ 22 h 43"/>
                      <a:gd name="T6" fmla="*/ 20 w 30"/>
                      <a:gd name="T7" fmla="*/ 27 h 43"/>
                      <a:gd name="T8" fmla="*/ 24 w 30"/>
                      <a:gd name="T9" fmla="*/ 33 h 43"/>
                      <a:gd name="T10" fmla="*/ 29 w 30"/>
                      <a:gd name="T11" fmla="*/ 41 h 43"/>
                      <a:gd name="T12" fmla="*/ 30 w 30"/>
                      <a:gd name="T13" fmla="*/ 43 h 4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30"/>
                      <a:gd name="T22" fmla="*/ 0 h 43"/>
                      <a:gd name="T23" fmla="*/ 30 w 30"/>
                      <a:gd name="T24" fmla="*/ 43 h 4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30" h="43">
                        <a:moveTo>
                          <a:pt x="0" y="0"/>
                        </a:moveTo>
                        <a:cubicBezTo>
                          <a:pt x="4" y="2"/>
                          <a:pt x="5" y="7"/>
                          <a:pt x="9" y="10"/>
                        </a:cubicBezTo>
                        <a:cubicBezTo>
                          <a:pt x="10" y="15"/>
                          <a:pt x="13" y="19"/>
                          <a:pt x="16" y="22"/>
                        </a:cubicBezTo>
                        <a:cubicBezTo>
                          <a:pt x="18" y="27"/>
                          <a:pt x="16" y="25"/>
                          <a:pt x="20" y="27"/>
                        </a:cubicBezTo>
                        <a:cubicBezTo>
                          <a:pt x="20" y="29"/>
                          <a:pt x="22" y="31"/>
                          <a:pt x="24" y="33"/>
                        </a:cubicBezTo>
                        <a:cubicBezTo>
                          <a:pt x="25" y="36"/>
                          <a:pt x="26" y="39"/>
                          <a:pt x="29" y="41"/>
                        </a:cubicBezTo>
                        <a:cubicBezTo>
                          <a:pt x="29" y="41"/>
                          <a:pt x="30" y="43"/>
                          <a:pt x="30" y="43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07" name="Freeform 136"/>
                  <p:cNvSpPr>
                    <a:spLocks/>
                  </p:cNvSpPr>
                  <p:nvPr/>
                </p:nvSpPr>
                <p:spPr bwMode="auto">
                  <a:xfrm>
                    <a:off x="1011" y="2015"/>
                    <a:ext cx="12" cy="34"/>
                  </a:xfrm>
                  <a:custGeom>
                    <a:avLst/>
                    <a:gdLst>
                      <a:gd name="T0" fmla="*/ 0 w 12"/>
                      <a:gd name="T1" fmla="*/ 0 h 34"/>
                      <a:gd name="T2" fmla="*/ 12 w 12"/>
                      <a:gd name="T3" fmla="*/ 34 h 34"/>
                      <a:gd name="T4" fmla="*/ 0 60000 65536"/>
                      <a:gd name="T5" fmla="*/ 0 60000 65536"/>
                      <a:gd name="T6" fmla="*/ 0 w 12"/>
                      <a:gd name="T7" fmla="*/ 0 h 34"/>
                      <a:gd name="T8" fmla="*/ 12 w 12"/>
                      <a:gd name="T9" fmla="*/ 34 h 34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2" h="34">
                        <a:moveTo>
                          <a:pt x="0" y="0"/>
                        </a:moveTo>
                        <a:cubicBezTo>
                          <a:pt x="2" y="12"/>
                          <a:pt x="6" y="23"/>
                          <a:pt x="12" y="34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08" name="Freeform 137"/>
                  <p:cNvSpPr>
                    <a:spLocks/>
                  </p:cNvSpPr>
                  <p:nvPr/>
                </p:nvSpPr>
                <p:spPr bwMode="auto">
                  <a:xfrm>
                    <a:off x="994" y="2034"/>
                    <a:ext cx="15" cy="15"/>
                  </a:xfrm>
                  <a:custGeom>
                    <a:avLst/>
                    <a:gdLst>
                      <a:gd name="T0" fmla="*/ 12 w 15"/>
                      <a:gd name="T1" fmla="*/ 4 h 15"/>
                      <a:gd name="T2" fmla="*/ 0 w 15"/>
                      <a:gd name="T3" fmla="*/ 11 h 15"/>
                      <a:gd name="T4" fmla="*/ 8 w 15"/>
                      <a:gd name="T5" fmla="*/ 11 h 15"/>
                      <a:gd name="T6" fmla="*/ 12 w 15"/>
                      <a:gd name="T7" fmla="*/ 4 h 1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5"/>
                      <a:gd name="T13" fmla="*/ 0 h 15"/>
                      <a:gd name="T14" fmla="*/ 15 w 15"/>
                      <a:gd name="T15" fmla="*/ 15 h 1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5" h="15">
                        <a:moveTo>
                          <a:pt x="12" y="4"/>
                        </a:moveTo>
                        <a:cubicBezTo>
                          <a:pt x="4" y="4"/>
                          <a:pt x="2" y="4"/>
                          <a:pt x="0" y="11"/>
                        </a:cubicBezTo>
                        <a:cubicBezTo>
                          <a:pt x="1" y="15"/>
                          <a:pt x="4" y="13"/>
                          <a:pt x="8" y="11"/>
                        </a:cubicBezTo>
                        <a:cubicBezTo>
                          <a:pt x="8" y="11"/>
                          <a:pt x="15" y="0"/>
                          <a:pt x="12" y="4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09" name="Freeform 138"/>
                  <p:cNvSpPr>
                    <a:spLocks/>
                  </p:cNvSpPr>
                  <p:nvPr/>
                </p:nvSpPr>
                <p:spPr bwMode="auto">
                  <a:xfrm>
                    <a:off x="1008" y="2037"/>
                    <a:ext cx="31" cy="31"/>
                  </a:xfrm>
                  <a:custGeom>
                    <a:avLst/>
                    <a:gdLst>
                      <a:gd name="T0" fmla="*/ 0 w 31"/>
                      <a:gd name="T1" fmla="*/ 0 h 31"/>
                      <a:gd name="T2" fmla="*/ 6 w 31"/>
                      <a:gd name="T3" fmla="*/ 6 h 31"/>
                      <a:gd name="T4" fmla="*/ 11 w 31"/>
                      <a:gd name="T5" fmla="*/ 11 h 31"/>
                      <a:gd name="T6" fmla="*/ 25 w 31"/>
                      <a:gd name="T7" fmla="*/ 27 h 31"/>
                      <a:gd name="T8" fmla="*/ 31 w 31"/>
                      <a:gd name="T9" fmla="*/ 31 h 31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1"/>
                      <a:gd name="T16" fmla="*/ 0 h 31"/>
                      <a:gd name="T17" fmla="*/ 31 w 31"/>
                      <a:gd name="T18" fmla="*/ 31 h 31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1" h="31">
                        <a:moveTo>
                          <a:pt x="0" y="0"/>
                        </a:moveTo>
                        <a:cubicBezTo>
                          <a:pt x="3" y="1"/>
                          <a:pt x="3" y="4"/>
                          <a:pt x="6" y="6"/>
                        </a:cubicBezTo>
                        <a:cubicBezTo>
                          <a:pt x="7" y="8"/>
                          <a:pt x="8" y="10"/>
                          <a:pt x="11" y="11"/>
                        </a:cubicBezTo>
                        <a:cubicBezTo>
                          <a:pt x="13" y="16"/>
                          <a:pt x="20" y="23"/>
                          <a:pt x="25" y="27"/>
                        </a:cubicBezTo>
                        <a:cubicBezTo>
                          <a:pt x="27" y="29"/>
                          <a:pt x="31" y="31"/>
                          <a:pt x="31" y="31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10" name="Freeform 139"/>
                  <p:cNvSpPr>
                    <a:spLocks/>
                  </p:cNvSpPr>
                  <p:nvPr/>
                </p:nvSpPr>
                <p:spPr bwMode="auto">
                  <a:xfrm>
                    <a:off x="994" y="2047"/>
                    <a:ext cx="17" cy="33"/>
                  </a:xfrm>
                  <a:custGeom>
                    <a:avLst/>
                    <a:gdLst>
                      <a:gd name="T0" fmla="*/ 0 w 17"/>
                      <a:gd name="T1" fmla="*/ 0 h 33"/>
                      <a:gd name="T2" fmla="*/ 4 w 17"/>
                      <a:gd name="T3" fmla="*/ 7 h 33"/>
                      <a:gd name="T4" fmla="*/ 8 w 17"/>
                      <a:gd name="T5" fmla="*/ 16 h 33"/>
                      <a:gd name="T6" fmla="*/ 17 w 17"/>
                      <a:gd name="T7" fmla="*/ 30 h 3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"/>
                      <a:gd name="T13" fmla="*/ 0 h 33"/>
                      <a:gd name="T14" fmla="*/ 17 w 17"/>
                      <a:gd name="T15" fmla="*/ 33 h 3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" h="33">
                        <a:moveTo>
                          <a:pt x="0" y="0"/>
                        </a:moveTo>
                        <a:cubicBezTo>
                          <a:pt x="1" y="4"/>
                          <a:pt x="0" y="5"/>
                          <a:pt x="4" y="7"/>
                        </a:cubicBezTo>
                        <a:cubicBezTo>
                          <a:pt x="5" y="11"/>
                          <a:pt x="5" y="14"/>
                          <a:pt x="8" y="16"/>
                        </a:cubicBezTo>
                        <a:cubicBezTo>
                          <a:pt x="9" y="18"/>
                          <a:pt x="15" y="33"/>
                          <a:pt x="17" y="30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11" name="Freeform 140"/>
                  <p:cNvSpPr>
                    <a:spLocks/>
                  </p:cNvSpPr>
                  <p:nvPr/>
                </p:nvSpPr>
                <p:spPr bwMode="auto">
                  <a:xfrm>
                    <a:off x="1313" y="1997"/>
                    <a:ext cx="17" cy="16"/>
                  </a:xfrm>
                  <a:custGeom>
                    <a:avLst/>
                    <a:gdLst>
                      <a:gd name="T0" fmla="*/ 5 w 17"/>
                      <a:gd name="T1" fmla="*/ 0 h 16"/>
                      <a:gd name="T2" fmla="*/ 1 w 17"/>
                      <a:gd name="T3" fmla="*/ 2 h 16"/>
                      <a:gd name="T4" fmla="*/ 8 w 17"/>
                      <a:gd name="T5" fmla="*/ 16 h 16"/>
                      <a:gd name="T6" fmla="*/ 5 w 17"/>
                      <a:gd name="T7" fmla="*/ 0 h 1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7"/>
                      <a:gd name="T13" fmla="*/ 0 h 16"/>
                      <a:gd name="T14" fmla="*/ 17 w 17"/>
                      <a:gd name="T15" fmla="*/ 16 h 1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7" h="16">
                        <a:moveTo>
                          <a:pt x="5" y="0"/>
                        </a:moveTo>
                        <a:cubicBezTo>
                          <a:pt x="4" y="1"/>
                          <a:pt x="1" y="1"/>
                          <a:pt x="1" y="2"/>
                        </a:cubicBezTo>
                        <a:cubicBezTo>
                          <a:pt x="0" y="10"/>
                          <a:pt x="2" y="14"/>
                          <a:pt x="8" y="16"/>
                        </a:cubicBezTo>
                        <a:cubicBezTo>
                          <a:pt x="17" y="13"/>
                          <a:pt x="11" y="2"/>
                          <a:pt x="5" y="0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12" name="Freeform 141"/>
                  <p:cNvSpPr>
                    <a:spLocks/>
                  </p:cNvSpPr>
                  <p:nvPr/>
                </p:nvSpPr>
                <p:spPr bwMode="auto">
                  <a:xfrm>
                    <a:off x="1268" y="1999"/>
                    <a:ext cx="45" cy="30"/>
                  </a:xfrm>
                  <a:custGeom>
                    <a:avLst/>
                    <a:gdLst>
                      <a:gd name="T0" fmla="*/ 45 w 45"/>
                      <a:gd name="T1" fmla="*/ 0 h 30"/>
                      <a:gd name="T2" fmla="*/ 38 w 45"/>
                      <a:gd name="T3" fmla="*/ 4 h 30"/>
                      <a:gd name="T4" fmla="*/ 29 w 45"/>
                      <a:gd name="T5" fmla="*/ 10 h 30"/>
                      <a:gd name="T6" fmla="*/ 4 w 45"/>
                      <a:gd name="T7" fmla="*/ 27 h 30"/>
                      <a:gd name="T8" fmla="*/ 0 w 45"/>
                      <a:gd name="T9" fmla="*/ 30 h 3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45"/>
                      <a:gd name="T16" fmla="*/ 0 h 30"/>
                      <a:gd name="T17" fmla="*/ 45 w 45"/>
                      <a:gd name="T18" fmla="*/ 30 h 3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45" h="30">
                        <a:moveTo>
                          <a:pt x="45" y="0"/>
                        </a:moveTo>
                        <a:cubicBezTo>
                          <a:pt x="43" y="1"/>
                          <a:pt x="41" y="3"/>
                          <a:pt x="38" y="4"/>
                        </a:cubicBezTo>
                        <a:cubicBezTo>
                          <a:pt x="36" y="6"/>
                          <a:pt x="33" y="8"/>
                          <a:pt x="29" y="10"/>
                        </a:cubicBezTo>
                        <a:cubicBezTo>
                          <a:pt x="24" y="18"/>
                          <a:pt x="12" y="22"/>
                          <a:pt x="4" y="27"/>
                        </a:cubicBezTo>
                        <a:cubicBezTo>
                          <a:pt x="3" y="29"/>
                          <a:pt x="3" y="30"/>
                          <a:pt x="0" y="30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13" name="Freeform 142"/>
                  <p:cNvSpPr>
                    <a:spLocks/>
                  </p:cNvSpPr>
                  <p:nvPr/>
                </p:nvSpPr>
                <p:spPr bwMode="auto">
                  <a:xfrm>
                    <a:off x="1300" y="2015"/>
                    <a:ext cx="23" cy="24"/>
                  </a:xfrm>
                  <a:custGeom>
                    <a:avLst/>
                    <a:gdLst>
                      <a:gd name="T0" fmla="*/ 23 w 23"/>
                      <a:gd name="T1" fmla="*/ 0 h 24"/>
                      <a:gd name="T2" fmla="*/ 6 w 23"/>
                      <a:gd name="T3" fmla="*/ 16 h 24"/>
                      <a:gd name="T4" fmla="*/ 2 w 23"/>
                      <a:gd name="T5" fmla="*/ 21 h 24"/>
                      <a:gd name="T6" fmla="*/ 0 w 23"/>
                      <a:gd name="T7" fmla="*/ 23 h 24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23"/>
                      <a:gd name="T13" fmla="*/ 0 h 24"/>
                      <a:gd name="T14" fmla="*/ 23 w 23"/>
                      <a:gd name="T15" fmla="*/ 24 h 24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23" h="24">
                        <a:moveTo>
                          <a:pt x="23" y="0"/>
                        </a:moveTo>
                        <a:cubicBezTo>
                          <a:pt x="13" y="2"/>
                          <a:pt x="13" y="9"/>
                          <a:pt x="6" y="16"/>
                        </a:cubicBezTo>
                        <a:cubicBezTo>
                          <a:pt x="5" y="19"/>
                          <a:pt x="4" y="20"/>
                          <a:pt x="2" y="21"/>
                        </a:cubicBezTo>
                        <a:cubicBezTo>
                          <a:pt x="0" y="24"/>
                          <a:pt x="0" y="24"/>
                          <a:pt x="0" y="23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14" name="Freeform 143"/>
                  <p:cNvSpPr>
                    <a:spLocks/>
                  </p:cNvSpPr>
                  <p:nvPr/>
                </p:nvSpPr>
                <p:spPr bwMode="auto">
                  <a:xfrm>
                    <a:off x="1276" y="2038"/>
                    <a:ext cx="38" cy="28"/>
                  </a:xfrm>
                  <a:custGeom>
                    <a:avLst/>
                    <a:gdLst>
                      <a:gd name="T0" fmla="*/ 38 w 38"/>
                      <a:gd name="T1" fmla="*/ 0 h 28"/>
                      <a:gd name="T2" fmla="*/ 30 w 38"/>
                      <a:gd name="T3" fmla="*/ 5 h 28"/>
                      <a:gd name="T4" fmla="*/ 14 w 38"/>
                      <a:gd name="T5" fmla="*/ 17 h 28"/>
                      <a:gd name="T6" fmla="*/ 9 w 38"/>
                      <a:gd name="T7" fmla="*/ 21 h 28"/>
                      <a:gd name="T8" fmla="*/ 2 w 38"/>
                      <a:gd name="T9" fmla="*/ 26 h 28"/>
                      <a:gd name="T10" fmla="*/ 0 w 38"/>
                      <a:gd name="T11" fmla="*/ 28 h 28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38"/>
                      <a:gd name="T19" fmla="*/ 0 h 28"/>
                      <a:gd name="T20" fmla="*/ 38 w 38"/>
                      <a:gd name="T21" fmla="*/ 28 h 28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38" h="28">
                        <a:moveTo>
                          <a:pt x="38" y="0"/>
                        </a:moveTo>
                        <a:cubicBezTo>
                          <a:pt x="36" y="1"/>
                          <a:pt x="30" y="5"/>
                          <a:pt x="30" y="5"/>
                        </a:cubicBezTo>
                        <a:cubicBezTo>
                          <a:pt x="27" y="9"/>
                          <a:pt x="19" y="15"/>
                          <a:pt x="14" y="17"/>
                        </a:cubicBezTo>
                        <a:cubicBezTo>
                          <a:pt x="13" y="20"/>
                          <a:pt x="12" y="21"/>
                          <a:pt x="9" y="21"/>
                        </a:cubicBezTo>
                        <a:cubicBezTo>
                          <a:pt x="7" y="23"/>
                          <a:pt x="5" y="24"/>
                          <a:pt x="2" y="26"/>
                        </a:cubicBezTo>
                        <a:cubicBezTo>
                          <a:pt x="2" y="27"/>
                          <a:pt x="0" y="28"/>
                          <a:pt x="0" y="28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15" name="Freeform 144"/>
                  <p:cNvSpPr>
                    <a:spLocks/>
                  </p:cNvSpPr>
                  <p:nvPr/>
                </p:nvSpPr>
                <p:spPr bwMode="auto">
                  <a:xfrm>
                    <a:off x="1312" y="2033"/>
                    <a:ext cx="15" cy="13"/>
                  </a:xfrm>
                  <a:custGeom>
                    <a:avLst/>
                    <a:gdLst>
                      <a:gd name="T0" fmla="*/ 2 w 15"/>
                      <a:gd name="T1" fmla="*/ 4 h 13"/>
                      <a:gd name="T2" fmla="*/ 11 w 15"/>
                      <a:gd name="T3" fmla="*/ 2 h 13"/>
                      <a:gd name="T4" fmla="*/ 15 w 15"/>
                      <a:gd name="T5" fmla="*/ 9 h 13"/>
                      <a:gd name="T6" fmla="*/ 4 w 15"/>
                      <a:gd name="T7" fmla="*/ 10 h 13"/>
                      <a:gd name="T8" fmla="*/ 2 w 15"/>
                      <a:gd name="T9" fmla="*/ 4 h 13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15"/>
                      <a:gd name="T16" fmla="*/ 0 h 13"/>
                      <a:gd name="T17" fmla="*/ 15 w 15"/>
                      <a:gd name="T18" fmla="*/ 13 h 13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15" h="13">
                        <a:moveTo>
                          <a:pt x="2" y="4"/>
                        </a:moveTo>
                        <a:cubicBezTo>
                          <a:pt x="8" y="2"/>
                          <a:pt x="3" y="0"/>
                          <a:pt x="11" y="2"/>
                        </a:cubicBezTo>
                        <a:cubicBezTo>
                          <a:pt x="15" y="7"/>
                          <a:pt x="13" y="4"/>
                          <a:pt x="15" y="9"/>
                        </a:cubicBezTo>
                        <a:cubicBezTo>
                          <a:pt x="9" y="13"/>
                          <a:pt x="12" y="12"/>
                          <a:pt x="4" y="10"/>
                        </a:cubicBezTo>
                        <a:cubicBezTo>
                          <a:pt x="4" y="9"/>
                          <a:pt x="0" y="4"/>
                          <a:pt x="2" y="4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16" name="Freeform 145"/>
                  <p:cNvSpPr>
                    <a:spLocks/>
                  </p:cNvSpPr>
                  <p:nvPr/>
                </p:nvSpPr>
                <p:spPr bwMode="auto">
                  <a:xfrm>
                    <a:off x="1305" y="2045"/>
                    <a:ext cx="21" cy="34"/>
                  </a:xfrm>
                  <a:custGeom>
                    <a:avLst/>
                    <a:gdLst>
                      <a:gd name="T0" fmla="*/ 21 w 21"/>
                      <a:gd name="T1" fmla="*/ 0 h 34"/>
                      <a:gd name="T2" fmla="*/ 18 w 21"/>
                      <a:gd name="T3" fmla="*/ 6 h 34"/>
                      <a:gd name="T4" fmla="*/ 14 w 21"/>
                      <a:gd name="T5" fmla="*/ 12 h 34"/>
                      <a:gd name="T6" fmla="*/ 10 w 21"/>
                      <a:gd name="T7" fmla="*/ 19 h 34"/>
                      <a:gd name="T8" fmla="*/ 5 w 21"/>
                      <a:gd name="T9" fmla="*/ 27 h 34"/>
                      <a:gd name="T10" fmla="*/ 0 w 21"/>
                      <a:gd name="T11" fmla="*/ 34 h 34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21"/>
                      <a:gd name="T19" fmla="*/ 0 h 34"/>
                      <a:gd name="T20" fmla="*/ 21 w 21"/>
                      <a:gd name="T21" fmla="*/ 34 h 34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21" h="34">
                        <a:moveTo>
                          <a:pt x="21" y="0"/>
                        </a:moveTo>
                        <a:cubicBezTo>
                          <a:pt x="20" y="3"/>
                          <a:pt x="20" y="4"/>
                          <a:pt x="18" y="6"/>
                        </a:cubicBezTo>
                        <a:cubicBezTo>
                          <a:pt x="16" y="11"/>
                          <a:pt x="17" y="10"/>
                          <a:pt x="14" y="12"/>
                        </a:cubicBezTo>
                        <a:cubicBezTo>
                          <a:pt x="12" y="18"/>
                          <a:pt x="14" y="16"/>
                          <a:pt x="10" y="19"/>
                        </a:cubicBezTo>
                        <a:cubicBezTo>
                          <a:pt x="9" y="22"/>
                          <a:pt x="8" y="25"/>
                          <a:pt x="5" y="27"/>
                        </a:cubicBezTo>
                        <a:cubicBezTo>
                          <a:pt x="4" y="29"/>
                          <a:pt x="3" y="34"/>
                          <a:pt x="0" y="34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17" name="Freeform 146"/>
                  <p:cNvSpPr>
                    <a:spLocks/>
                  </p:cNvSpPr>
                  <p:nvPr/>
                </p:nvSpPr>
                <p:spPr bwMode="auto">
                  <a:xfrm>
                    <a:off x="1424" y="2018"/>
                    <a:ext cx="24" cy="58"/>
                  </a:xfrm>
                  <a:custGeom>
                    <a:avLst/>
                    <a:gdLst>
                      <a:gd name="T0" fmla="*/ 4 w 24"/>
                      <a:gd name="T1" fmla="*/ 0 h 58"/>
                      <a:gd name="T2" fmla="*/ 15 w 24"/>
                      <a:gd name="T3" fmla="*/ 12 h 58"/>
                      <a:gd name="T4" fmla="*/ 20 w 24"/>
                      <a:gd name="T5" fmla="*/ 18 h 58"/>
                      <a:gd name="T6" fmla="*/ 8 w 24"/>
                      <a:gd name="T7" fmla="*/ 50 h 58"/>
                      <a:gd name="T8" fmla="*/ 0 w 24"/>
                      <a:gd name="T9" fmla="*/ 58 h 5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4"/>
                      <a:gd name="T16" fmla="*/ 0 h 58"/>
                      <a:gd name="T17" fmla="*/ 24 w 24"/>
                      <a:gd name="T18" fmla="*/ 58 h 5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4" h="58">
                        <a:moveTo>
                          <a:pt x="4" y="0"/>
                        </a:moveTo>
                        <a:cubicBezTo>
                          <a:pt x="9" y="3"/>
                          <a:pt x="8" y="10"/>
                          <a:pt x="15" y="12"/>
                        </a:cubicBezTo>
                        <a:cubicBezTo>
                          <a:pt x="16" y="15"/>
                          <a:pt x="18" y="15"/>
                          <a:pt x="20" y="18"/>
                        </a:cubicBezTo>
                        <a:cubicBezTo>
                          <a:pt x="24" y="29"/>
                          <a:pt x="18" y="43"/>
                          <a:pt x="8" y="50"/>
                        </a:cubicBezTo>
                        <a:cubicBezTo>
                          <a:pt x="7" y="52"/>
                          <a:pt x="2" y="58"/>
                          <a:pt x="0" y="58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18" name="Freeform 147"/>
                  <p:cNvSpPr>
                    <a:spLocks/>
                  </p:cNvSpPr>
                  <p:nvPr/>
                </p:nvSpPr>
                <p:spPr bwMode="auto">
                  <a:xfrm>
                    <a:off x="1360" y="1997"/>
                    <a:ext cx="133" cy="162"/>
                  </a:xfrm>
                  <a:custGeom>
                    <a:avLst/>
                    <a:gdLst>
                      <a:gd name="T0" fmla="*/ 0 w 133"/>
                      <a:gd name="T1" fmla="*/ 0 h 162"/>
                      <a:gd name="T2" fmla="*/ 12 w 133"/>
                      <a:gd name="T3" fmla="*/ 12 h 162"/>
                      <a:gd name="T4" fmla="*/ 16 w 133"/>
                      <a:gd name="T5" fmla="*/ 18 h 162"/>
                      <a:gd name="T6" fmla="*/ 20 w 133"/>
                      <a:gd name="T7" fmla="*/ 21 h 162"/>
                      <a:gd name="T8" fmla="*/ 37 w 133"/>
                      <a:gd name="T9" fmla="*/ 31 h 162"/>
                      <a:gd name="T10" fmla="*/ 43 w 133"/>
                      <a:gd name="T11" fmla="*/ 33 h 162"/>
                      <a:gd name="T12" fmla="*/ 74 w 133"/>
                      <a:gd name="T13" fmla="*/ 46 h 162"/>
                      <a:gd name="T14" fmla="*/ 96 w 133"/>
                      <a:gd name="T15" fmla="*/ 58 h 162"/>
                      <a:gd name="T16" fmla="*/ 118 w 133"/>
                      <a:gd name="T17" fmla="*/ 62 h 162"/>
                      <a:gd name="T18" fmla="*/ 123 w 133"/>
                      <a:gd name="T19" fmla="*/ 67 h 162"/>
                      <a:gd name="T20" fmla="*/ 131 w 133"/>
                      <a:gd name="T21" fmla="*/ 88 h 162"/>
                      <a:gd name="T22" fmla="*/ 123 w 133"/>
                      <a:gd name="T23" fmla="*/ 135 h 162"/>
                      <a:gd name="T24" fmla="*/ 114 w 133"/>
                      <a:gd name="T25" fmla="*/ 143 h 162"/>
                      <a:gd name="T26" fmla="*/ 89 w 133"/>
                      <a:gd name="T27" fmla="*/ 156 h 162"/>
                      <a:gd name="T28" fmla="*/ 66 w 133"/>
                      <a:gd name="T29" fmla="*/ 162 h 162"/>
                      <a:gd name="T30" fmla="*/ 43 w 133"/>
                      <a:gd name="T31" fmla="*/ 154 h 162"/>
                      <a:gd name="T32" fmla="*/ 35 w 133"/>
                      <a:gd name="T33" fmla="*/ 146 h 162"/>
                      <a:gd name="T34" fmla="*/ 31 w 133"/>
                      <a:gd name="T35" fmla="*/ 134 h 162"/>
                      <a:gd name="T36" fmla="*/ 19 w 133"/>
                      <a:gd name="T37" fmla="*/ 105 h 162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133"/>
                      <a:gd name="T58" fmla="*/ 0 h 162"/>
                      <a:gd name="T59" fmla="*/ 133 w 133"/>
                      <a:gd name="T60" fmla="*/ 162 h 162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133" h="162">
                        <a:moveTo>
                          <a:pt x="0" y="0"/>
                        </a:moveTo>
                        <a:cubicBezTo>
                          <a:pt x="5" y="3"/>
                          <a:pt x="7" y="9"/>
                          <a:pt x="12" y="12"/>
                        </a:cubicBezTo>
                        <a:cubicBezTo>
                          <a:pt x="12" y="14"/>
                          <a:pt x="14" y="17"/>
                          <a:pt x="16" y="18"/>
                        </a:cubicBezTo>
                        <a:cubicBezTo>
                          <a:pt x="17" y="19"/>
                          <a:pt x="20" y="21"/>
                          <a:pt x="20" y="21"/>
                        </a:cubicBezTo>
                        <a:cubicBezTo>
                          <a:pt x="22" y="24"/>
                          <a:pt x="33" y="29"/>
                          <a:pt x="37" y="31"/>
                        </a:cubicBezTo>
                        <a:cubicBezTo>
                          <a:pt x="39" y="31"/>
                          <a:pt x="43" y="33"/>
                          <a:pt x="43" y="33"/>
                        </a:cubicBezTo>
                        <a:cubicBezTo>
                          <a:pt x="51" y="41"/>
                          <a:pt x="63" y="43"/>
                          <a:pt x="74" y="46"/>
                        </a:cubicBezTo>
                        <a:cubicBezTo>
                          <a:pt x="82" y="55"/>
                          <a:pt x="84" y="57"/>
                          <a:pt x="96" y="58"/>
                        </a:cubicBezTo>
                        <a:cubicBezTo>
                          <a:pt x="103" y="60"/>
                          <a:pt x="110" y="62"/>
                          <a:pt x="118" y="62"/>
                        </a:cubicBezTo>
                        <a:cubicBezTo>
                          <a:pt x="121" y="63"/>
                          <a:pt x="120" y="65"/>
                          <a:pt x="123" y="67"/>
                        </a:cubicBezTo>
                        <a:cubicBezTo>
                          <a:pt x="127" y="73"/>
                          <a:pt x="130" y="80"/>
                          <a:pt x="131" y="88"/>
                        </a:cubicBezTo>
                        <a:cubicBezTo>
                          <a:pt x="130" y="100"/>
                          <a:pt x="133" y="124"/>
                          <a:pt x="123" y="135"/>
                        </a:cubicBezTo>
                        <a:cubicBezTo>
                          <a:pt x="122" y="138"/>
                          <a:pt x="117" y="143"/>
                          <a:pt x="114" y="143"/>
                        </a:cubicBezTo>
                        <a:cubicBezTo>
                          <a:pt x="112" y="152"/>
                          <a:pt x="97" y="154"/>
                          <a:pt x="89" y="156"/>
                        </a:cubicBezTo>
                        <a:cubicBezTo>
                          <a:pt x="83" y="160"/>
                          <a:pt x="74" y="160"/>
                          <a:pt x="66" y="162"/>
                        </a:cubicBezTo>
                        <a:cubicBezTo>
                          <a:pt x="44" y="160"/>
                          <a:pt x="56" y="158"/>
                          <a:pt x="43" y="154"/>
                        </a:cubicBezTo>
                        <a:cubicBezTo>
                          <a:pt x="40" y="151"/>
                          <a:pt x="38" y="148"/>
                          <a:pt x="35" y="146"/>
                        </a:cubicBezTo>
                        <a:cubicBezTo>
                          <a:pt x="33" y="142"/>
                          <a:pt x="33" y="138"/>
                          <a:pt x="31" y="134"/>
                        </a:cubicBezTo>
                        <a:cubicBezTo>
                          <a:pt x="28" y="124"/>
                          <a:pt x="26" y="112"/>
                          <a:pt x="19" y="105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19" name="Freeform 148"/>
                  <p:cNvSpPr>
                    <a:spLocks/>
                  </p:cNvSpPr>
                  <p:nvPr/>
                </p:nvSpPr>
                <p:spPr bwMode="auto">
                  <a:xfrm>
                    <a:off x="1355" y="2151"/>
                    <a:ext cx="52" cy="35"/>
                  </a:xfrm>
                  <a:custGeom>
                    <a:avLst/>
                    <a:gdLst>
                      <a:gd name="T0" fmla="*/ 50 w 52"/>
                      <a:gd name="T1" fmla="*/ 0 h 35"/>
                      <a:gd name="T2" fmla="*/ 31 w 52"/>
                      <a:gd name="T3" fmla="*/ 22 h 35"/>
                      <a:gd name="T4" fmla="*/ 10 w 52"/>
                      <a:gd name="T5" fmla="*/ 33 h 35"/>
                      <a:gd name="T6" fmla="*/ 0 w 52"/>
                      <a:gd name="T7" fmla="*/ 34 h 3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52"/>
                      <a:gd name="T13" fmla="*/ 0 h 35"/>
                      <a:gd name="T14" fmla="*/ 52 w 52"/>
                      <a:gd name="T15" fmla="*/ 35 h 3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52" h="35">
                        <a:moveTo>
                          <a:pt x="50" y="0"/>
                        </a:moveTo>
                        <a:cubicBezTo>
                          <a:pt x="52" y="10"/>
                          <a:pt x="39" y="20"/>
                          <a:pt x="31" y="22"/>
                        </a:cubicBezTo>
                        <a:cubicBezTo>
                          <a:pt x="26" y="30"/>
                          <a:pt x="17" y="31"/>
                          <a:pt x="10" y="33"/>
                        </a:cubicBezTo>
                        <a:cubicBezTo>
                          <a:pt x="8" y="34"/>
                          <a:pt x="0" y="35"/>
                          <a:pt x="0" y="34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20" name="Freeform 149"/>
                  <p:cNvSpPr>
                    <a:spLocks/>
                  </p:cNvSpPr>
                  <p:nvPr/>
                </p:nvSpPr>
                <p:spPr bwMode="auto">
                  <a:xfrm>
                    <a:off x="890" y="1967"/>
                    <a:ext cx="96" cy="85"/>
                  </a:xfrm>
                  <a:custGeom>
                    <a:avLst/>
                    <a:gdLst>
                      <a:gd name="T0" fmla="*/ 96 w 96"/>
                      <a:gd name="T1" fmla="*/ 0 h 85"/>
                      <a:gd name="T2" fmla="*/ 63 w 96"/>
                      <a:gd name="T3" fmla="*/ 13 h 85"/>
                      <a:gd name="T4" fmla="*/ 50 w 96"/>
                      <a:gd name="T5" fmla="*/ 20 h 85"/>
                      <a:gd name="T6" fmla="*/ 38 w 96"/>
                      <a:gd name="T7" fmla="*/ 30 h 85"/>
                      <a:gd name="T8" fmla="*/ 22 w 96"/>
                      <a:gd name="T9" fmla="*/ 42 h 85"/>
                      <a:gd name="T10" fmla="*/ 13 w 96"/>
                      <a:gd name="T11" fmla="*/ 50 h 85"/>
                      <a:gd name="T12" fmla="*/ 8 w 96"/>
                      <a:gd name="T13" fmla="*/ 55 h 85"/>
                      <a:gd name="T14" fmla="*/ 5 w 96"/>
                      <a:gd name="T15" fmla="*/ 61 h 85"/>
                      <a:gd name="T16" fmla="*/ 0 w 96"/>
                      <a:gd name="T17" fmla="*/ 74 h 85"/>
                      <a:gd name="T18" fmla="*/ 20 w 96"/>
                      <a:gd name="T19" fmla="*/ 75 h 85"/>
                      <a:gd name="T20" fmla="*/ 32 w 96"/>
                      <a:gd name="T21" fmla="*/ 79 h 85"/>
                      <a:gd name="T22" fmla="*/ 36 w 96"/>
                      <a:gd name="T23" fmla="*/ 83 h 8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96"/>
                      <a:gd name="T37" fmla="*/ 0 h 85"/>
                      <a:gd name="T38" fmla="*/ 96 w 96"/>
                      <a:gd name="T39" fmla="*/ 85 h 8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96" h="85">
                        <a:moveTo>
                          <a:pt x="96" y="0"/>
                        </a:moveTo>
                        <a:cubicBezTo>
                          <a:pt x="87" y="6"/>
                          <a:pt x="73" y="9"/>
                          <a:pt x="63" y="13"/>
                        </a:cubicBezTo>
                        <a:cubicBezTo>
                          <a:pt x="58" y="14"/>
                          <a:pt x="55" y="19"/>
                          <a:pt x="50" y="20"/>
                        </a:cubicBezTo>
                        <a:cubicBezTo>
                          <a:pt x="49" y="24"/>
                          <a:pt x="42" y="28"/>
                          <a:pt x="38" y="30"/>
                        </a:cubicBezTo>
                        <a:cubicBezTo>
                          <a:pt x="36" y="34"/>
                          <a:pt x="27" y="40"/>
                          <a:pt x="22" y="42"/>
                        </a:cubicBezTo>
                        <a:cubicBezTo>
                          <a:pt x="20" y="45"/>
                          <a:pt x="17" y="49"/>
                          <a:pt x="13" y="50"/>
                        </a:cubicBezTo>
                        <a:cubicBezTo>
                          <a:pt x="13" y="52"/>
                          <a:pt x="8" y="55"/>
                          <a:pt x="8" y="55"/>
                        </a:cubicBezTo>
                        <a:cubicBezTo>
                          <a:pt x="7" y="60"/>
                          <a:pt x="8" y="58"/>
                          <a:pt x="5" y="61"/>
                        </a:cubicBezTo>
                        <a:cubicBezTo>
                          <a:pt x="3" y="65"/>
                          <a:pt x="1" y="70"/>
                          <a:pt x="0" y="74"/>
                        </a:cubicBezTo>
                        <a:cubicBezTo>
                          <a:pt x="6" y="78"/>
                          <a:pt x="9" y="76"/>
                          <a:pt x="20" y="75"/>
                        </a:cubicBezTo>
                        <a:cubicBezTo>
                          <a:pt x="34" y="77"/>
                          <a:pt x="24" y="76"/>
                          <a:pt x="32" y="79"/>
                        </a:cubicBezTo>
                        <a:cubicBezTo>
                          <a:pt x="32" y="79"/>
                          <a:pt x="36" y="85"/>
                          <a:pt x="36" y="83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21" name="Freeform 150"/>
                  <p:cNvSpPr>
                    <a:spLocks/>
                  </p:cNvSpPr>
                  <p:nvPr/>
                </p:nvSpPr>
                <p:spPr bwMode="auto">
                  <a:xfrm>
                    <a:off x="915" y="1980"/>
                    <a:ext cx="71" cy="63"/>
                  </a:xfrm>
                  <a:custGeom>
                    <a:avLst/>
                    <a:gdLst>
                      <a:gd name="T0" fmla="*/ 2 w 71"/>
                      <a:gd name="T1" fmla="*/ 63 h 63"/>
                      <a:gd name="T2" fmla="*/ 11 w 71"/>
                      <a:gd name="T3" fmla="*/ 48 h 63"/>
                      <a:gd name="T4" fmla="*/ 19 w 71"/>
                      <a:gd name="T5" fmla="*/ 41 h 63"/>
                      <a:gd name="T6" fmla="*/ 32 w 71"/>
                      <a:gd name="T7" fmla="*/ 34 h 63"/>
                      <a:gd name="T8" fmla="*/ 40 w 71"/>
                      <a:gd name="T9" fmla="*/ 31 h 63"/>
                      <a:gd name="T10" fmla="*/ 45 w 71"/>
                      <a:gd name="T11" fmla="*/ 27 h 63"/>
                      <a:gd name="T12" fmla="*/ 53 w 71"/>
                      <a:gd name="T13" fmla="*/ 18 h 63"/>
                      <a:gd name="T14" fmla="*/ 66 w 71"/>
                      <a:gd name="T15" fmla="*/ 5 h 63"/>
                      <a:gd name="T16" fmla="*/ 71 w 71"/>
                      <a:gd name="T17" fmla="*/ 0 h 63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71"/>
                      <a:gd name="T28" fmla="*/ 0 h 63"/>
                      <a:gd name="T29" fmla="*/ 71 w 71"/>
                      <a:gd name="T30" fmla="*/ 63 h 63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71" h="63">
                        <a:moveTo>
                          <a:pt x="2" y="63"/>
                        </a:moveTo>
                        <a:cubicBezTo>
                          <a:pt x="0" y="57"/>
                          <a:pt x="4" y="50"/>
                          <a:pt x="11" y="48"/>
                        </a:cubicBezTo>
                        <a:cubicBezTo>
                          <a:pt x="13" y="45"/>
                          <a:pt x="16" y="42"/>
                          <a:pt x="19" y="41"/>
                        </a:cubicBezTo>
                        <a:cubicBezTo>
                          <a:pt x="22" y="36"/>
                          <a:pt x="28" y="36"/>
                          <a:pt x="32" y="34"/>
                        </a:cubicBezTo>
                        <a:cubicBezTo>
                          <a:pt x="35" y="32"/>
                          <a:pt x="40" y="31"/>
                          <a:pt x="40" y="31"/>
                        </a:cubicBezTo>
                        <a:cubicBezTo>
                          <a:pt x="41" y="28"/>
                          <a:pt x="42" y="28"/>
                          <a:pt x="45" y="27"/>
                        </a:cubicBezTo>
                        <a:cubicBezTo>
                          <a:pt x="47" y="24"/>
                          <a:pt x="50" y="20"/>
                          <a:pt x="53" y="18"/>
                        </a:cubicBezTo>
                        <a:cubicBezTo>
                          <a:pt x="56" y="15"/>
                          <a:pt x="62" y="7"/>
                          <a:pt x="66" y="5"/>
                        </a:cubicBezTo>
                        <a:cubicBezTo>
                          <a:pt x="67" y="4"/>
                          <a:pt x="70" y="0"/>
                          <a:pt x="71" y="0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22" name="Freeform 151"/>
                  <p:cNvSpPr>
                    <a:spLocks/>
                  </p:cNvSpPr>
                  <p:nvPr/>
                </p:nvSpPr>
                <p:spPr bwMode="auto">
                  <a:xfrm>
                    <a:off x="865" y="2045"/>
                    <a:ext cx="78" cy="109"/>
                  </a:xfrm>
                  <a:custGeom>
                    <a:avLst/>
                    <a:gdLst>
                      <a:gd name="T0" fmla="*/ 26 w 78"/>
                      <a:gd name="T1" fmla="*/ 0 h 109"/>
                      <a:gd name="T2" fmla="*/ 17 w 78"/>
                      <a:gd name="T3" fmla="*/ 5 h 109"/>
                      <a:gd name="T4" fmla="*/ 13 w 78"/>
                      <a:gd name="T5" fmla="*/ 11 h 109"/>
                      <a:gd name="T6" fmla="*/ 8 w 78"/>
                      <a:gd name="T7" fmla="*/ 17 h 109"/>
                      <a:gd name="T8" fmla="*/ 3 w 78"/>
                      <a:gd name="T9" fmla="*/ 24 h 109"/>
                      <a:gd name="T10" fmla="*/ 0 w 78"/>
                      <a:gd name="T11" fmla="*/ 36 h 109"/>
                      <a:gd name="T12" fmla="*/ 11 w 78"/>
                      <a:gd name="T13" fmla="*/ 73 h 109"/>
                      <a:gd name="T14" fmla="*/ 21 w 78"/>
                      <a:gd name="T15" fmla="*/ 91 h 109"/>
                      <a:gd name="T16" fmla="*/ 29 w 78"/>
                      <a:gd name="T17" fmla="*/ 98 h 109"/>
                      <a:gd name="T18" fmla="*/ 31 w 78"/>
                      <a:gd name="T19" fmla="*/ 99 h 109"/>
                      <a:gd name="T20" fmla="*/ 46 w 78"/>
                      <a:gd name="T21" fmla="*/ 109 h 109"/>
                      <a:gd name="T22" fmla="*/ 61 w 78"/>
                      <a:gd name="T23" fmla="*/ 108 h 109"/>
                      <a:gd name="T24" fmla="*/ 73 w 78"/>
                      <a:gd name="T25" fmla="*/ 99 h 109"/>
                      <a:gd name="T26" fmla="*/ 78 w 78"/>
                      <a:gd name="T27" fmla="*/ 91 h 109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78"/>
                      <a:gd name="T43" fmla="*/ 0 h 109"/>
                      <a:gd name="T44" fmla="*/ 78 w 78"/>
                      <a:gd name="T45" fmla="*/ 109 h 109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78" h="109">
                        <a:moveTo>
                          <a:pt x="26" y="0"/>
                        </a:moveTo>
                        <a:cubicBezTo>
                          <a:pt x="21" y="2"/>
                          <a:pt x="21" y="3"/>
                          <a:pt x="17" y="5"/>
                        </a:cubicBezTo>
                        <a:cubicBezTo>
                          <a:pt x="17" y="9"/>
                          <a:pt x="17" y="10"/>
                          <a:pt x="13" y="11"/>
                        </a:cubicBezTo>
                        <a:cubicBezTo>
                          <a:pt x="12" y="14"/>
                          <a:pt x="11" y="15"/>
                          <a:pt x="8" y="17"/>
                        </a:cubicBezTo>
                        <a:cubicBezTo>
                          <a:pt x="6" y="19"/>
                          <a:pt x="5" y="21"/>
                          <a:pt x="3" y="24"/>
                        </a:cubicBezTo>
                        <a:cubicBezTo>
                          <a:pt x="1" y="28"/>
                          <a:pt x="0" y="31"/>
                          <a:pt x="0" y="36"/>
                        </a:cubicBezTo>
                        <a:cubicBezTo>
                          <a:pt x="0" y="43"/>
                          <a:pt x="3" y="69"/>
                          <a:pt x="11" y="73"/>
                        </a:cubicBezTo>
                        <a:cubicBezTo>
                          <a:pt x="12" y="78"/>
                          <a:pt x="17" y="87"/>
                          <a:pt x="21" y="91"/>
                        </a:cubicBezTo>
                        <a:cubicBezTo>
                          <a:pt x="25" y="95"/>
                          <a:pt x="24" y="95"/>
                          <a:pt x="29" y="98"/>
                        </a:cubicBezTo>
                        <a:cubicBezTo>
                          <a:pt x="30" y="99"/>
                          <a:pt x="31" y="99"/>
                          <a:pt x="31" y="99"/>
                        </a:cubicBezTo>
                        <a:cubicBezTo>
                          <a:pt x="33" y="106"/>
                          <a:pt x="40" y="106"/>
                          <a:pt x="46" y="109"/>
                        </a:cubicBezTo>
                        <a:cubicBezTo>
                          <a:pt x="51" y="109"/>
                          <a:pt x="56" y="109"/>
                          <a:pt x="61" y="108"/>
                        </a:cubicBezTo>
                        <a:cubicBezTo>
                          <a:pt x="66" y="107"/>
                          <a:pt x="68" y="100"/>
                          <a:pt x="73" y="99"/>
                        </a:cubicBezTo>
                        <a:cubicBezTo>
                          <a:pt x="75" y="96"/>
                          <a:pt x="77" y="94"/>
                          <a:pt x="78" y="91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23" name="Freeform 152"/>
                  <p:cNvSpPr>
                    <a:spLocks/>
                  </p:cNvSpPr>
                  <p:nvPr/>
                </p:nvSpPr>
                <p:spPr bwMode="auto">
                  <a:xfrm>
                    <a:off x="932" y="2151"/>
                    <a:ext cx="73" cy="41"/>
                  </a:xfrm>
                  <a:custGeom>
                    <a:avLst/>
                    <a:gdLst>
                      <a:gd name="T0" fmla="*/ 0 w 73"/>
                      <a:gd name="T1" fmla="*/ 0 h 41"/>
                      <a:gd name="T2" fmla="*/ 11 w 73"/>
                      <a:gd name="T3" fmla="*/ 19 h 41"/>
                      <a:gd name="T4" fmla="*/ 19 w 73"/>
                      <a:gd name="T5" fmla="*/ 23 h 41"/>
                      <a:gd name="T6" fmla="*/ 28 w 73"/>
                      <a:gd name="T7" fmla="*/ 27 h 41"/>
                      <a:gd name="T8" fmla="*/ 36 w 73"/>
                      <a:gd name="T9" fmla="*/ 31 h 41"/>
                      <a:gd name="T10" fmla="*/ 62 w 73"/>
                      <a:gd name="T11" fmla="*/ 41 h 41"/>
                      <a:gd name="T12" fmla="*/ 73 w 73"/>
                      <a:gd name="T13" fmla="*/ 38 h 41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73"/>
                      <a:gd name="T22" fmla="*/ 0 h 41"/>
                      <a:gd name="T23" fmla="*/ 73 w 73"/>
                      <a:gd name="T24" fmla="*/ 41 h 41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73" h="41">
                        <a:moveTo>
                          <a:pt x="0" y="0"/>
                        </a:moveTo>
                        <a:cubicBezTo>
                          <a:pt x="2" y="5"/>
                          <a:pt x="4" y="17"/>
                          <a:pt x="11" y="19"/>
                        </a:cubicBezTo>
                        <a:cubicBezTo>
                          <a:pt x="13" y="20"/>
                          <a:pt x="16" y="22"/>
                          <a:pt x="19" y="23"/>
                        </a:cubicBezTo>
                        <a:cubicBezTo>
                          <a:pt x="22" y="26"/>
                          <a:pt x="25" y="27"/>
                          <a:pt x="28" y="27"/>
                        </a:cubicBezTo>
                        <a:cubicBezTo>
                          <a:pt x="31" y="29"/>
                          <a:pt x="36" y="31"/>
                          <a:pt x="36" y="31"/>
                        </a:cubicBezTo>
                        <a:cubicBezTo>
                          <a:pt x="42" y="36"/>
                          <a:pt x="54" y="39"/>
                          <a:pt x="62" y="41"/>
                        </a:cubicBezTo>
                        <a:cubicBezTo>
                          <a:pt x="66" y="41"/>
                          <a:pt x="73" y="38"/>
                          <a:pt x="73" y="38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24" name="Freeform 153"/>
                  <p:cNvSpPr>
                    <a:spLocks/>
                  </p:cNvSpPr>
                  <p:nvPr/>
                </p:nvSpPr>
                <p:spPr bwMode="auto">
                  <a:xfrm>
                    <a:off x="1017" y="2226"/>
                    <a:ext cx="233" cy="261"/>
                  </a:xfrm>
                  <a:custGeom>
                    <a:avLst/>
                    <a:gdLst>
                      <a:gd name="T0" fmla="*/ 0 w 233"/>
                      <a:gd name="T1" fmla="*/ 0 h 261"/>
                      <a:gd name="T2" fmla="*/ 6 w 233"/>
                      <a:gd name="T3" fmla="*/ 19 h 261"/>
                      <a:gd name="T4" fmla="*/ 16 w 233"/>
                      <a:gd name="T5" fmla="*/ 32 h 261"/>
                      <a:gd name="T6" fmla="*/ 23 w 233"/>
                      <a:gd name="T7" fmla="*/ 44 h 261"/>
                      <a:gd name="T8" fmla="*/ 56 w 233"/>
                      <a:gd name="T9" fmla="*/ 82 h 261"/>
                      <a:gd name="T10" fmla="*/ 73 w 233"/>
                      <a:gd name="T11" fmla="*/ 119 h 261"/>
                      <a:gd name="T12" fmla="*/ 82 w 233"/>
                      <a:gd name="T13" fmla="*/ 140 h 261"/>
                      <a:gd name="T14" fmla="*/ 85 w 233"/>
                      <a:gd name="T15" fmla="*/ 148 h 261"/>
                      <a:gd name="T16" fmla="*/ 92 w 233"/>
                      <a:gd name="T17" fmla="*/ 167 h 261"/>
                      <a:gd name="T18" fmla="*/ 95 w 233"/>
                      <a:gd name="T19" fmla="*/ 178 h 261"/>
                      <a:gd name="T20" fmla="*/ 96 w 233"/>
                      <a:gd name="T21" fmla="*/ 189 h 261"/>
                      <a:gd name="T22" fmla="*/ 99 w 233"/>
                      <a:gd name="T23" fmla="*/ 193 h 261"/>
                      <a:gd name="T24" fmla="*/ 102 w 233"/>
                      <a:gd name="T25" fmla="*/ 201 h 261"/>
                      <a:gd name="T26" fmla="*/ 106 w 233"/>
                      <a:gd name="T27" fmla="*/ 214 h 261"/>
                      <a:gd name="T28" fmla="*/ 111 w 233"/>
                      <a:gd name="T29" fmla="*/ 226 h 261"/>
                      <a:gd name="T30" fmla="*/ 115 w 233"/>
                      <a:gd name="T31" fmla="*/ 231 h 261"/>
                      <a:gd name="T32" fmla="*/ 127 w 233"/>
                      <a:gd name="T33" fmla="*/ 242 h 261"/>
                      <a:gd name="T34" fmla="*/ 136 w 233"/>
                      <a:gd name="T35" fmla="*/ 250 h 261"/>
                      <a:gd name="T36" fmla="*/ 153 w 233"/>
                      <a:gd name="T37" fmla="*/ 257 h 261"/>
                      <a:gd name="T38" fmla="*/ 187 w 233"/>
                      <a:gd name="T39" fmla="*/ 256 h 261"/>
                      <a:gd name="T40" fmla="*/ 195 w 233"/>
                      <a:gd name="T41" fmla="*/ 251 h 261"/>
                      <a:gd name="T42" fmla="*/ 199 w 233"/>
                      <a:gd name="T43" fmla="*/ 250 h 261"/>
                      <a:gd name="T44" fmla="*/ 208 w 233"/>
                      <a:gd name="T45" fmla="*/ 245 h 261"/>
                      <a:gd name="T46" fmla="*/ 215 w 233"/>
                      <a:gd name="T47" fmla="*/ 238 h 261"/>
                      <a:gd name="T48" fmla="*/ 225 w 233"/>
                      <a:gd name="T49" fmla="*/ 230 h 261"/>
                      <a:gd name="T50" fmla="*/ 229 w 233"/>
                      <a:gd name="T51" fmla="*/ 223 h 261"/>
                      <a:gd name="T52" fmla="*/ 233 w 233"/>
                      <a:gd name="T53" fmla="*/ 220 h 261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w 233"/>
                      <a:gd name="T82" fmla="*/ 0 h 261"/>
                      <a:gd name="T83" fmla="*/ 233 w 233"/>
                      <a:gd name="T84" fmla="*/ 261 h 261"/>
                    </a:gdLst>
                    <a:ahLst/>
                    <a:cxnLst>
                      <a:cxn ang="T54">
                        <a:pos x="T0" y="T1"/>
                      </a:cxn>
                      <a:cxn ang="T55">
                        <a:pos x="T2" y="T3"/>
                      </a:cxn>
                      <a:cxn ang="T56">
                        <a:pos x="T4" y="T5"/>
                      </a:cxn>
                      <a:cxn ang="T57">
                        <a:pos x="T6" y="T7"/>
                      </a:cxn>
                      <a:cxn ang="T58">
                        <a:pos x="T8" y="T9"/>
                      </a:cxn>
                      <a:cxn ang="T59">
                        <a:pos x="T10" y="T11"/>
                      </a:cxn>
                      <a:cxn ang="T60">
                        <a:pos x="T12" y="T13"/>
                      </a:cxn>
                      <a:cxn ang="T61">
                        <a:pos x="T14" y="T15"/>
                      </a:cxn>
                      <a:cxn ang="T62">
                        <a:pos x="T16" y="T17"/>
                      </a:cxn>
                      <a:cxn ang="T63">
                        <a:pos x="T18" y="T19"/>
                      </a:cxn>
                      <a:cxn ang="T64">
                        <a:pos x="T20" y="T21"/>
                      </a:cxn>
                      <a:cxn ang="T65">
                        <a:pos x="T22" y="T23"/>
                      </a:cxn>
                      <a:cxn ang="T66">
                        <a:pos x="T24" y="T25"/>
                      </a:cxn>
                      <a:cxn ang="T67">
                        <a:pos x="T26" y="T27"/>
                      </a:cxn>
                      <a:cxn ang="T68">
                        <a:pos x="T28" y="T29"/>
                      </a:cxn>
                      <a:cxn ang="T69">
                        <a:pos x="T30" y="T31"/>
                      </a:cxn>
                      <a:cxn ang="T70">
                        <a:pos x="T32" y="T33"/>
                      </a:cxn>
                      <a:cxn ang="T71">
                        <a:pos x="T34" y="T35"/>
                      </a:cxn>
                      <a:cxn ang="T72">
                        <a:pos x="T36" y="T37"/>
                      </a:cxn>
                      <a:cxn ang="T73">
                        <a:pos x="T38" y="T39"/>
                      </a:cxn>
                      <a:cxn ang="T74">
                        <a:pos x="T40" y="T41"/>
                      </a:cxn>
                      <a:cxn ang="T75">
                        <a:pos x="T42" y="T43"/>
                      </a:cxn>
                      <a:cxn ang="T76">
                        <a:pos x="T44" y="T45"/>
                      </a:cxn>
                      <a:cxn ang="T77">
                        <a:pos x="T46" y="T47"/>
                      </a:cxn>
                      <a:cxn ang="T78">
                        <a:pos x="T48" y="T49"/>
                      </a:cxn>
                      <a:cxn ang="T79">
                        <a:pos x="T50" y="T51"/>
                      </a:cxn>
                      <a:cxn ang="T80">
                        <a:pos x="T52" y="T53"/>
                      </a:cxn>
                    </a:cxnLst>
                    <a:rect l="T81" t="T82" r="T83" b="T84"/>
                    <a:pathLst>
                      <a:path w="233" h="261">
                        <a:moveTo>
                          <a:pt x="0" y="0"/>
                        </a:moveTo>
                        <a:cubicBezTo>
                          <a:pt x="0" y="7"/>
                          <a:pt x="1" y="14"/>
                          <a:pt x="6" y="19"/>
                        </a:cubicBezTo>
                        <a:cubicBezTo>
                          <a:pt x="7" y="24"/>
                          <a:pt x="12" y="29"/>
                          <a:pt x="16" y="32"/>
                        </a:cubicBezTo>
                        <a:cubicBezTo>
                          <a:pt x="17" y="35"/>
                          <a:pt x="20" y="42"/>
                          <a:pt x="23" y="44"/>
                        </a:cubicBezTo>
                        <a:cubicBezTo>
                          <a:pt x="28" y="54"/>
                          <a:pt x="47" y="75"/>
                          <a:pt x="56" y="82"/>
                        </a:cubicBezTo>
                        <a:cubicBezTo>
                          <a:pt x="59" y="95"/>
                          <a:pt x="68" y="106"/>
                          <a:pt x="73" y="119"/>
                        </a:cubicBezTo>
                        <a:cubicBezTo>
                          <a:pt x="75" y="126"/>
                          <a:pt x="77" y="134"/>
                          <a:pt x="82" y="140"/>
                        </a:cubicBezTo>
                        <a:cubicBezTo>
                          <a:pt x="83" y="143"/>
                          <a:pt x="83" y="145"/>
                          <a:pt x="85" y="148"/>
                        </a:cubicBezTo>
                        <a:cubicBezTo>
                          <a:pt x="87" y="154"/>
                          <a:pt x="90" y="161"/>
                          <a:pt x="92" y="167"/>
                        </a:cubicBezTo>
                        <a:cubicBezTo>
                          <a:pt x="94" y="171"/>
                          <a:pt x="95" y="178"/>
                          <a:pt x="95" y="178"/>
                        </a:cubicBezTo>
                        <a:cubicBezTo>
                          <a:pt x="95" y="179"/>
                          <a:pt x="95" y="186"/>
                          <a:pt x="96" y="189"/>
                        </a:cubicBezTo>
                        <a:cubicBezTo>
                          <a:pt x="97" y="190"/>
                          <a:pt x="99" y="193"/>
                          <a:pt x="99" y="193"/>
                        </a:cubicBezTo>
                        <a:cubicBezTo>
                          <a:pt x="101" y="199"/>
                          <a:pt x="99" y="197"/>
                          <a:pt x="102" y="201"/>
                        </a:cubicBezTo>
                        <a:cubicBezTo>
                          <a:pt x="103" y="206"/>
                          <a:pt x="103" y="210"/>
                          <a:pt x="106" y="214"/>
                        </a:cubicBezTo>
                        <a:cubicBezTo>
                          <a:pt x="108" y="218"/>
                          <a:pt x="107" y="223"/>
                          <a:pt x="111" y="226"/>
                        </a:cubicBezTo>
                        <a:cubicBezTo>
                          <a:pt x="112" y="229"/>
                          <a:pt x="112" y="230"/>
                          <a:pt x="115" y="231"/>
                        </a:cubicBezTo>
                        <a:cubicBezTo>
                          <a:pt x="117" y="235"/>
                          <a:pt x="124" y="240"/>
                          <a:pt x="127" y="242"/>
                        </a:cubicBezTo>
                        <a:cubicBezTo>
                          <a:pt x="129" y="245"/>
                          <a:pt x="132" y="250"/>
                          <a:pt x="136" y="250"/>
                        </a:cubicBezTo>
                        <a:cubicBezTo>
                          <a:pt x="142" y="254"/>
                          <a:pt x="145" y="256"/>
                          <a:pt x="153" y="257"/>
                        </a:cubicBezTo>
                        <a:cubicBezTo>
                          <a:pt x="164" y="261"/>
                          <a:pt x="176" y="259"/>
                          <a:pt x="187" y="256"/>
                        </a:cubicBezTo>
                        <a:cubicBezTo>
                          <a:pt x="189" y="254"/>
                          <a:pt x="193" y="252"/>
                          <a:pt x="195" y="251"/>
                        </a:cubicBezTo>
                        <a:cubicBezTo>
                          <a:pt x="196" y="250"/>
                          <a:pt x="199" y="250"/>
                          <a:pt x="199" y="250"/>
                        </a:cubicBezTo>
                        <a:cubicBezTo>
                          <a:pt x="201" y="247"/>
                          <a:pt x="208" y="245"/>
                          <a:pt x="208" y="245"/>
                        </a:cubicBezTo>
                        <a:cubicBezTo>
                          <a:pt x="210" y="243"/>
                          <a:pt x="213" y="240"/>
                          <a:pt x="215" y="238"/>
                        </a:cubicBezTo>
                        <a:cubicBezTo>
                          <a:pt x="218" y="233"/>
                          <a:pt x="218" y="231"/>
                          <a:pt x="225" y="230"/>
                        </a:cubicBezTo>
                        <a:cubicBezTo>
                          <a:pt x="228" y="228"/>
                          <a:pt x="228" y="227"/>
                          <a:pt x="229" y="223"/>
                        </a:cubicBezTo>
                        <a:cubicBezTo>
                          <a:pt x="230" y="221"/>
                          <a:pt x="233" y="220"/>
                          <a:pt x="233" y="220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25" name="Freeform 154"/>
                  <p:cNvSpPr>
                    <a:spLocks/>
                  </p:cNvSpPr>
                  <p:nvPr/>
                </p:nvSpPr>
                <p:spPr bwMode="auto">
                  <a:xfrm>
                    <a:off x="1248" y="2231"/>
                    <a:ext cx="95" cy="217"/>
                  </a:xfrm>
                  <a:custGeom>
                    <a:avLst/>
                    <a:gdLst>
                      <a:gd name="T0" fmla="*/ 0 w 95"/>
                      <a:gd name="T1" fmla="*/ 217 h 217"/>
                      <a:gd name="T2" fmla="*/ 3 w 95"/>
                      <a:gd name="T3" fmla="*/ 207 h 217"/>
                      <a:gd name="T4" fmla="*/ 9 w 95"/>
                      <a:gd name="T5" fmla="*/ 190 h 217"/>
                      <a:gd name="T6" fmla="*/ 18 w 95"/>
                      <a:gd name="T7" fmla="*/ 152 h 217"/>
                      <a:gd name="T8" fmla="*/ 28 w 95"/>
                      <a:gd name="T9" fmla="*/ 124 h 217"/>
                      <a:gd name="T10" fmla="*/ 35 w 95"/>
                      <a:gd name="T11" fmla="*/ 106 h 217"/>
                      <a:gd name="T12" fmla="*/ 39 w 95"/>
                      <a:gd name="T13" fmla="*/ 97 h 217"/>
                      <a:gd name="T14" fmla="*/ 52 w 95"/>
                      <a:gd name="T15" fmla="*/ 68 h 217"/>
                      <a:gd name="T16" fmla="*/ 58 w 95"/>
                      <a:gd name="T17" fmla="*/ 59 h 217"/>
                      <a:gd name="T18" fmla="*/ 64 w 95"/>
                      <a:gd name="T19" fmla="*/ 53 h 217"/>
                      <a:gd name="T20" fmla="*/ 69 w 95"/>
                      <a:gd name="T21" fmla="*/ 48 h 217"/>
                      <a:gd name="T22" fmla="*/ 77 w 95"/>
                      <a:gd name="T23" fmla="*/ 40 h 217"/>
                      <a:gd name="T24" fmla="*/ 79 w 95"/>
                      <a:gd name="T25" fmla="*/ 38 h 217"/>
                      <a:gd name="T26" fmla="*/ 86 w 95"/>
                      <a:gd name="T27" fmla="*/ 28 h 217"/>
                      <a:gd name="T28" fmla="*/ 89 w 95"/>
                      <a:gd name="T29" fmla="*/ 21 h 217"/>
                      <a:gd name="T30" fmla="*/ 94 w 95"/>
                      <a:gd name="T31" fmla="*/ 13 h 217"/>
                      <a:gd name="T32" fmla="*/ 95 w 95"/>
                      <a:gd name="T33" fmla="*/ 0 h 217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95"/>
                      <a:gd name="T52" fmla="*/ 0 h 217"/>
                      <a:gd name="T53" fmla="*/ 95 w 95"/>
                      <a:gd name="T54" fmla="*/ 217 h 217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95" h="217">
                        <a:moveTo>
                          <a:pt x="0" y="217"/>
                        </a:moveTo>
                        <a:cubicBezTo>
                          <a:pt x="1" y="214"/>
                          <a:pt x="3" y="207"/>
                          <a:pt x="3" y="207"/>
                        </a:cubicBezTo>
                        <a:cubicBezTo>
                          <a:pt x="4" y="201"/>
                          <a:pt x="6" y="195"/>
                          <a:pt x="9" y="190"/>
                        </a:cubicBezTo>
                        <a:cubicBezTo>
                          <a:pt x="12" y="178"/>
                          <a:pt x="11" y="163"/>
                          <a:pt x="18" y="152"/>
                        </a:cubicBezTo>
                        <a:cubicBezTo>
                          <a:pt x="20" y="142"/>
                          <a:pt x="24" y="134"/>
                          <a:pt x="28" y="124"/>
                        </a:cubicBezTo>
                        <a:cubicBezTo>
                          <a:pt x="30" y="118"/>
                          <a:pt x="31" y="110"/>
                          <a:pt x="35" y="106"/>
                        </a:cubicBezTo>
                        <a:cubicBezTo>
                          <a:pt x="37" y="102"/>
                          <a:pt x="37" y="100"/>
                          <a:pt x="39" y="97"/>
                        </a:cubicBezTo>
                        <a:cubicBezTo>
                          <a:pt x="41" y="90"/>
                          <a:pt x="45" y="72"/>
                          <a:pt x="52" y="68"/>
                        </a:cubicBezTo>
                        <a:cubicBezTo>
                          <a:pt x="54" y="64"/>
                          <a:pt x="55" y="62"/>
                          <a:pt x="58" y="59"/>
                        </a:cubicBezTo>
                        <a:cubicBezTo>
                          <a:pt x="59" y="56"/>
                          <a:pt x="62" y="54"/>
                          <a:pt x="64" y="53"/>
                        </a:cubicBezTo>
                        <a:cubicBezTo>
                          <a:pt x="68" y="48"/>
                          <a:pt x="66" y="49"/>
                          <a:pt x="69" y="48"/>
                        </a:cubicBezTo>
                        <a:cubicBezTo>
                          <a:pt x="71" y="45"/>
                          <a:pt x="74" y="43"/>
                          <a:pt x="77" y="40"/>
                        </a:cubicBezTo>
                        <a:cubicBezTo>
                          <a:pt x="77" y="40"/>
                          <a:pt x="79" y="38"/>
                          <a:pt x="79" y="38"/>
                        </a:cubicBezTo>
                        <a:cubicBezTo>
                          <a:pt x="80" y="35"/>
                          <a:pt x="83" y="30"/>
                          <a:pt x="86" y="28"/>
                        </a:cubicBezTo>
                        <a:cubicBezTo>
                          <a:pt x="87" y="23"/>
                          <a:pt x="87" y="24"/>
                          <a:pt x="89" y="21"/>
                        </a:cubicBezTo>
                        <a:cubicBezTo>
                          <a:pt x="91" y="17"/>
                          <a:pt x="91" y="16"/>
                          <a:pt x="94" y="13"/>
                        </a:cubicBezTo>
                        <a:cubicBezTo>
                          <a:pt x="94" y="9"/>
                          <a:pt x="95" y="4"/>
                          <a:pt x="95" y="0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26" name="Freeform 155"/>
                  <p:cNvSpPr>
                    <a:spLocks/>
                  </p:cNvSpPr>
                  <p:nvPr/>
                </p:nvSpPr>
                <p:spPr bwMode="auto">
                  <a:xfrm>
                    <a:off x="1121" y="2393"/>
                    <a:ext cx="128" cy="58"/>
                  </a:xfrm>
                  <a:custGeom>
                    <a:avLst/>
                    <a:gdLst>
                      <a:gd name="T0" fmla="*/ 0 w 128"/>
                      <a:gd name="T1" fmla="*/ 42 h 58"/>
                      <a:gd name="T2" fmla="*/ 34 w 128"/>
                      <a:gd name="T3" fmla="*/ 4 h 58"/>
                      <a:gd name="T4" fmla="*/ 57 w 128"/>
                      <a:gd name="T5" fmla="*/ 9 h 58"/>
                      <a:gd name="T6" fmla="*/ 62 w 128"/>
                      <a:gd name="T7" fmla="*/ 13 h 58"/>
                      <a:gd name="T8" fmla="*/ 66 w 128"/>
                      <a:gd name="T9" fmla="*/ 19 h 58"/>
                      <a:gd name="T10" fmla="*/ 78 w 128"/>
                      <a:gd name="T11" fmla="*/ 7 h 58"/>
                      <a:gd name="T12" fmla="*/ 105 w 128"/>
                      <a:gd name="T13" fmla="*/ 5 h 58"/>
                      <a:gd name="T14" fmla="*/ 112 w 128"/>
                      <a:gd name="T15" fmla="*/ 9 h 58"/>
                      <a:gd name="T16" fmla="*/ 120 w 128"/>
                      <a:gd name="T17" fmla="*/ 16 h 58"/>
                      <a:gd name="T18" fmla="*/ 128 w 128"/>
                      <a:gd name="T19" fmla="*/ 37 h 58"/>
                      <a:gd name="T20" fmla="*/ 126 w 128"/>
                      <a:gd name="T21" fmla="*/ 53 h 58"/>
                      <a:gd name="T22" fmla="*/ 123 w 128"/>
                      <a:gd name="T23" fmla="*/ 58 h 58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28"/>
                      <a:gd name="T37" fmla="*/ 0 h 58"/>
                      <a:gd name="T38" fmla="*/ 128 w 128"/>
                      <a:gd name="T39" fmla="*/ 58 h 58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28" h="58">
                        <a:moveTo>
                          <a:pt x="0" y="42"/>
                        </a:moveTo>
                        <a:cubicBezTo>
                          <a:pt x="1" y="21"/>
                          <a:pt x="15" y="11"/>
                          <a:pt x="34" y="4"/>
                        </a:cubicBezTo>
                        <a:cubicBezTo>
                          <a:pt x="66" y="6"/>
                          <a:pt x="45" y="2"/>
                          <a:pt x="57" y="9"/>
                        </a:cubicBezTo>
                        <a:cubicBezTo>
                          <a:pt x="58" y="11"/>
                          <a:pt x="62" y="13"/>
                          <a:pt x="62" y="13"/>
                        </a:cubicBezTo>
                        <a:cubicBezTo>
                          <a:pt x="62" y="16"/>
                          <a:pt x="65" y="16"/>
                          <a:pt x="66" y="19"/>
                        </a:cubicBezTo>
                        <a:cubicBezTo>
                          <a:pt x="69" y="14"/>
                          <a:pt x="72" y="9"/>
                          <a:pt x="78" y="7"/>
                        </a:cubicBezTo>
                        <a:cubicBezTo>
                          <a:pt x="85" y="0"/>
                          <a:pt x="93" y="4"/>
                          <a:pt x="105" y="5"/>
                        </a:cubicBezTo>
                        <a:cubicBezTo>
                          <a:pt x="107" y="6"/>
                          <a:pt x="109" y="8"/>
                          <a:pt x="112" y="9"/>
                        </a:cubicBezTo>
                        <a:cubicBezTo>
                          <a:pt x="114" y="11"/>
                          <a:pt x="117" y="11"/>
                          <a:pt x="120" y="16"/>
                        </a:cubicBezTo>
                        <a:cubicBezTo>
                          <a:pt x="124" y="22"/>
                          <a:pt x="126" y="30"/>
                          <a:pt x="128" y="37"/>
                        </a:cubicBezTo>
                        <a:cubicBezTo>
                          <a:pt x="128" y="45"/>
                          <a:pt x="128" y="47"/>
                          <a:pt x="126" y="53"/>
                        </a:cubicBezTo>
                        <a:cubicBezTo>
                          <a:pt x="126" y="55"/>
                          <a:pt x="123" y="58"/>
                          <a:pt x="123" y="58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26127" name="Group 156"/>
                  <p:cNvGrpSpPr>
                    <a:grpSpLocks/>
                  </p:cNvGrpSpPr>
                  <p:nvPr/>
                </p:nvGrpSpPr>
                <p:grpSpPr bwMode="auto">
                  <a:xfrm>
                    <a:off x="1183" y="2442"/>
                    <a:ext cx="6" cy="6"/>
                    <a:chOff x="1183" y="2442"/>
                    <a:chExt cx="6" cy="6"/>
                  </a:xfrm>
                </p:grpSpPr>
                <p:sp>
                  <p:nvSpPr>
                    <p:cNvPr id="26149" name="Freeform 157"/>
                    <p:cNvSpPr>
                      <a:spLocks/>
                    </p:cNvSpPr>
                    <p:nvPr/>
                  </p:nvSpPr>
                  <p:spPr bwMode="auto">
                    <a:xfrm>
                      <a:off x="1183" y="2442"/>
                      <a:ext cx="6" cy="6"/>
                    </a:xfrm>
                    <a:custGeom>
                      <a:avLst/>
                      <a:gdLst>
                        <a:gd name="T0" fmla="*/ 0 w 100"/>
                        <a:gd name="T1" fmla="*/ 10 h 83"/>
                        <a:gd name="T2" fmla="*/ 50 w 100"/>
                        <a:gd name="T3" fmla="*/ 83 h 83"/>
                        <a:gd name="T4" fmla="*/ 30 w 100"/>
                        <a:gd name="T5" fmla="*/ 0 h 83"/>
                        <a:gd name="T6" fmla="*/ 0 w 100"/>
                        <a:gd name="T7" fmla="*/ 10 h 83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100"/>
                        <a:gd name="T13" fmla="*/ 0 h 83"/>
                        <a:gd name="T14" fmla="*/ 100 w 100"/>
                        <a:gd name="T15" fmla="*/ 83 h 83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100" h="83">
                          <a:moveTo>
                            <a:pt x="0" y="10"/>
                          </a:moveTo>
                          <a:cubicBezTo>
                            <a:pt x="20" y="83"/>
                            <a:pt x="0" y="62"/>
                            <a:pt x="50" y="83"/>
                          </a:cubicBezTo>
                          <a:cubicBezTo>
                            <a:pt x="100" y="52"/>
                            <a:pt x="80" y="21"/>
                            <a:pt x="30" y="0"/>
                          </a:cubicBezTo>
                          <a:cubicBezTo>
                            <a:pt x="20" y="0"/>
                            <a:pt x="0" y="10"/>
                            <a:pt x="0" y="10"/>
                          </a:cubicBezTo>
                        </a:path>
                      </a:pathLst>
                    </a:custGeom>
                    <a:solidFill>
                      <a:srgbClr val="00CC99"/>
                    </a:solidFill>
                    <a:ln w="0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150" name="Freeform 158"/>
                    <p:cNvSpPr>
                      <a:spLocks/>
                    </p:cNvSpPr>
                    <p:nvPr/>
                  </p:nvSpPr>
                  <p:spPr bwMode="auto">
                    <a:xfrm>
                      <a:off x="1183" y="2442"/>
                      <a:ext cx="6" cy="6"/>
                    </a:xfrm>
                    <a:custGeom>
                      <a:avLst/>
                      <a:gdLst>
                        <a:gd name="T0" fmla="*/ 0 w 6"/>
                        <a:gd name="T1" fmla="*/ 1 h 6"/>
                        <a:gd name="T2" fmla="*/ 3 w 6"/>
                        <a:gd name="T3" fmla="*/ 6 h 6"/>
                        <a:gd name="T4" fmla="*/ 2 w 6"/>
                        <a:gd name="T5" fmla="*/ 0 h 6"/>
                        <a:gd name="T6" fmla="*/ 0 w 6"/>
                        <a:gd name="T7" fmla="*/ 1 h 6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0 w 6"/>
                        <a:gd name="T13" fmla="*/ 0 h 6"/>
                        <a:gd name="T14" fmla="*/ 6 w 6"/>
                        <a:gd name="T15" fmla="*/ 6 h 6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6" h="6">
                          <a:moveTo>
                            <a:pt x="0" y="1"/>
                          </a:moveTo>
                          <a:cubicBezTo>
                            <a:pt x="1" y="6"/>
                            <a:pt x="0" y="4"/>
                            <a:pt x="3" y="6"/>
                          </a:cubicBezTo>
                          <a:cubicBezTo>
                            <a:pt x="6" y="3"/>
                            <a:pt x="5" y="1"/>
                            <a:pt x="2" y="0"/>
                          </a:cubicBezTo>
                          <a:cubicBezTo>
                            <a:pt x="1" y="0"/>
                            <a:pt x="0" y="1"/>
                            <a:pt x="0" y="1"/>
                          </a:cubicBezTo>
                        </a:path>
                      </a:pathLst>
                    </a:custGeom>
                    <a:noFill/>
                    <a:ln w="4763" cap="rnd">
                      <a:solidFill>
                        <a:srgbClr val="3333CC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6128" name="Freeform 159"/>
                  <p:cNvSpPr>
                    <a:spLocks/>
                  </p:cNvSpPr>
                  <p:nvPr/>
                </p:nvSpPr>
                <p:spPr bwMode="auto">
                  <a:xfrm>
                    <a:off x="1137" y="2409"/>
                    <a:ext cx="93" cy="56"/>
                  </a:xfrm>
                  <a:custGeom>
                    <a:avLst/>
                    <a:gdLst>
                      <a:gd name="T0" fmla="*/ 6 w 93"/>
                      <a:gd name="T1" fmla="*/ 0 h 56"/>
                      <a:gd name="T2" fmla="*/ 1 w 93"/>
                      <a:gd name="T3" fmla="*/ 7 h 56"/>
                      <a:gd name="T4" fmla="*/ 7 w 93"/>
                      <a:gd name="T5" fmla="*/ 20 h 56"/>
                      <a:gd name="T6" fmla="*/ 16 w 93"/>
                      <a:gd name="T7" fmla="*/ 37 h 56"/>
                      <a:gd name="T8" fmla="*/ 12 w 93"/>
                      <a:gd name="T9" fmla="*/ 50 h 56"/>
                      <a:gd name="T10" fmla="*/ 18 w 93"/>
                      <a:gd name="T11" fmla="*/ 56 h 56"/>
                      <a:gd name="T12" fmla="*/ 28 w 93"/>
                      <a:gd name="T13" fmla="*/ 54 h 56"/>
                      <a:gd name="T14" fmla="*/ 37 w 93"/>
                      <a:gd name="T15" fmla="*/ 49 h 56"/>
                      <a:gd name="T16" fmla="*/ 46 w 93"/>
                      <a:gd name="T17" fmla="*/ 45 h 56"/>
                      <a:gd name="T18" fmla="*/ 66 w 93"/>
                      <a:gd name="T19" fmla="*/ 50 h 56"/>
                      <a:gd name="T20" fmla="*/ 74 w 93"/>
                      <a:gd name="T21" fmla="*/ 56 h 56"/>
                      <a:gd name="T22" fmla="*/ 83 w 93"/>
                      <a:gd name="T23" fmla="*/ 56 h 56"/>
                      <a:gd name="T24" fmla="*/ 81 w 93"/>
                      <a:gd name="T25" fmla="*/ 44 h 56"/>
                      <a:gd name="T26" fmla="*/ 85 w 93"/>
                      <a:gd name="T27" fmla="*/ 29 h 56"/>
                      <a:gd name="T28" fmla="*/ 91 w 93"/>
                      <a:gd name="T29" fmla="*/ 19 h 56"/>
                      <a:gd name="T30" fmla="*/ 93 w 93"/>
                      <a:gd name="T31" fmla="*/ 10 h 56"/>
                      <a:gd name="T32" fmla="*/ 86 w 93"/>
                      <a:gd name="T33" fmla="*/ 1 h 56"/>
                      <a:gd name="T34" fmla="*/ 73 w 93"/>
                      <a:gd name="T35" fmla="*/ 6 h 56"/>
                      <a:gd name="T36" fmla="*/ 69 w 93"/>
                      <a:gd name="T37" fmla="*/ 12 h 56"/>
                      <a:gd name="T38" fmla="*/ 65 w 93"/>
                      <a:gd name="T39" fmla="*/ 14 h 56"/>
                      <a:gd name="T40" fmla="*/ 53 w 93"/>
                      <a:gd name="T41" fmla="*/ 23 h 56"/>
                      <a:gd name="T42" fmla="*/ 33 w 93"/>
                      <a:gd name="T43" fmla="*/ 20 h 56"/>
                      <a:gd name="T44" fmla="*/ 27 w 93"/>
                      <a:gd name="T45" fmla="*/ 14 h 56"/>
                      <a:gd name="T46" fmla="*/ 22 w 93"/>
                      <a:gd name="T47" fmla="*/ 9 h 56"/>
                      <a:gd name="T48" fmla="*/ 10 w 93"/>
                      <a:gd name="T49" fmla="*/ 1 h 56"/>
                      <a:gd name="T50" fmla="*/ 6 w 93"/>
                      <a:gd name="T51" fmla="*/ 0 h 5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w 93"/>
                      <a:gd name="T79" fmla="*/ 0 h 56"/>
                      <a:gd name="T80" fmla="*/ 93 w 93"/>
                      <a:gd name="T81" fmla="*/ 56 h 56"/>
                    </a:gdLst>
                    <a:ahLst/>
                    <a:cxnLst>
                      <a:cxn ang="T52">
                        <a:pos x="T0" y="T1"/>
                      </a:cxn>
                      <a:cxn ang="T53">
                        <a:pos x="T2" y="T3"/>
                      </a:cxn>
                      <a:cxn ang="T54">
                        <a:pos x="T4" y="T5"/>
                      </a:cxn>
                      <a:cxn ang="T55">
                        <a:pos x="T6" y="T7"/>
                      </a:cxn>
                      <a:cxn ang="T56">
                        <a:pos x="T8" y="T9"/>
                      </a:cxn>
                      <a:cxn ang="T57">
                        <a:pos x="T10" y="T11"/>
                      </a:cxn>
                      <a:cxn ang="T58">
                        <a:pos x="T12" y="T13"/>
                      </a:cxn>
                      <a:cxn ang="T59">
                        <a:pos x="T14" y="T15"/>
                      </a:cxn>
                      <a:cxn ang="T60">
                        <a:pos x="T16" y="T17"/>
                      </a:cxn>
                      <a:cxn ang="T61">
                        <a:pos x="T18" y="T19"/>
                      </a:cxn>
                      <a:cxn ang="T62">
                        <a:pos x="T20" y="T21"/>
                      </a:cxn>
                      <a:cxn ang="T63">
                        <a:pos x="T22" y="T23"/>
                      </a:cxn>
                      <a:cxn ang="T64">
                        <a:pos x="T24" y="T25"/>
                      </a:cxn>
                      <a:cxn ang="T65">
                        <a:pos x="T26" y="T27"/>
                      </a:cxn>
                      <a:cxn ang="T66">
                        <a:pos x="T28" y="T29"/>
                      </a:cxn>
                      <a:cxn ang="T67">
                        <a:pos x="T30" y="T31"/>
                      </a:cxn>
                      <a:cxn ang="T68">
                        <a:pos x="T32" y="T33"/>
                      </a:cxn>
                      <a:cxn ang="T69">
                        <a:pos x="T34" y="T35"/>
                      </a:cxn>
                      <a:cxn ang="T70">
                        <a:pos x="T36" y="T37"/>
                      </a:cxn>
                      <a:cxn ang="T71">
                        <a:pos x="T38" y="T39"/>
                      </a:cxn>
                      <a:cxn ang="T72">
                        <a:pos x="T40" y="T41"/>
                      </a:cxn>
                      <a:cxn ang="T73">
                        <a:pos x="T42" y="T43"/>
                      </a:cxn>
                      <a:cxn ang="T74">
                        <a:pos x="T44" y="T45"/>
                      </a:cxn>
                      <a:cxn ang="T75">
                        <a:pos x="T46" y="T47"/>
                      </a:cxn>
                      <a:cxn ang="T76">
                        <a:pos x="T48" y="T49"/>
                      </a:cxn>
                      <a:cxn ang="T77">
                        <a:pos x="T50" y="T51"/>
                      </a:cxn>
                    </a:cxnLst>
                    <a:rect l="T78" t="T79" r="T80" b="T81"/>
                    <a:pathLst>
                      <a:path w="93" h="56">
                        <a:moveTo>
                          <a:pt x="6" y="0"/>
                        </a:moveTo>
                        <a:cubicBezTo>
                          <a:pt x="3" y="1"/>
                          <a:pt x="2" y="5"/>
                          <a:pt x="1" y="7"/>
                        </a:cubicBezTo>
                        <a:cubicBezTo>
                          <a:pt x="2" y="15"/>
                          <a:pt x="3" y="14"/>
                          <a:pt x="7" y="20"/>
                        </a:cubicBezTo>
                        <a:cubicBezTo>
                          <a:pt x="9" y="26"/>
                          <a:pt x="12" y="32"/>
                          <a:pt x="16" y="37"/>
                        </a:cubicBezTo>
                        <a:cubicBezTo>
                          <a:pt x="14" y="41"/>
                          <a:pt x="13" y="46"/>
                          <a:pt x="12" y="50"/>
                        </a:cubicBezTo>
                        <a:cubicBezTo>
                          <a:pt x="13" y="56"/>
                          <a:pt x="13" y="55"/>
                          <a:pt x="18" y="56"/>
                        </a:cubicBezTo>
                        <a:cubicBezTo>
                          <a:pt x="21" y="56"/>
                          <a:pt x="25" y="56"/>
                          <a:pt x="28" y="54"/>
                        </a:cubicBezTo>
                        <a:cubicBezTo>
                          <a:pt x="30" y="52"/>
                          <a:pt x="37" y="49"/>
                          <a:pt x="37" y="49"/>
                        </a:cubicBezTo>
                        <a:cubicBezTo>
                          <a:pt x="39" y="46"/>
                          <a:pt x="43" y="46"/>
                          <a:pt x="46" y="45"/>
                        </a:cubicBezTo>
                        <a:cubicBezTo>
                          <a:pt x="63" y="46"/>
                          <a:pt x="56" y="47"/>
                          <a:pt x="66" y="50"/>
                        </a:cubicBezTo>
                        <a:cubicBezTo>
                          <a:pt x="68" y="53"/>
                          <a:pt x="71" y="55"/>
                          <a:pt x="74" y="56"/>
                        </a:cubicBezTo>
                        <a:cubicBezTo>
                          <a:pt x="77" y="56"/>
                          <a:pt x="81" y="56"/>
                          <a:pt x="83" y="56"/>
                        </a:cubicBezTo>
                        <a:cubicBezTo>
                          <a:pt x="86" y="55"/>
                          <a:pt x="84" y="46"/>
                          <a:pt x="81" y="44"/>
                        </a:cubicBezTo>
                        <a:cubicBezTo>
                          <a:pt x="79" y="38"/>
                          <a:pt x="81" y="33"/>
                          <a:pt x="85" y="29"/>
                        </a:cubicBezTo>
                        <a:cubicBezTo>
                          <a:pt x="86" y="26"/>
                          <a:pt x="88" y="21"/>
                          <a:pt x="91" y="19"/>
                        </a:cubicBezTo>
                        <a:cubicBezTo>
                          <a:pt x="92" y="16"/>
                          <a:pt x="93" y="13"/>
                          <a:pt x="93" y="10"/>
                        </a:cubicBezTo>
                        <a:cubicBezTo>
                          <a:pt x="93" y="3"/>
                          <a:pt x="93" y="3"/>
                          <a:pt x="86" y="1"/>
                        </a:cubicBezTo>
                        <a:cubicBezTo>
                          <a:pt x="81" y="1"/>
                          <a:pt x="77" y="3"/>
                          <a:pt x="73" y="6"/>
                        </a:cubicBezTo>
                        <a:cubicBezTo>
                          <a:pt x="72" y="8"/>
                          <a:pt x="70" y="10"/>
                          <a:pt x="69" y="12"/>
                        </a:cubicBezTo>
                        <a:cubicBezTo>
                          <a:pt x="67" y="13"/>
                          <a:pt x="65" y="14"/>
                          <a:pt x="65" y="14"/>
                        </a:cubicBezTo>
                        <a:cubicBezTo>
                          <a:pt x="63" y="20"/>
                          <a:pt x="58" y="21"/>
                          <a:pt x="53" y="23"/>
                        </a:cubicBezTo>
                        <a:cubicBezTo>
                          <a:pt x="44" y="22"/>
                          <a:pt x="39" y="24"/>
                          <a:pt x="33" y="20"/>
                        </a:cubicBezTo>
                        <a:cubicBezTo>
                          <a:pt x="32" y="18"/>
                          <a:pt x="29" y="14"/>
                          <a:pt x="27" y="14"/>
                        </a:cubicBezTo>
                        <a:cubicBezTo>
                          <a:pt x="25" y="12"/>
                          <a:pt x="25" y="10"/>
                          <a:pt x="22" y="9"/>
                        </a:cubicBezTo>
                        <a:cubicBezTo>
                          <a:pt x="20" y="4"/>
                          <a:pt x="15" y="2"/>
                          <a:pt x="10" y="1"/>
                        </a:cubicBezTo>
                        <a:cubicBezTo>
                          <a:pt x="8" y="0"/>
                          <a:pt x="0" y="0"/>
                          <a:pt x="6" y="0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29" name="Freeform 160"/>
                  <p:cNvSpPr>
                    <a:spLocks/>
                  </p:cNvSpPr>
                  <p:nvPr/>
                </p:nvSpPr>
                <p:spPr bwMode="auto">
                  <a:xfrm>
                    <a:off x="818" y="1909"/>
                    <a:ext cx="125" cy="81"/>
                  </a:xfrm>
                  <a:custGeom>
                    <a:avLst/>
                    <a:gdLst>
                      <a:gd name="T0" fmla="*/ 125 w 125"/>
                      <a:gd name="T1" fmla="*/ 78 h 81"/>
                      <a:gd name="T2" fmla="*/ 100 w 125"/>
                      <a:gd name="T3" fmla="*/ 81 h 81"/>
                      <a:gd name="T4" fmla="*/ 71 w 125"/>
                      <a:gd name="T5" fmla="*/ 80 h 81"/>
                      <a:gd name="T6" fmla="*/ 64 w 125"/>
                      <a:gd name="T7" fmla="*/ 77 h 81"/>
                      <a:gd name="T8" fmla="*/ 56 w 125"/>
                      <a:gd name="T9" fmla="*/ 72 h 81"/>
                      <a:gd name="T10" fmla="*/ 39 w 125"/>
                      <a:gd name="T11" fmla="*/ 64 h 81"/>
                      <a:gd name="T12" fmla="*/ 30 w 125"/>
                      <a:gd name="T13" fmla="*/ 53 h 81"/>
                      <a:gd name="T14" fmla="*/ 21 w 125"/>
                      <a:gd name="T15" fmla="*/ 41 h 81"/>
                      <a:gd name="T16" fmla="*/ 18 w 125"/>
                      <a:gd name="T17" fmla="*/ 35 h 81"/>
                      <a:gd name="T18" fmla="*/ 5 w 125"/>
                      <a:gd name="T19" fmla="*/ 14 h 81"/>
                      <a:gd name="T20" fmla="*/ 0 w 125"/>
                      <a:gd name="T21" fmla="*/ 0 h 81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25"/>
                      <a:gd name="T34" fmla="*/ 0 h 81"/>
                      <a:gd name="T35" fmla="*/ 125 w 125"/>
                      <a:gd name="T36" fmla="*/ 81 h 81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25" h="81">
                        <a:moveTo>
                          <a:pt x="125" y="78"/>
                        </a:moveTo>
                        <a:cubicBezTo>
                          <a:pt x="117" y="81"/>
                          <a:pt x="111" y="80"/>
                          <a:pt x="100" y="81"/>
                        </a:cubicBezTo>
                        <a:cubicBezTo>
                          <a:pt x="90" y="80"/>
                          <a:pt x="81" y="80"/>
                          <a:pt x="71" y="80"/>
                        </a:cubicBezTo>
                        <a:cubicBezTo>
                          <a:pt x="69" y="80"/>
                          <a:pt x="64" y="77"/>
                          <a:pt x="64" y="77"/>
                        </a:cubicBezTo>
                        <a:cubicBezTo>
                          <a:pt x="62" y="75"/>
                          <a:pt x="59" y="73"/>
                          <a:pt x="56" y="72"/>
                        </a:cubicBezTo>
                        <a:cubicBezTo>
                          <a:pt x="54" y="69"/>
                          <a:pt x="43" y="65"/>
                          <a:pt x="39" y="64"/>
                        </a:cubicBezTo>
                        <a:cubicBezTo>
                          <a:pt x="38" y="60"/>
                          <a:pt x="33" y="55"/>
                          <a:pt x="30" y="53"/>
                        </a:cubicBezTo>
                        <a:cubicBezTo>
                          <a:pt x="28" y="49"/>
                          <a:pt x="25" y="42"/>
                          <a:pt x="21" y="41"/>
                        </a:cubicBezTo>
                        <a:cubicBezTo>
                          <a:pt x="20" y="36"/>
                          <a:pt x="21" y="37"/>
                          <a:pt x="18" y="35"/>
                        </a:cubicBezTo>
                        <a:cubicBezTo>
                          <a:pt x="16" y="28"/>
                          <a:pt x="10" y="19"/>
                          <a:pt x="5" y="14"/>
                        </a:cubicBezTo>
                        <a:cubicBezTo>
                          <a:pt x="4" y="9"/>
                          <a:pt x="2" y="3"/>
                          <a:pt x="0" y="0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30" name="Freeform 161"/>
                  <p:cNvSpPr>
                    <a:spLocks/>
                  </p:cNvSpPr>
                  <p:nvPr/>
                </p:nvSpPr>
                <p:spPr bwMode="auto">
                  <a:xfrm>
                    <a:off x="781" y="1697"/>
                    <a:ext cx="38" cy="214"/>
                  </a:xfrm>
                  <a:custGeom>
                    <a:avLst/>
                    <a:gdLst>
                      <a:gd name="T0" fmla="*/ 38 w 38"/>
                      <a:gd name="T1" fmla="*/ 214 h 214"/>
                      <a:gd name="T2" fmla="*/ 29 w 38"/>
                      <a:gd name="T3" fmla="*/ 184 h 214"/>
                      <a:gd name="T4" fmla="*/ 26 w 38"/>
                      <a:gd name="T5" fmla="*/ 174 h 214"/>
                      <a:gd name="T6" fmla="*/ 22 w 38"/>
                      <a:gd name="T7" fmla="*/ 158 h 214"/>
                      <a:gd name="T8" fmla="*/ 17 w 38"/>
                      <a:gd name="T9" fmla="*/ 145 h 214"/>
                      <a:gd name="T10" fmla="*/ 12 w 38"/>
                      <a:gd name="T11" fmla="*/ 129 h 214"/>
                      <a:gd name="T12" fmla="*/ 9 w 38"/>
                      <a:gd name="T13" fmla="*/ 117 h 214"/>
                      <a:gd name="T14" fmla="*/ 6 w 38"/>
                      <a:gd name="T15" fmla="*/ 104 h 214"/>
                      <a:gd name="T16" fmla="*/ 3 w 38"/>
                      <a:gd name="T17" fmla="*/ 72 h 214"/>
                      <a:gd name="T18" fmla="*/ 0 w 38"/>
                      <a:gd name="T19" fmla="*/ 36 h 214"/>
                      <a:gd name="T20" fmla="*/ 2 w 38"/>
                      <a:gd name="T21" fmla="*/ 0 h 214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38"/>
                      <a:gd name="T34" fmla="*/ 0 h 214"/>
                      <a:gd name="T35" fmla="*/ 38 w 38"/>
                      <a:gd name="T36" fmla="*/ 214 h 214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38" h="214">
                        <a:moveTo>
                          <a:pt x="38" y="214"/>
                        </a:moveTo>
                        <a:cubicBezTo>
                          <a:pt x="36" y="205"/>
                          <a:pt x="35" y="189"/>
                          <a:pt x="29" y="184"/>
                        </a:cubicBezTo>
                        <a:cubicBezTo>
                          <a:pt x="28" y="180"/>
                          <a:pt x="28" y="177"/>
                          <a:pt x="26" y="174"/>
                        </a:cubicBezTo>
                        <a:cubicBezTo>
                          <a:pt x="25" y="169"/>
                          <a:pt x="24" y="163"/>
                          <a:pt x="22" y="158"/>
                        </a:cubicBezTo>
                        <a:cubicBezTo>
                          <a:pt x="21" y="153"/>
                          <a:pt x="18" y="150"/>
                          <a:pt x="17" y="145"/>
                        </a:cubicBezTo>
                        <a:cubicBezTo>
                          <a:pt x="16" y="139"/>
                          <a:pt x="17" y="133"/>
                          <a:pt x="12" y="129"/>
                        </a:cubicBezTo>
                        <a:cubicBezTo>
                          <a:pt x="11" y="124"/>
                          <a:pt x="10" y="121"/>
                          <a:pt x="9" y="117"/>
                        </a:cubicBezTo>
                        <a:cubicBezTo>
                          <a:pt x="8" y="111"/>
                          <a:pt x="7" y="109"/>
                          <a:pt x="6" y="104"/>
                        </a:cubicBezTo>
                        <a:cubicBezTo>
                          <a:pt x="5" y="93"/>
                          <a:pt x="5" y="82"/>
                          <a:pt x="3" y="72"/>
                        </a:cubicBezTo>
                        <a:cubicBezTo>
                          <a:pt x="2" y="59"/>
                          <a:pt x="1" y="49"/>
                          <a:pt x="0" y="36"/>
                        </a:cubicBezTo>
                        <a:cubicBezTo>
                          <a:pt x="0" y="24"/>
                          <a:pt x="2" y="12"/>
                          <a:pt x="2" y="0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31" name="Freeform 162"/>
                  <p:cNvSpPr>
                    <a:spLocks/>
                  </p:cNvSpPr>
                  <p:nvPr/>
                </p:nvSpPr>
                <p:spPr bwMode="auto">
                  <a:xfrm>
                    <a:off x="781" y="1291"/>
                    <a:ext cx="214" cy="410"/>
                  </a:xfrm>
                  <a:custGeom>
                    <a:avLst/>
                    <a:gdLst>
                      <a:gd name="T0" fmla="*/ 214 w 214"/>
                      <a:gd name="T1" fmla="*/ 0 h 410"/>
                      <a:gd name="T2" fmla="*/ 204 w 214"/>
                      <a:gd name="T3" fmla="*/ 8 h 410"/>
                      <a:gd name="T4" fmla="*/ 193 w 214"/>
                      <a:gd name="T5" fmla="*/ 17 h 410"/>
                      <a:gd name="T6" fmla="*/ 185 w 214"/>
                      <a:gd name="T7" fmla="*/ 23 h 410"/>
                      <a:gd name="T8" fmla="*/ 172 w 214"/>
                      <a:gd name="T9" fmla="*/ 42 h 410"/>
                      <a:gd name="T10" fmla="*/ 158 w 214"/>
                      <a:gd name="T11" fmla="*/ 59 h 410"/>
                      <a:gd name="T12" fmla="*/ 151 w 214"/>
                      <a:gd name="T13" fmla="*/ 66 h 410"/>
                      <a:gd name="T14" fmla="*/ 139 w 214"/>
                      <a:gd name="T15" fmla="*/ 84 h 410"/>
                      <a:gd name="T16" fmla="*/ 126 w 214"/>
                      <a:gd name="T17" fmla="*/ 99 h 410"/>
                      <a:gd name="T18" fmla="*/ 118 w 214"/>
                      <a:gd name="T19" fmla="*/ 112 h 410"/>
                      <a:gd name="T20" fmla="*/ 105 w 214"/>
                      <a:gd name="T21" fmla="*/ 131 h 410"/>
                      <a:gd name="T22" fmla="*/ 95 w 214"/>
                      <a:gd name="T23" fmla="*/ 148 h 410"/>
                      <a:gd name="T24" fmla="*/ 88 w 214"/>
                      <a:gd name="T25" fmla="*/ 160 h 410"/>
                      <a:gd name="T26" fmla="*/ 79 w 214"/>
                      <a:gd name="T27" fmla="*/ 172 h 410"/>
                      <a:gd name="T28" fmla="*/ 67 w 214"/>
                      <a:gd name="T29" fmla="*/ 190 h 410"/>
                      <a:gd name="T30" fmla="*/ 58 w 214"/>
                      <a:gd name="T31" fmla="*/ 207 h 410"/>
                      <a:gd name="T32" fmla="*/ 55 w 214"/>
                      <a:gd name="T33" fmla="*/ 213 h 410"/>
                      <a:gd name="T34" fmla="*/ 49 w 214"/>
                      <a:gd name="T35" fmla="*/ 228 h 410"/>
                      <a:gd name="T36" fmla="*/ 42 w 214"/>
                      <a:gd name="T37" fmla="*/ 241 h 410"/>
                      <a:gd name="T38" fmla="*/ 25 w 214"/>
                      <a:gd name="T39" fmla="*/ 293 h 410"/>
                      <a:gd name="T40" fmla="*/ 16 w 214"/>
                      <a:gd name="T41" fmla="*/ 316 h 410"/>
                      <a:gd name="T42" fmla="*/ 4 w 214"/>
                      <a:gd name="T43" fmla="*/ 370 h 410"/>
                      <a:gd name="T44" fmla="*/ 2 w 214"/>
                      <a:gd name="T45" fmla="*/ 403 h 410"/>
                      <a:gd name="T46" fmla="*/ 0 w 214"/>
                      <a:gd name="T47" fmla="*/ 410 h 410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w 214"/>
                      <a:gd name="T73" fmla="*/ 0 h 410"/>
                      <a:gd name="T74" fmla="*/ 214 w 214"/>
                      <a:gd name="T75" fmla="*/ 410 h 410"/>
                    </a:gdLst>
                    <a:ahLst/>
                    <a:cxnLst>
                      <a:cxn ang="T48">
                        <a:pos x="T0" y="T1"/>
                      </a:cxn>
                      <a:cxn ang="T49">
                        <a:pos x="T2" y="T3"/>
                      </a:cxn>
                      <a:cxn ang="T50">
                        <a:pos x="T4" y="T5"/>
                      </a:cxn>
                      <a:cxn ang="T51">
                        <a:pos x="T6" y="T7"/>
                      </a:cxn>
                      <a:cxn ang="T52">
                        <a:pos x="T8" y="T9"/>
                      </a:cxn>
                      <a:cxn ang="T53">
                        <a:pos x="T10" y="T11"/>
                      </a:cxn>
                      <a:cxn ang="T54">
                        <a:pos x="T12" y="T13"/>
                      </a:cxn>
                      <a:cxn ang="T55">
                        <a:pos x="T14" y="T15"/>
                      </a:cxn>
                      <a:cxn ang="T56">
                        <a:pos x="T16" y="T17"/>
                      </a:cxn>
                      <a:cxn ang="T57">
                        <a:pos x="T18" y="T19"/>
                      </a:cxn>
                      <a:cxn ang="T58">
                        <a:pos x="T20" y="T21"/>
                      </a:cxn>
                      <a:cxn ang="T59">
                        <a:pos x="T22" y="T23"/>
                      </a:cxn>
                      <a:cxn ang="T60">
                        <a:pos x="T24" y="T25"/>
                      </a:cxn>
                      <a:cxn ang="T61">
                        <a:pos x="T26" y="T27"/>
                      </a:cxn>
                      <a:cxn ang="T62">
                        <a:pos x="T28" y="T29"/>
                      </a:cxn>
                      <a:cxn ang="T63">
                        <a:pos x="T30" y="T31"/>
                      </a:cxn>
                      <a:cxn ang="T64">
                        <a:pos x="T32" y="T33"/>
                      </a:cxn>
                      <a:cxn ang="T65">
                        <a:pos x="T34" y="T35"/>
                      </a:cxn>
                      <a:cxn ang="T66">
                        <a:pos x="T36" y="T37"/>
                      </a:cxn>
                      <a:cxn ang="T67">
                        <a:pos x="T38" y="T39"/>
                      </a:cxn>
                      <a:cxn ang="T68">
                        <a:pos x="T40" y="T41"/>
                      </a:cxn>
                      <a:cxn ang="T69">
                        <a:pos x="T42" y="T43"/>
                      </a:cxn>
                      <a:cxn ang="T70">
                        <a:pos x="T44" y="T45"/>
                      </a:cxn>
                      <a:cxn ang="T71">
                        <a:pos x="T46" y="T47"/>
                      </a:cxn>
                    </a:cxnLst>
                    <a:rect l="T72" t="T73" r="T74" b="T75"/>
                    <a:pathLst>
                      <a:path w="214" h="410">
                        <a:moveTo>
                          <a:pt x="214" y="0"/>
                        </a:moveTo>
                        <a:cubicBezTo>
                          <a:pt x="210" y="3"/>
                          <a:pt x="207" y="5"/>
                          <a:pt x="204" y="8"/>
                        </a:cubicBezTo>
                        <a:cubicBezTo>
                          <a:pt x="203" y="11"/>
                          <a:pt x="197" y="16"/>
                          <a:pt x="193" y="17"/>
                        </a:cubicBezTo>
                        <a:cubicBezTo>
                          <a:pt x="191" y="20"/>
                          <a:pt x="188" y="23"/>
                          <a:pt x="185" y="23"/>
                        </a:cubicBezTo>
                        <a:cubicBezTo>
                          <a:pt x="181" y="30"/>
                          <a:pt x="179" y="38"/>
                          <a:pt x="172" y="42"/>
                        </a:cubicBezTo>
                        <a:cubicBezTo>
                          <a:pt x="171" y="48"/>
                          <a:pt x="163" y="55"/>
                          <a:pt x="158" y="59"/>
                        </a:cubicBezTo>
                        <a:cubicBezTo>
                          <a:pt x="157" y="61"/>
                          <a:pt x="154" y="65"/>
                          <a:pt x="151" y="66"/>
                        </a:cubicBezTo>
                        <a:cubicBezTo>
                          <a:pt x="149" y="71"/>
                          <a:pt x="143" y="81"/>
                          <a:pt x="139" y="84"/>
                        </a:cubicBezTo>
                        <a:cubicBezTo>
                          <a:pt x="136" y="90"/>
                          <a:pt x="130" y="93"/>
                          <a:pt x="126" y="99"/>
                        </a:cubicBezTo>
                        <a:cubicBezTo>
                          <a:pt x="123" y="104"/>
                          <a:pt x="122" y="108"/>
                          <a:pt x="118" y="112"/>
                        </a:cubicBezTo>
                        <a:cubicBezTo>
                          <a:pt x="115" y="119"/>
                          <a:pt x="110" y="126"/>
                          <a:pt x="105" y="131"/>
                        </a:cubicBezTo>
                        <a:cubicBezTo>
                          <a:pt x="104" y="136"/>
                          <a:pt x="99" y="144"/>
                          <a:pt x="95" y="148"/>
                        </a:cubicBezTo>
                        <a:cubicBezTo>
                          <a:pt x="93" y="152"/>
                          <a:pt x="91" y="158"/>
                          <a:pt x="88" y="160"/>
                        </a:cubicBezTo>
                        <a:cubicBezTo>
                          <a:pt x="87" y="163"/>
                          <a:pt x="82" y="170"/>
                          <a:pt x="79" y="172"/>
                        </a:cubicBezTo>
                        <a:cubicBezTo>
                          <a:pt x="76" y="178"/>
                          <a:pt x="72" y="184"/>
                          <a:pt x="67" y="190"/>
                        </a:cubicBezTo>
                        <a:cubicBezTo>
                          <a:pt x="64" y="195"/>
                          <a:pt x="63" y="202"/>
                          <a:pt x="58" y="207"/>
                        </a:cubicBezTo>
                        <a:cubicBezTo>
                          <a:pt x="57" y="212"/>
                          <a:pt x="58" y="210"/>
                          <a:pt x="55" y="213"/>
                        </a:cubicBezTo>
                        <a:cubicBezTo>
                          <a:pt x="53" y="218"/>
                          <a:pt x="51" y="223"/>
                          <a:pt x="49" y="228"/>
                        </a:cubicBezTo>
                        <a:cubicBezTo>
                          <a:pt x="47" y="233"/>
                          <a:pt x="45" y="238"/>
                          <a:pt x="42" y="241"/>
                        </a:cubicBezTo>
                        <a:cubicBezTo>
                          <a:pt x="37" y="259"/>
                          <a:pt x="34" y="276"/>
                          <a:pt x="25" y="293"/>
                        </a:cubicBezTo>
                        <a:cubicBezTo>
                          <a:pt x="22" y="300"/>
                          <a:pt x="22" y="311"/>
                          <a:pt x="16" y="316"/>
                        </a:cubicBezTo>
                        <a:cubicBezTo>
                          <a:pt x="12" y="333"/>
                          <a:pt x="11" y="354"/>
                          <a:pt x="4" y="370"/>
                        </a:cubicBezTo>
                        <a:cubicBezTo>
                          <a:pt x="3" y="380"/>
                          <a:pt x="3" y="395"/>
                          <a:pt x="2" y="403"/>
                        </a:cubicBezTo>
                        <a:cubicBezTo>
                          <a:pt x="1" y="405"/>
                          <a:pt x="0" y="410"/>
                          <a:pt x="0" y="410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32" name="Freeform 163"/>
                  <p:cNvSpPr>
                    <a:spLocks/>
                  </p:cNvSpPr>
                  <p:nvPr/>
                </p:nvSpPr>
                <p:spPr bwMode="auto">
                  <a:xfrm>
                    <a:off x="995" y="1247"/>
                    <a:ext cx="82" cy="46"/>
                  </a:xfrm>
                  <a:custGeom>
                    <a:avLst/>
                    <a:gdLst>
                      <a:gd name="T0" fmla="*/ 0 w 82"/>
                      <a:gd name="T1" fmla="*/ 46 h 46"/>
                      <a:gd name="T2" fmla="*/ 7 w 82"/>
                      <a:gd name="T3" fmla="*/ 37 h 46"/>
                      <a:gd name="T4" fmla="*/ 15 w 82"/>
                      <a:gd name="T5" fmla="*/ 32 h 46"/>
                      <a:gd name="T6" fmla="*/ 19 w 82"/>
                      <a:gd name="T7" fmla="*/ 29 h 46"/>
                      <a:gd name="T8" fmla="*/ 27 w 82"/>
                      <a:gd name="T9" fmla="*/ 22 h 46"/>
                      <a:gd name="T10" fmla="*/ 40 w 82"/>
                      <a:gd name="T11" fmla="*/ 12 h 46"/>
                      <a:gd name="T12" fmla="*/ 47 w 82"/>
                      <a:gd name="T13" fmla="*/ 8 h 46"/>
                      <a:gd name="T14" fmla="*/ 63 w 82"/>
                      <a:gd name="T15" fmla="*/ 0 h 46"/>
                      <a:gd name="T16" fmla="*/ 73 w 82"/>
                      <a:gd name="T17" fmla="*/ 4 h 46"/>
                      <a:gd name="T18" fmla="*/ 78 w 82"/>
                      <a:gd name="T19" fmla="*/ 9 h 46"/>
                      <a:gd name="T20" fmla="*/ 82 w 82"/>
                      <a:gd name="T21" fmla="*/ 17 h 4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82"/>
                      <a:gd name="T34" fmla="*/ 0 h 46"/>
                      <a:gd name="T35" fmla="*/ 82 w 82"/>
                      <a:gd name="T36" fmla="*/ 46 h 46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82" h="46">
                        <a:moveTo>
                          <a:pt x="0" y="46"/>
                        </a:moveTo>
                        <a:cubicBezTo>
                          <a:pt x="1" y="44"/>
                          <a:pt x="4" y="38"/>
                          <a:pt x="7" y="37"/>
                        </a:cubicBezTo>
                        <a:cubicBezTo>
                          <a:pt x="9" y="34"/>
                          <a:pt x="12" y="34"/>
                          <a:pt x="15" y="32"/>
                        </a:cubicBezTo>
                        <a:cubicBezTo>
                          <a:pt x="16" y="31"/>
                          <a:pt x="19" y="29"/>
                          <a:pt x="19" y="29"/>
                        </a:cubicBezTo>
                        <a:cubicBezTo>
                          <a:pt x="21" y="26"/>
                          <a:pt x="24" y="23"/>
                          <a:pt x="27" y="22"/>
                        </a:cubicBezTo>
                        <a:cubicBezTo>
                          <a:pt x="31" y="17"/>
                          <a:pt x="34" y="14"/>
                          <a:pt x="40" y="12"/>
                        </a:cubicBezTo>
                        <a:cubicBezTo>
                          <a:pt x="42" y="10"/>
                          <a:pt x="44" y="9"/>
                          <a:pt x="47" y="8"/>
                        </a:cubicBezTo>
                        <a:cubicBezTo>
                          <a:pt x="51" y="4"/>
                          <a:pt x="58" y="3"/>
                          <a:pt x="63" y="0"/>
                        </a:cubicBezTo>
                        <a:cubicBezTo>
                          <a:pt x="72" y="1"/>
                          <a:pt x="68" y="2"/>
                          <a:pt x="73" y="4"/>
                        </a:cubicBezTo>
                        <a:cubicBezTo>
                          <a:pt x="77" y="9"/>
                          <a:pt x="75" y="8"/>
                          <a:pt x="78" y="9"/>
                        </a:cubicBezTo>
                        <a:cubicBezTo>
                          <a:pt x="79" y="13"/>
                          <a:pt x="82" y="14"/>
                          <a:pt x="82" y="17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33" name="Freeform 164"/>
                  <p:cNvSpPr>
                    <a:spLocks/>
                  </p:cNvSpPr>
                  <p:nvPr/>
                </p:nvSpPr>
                <p:spPr bwMode="auto">
                  <a:xfrm>
                    <a:off x="995" y="1268"/>
                    <a:ext cx="86" cy="131"/>
                  </a:xfrm>
                  <a:custGeom>
                    <a:avLst/>
                    <a:gdLst>
                      <a:gd name="T0" fmla="*/ 83 w 86"/>
                      <a:gd name="T1" fmla="*/ 0 h 131"/>
                      <a:gd name="T2" fmla="*/ 76 w 86"/>
                      <a:gd name="T3" fmla="*/ 35 h 131"/>
                      <a:gd name="T4" fmla="*/ 71 w 86"/>
                      <a:gd name="T5" fmla="*/ 50 h 131"/>
                      <a:gd name="T6" fmla="*/ 68 w 86"/>
                      <a:gd name="T7" fmla="*/ 54 h 131"/>
                      <a:gd name="T8" fmla="*/ 59 w 86"/>
                      <a:gd name="T9" fmla="*/ 75 h 131"/>
                      <a:gd name="T10" fmla="*/ 50 w 86"/>
                      <a:gd name="T11" fmla="*/ 82 h 131"/>
                      <a:gd name="T12" fmla="*/ 38 w 86"/>
                      <a:gd name="T13" fmla="*/ 93 h 131"/>
                      <a:gd name="T14" fmla="*/ 30 w 86"/>
                      <a:gd name="T15" fmla="*/ 99 h 131"/>
                      <a:gd name="T16" fmla="*/ 21 w 86"/>
                      <a:gd name="T17" fmla="*/ 108 h 131"/>
                      <a:gd name="T18" fmla="*/ 9 w 86"/>
                      <a:gd name="T19" fmla="*/ 122 h 131"/>
                      <a:gd name="T20" fmla="*/ 5 w 86"/>
                      <a:gd name="T21" fmla="*/ 125 h 131"/>
                      <a:gd name="T22" fmla="*/ 0 w 86"/>
                      <a:gd name="T23" fmla="*/ 131 h 13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86"/>
                      <a:gd name="T37" fmla="*/ 0 h 131"/>
                      <a:gd name="T38" fmla="*/ 86 w 86"/>
                      <a:gd name="T39" fmla="*/ 131 h 13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86" h="131">
                        <a:moveTo>
                          <a:pt x="83" y="0"/>
                        </a:moveTo>
                        <a:cubicBezTo>
                          <a:pt x="86" y="8"/>
                          <a:pt x="81" y="28"/>
                          <a:pt x="76" y="35"/>
                        </a:cubicBezTo>
                        <a:cubicBezTo>
                          <a:pt x="75" y="41"/>
                          <a:pt x="74" y="45"/>
                          <a:pt x="71" y="50"/>
                        </a:cubicBezTo>
                        <a:cubicBezTo>
                          <a:pt x="70" y="52"/>
                          <a:pt x="68" y="54"/>
                          <a:pt x="68" y="54"/>
                        </a:cubicBezTo>
                        <a:cubicBezTo>
                          <a:pt x="66" y="61"/>
                          <a:pt x="66" y="71"/>
                          <a:pt x="59" y="75"/>
                        </a:cubicBezTo>
                        <a:cubicBezTo>
                          <a:pt x="57" y="80"/>
                          <a:pt x="55" y="81"/>
                          <a:pt x="50" y="82"/>
                        </a:cubicBezTo>
                        <a:cubicBezTo>
                          <a:pt x="47" y="86"/>
                          <a:pt x="42" y="92"/>
                          <a:pt x="38" y="93"/>
                        </a:cubicBezTo>
                        <a:cubicBezTo>
                          <a:pt x="36" y="96"/>
                          <a:pt x="34" y="99"/>
                          <a:pt x="30" y="99"/>
                        </a:cubicBezTo>
                        <a:cubicBezTo>
                          <a:pt x="29" y="103"/>
                          <a:pt x="24" y="106"/>
                          <a:pt x="21" y="108"/>
                        </a:cubicBezTo>
                        <a:cubicBezTo>
                          <a:pt x="19" y="112"/>
                          <a:pt x="12" y="120"/>
                          <a:pt x="9" y="122"/>
                        </a:cubicBezTo>
                        <a:cubicBezTo>
                          <a:pt x="8" y="122"/>
                          <a:pt x="5" y="125"/>
                          <a:pt x="5" y="125"/>
                        </a:cubicBezTo>
                        <a:cubicBezTo>
                          <a:pt x="4" y="125"/>
                          <a:pt x="2" y="131"/>
                          <a:pt x="0" y="131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34" name="Freeform 165"/>
                  <p:cNvSpPr>
                    <a:spLocks/>
                  </p:cNvSpPr>
                  <p:nvPr/>
                </p:nvSpPr>
                <p:spPr bwMode="auto">
                  <a:xfrm>
                    <a:off x="1032" y="1343"/>
                    <a:ext cx="29" cy="67"/>
                  </a:xfrm>
                  <a:custGeom>
                    <a:avLst/>
                    <a:gdLst>
                      <a:gd name="T0" fmla="*/ 27 w 29"/>
                      <a:gd name="T1" fmla="*/ 0 h 67"/>
                      <a:gd name="T2" fmla="*/ 22 w 29"/>
                      <a:gd name="T3" fmla="*/ 14 h 67"/>
                      <a:gd name="T4" fmla="*/ 16 w 29"/>
                      <a:gd name="T5" fmla="*/ 30 h 67"/>
                      <a:gd name="T6" fmla="*/ 8 w 29"/>
                      <a:gd name="T7" fmla="*/ 43 h 67"/>
                      <a:gd name="T8" fmla="*/ 0 w 29"/>
                      <a:gd name="T9" fmla="*/ 65 h 67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9"/>
                      <a:gd name="T16" fmla="*/ 0 h 67"/>
                      <a:gd name="T17" fmla="*/ 29 w 29"/>
                      <a:gd name="T18" fmla="*/ 67 h 67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9" h="67">
                        <a:moveTo>
                          <a:pt x="27" y="0"/>
                        </a:moveTo>
                        <a:cubicBezTo>
                          <a:pt x="29" y="4"/>
                          <a:pt x="25" y="12"/>
                          <a:pt x="22" y="14"/>
                        </a:cubicBezTo>
                        <a:cubicBezTo>
                          <a:pt x="21" y="18"/>
                          <a:pt x="19" y="27"/>
                          <a:pt x="16" y="30"/>
                        </a:cubicBezTo>
                        <a:cubicBezTo>
                          <a:pt x="12" y="34"/>
                          <a:pt x="10" y="38"/>
                          <a:pt x="8" y="43"/>
                        </a:cubicBezTo>
                        <a:cubicBezTo>
                          <a:pt x="8" y="46"/>
                          <a:pt x="3" y="67"/>
                          <a:pt x="0" y="65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35" name="Freeform 166"/>
                  <p:cNvSpPr>
                    <a:spLocks/>
                  </p:cNvSpPr>
                  <p:nvPr/>
                </p:nvSpPr>
                <p:spPr bwMode="auto">
                  <a:xfrm>
                    <a:off x="1129" y="1834"/>
                    <a:ext cx="37" cy="42"/>
                  </a:xfrm>
                  <a:custGeom>
                    <a:avLst/>
                    <a:gdLst>
                      <a:gd name="T0" fmla="*/ 2 w 37"/>
                      <a:gd name="T1" fmla="*/ 42 h 42"/>
                      <a:gd name="T2" fmla="*/ 11 w 37"/>
                      <a:gd name="T3" fmla="*/ 16 h 42"/>
                      <a:gd name="T4" fmla="*/ 37 w 37"/>
                      <a:gd name="T5" fmla="*/ 0 h 42"/>
                      <a:gd name="T6" fmla="*/ 0 60000 65536"/>
                      <a:gd name="T7" fmla="*/ 0 60000 65536"/>
                      <a:gd name="T8" fmla="*/ 0 60000 65536"/>
                      <a:gd name="T9" fmla="*/ 0 w 37"/>
                      <a:gd name="T10" fmla="*/ 0 h 42"/>
                      <a:gd name="T11" fmla="*/ 37 w 37"/>
                      <a:gd name="T12" fmla="*/ 42 h 4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7" h="42">
                        <a:moveTo>
                          <a:pt x="2" y="42"/>
                        </a:moveTo>
                        <a:cubicBezTo>
                          <a:pt x="1" y="32"/>
                          <a:pt x="0" y="20"/>
                          <a:pt x="11" y="16"/>
                        </a:cubicBezTo>
                        <a:cubicBezTo>
                          <a:pt x="14" y="13"/>
                          <a:pt x="34" y="0"/>
                          <a:pt x="37" y="0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36" name="Freeform 167"/>
                  <p:cNvSpPr>
                    <a:spLocks/>
                  </p:cNvSpPr>
                  <p:nvPr/>
                </p:nvSpPr>
                <p:spPr bwMode="auto">
                  <a:xfrm>
                    <a:off x="1189" y="1834"/>
                    <a:ext cx="37" cy="42"/>
                  </a:xfrm>
                  <a:custGeom>
                    <a:avLst/>
                    <a:gdLst>
                      <a:gd name="T0" fmla="*/ 35 w 37"/>
                      <a:gd name="T1" fmla="*/ 42 h 42"/>
                      <a:gd name="T2" fmla="*/ 26 w 37"/>
                      <a:gd name="T3" fmla="*/ 16 h 42"/>
                      <a:gd name="T4" fmla="*/ 0 w 37"/>
                      <a:gd name="T5" fmla="*/ 0 h 42"/>
                      <a:gd name="T6" fmla="*/ 0 60000 65536"/>
                      <a:gd name="T7" fmla="*/ 0 60000 65536"/>
                      <a:gd name="T8" fmla="*/ 0 60000 65536"/>
                      <a:gd name="T9" fmla="*/ 0 w 37"/>
                      <a:gd name="T10" fmla="*/ 0 h 42"/>
                      <a:gd name="T11" fmla="*/ 37 w 37"/>
                      <a:gd name="T12" fmla="*/ 42 h 42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37" h="42">
                        <a:moveTo>
                          <a:pt x="35" y="42"/>
                        </a:moveTo>
                        <a:cubicBezTo>
                          <a:pt x="36" y="32"/>
                          <a:pt x="37" y="20"/>
                          <a:pt x="26" y="16"/>
                        </a:cubicBezTo>
                        <a:cubicBezTo>
                          <a:pt x="24" y="13"/>
                          <a:pt x="3" y="0"/>
                          <a:pt x="0" y="0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37" name="Freeform 168"/>
                  <p:cNvSpPr>
                    <a:spLocks/>
                  </p:cNvSpPr>
                  <p:nvPr/>
                </p:nvSpPr>
                <p:spPr bwMode="auto">
                  <a:xfrm>
                    <a:off x="1167" y="1890"/>
                    <a:ext cx="84" cy="11"/>
                  </a:xfrm>
                  <a:custGeom>
                    <a:avLst/>
                    <a:gdLst>
                      <a:gd name="T0" fmla="*/ 84 w 84"/>
                      <a:gd name="T1" fmla="*/ 1 h 11"/>
                      <a:gd name="T2" fmla="*/ 61 w 84"/>
                      <a:gd name="T3" fmla="*/ 0 h 11"/>
                      <a:gd name="T4" fmla="*/ 41 w 84"/>
                      <a:gd name="T5" fmla="*/ 5 h 11"/>
                      <a:gd name="T6" fmla="*/ 0 w 84"/>
                      <a:gd name="T7" fmla="*/ 11 h 1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84"/>
                      <a:gd name="T13" fmla="*/ 0 h 11"/>
                      <a:gd name="T14" fmla="*/ 84 w 84"/>
                      <a:gd name="T15" fmla="*/ 11 h 1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84" h="11">
                        <a:moveTo>
                          <a:pt x="84" y="1"/>
                        </a:moveTo>
                        <a:cubicBezTo>
                          <a:pt x="76" y="0"/>
                          <a:pt x="70" y="0"/>
                          <a:pt x="61" y="0"/>
                        </a:cubicBezTo>
                        <a:cubicBezTo>
                          <a:pt x="55" y="2"/>
                          <a:pt x="48" y="4"/>
                          <a:pt x="41" y="5"/>
                        </a:cubicBezTo>
                        <a:cubicBezTo>
                          <a:pt x="29" y="10"/>
                          <a:pt x="13" y="11"/>
                          <a:pt x="0" y="11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38" name="Freeform 169"/>
                  <p:cNvSpPr>
                    <a:spLocks/>
                  </p:cNvSpPr>
                  <p:nvPr/>
                </p:nvSpPr>
                <p:spPr bwMode="auto">
                  <a:xfrm>
                    <a:off x="1212" y="1877"/>
                    <a:ext cx="12" cy="17"/>
                  </a:xfrm>
                  <a:custGeom>
                    <a:avLst/>
                    <a:gdLst>
                      <a:gd name="T0" fmla="*/ 12 w 12"/>
                      <a:gd name="T1" fmla="*/ 0 h 17"/>
                      <a:gd name="T2" fmla="*/ 6 w 12"/>
                      <a:gd name="T3" fmla="*/ 13 h 17"/>
                      <a:gd name="T4" fmla="*/ 0 w 12"/>
                      <a:gd name="T5" fmla="*/ 17 h 17"/>
                      <a:gd name="T6" fmla="*/ 0 60000 65536"/>
                      <a:gd name="T7" fmla="*/ 0 60000 65536"/>
                      <a:gd name="T8" fmla="*/ 0 60000 65536"/>
                      <a:gd name="T9" fmla="*/ 0 w 12"/>
                      <a:gd name="T10" fmla="*/ 0 h 17"/>
                      <a:gd name="T11" fmla="*/ 12 w 12"/>
                      <a:gd name="T12" fmla="*/ 17 h 17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2" h="17">
                        <a:moveTo>
                          <a:pt x="12" y="0"/>
                        </a:moveTo>
                        <a:cubicBezTo>
                          <a:pt x="10" y="4"/>
                          <a:pt x="10" y="10"/>
                          <a:pt x="6" y="13"/>
                        </a:cubicBezTo>
                        <a:cubicBezTo>
                          <a:pt x="5" y="15"/>
                          <a:pt x="0" y="17"/>
                          <a:pt x="0" y="17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39" name="Freeform 170"/>
                  <p:cNvSpPr>
                    <a:spLocks/>
                  </p:cNvSpPr>
                  <p:nvPr/>
                </p:nvSpPr>
                <p:spPr bwMode="auto">
                  <a:xfrm>
                    <a:off x="1222" y="1641"/>
                    <a:ext cx="65" cy="245"/>
                  </a:xfrm>
                  <a:custGeom>
                    <a:avLst/>
                    <a:gdLst>
                      <a:gd name="T0" fmla="*/ 3 w 65"/>
                      <a:gd name="T1" fmla="*/ 0 h 245"/>
                      <a:gd name="T2" fmla="*/ 8 w 65"/>
                      <a:gd name="T3" fmla="*/ 6 h 245"/>
                      <a:gd name="T4" fmla="*/ 16 w 65"/>
                      <a:gd name="T5" fmla="*/ 13 h 245"/>
                      <a:gd name="T6" fmla="*/ 24 w 65"/>
                      <a:gd name="T7" fmla="*/ 21 h 245"/>
                      <a:gd name="T8" fmla="*/ 28 w 65"/>
                      <a:gd name="T9" fmla="*/ 23 h 245"/>
                      <a:gd name="T10" fmla="*/ 37 w 65"/>
                      <a:gd name="T11" fmla="*/ 30 h 245"/>
                      <a:gd name="T12" fmla="*/ 45 w 65"/>
                      <a:gd name="T13" fmla="*/ 38 h 245"/>
                      <a:gd name="T14" fmla="*/ 49 w 65"/>
                      <a:gd name="T15" fmla="*/ 47 h 245"/>
                      <a:gd name="T16" fmla="*/ 58 w 65"/>
                      <a:gd name="T17" fmla="*/ 70 h 245"/>
                      <a:gd name="T18" fmla="*/ 61 w 65"/>
                      <a:gd name="T19" fmla="*/ 81 h 245"/>
                      <a:gd name="T20" fmla="*/ 56 w 65"/>
                      <a:gd name="T21" fmla="*/ 154 h 245"/>
                      <a:gd name="T22" fmla="*/ 52 w 65"/>
                      <a:gd name="T23" fmla="*/ 175 h 245"/>
                      <a:gd name="T24" fmla="*/ 39 w 65"/>
                      <a:gd name="T25" fmla="*/ 209 h 245"/>
                      <a:gd name="T26" fmla="*/ 23 w 65"/>
                      <a:gd name="T27" fmla="*/ 226 h 245"/>
                      <a:gd name="T28" fmla="*/ 19 w 65"/>
                      <a:gd name="T29" fmla="*/ 232 h 245"/>
                      <a:gd name="T30" fmla="*/ 15 w 65"/>
                      <a:gd name="T31" fmla="*/ 235 h 245"/>
                      <a:gd name="T32" fmla="*/ 8 w 65"/>
                      <a:gd name="T33" fmla="*/ 240 h 245"/>
                      <a:gd name="T34" fmla="*/ 2 w 65"/>
                      <a:gd name="T35" fmla="*/ 242 h 245"/>
                      <a:gd name="T36" fmla="*/ 0 w 65"/>
                      <a:gd name="T37" fmla="*/ 245 h 245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w 65"/>
                      <a:gd name="T58" fmla="*/ 0 h 245"/>
                      <a:gd name="T59" fmla="*/ 65 w 65"/>
                      <a:gd name="T60" fmla="*/ 245 h 245"/>
                    </a:gdLst>
                    <a:ahLst/>
                    <a:cxnLst>
                      <a:cxn ang="T38">
                        <a:pos x="T0" y="T1"/>
                      </a:cxn>
                      <a:cxn ang="T39">
                        <a:pos x="T2" y="T3"/>
                      </a:cxn>
                      <a:cxn ang="T40">
                        <a:pos x="T4" y="T5"/>
                      </a:cxn>
                      <a:cxn ang="T41">
                        <a:pos x="T6" y="T7"/>
                      </a:cxn>
                      <a:cxn ang="T42">
                        <a:pos x="T8" y="T9"/>
                      </a:cxn>
                      <a:cxn ang="T43">
                        <a:pos x="T10" y="T11"/>
                      </a:cxn>
                      <a:cxn ang="T44">
                        <a:pos x="T12" y="T13"/>
                      </a:cxn>
                      <a:cxn ang="T45">
                        <a:pos x="T14" y="T15"/>
                      </a:cxn>
                      <a:cxn ang="T46">
                        <a:pos x="T16" y="T17"/>
                      </a:cxn>
                      <a:cxn ang="T47">
                        <a:pos x="T18" y="T19"/>
                      </a:cxn>
                      <a:cxn ang="T48">
                        <a:pos x="T20" y="T21"/>
                      </a:cxn>
                      <a:cxn ang="T49">
                        <a:pos x="T22" y="T23"/>
                      </a:cxn>
                      <a:cxn ang="T50">
                        <a:pos x="T24" y="T25"/>
                      </a:cxn>
                      <a:cxn ang="T51">
                        <a:pos x="T26" y="T27"/>
                      </a:cxn>
                      <a:cxn ang="T52">
                        <a:pos x="T28" y="T29"/>
                      </a:cxn>
                      <a:cxn ang="T53">
                        <a:pos x="T30" y="T31"/>
                      </a:cxn>
                      <a:cxn ang="T54">
                        <a:pos x="T32" y="T33"/>
                      </a:cxn>
                      <a:cxn ang="T55">
                        <a:pos x="T34" y="T35"/>
                      </a:cxn>
                      <a:cxn ang="T56">
                        <a:pos x="T36" y="T37"/>
                      </a:cxn>
                    </a:cxnLst>
                    <a:rect l="T57" t="T58" r="T59" b="T60"/>
                    <a:pathLst>
                      <a:path w="65" h="245">
                        <a:moveTo>
                          <a:pt x="3" y="0"/>
                        </a:moveTo>
                        <a:cubicBezTo>
                          <a:pt x="4" y="3"/>
                          <a:pt x="5" y="4"/>
                          <a:pt x="8" y="6"/>
                        </a:cubicBezTo>
                        <a:cubicBezTo>
                          <a:pt x="9" y="9"/>
                          <a:pt x="13" y="12"/>
                          <a:pt x="16" y="13"/>
                        </a:cubicBezTo>
                        <a:cubicBezTo>
                          <a:pt x="19" y="16"/>
                          <a:pt x="22" y="18"/>
                          <a:pt x="24" y="21"/>
                        </a:cubicBezTo>
                        <a:cubicBezTo>
                          <a:pt x="26" y="22"/>
                          <a:pt x="28" y="23"/>
                          <a:pt x="28" y="23"/>
                        </a:cubicBezTo>
                        <a:cubicBezTo>
                          <a:pt x="31" y="26"/>
                          <a:pt x="34" y="29"/>
                          <a:pt x="37" y="30"/>
                        </a:cubicBezTo>
                        <a:cubicBezTo>
                          <a:pt x="39" y="34"/>
                          <a:pt x="42" y="35"/>
                          <a:pt x="45" y="38"/>
                        </a:cubicBezTo>
                        <a:cubicBezTo>
                          <a:pt x="47" y="40"/>
                          <a:pt x="47" y="44"/>
                          <a:pt x="49" y="47"/>
                        </a:cubicBezTo>
                        <a:cubicBezTo>
                          <a:pt x="50" y="52"/>
                          <a:pt x="52" y="68"/>
                          <a:pt x="58" y="70"/>
                        </a:cubicBezTo>
                        <a:cubicBezTo>
                          <a:pt x="59" y="73"/>
                          <a:pt x="60" y="78"/>
                          <a:pt x="61" y="81"/>
                        </a:cubicBezTo>
                        <a:cubicBezTo>
                          <a:pt x="62" y="105"/>
                          <a:pt x="65" y="130"/>
                          <a:pt x="56" y="154"/>
                        </a:cubicBezTo>
                        <a:cubicBezTo>
                          <a:pt x="55" y="161"/>
                          <a:pt x="54" y="168"/>
                          <a:pt x="52" y="175"/>
                        </a:cubicBezTo>
                        <a:cubicBezTo>
                          <a:pt x="51" y="187"/>
                          <a:pt x="48" y="199"/>
                          <a:pt x="39" y="209"/>
                        </a:cubicBezTo>
                        <a:cubicBezTo>
                          <a:pt x="38" y="214"/>
                          <a:pt x="28" y="225"/>
                          <a:pt x="23" y="226"/>
                        </a:cubicBezTo>
                        <a:cubicBezTo>
                          <a:pt x="22" y="228"/>
                          <a:pt x="20" y="230"/>
                          <a:pt x="19" y="232"/>
                        </a:cubicBezTo>
                        <a:cubicBezTo>
                          <a:pt x="17" y="233"/>
                          <a:pt x="15" y="235"/>
                          <a:pt x="15" y="235"/>
                        </a:cubicBezTo>
                        <a:cubicBezTo>
                          <a:pt x="13" y="237"/>
                          <a:pt x="10" y="239"/>
                          <a:pt x="8" y="240"/>
                        </a:cubicBezTo>
                        <a:cubicBezTo>
                          <a:pt x="6" y="242"/>
                          <a:pt x="2" y="242"/>
                          <a:pt x="2" y="242"/>
                        </a:cubicBezTo>
                        <a:cubicBezTo>
                          <a:pt x="1" y="244"/>
                          <a:pt x="1" y="244"/>
                          <a:pt x="0" y="245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40" name="Freeform 171"/>
                  <p:cNvSpPr>
                    <a:spLocks/>
                  </p:cNvSpPr>
                  <p:nvPr/>
                </p:nvSpPr>
                <p:spPr bwMode="auto">
                  <a:xfrm>
                    <a:off x="1215" y="1595"/>
                    <a:ext cx="11" cy="48"/>
                  </a:xfrm>
                  <a:custGeom>
                    <a:avLst/>
                    <a:gdLst>
                      <a:gd name="T0" fmla="*/ 0 w 11"/>
                      <a:gd name="T1" fmla="*/ 0 h 48"/>
                      <a:gd name="T2" fmla="*/ 9 w 11"/>
                      <a:gd name="T3" fmla="*/ 42 h 48"/>
                      <a:gd name="T4" fmla="*/ 11 w 11"/>
                      <a:gd name="T5" fmla="*/ 48 h 48"/>
                      <a:gd name="T6" fmla="*/ 0 60000 65536"/>
                      <a:gd name="T7" fmla="*/ 0 60000 65536"/>
                      <a:gd name="T8" fmla="*/ 0 60000 65536"/>
                      <a:gd name="T9" fmla="*/ 0 w 11"/>
                      <a:gd name="T10" fmla="*/ 0 h 48"/>
                      <a:gd name="T11" fmla="*/ 11 w 11"/>
                      <a:gd name="T12" fmla="*/ 48 h 4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11" h="48">
                        <a:moveTo>
                          <a:pt x="0" y="0"/>
                        </a:moveTo>
                        <a:cubicBezTo>
                          <a:pt x="1" y="11"/>
                          <a:pt x="0" y="33"/>
                          <a:pt x="9" y="42"/>
                        </a:cubicBezTo>
                        <a:cubicBezTo>
                          <a:pt x="9" y="44"/>
                          <a:pt x="11" y="48"/>
                          <a:pt x="11" y="48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41" name="Freeform 172"/>
                  <p:cNvSpPr>
                    <a:spLocks/>
                  </p:cNvSpPr>
                  <p:nvPr/>
                </p:nvSpPr>
                <p:spPr bwMode="auto">
                  <a:xfrm>
                    <a:off x="1257" y="1638"/>
                    <a:ext cx="85" cy="281"/>
                  </a:xfrm>
                  <a:custGeom>
                    <a:avLst/>
                    <a:gdLst>
                      <a:gd name="T0" fmla="*/ 0 w 85"/>
                      <a:gd name="T1" fmla="*/ 0 h 281"/>
                      <a:gd name="T2" fmla="*/ 4 w 85"/>
                      <a:gd name="T3" fmla="*/ 9 h 281"/>
                      <a:gd name="T4" fmla="*/ 9 w 85"/>
                      <a:gd name="T5" fmla="*/ 20 h 281"/>
                      <a:gd name="T6" fmla="*/ 17 w 85"/>
                      <a:gd name="T7" fmla="*/ 43 h 281"/>
                      <a:gd name="T8" fmla="*/ 21 w 85"/>
                      <a:gd name="T9" fmla="*/ 60 h 281"/>
                      <a:gd name="T10" fmla="*/ 30 w 85"/>
                      <a:gd name="T11" fmla="*/ 101 h 281"/>
                      <a:gd name="T12" fmla="*/ 42 w 85"/>
                      <a:gd name="T13" fmla="*/ 180 h 281"/>
                      <a:gd name="T14" fmla="*/ 47 w 85"/>
                      <a:gd name="T15" fmla="*/ 208 h 281"/>
                      <a:gd name="T16" fmla="*/ 51 w 85"/>
                      <a:gd name="T17" fmla="*/ 212 h 281"/>
                      <a:gd name="T18" fmla="*/ 55 w 85"/>
                      <a:gd name="T19" fmla="*/ 221 h 281"/>
                      <a:gd name="T20" fmla="*/ 60 w 85"/>
                      <a:gd name="T21" fmla="*/ 229 h 281"/>
                      <a:gd name="T22" fmla="*/ 65 w 85"/>
                      <a:gd name="T23" fmla="*/ 238 h 281"/>
                      <a:gd name="T24" fmla="*/ 74 w 85"/>
                      <a:gd name="T25" fmla="*/ 254 h 281"/>
                      <a:gd name="T26" fmla="*/ 82 w 85"/>
                      <a:gd name="T27" fmla="*/ 275 h 281"/>
                      <a:gd name="T28" fmla="*/ 85 w 85"/>
                      <a:gd name="T29" fmla="*/ 281 h 281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85"/>
                      <a:gd name="T46" fmla="*/ 0 h 281"/>
                      <a:gd name="T47" fmla="*/ 85 w 85"/>
                      <a:gd name="T48" fmla="*/ 281 h 281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85" h="281">
                        <a:moveTo>
                          <a:pt x="0" y="0"/>
                        </a:moveTo>
                        <a:cubicBezTo>
                          <a:pt x="1" y="3"/>
                          <a:pt x="2" y="6"/>
                          <a:pt x="4" y="9"/>
                        </a:cubicBezTo>
                        <a:cubicBezTo>
                          <a:pt x="6" y="13"/>
                          <a:pt x="7" y="17"/>
                          <a:pt x="9" y="20"/>
                        </a:cubicBezTo>
                        <a:cubicBezTo>
                          <a:pt x="12" y="27"/>
                          <a:pt x="15" y="35"/>
                          <a:pt x="17" y="43"/>
                        </a:cubicBezTo>
                        <a:cubicBezTo>
                          <a:pt x="19" y="48"/>
                          <a:pt x="19" y="55"/>
                          <a:pt x="21" y="60"/>
                        </a:cubicBezTo>
                        <a:cubicBezTo>
                          <a:pt x="23" y="74"/>
                          <a:pt x="26" y="88"/>
                          <a:pt x="30" y="101"/>
                        </a:cubicBezTo>
                        <a:cubicBezTo>
                          <a:pt x="32" y="122"/>
                          <a:pt x="30" y="162"/>
                          <a:pt x="42" y="180"/>
                        </a:cubicBezTo>
                        <a:cubicBezTo>
                          <a:pt x="43" y="188"/>
                          <a:pt x="41" y="202"/>
                          <a:pt x="47" y="208"/>
                        </a:cubicBezTo>
                        <a:cubicBezTo>
                          <a:pt x="50" y="214"/>
                          <a:pt x="46" y="205"/>
                          <a:pt x="51" y="212"/>
                        </a:cubicBezTo>
                        <a:cubicBezTo>
                          <a:pt x="54" y="216"/>
                          <a:pt x="52" y="218"/>
                          <a:pt x="55" y="221"/>
                        </a:cubicBezTo>
                        <a:cubicBezTo>
                          <a:pt x="56" y="224"/>
                          <a:pt x="58" y="227"/>
                          <a:pt x="60" y="229"/>
                        </a:cubicBezTo>
                        <a:cubicBezTo>
                          <a:pt x="61" y="232"/>
                          <a:pt x="65" y="238"/>
                          <a:pt x="65" y="238"/>
                        </a:cubicBezTo>
                        <a:cubicBezTo>
                          <a:pt x="66" y="243"/>
                          <a:pt x="70" y="250"/>
                          <a:pt x="74" y="254"/>
                        </a:cubicBezTo>
                        <a:cubicBezTo>
                          <a:pt x="76" y="261"/>
                          <a:pt x="80" y="268"/>
                          <a:pt x="82" y="275"/>
                        </a:cubicBezTo>
                        <a:cubicBezTo>
                          <a:pt x="83" y="276"/>
                          <a:pt x="83" y="281"/>
                          <a:pt x="85" y="281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42" name="Freeform 173"/>
                  <p:cNvSpPr>
                    <a:spLocks/>
                  </p:cNvSpPr>
                  <p:nvPr/>
                </p:nvSpPr>
                <p:spPr bwMode="auto">
                  <a:xfrm>
                    <a:off x="1225" y="1449"/>
                    <a:ext cx="28" cy="23"/>
                  </a:xfrm>
                  <a:custGeom>
                    <a:avLst/>
                    <a:gdLst>
                      <a:gd name="T0" fmla="*/ 2 w 28"/>
                      <a:gd name="T1" fmla="*/ 5 h 23"/>
                      <a:gd name="T2" fmla="*/ 4 w 28"/>
                      <a:gd name="T3" fmla="*/ 15 h 23"/>
                      <a:gd name="T4" fmla="*/ 19 w 28"/>
                      <a:gd name="T5" fmla="*/ 23 h 23"/>
                      <a:gd name="T6" fmla="*/ 26 w 28"/>
                      <a:gd name="T7" fmla="*/ 13 h 23"/>
                      <a:gd name="T8" fmla="*/ 16 w 28"/>
                      <a:gd name="T9" fmla="*/ 6 h 23"/>
                      <a:gd name="T10" fmla="*/ 14 w 28"/>
                      <a:gd name="T11" fmla="*/ 5 h 23"/>
                      <a:gd name="T12" fmla="*/ 2 w 28"/>
                      <a:gd name="T13" fmla="*/ 5 h 23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w 28"/>
                      <a:gd name="T22" fmla="*/ 0 h 23"/>
                      <a:gd name="T23" fmla="*/ 28 w 28"/>
                      <a:gd name="T24" fmla="*/ 23 h 23"/>
                    </a:gdLst>
                    <a:ahLst/>
                    <a:cxnLst>
                      <a:cxn ang="T14">
                        <a:pos x="T0" y="T1"/>
                      </a:cxn>
                      <a:cxn ang="T15">
                        <a:pos x="T2" y="T3"/>
                      </a:cxn>
                      <a:cxn ang="T16">
                        <a:pos x="T4" y="T5"/>
                      </a:cxn>
                      <a:cxn ang="T17">
                        <a:pos x="T6" y="T7"/>
                      </a:cxn>
                      <a:cxn ang="T18">
                        <a:pos x="T8" y="T9"/>
                      </a:cxn>
                      <a:cxn ang="T19">
                        <a:pos x="T10" y="T11"/>
                      </a:cxn>
                      <a:cxn ang="T20">
                        <a:pos x="T12" y="T13"/>
                      </a:cxn>
                    </a:cxnLst>
                    <a:rect l="T21" t="T22" r="T23" b="T24"/>
                    <a:pathLst>
                      <a:path w="28" h="23">
                        <a:moveTo>
                          <a:pt x="2" y="5"/>
                        </a:moveTo>
                        <a:cubicBezTo>
                          <a:pt x="0" y="9"/>
                          <a:pt x="0" y="13"/>
                          <a:pt x="4" y="15"/>
                        </a:cubicBezTo>
                        <a:cubicBezTo>
                          <a:pt x="7" y="20"/>
                          <a:pt x="14" y="22"/>
                          <a:pt x="19" y="23"/>
                        </a:cubicBezTo>
                        <a:cubicBezTo>
                          <a:pt x="27" y="23"/>
                          <a:pt x="28" y="22"/>
                          <a:pt x="26" y="13"/>
                        </a:cubicBezTo>
                        <a:cubicBezTo>
                          <a:pt x="25" y="10"/>
                          <a:pt x="19" y="6"/>
                          <a:pt x="16" y="6"/>
                        </a:cubicBezTo>
                        <a:cubicBezTo>
                          <a:pt x="16" y="6"/>
                          <a:pt x="14" y="5"/>
                          <a:pt x="14" y="5"/>
                        </a:cubicBezTo>
                        <a:cubicBezTo>
                          <a:pt x="11" y="0"/>
                          <a:pt x="7" y="3"/>
                          <a:pt x="2" y="5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43" name="Freeform 174"/>
                  <p:cNvSpPr>
                    <a:spLocks/>
                  </p:cNvSpPr>
                  <p:nvPr/>
                </p:nvSpPr>
                <p:spPr bwMode="auto">
                  <a:xfrm>
                    <a:off x="1526" y="1558"/>
                    <a:ext cx="6" cy="11"/>
                  </a:xfrm>
                  <a:custGeom>
                    <a:avLst/>
                    <a:gdLst>
                      <a:gd name="T0" fmla="*/ 0 w 6"/>
                      <a:gd name="T1" fmla="*/ 0 h 11"/>
                      <a:gd name="T2" fmla="*/ 4 w 6"/>
                      <a:gd name="T3" fmla="*/ 8 h 11"/>
                      <a:gd name="T4" fmla="*/ 6 w 6"/>
                      <a:gd name="T5" fmla="*/ 11 h 11"/>
                      <a:gd name="T6" fmla="*/ 0 60000 65536"/>
                      <a:gd name="T7" fmla="*/ 0 60000 65536"/>
                      <a:gd name="T8" fmla="*/ 0 60000 65536"/>
                      <a:gd name="T9" fmla="*/ 0 w 6"/>
                      <a:gd name="T10" fmla="*/ 0 h 11"/>
                      <a:gd name="T11" fmla="*/ 6 w 6"/>
                      <a:gd name="T12" fmla="*/ 11 h 11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6" h="11">
                        <a:moveTo>
                          <a:pt x="0" y="0"/>
                        </a:moveTo>
                        <a:cubicBezTo>
                          <a:pt x="2" y="4"/>
                          <a:pt x="2" y="5"/>
                          <a:pt x="4" y="8"/>
                        </a:cubicBezTo>
                        <a:cubicBezTo>
                          <a:pt x="5" y="11"/>
                          <a:pt x="4" y="9"/>
                          <a:pt x="6" y="11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44" name="Freeform 175"/>
                  <p:cNvSpPr>
                    <a:spLocks/>
                  </p:cNvSpPr>
                  <p:nvPr/>
                </p:nvSpPr>
                <p:spPr bwMode="auto">
                  <a:xfrm>
                    <a:off x="1222" y="1873"/>
                    <a:ext cx="3" cy="8"/>
                  </a:xfrm>
                  <a:custGeom>
                    <a:avLst/>
                    <a:gdLst>
                      <a:gd name="T0" fmla="*/ 2 w 3"/>
                      <a:gd name="T1" fmla="*/ 0 h 8"/>
                      <a:gd name="T2" fmla="*/ 0 w 3"/>
                      <a:gd name="T3" fmla="*/ 8 h 8"/>
                      <a:gd name="T4" fmla="*/ 0 60000 65536"/>
                      <a:gd name="T5" fmla="*/ 0 60000 65536"/>
                      <a:gd name="T6" fmla="*/ 0 w 3"/>
                      <a:gd name="T7" fmla="*/ 0 h 8"/>
                      <a:gd name="T8" fmla="*/ 3 w 3"/>
                      <a:gd name="T9" fmla="*/ 8 h 8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3" h="8">
                        <a:moveTo>
                          <a:pt x="2" y="0"/>
                        </a:moveTo>
                        <a:cubicBezTo>
                          <a:pt x="1" y="8"/>
                          <a:pt x="3" y="8"/>
                          <a:pt x="0" y="8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45" name="Freeform 176"/>
                  <p:cNvSpPr>
                    <a:spLocks/>
                  </p:cNvSpPr>
                  <p:nvPr/>
                </p:nvSpPr>
                <p:spPr bwMode="auto">
                  <a:xfrm>
                    <a:off x="888" y="2043"/>
                    <a:ext cx="6" cy="6"/>
                  </a:xfrm>
                  <a:custGeom>
                    <a:avLst/>
                    <a:gdLst>
                      <a:gd name="T0" fmla="*/ 0 w 6"/>
                      <a:gd name="T1" fmla="*/ 6 h 6"/>
                      <a:gd name="T2" fmla="*/ 6 w 6"/>
                      <a:gd name="T3" fmla="*/ 3 h 6"/>
                      <a:gd name="T4" fmla="*/ 0 60000 65536"/>
                      <a:gd name="T5" fmla="*/ 0 60000 65536"/>
                      <a:gd name="T6" fmla="*/ 0 w 6"/>
                      <a:gd name="T7" fmla="*/ 0 h 6"/>
                      <a:gd name="T8" fmla="*/ 6 w 6"/>
                      <a:gd name="T9" fmla="*/ 6 h 6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6" h="6">
                        <a:moveTo>
                          <a:pt x="0" y="6"/>
                        </a:moveTo>
                        <a:cubicBezTo>
                          <a:pt x="1" y="5"/>
                          <a:pt x="6" y="0"/>
                          <a:pt x="6" y="3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46" name="Freeform 177"/>
                  <p:cNvSpPr>
                    <a:spLocks/>
                  </p:cNvSpPr>
                  <p:nvPr/>
                </p:nvSpPr>
                <p:spPr bwMode="auto">
                  <a:xfrm>
                    <a:off x="982" y="1965"/>
                    <a:ext cx="9" cy="6"/>
                  </a:xfrm>
                  <a:custGeom>
                    <a:avLst/>
                    <a:gdLst>
                      <a:gd name="T0" fmla="*/ 0 w 9"/>
                      <a:gd name="T1" fmla="*/ 6 h 6"/>
                      <a:gd name="T2" fmla="*/ 7 w 9"/>
                      <a:gd name="T3" fmla="*/ 4 h 6"/>
                      <a:gd name="T4" fmla="*/ 9 w 9"/>
                      <a:gd name="T5" fmla="*/ 0 h 6"/>
                      <a:gd name="T6" fmla="*/ 0 60000 65536"/>
                      <a:gd name="T7" fmla="*/ 0 60000 65536"/>
                      <a:gd name="T8" fmla="*/ 0 60000 65536"/>
                      <a:gd name="T9" fmla="*/ 0 w 9"/>
                      <a:gd name="T10" fmla="*/ 0 h 6"/>
                      <a:gd name="T11" fmla="*/ 9 w 9"/>
                      <a:gd name="T12" fmla="*/ 6 h 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9" h="6">
                        <a:moveTo>
                          <a:pt x="0" y="6"/>
                        </a:moveTo>
                        <a:cubicBezTo>
                          <a:pt x="3" y="5"/>
                          <a:pt x="7" y="4"/>
                          <a:pt x="7" y="4"/>
                        </a:cubicBezTo>
                        <a:cubicBezTo>
                          <a:pt x="7" y="2"/>
                          <a:pt x="9" y="0"/>
                          <a:pt x="9" y="0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47" name="Freeform 178"/>
                  <p:cNvSpPr>
                    <a:spLocks/>
                  </p:cNvSpPr>
                  <p:nvPr/>
                </p:nvSpPr>
                <p:spPr bwMode="auto">
                  <a:xfrm>
                    <a:off x="1126" y="1891"/>
                    <a:ext cx="18" cy="3"/>
                  </a:xfrm>
                  <a:custGeom>
                    <a:avLst/>
                    <a:gdLst>
                      <a:gd name="T0" fmla="*/ 0 w 18"/>
                      <a:gd name="T1" fmla="*/ 0 h 3"/>
                      <a:gd name="T2" fmla="*/ 10 w 18"/>
                      <a:gd name="T3" fmla="*/ 0 h 3"/>
                      <a:gd name="T4" fmla="*/ 12 w 18"/>
                      <a:gd name="T5" fmla="*/ 2 h 3"/>
                      <a:gd name="T6" fmla="*/ 18 w 18"/>
                      <a:gd name="T7" fmla="*/ 3 h 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8"/>
                      <a:gd name="T13" fmla="*/ 0 h 3"/>
                      <a:gd name="T14" fmla="*/ 18 w 18"/>
                      <a:gd name="T15" fmla="*/ 3 h 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8" h="3">
                        <a:moveTo>
                          <a:pt x="0" y="0"/>
                        </a:moveTo>
                        <a:cubicBezTo>
                          <a:pt x="3" y="0"/>
                          <a:pt x="6" y="0"/>
                          <a:pt x="10" y="0"/>
                        </a:cubicBezTo>
                        <a:cubicBezTo>
                          <a:pt x="10" y="0"/>
                          <a:pt x="12" y="2"/>
                          <a:pt x="12" y="2"/>
                        </a:cubicBezTo>
                        <a:cubicBezTo>
                          <a:pt x="15" y="2"/>
                          <a:pt x="18" y="3"/>
                          <a:pt x="18" y="3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148" name="Freeform 179"/>
                  <p:cNvSpPr>
                    <a:spLocks/>
                  </p:cNvSpPr>
                  <p:nvPr/>
                </p:nvSpPr>
                <p:spPr bwMode="auto">
                  <a:xfrm>
                    <a:off x="1247" y="1885"/>
                    <a:ext cx="16" cy="9"/>
                  </a:xfrm>
                  <a:custGeom>
                    <a:avLst/>
                    <a:gdLst>
                      <a:gd name="T0" fmla="*/ 0 w 16"/>
                      <a:gd name="T1" fmla="*/ 8 h 9"/>
                      <a:gd name="T2" fmla="*/ 16 w 16"/>
                      <a:gd name="T3" fmla="*/ 9 h 9"/>
                      <a:gd name="T4" fmla="*/ 0 60000 65536"/>
                      <a:gd name="T5" fmla="*/ 0 60000 65536"/>
                      <a:gd name="T6" fmla="*/ 0 w 16"/>
                      <a:gd name="T7" fmla="*/ 0 h 9"/>
                      <a:gd name="T8" fmla="*/ 16 w 16"/>
                      <a:gd name="T9" fmla="*/ 9 h 9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16" h="9">
                        <a:moveTo>
                          <a:pt x="0" y="8"/>
                        </a:moveTo>
                        <a:cubicBezTo>
                          <a:pt x="2" y="0"/>
                          <a:pt x="11" y="6"/>
                          <a:pt x="16" y="9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013" name="Group 180"/>
                <p:cNvGrpSpPr>
                  <a:grpSpLocks/>
                </p:cNvGrpSpPr>
                <p:nvPr/>
              </p:nvGrpSpPr>
              <p:grpSpPr bwMode="auto">
                <a:xfrm>
                  <a:off x="938" y="1258"/>
                  <a:ext cx="569" cy="1342"/>
                  <a:chOff x="938" y="1258"/>
                  <a:chExt cx="569" cy="1342"/>
                </a:xfrm>
              </p:grpSpPr>
              <p:grpSp>
                <p:nvGrpSpPr>
                  <p:cNvPr id="26056" name="Group 181"/>
                  <p:cNvGrpSpPr>
                    <a:grpSpLocks/>
                  </p:cNvGrpSpPr>
                  <p:nvPr/>
                </p:nvGrpSpPr>
                <p:grpSpPr bwMode="auto">
                  <a:xfrm>
                    <a:off x="1197" y="1258"/>
                    <a:ext cx="111" cy="157"/>
                    <a:chOff x="1197" y="1258"/>
                    <a:chExt cx="111" cy="157"/>
                  </a:xfrm>
                </p:grpSpPr>
                <p:sp>
                  <p:nvSpPr>
                    <p:cNvPr id="26070" name="Oval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1" y="1258"/>
                      <a:ext cx="98" cy="157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071" name="Rectangle 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97" y="1310"/>
                      <a:ext cx="111" cy="6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700" b="1">
                          <a:solidFill>
                            <a:srgbClr val="000000"/>
                          </a:solidFill>
                        </a:rPr>
                        <a:t>PFC</a:t>
                      </a:r>
                      <a:endParaRPr lang="en-US"/>
                    </a:p>
                  </p:txBody>
                </p:sp>
              </p:grpSp>
              <p:grpSp>
                <p:nvGrpSpPr>
                  <p:cNvPr id="26057" name="Group 184"/>
                  <p:cNvGrpSpPr>
                    <a:grpSpLocks/>
                  </p:cNvGrpSpPr>
                  <p:nvPr/>
                </p:nvGrpSpPr>
                <p:grpSpPr bwMode="auto">
                  <a:xfrm>
                    <a:off x="1383" y="1682"/>
                    <a:ext cx="124" cy="125"/>
                    <a:chOff x="1383" y="1682"/>
                    <a:chExt cx="124" cy="125"/>
                  </a:xfrm>
                </p:grpSpPr>
                <p:sp>
                  <p:nvSpPr>
                    <p:cNvPr id="26068" name="Oval 1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86" y="1682"/>
                      <a:ext cx="110" cy="125"/>
                    </a:xfrm>
                    <a:prstGeom prst="ellipse">
                      <a:avLst/>
                    </a:prstGeom>
                    <a:solidFill>
                      <a:srgbClr val="C0C0C0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069" name="Rectangle 1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383" y="1721"/>
                      <a:ext cx="124" cy="67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wrap="none" lIns="0" tIns="0" rIns="0" bIns="0">
                      <a:spAutoFit/>
                    </a:bodyPr>
                    <a:lstStyle/>
                    <a:p>
                      <a:r>
                        <a:rPr lang="en-US" sz="700" b="1">
                          <a:solidFill>
                            <a:srgbClr val="000000"/>
                          </a:solidFill>
                        </a:rPr>
                        <a:t>AMY</a:t>
                      </a:r>
                      <a:endParaRPr lang="en-US"/>
                    </a:p>
                  </p:txBody>
                </p:sp>
              </p:grpSp>
              <p:sp>
                <p:nvSpPr>
                  <p:cNvPr id="26058" name="Oval 187"/>
                  <p:cNvSpPr>
                    <a:spLocks noChangeArrowheads="1"/>
                  </p:cNvSpPr>
                  <p:nvPr/>
                </p:nvSpPr>
                <p:spPr bwMode="auto">
                  <a:xfrm>
                    <a:off x="1197" y="1708"/>
                    <a:ext cx="111" cy="125"/>
                  </a:xfrm>
                  <a:prstGeom prst="ellipse">
                    <a:avLst/>
                  </a:prstGeom>
                  <a:solidFill>
                    <a:srgbClr val="C0C0C0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59" name="Rectangle 188"/>
                  <p:cNvSpPr>
                    <a:spLocks noChangeArrowheads="1"/>
                  </p:cNvSpPr>
                  <p:nvPr/>
                </p:nvSpPr>
                <p:spPr bwMode="auto">
                  <a:xfrm>
                    <a:off x="1196" y="1744"/>
                    <a:ext cx="120" cy="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 b="1">
                        <a:solidFill>
                          <a:srgbClr val="000000"/>
                        </a:solidFill>
                      </a:rPr>
                      <a:t>HAA</a:t>
                    </a:r>
                    <a:endParaRPr lang="en-US"/>
                  </a:p>
                </p:txBody>
              </p:sp>
              <p:sp>
                <p:nvSpPr>
                  <p:cNvPr id="26060" name="Freeform 189"/>
                  <p:cNvSpPr>
                    <a:spLocks/>
                  </p:cNvSpPr>
                  <p:nvPr/>
                </p:nvSpPr>
                <p:spPr bwMode="auto">
                  <a:xfrm>
                    <a:off x="1081" y="1842"/>
                    <a:ext cx="181" cy="391"/>
                  </a:xfrm>
                  <a:custGeom>
                    <a:avLst/>
                    <a:gdLst>
                      <a:gd name="T0" fmla="*/ 1408 w 2700"/>
                      <a:gd name="T1" fmla="*/ 5383 h 5817"/>
                      <a:gd name="T2" fmla="*/ 308 w 2700"/>
                      <a:gd name="T3" fmla="*/ 5483 h 5817"/>
                      <a:gd name="T4" fmla="*/ 58 w 2700"/>
                      <a:gd name="T5" fmla="*/ 3383 h 5817"/>
                      <a:gd name="T6" fmla="*/ 658 w 2700"/>
                      <a:gd name="T7" fmla="*/ 2383 h 5817"/>
                      <a:gd name="T8" fmla="*/ 1058 w 2700"/>
                      <a:gd name="T9" fmla="*/ 383 h 5817"/>
                      <a:gd name="T10" fmla="*/ 1558 w 2700"/>
                      <a:gd name="T11" fmla="*/ 133 h 5817"/>
                      <a:gd name="T12" fmla="*/ 1858 w 2700"/>
                      <a:gd name="T13" fmla="*/ 1175 h 5817"/>
                      <a:gd name="T14" fmla="*/ 2050 w 2700"/>
                      <a:gd name="T15" fmla="*/ 2233 h 5817"/>
                      <a:gd name="T16" fmla="*/ 2175 w 2700"/>
                      <a:gd name="T17" fmla="*/ 2550 h 5817"/>
                      <a:gd name="T18" fmla="*/ 2508 w 2700"/>
                      <a:gd name="T19" fmla="*/ 2925 h 5817"/>
                      <a:gd name="T20" fmla="*/ 2675 w 2700"/>
                      <a:gd name="T21" fmla="*/ 3425 h 5817"/>
                      <a:gd name="T22" fmla="*/ 2650 w 2700"/>
                      <a:gd name="T23" fmla="*/ 4550 h 5817"/>
                      <a:gd name="T24" fmla="*/ 2358 w 2700"/>
                      <a:gd name="T25" fmla="*/ 5550 h 5817"/>
                      <a:gd name="T26" fmla="*/ 1408 w 2700"/>
                      <a:gd name="T27" fmla="*/ 5383 h 5817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2700"/>
                      <a:gd name="T43" fmla="*/ 0 h 5817"/>
                      <a:gd name="T44" fmla="*/ 2700 w 2700"/>
                      <a:gd name="T45" fmla="*/ 5817 h 5817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2700" h="5817">
                        <a:moveTo>
                          <a:pt x="1408" y="5383"/>
                        </a:moveTo>
                        <a:cubicBezTo>
                          <a:pt x="1075" y="5358"/>
                          <a:pt x="533" y="5817"/>
                          <a:pt x="308" y="5483"/>
                        </a:cubicBezTo>
                        <a:cubicBezTo>
                          <a:pt x="83" y="5150"/>
                          <a:pt x="0" y="3900"/>
                          <a:pt x="58" y="3383"/>
                        </a:cubicBezTo>
                        <a:cubicBezTo>
                          <a:pt x="116" y="2867"/>
                          <a:pt x="491" y="2883"/>
                          <a:pt x="658" y="2383"/>
                        </a:cubicBezTo>
                        <a:cubicBezTo>
                          <a:pt x="825" y="1883"/>
                          <a:pt x="908" y="758"/>
                          <a:pt x="1058" y="383"/>
                        </a:cubicBezTo>
                        <a:cubicBezTo>
                          <a:pt x="1208" y="8"/>
                          <a:pt x="1425" y="0"/>
                          <a:pt x="1558" y="133"/>
                        </a:cubicBezTo>
                        <a:cubicBezTo>
                          <a:pt x="1691" y="267"/>
                          <a:pt x="1775" y="825"/>
                          <a:pt x="1858" y="1175"/>
                        </a:cubicBezTo>
                        <a:cubicBezTo>
                          <a:pt x="1941" y="1525"/>
                          <a:pt x="2000" y="2008"/>
                          <a:pt x="2050" y="2233"/>
                        </a:cubicBezTo>
                        <a:cubicBezTo>
                          <a:pt x="2100" y="2458"/>
                          <a:pt x="2100" y="2433"/>
                          <a:pt x="2175" y="2550"/>
                        </a:cubicBezTo>
                        <a:cubicBezTo>
                          <a:pt x="2250" y="2667"/>
                          <a:pt x="2425" y="2783"/>
                          <a:pt x="2508" y="2925"/>
                        </a:cubicBezTo>
                        <a:cubicBezTo>
                          <a:pt x="2591" y="3067"/>
                          <a:pt x="2650" y="3158"/>
                          <a:pt x="2675" y="3425"/>
                        </a:cubicBezTo>
                        <a:cubicBezTo>
                          <a:pt x="2700" y="3692"/>
                          <a:pt x="2700" y="4200"/>
                          <a:pt x="2650" y="4550"/>
                        </a:cubicBezTo>
                        <a:cubicBezTo>
                          <a:pt x="2600" y="4900"/>
                          <a:pt x="2566" y="5408"/>
                          <a:pt x="2358" y="5550"/>
                        </a:cubicBezTo>
                        <a:cubicBezTo>
                          <a:pt x="2150" y="5692"/>
                          <a:pt x="1608" y="5417"/>
                          <a:pt x="1408" y="5383"/>
                        </a:cubicBezTo>
                      </a:path>
                    </a:pathLst>
                  </a:custGeom>
                  <a:solidFill>
                    <a:srgbClr val="C0C0C0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61" name="Rectangle 190"/>
                  <p:cNvSpPr>
                    <a:spLocks noChangeArrowheads="1"/>
                  </p:cNvSpPr>
                  <p:nvPr/>
                </p:nvSpPr>
                <p:spPr bwMode="auto">
                  <a:xfrm>
                    <a:off x="1120" y="2148"/>
                    <a:ext cx="121" cy="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 b="1">
                        <a:solidFill>
                          <a:srgbClr val="000000"/>
                        </a:solidFill>
                      </a:rPr>
                      <a:t>PAG</a:t>
                    </a:r>
                    <a:endParaRPr lang="en-US"/>
                  </a:p>
                </p:txBody>
              </p:sp>
              <p:sp>
                <p:nvSpPr>
                  <p:cNvPr id="26062" name="Rectangle 191"/>
                  <p:cNvSpPr>
                    <a:spLocks noChangeArrowheads="1"/>
                  </p:cNvSpPr>
                  <p:nvPr/>
                </p:nvSpPr>
                <p:spPr bwMode="auto">
                  <a:xfrm>
                    <a:off x="938" y="2504"/>
                    <a:ext cx="408" cy="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000" b="1">
                        <a:solidFill>
                          <a:srgbClr val="F02B16"/>
                        </a:solidFill>
                      </a:rPr>
                      <a:t>AGRESSZI</a:t>
                    </a:r>
                    <a:endParaRPr lang="en-US"/>
                  </a:p>
                </p:txBody>
              </p:sp>
              <p:sp>
                <p:nvSpPr>
                  <p:cNvPr id="26063" name="Rectangle 192"/>
                  <p:cNvSpPr>
                    <a:spLocks noChangeArrowheads="1"/>
                  </p:cNvSpPr>
                  <p:nvPr/>
                </p:nvSpPr>
                <p:spPr bwMode="auto">
                  <a:xfrm>
                    <a:off x="1350" y="2504"/>
                    <a:ext cx="62" cy="9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1000" b="1">
                        <a:solidFill>
                          <a:srgbClr val="F02B16"/>
                        </a:solidFill>
                      </a:rPr>
                      <a:t>Ó</a:t>
                    </a:r>
                    <a:endParaRPr lang="en-US"/>
                  </a:p>
                </p:txBody>
              </p:sp>
              <p:sp>
                <p:nvSpPr>
                  <p:cNvPr id="26064" name="Freeform 193"/>
                  <p:cNvSpPr>
                    <a:spLocks noEditPoints="1"/>
                  </p:cNvSpPr>
                  <p:nvPr/>
                </p:nvSpPr>
                <p:spPr bwMode="auto">
                  <a:xfrm>
                    <a:off x="1278" y="1400"/>
                    <a:ext cx="142" cy="276"/>
                  </a:xfrm>
                  <a:custGeom>
                    <a:avLst/>
                    <a:gdLst>
                      <a:gd name="T0" fmla="*/ 22 w 142"/>
                      <a:gd name="T1" fmla="*/ 27 h 276"/>
                      <a:gd name="T2" fmla="*/ 132 w 142"/>
                      <a:gd name="T3" fmla="*/ 243 h 276"/>
                      <a:gd name="T4" fmla="*/ 121 w 142"/>
                      <a:gd name="T5" fmla="*/ 249 h 276"/>
                      <a:gd name="T6" fmla="*/ 10 w 142"/>
                      <a:gd name="T7" fmla="*/ 33 h 276"/>
                      <a:gd name="T8" fmla="*/ 22 w 142"/>
                      <a:gd name="T9" fmla="*/ 27 h 276"/>
                      <a:gd name="T10" fmla="*/ 1 w 142"/>
                      <a:gd name="T11" fmla="*/ 45 h 276"/>
                      <a:gd name="T12" fmla="*/ 0 w 142"/>
                      <a:gd name="T13" fmla="*/ 0 h 276"/>
                      <a:gd name="T14" fmla="*/ 37 w 142"/>
                      <a:gd name="T15" fmla="*/ 27 h 276"/>
                      <a:gd name="T16" fmla="*/ 1 w 142"/>
                      <a:gd name="T17" fmla="*/ 45 h 276"/>
                      <a:gd name="T18" fmla="*/ 141 w 142"/>
                      <a:gd name="T19" fmla="*/ 231 h 276"/>
                      <a:gd name="T20" fmla="*/ 142 w 142"/>
                      <a:gd name="T21" fmla="*/ 276 h 276"/>
                      <a:gd name="T22" fmla="*/ 105 w 142"/>
                      <a:gd name="T23" fmla="*/ 249 h 276"/>
                      <a:gd name="T24" fmla="*/ 141 w 142"/>
                      <a:gd name="T25" fmla="*/ 231 h 27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w 142"/>
                      <a:gd name="T40" fmla="*/ 0 h 276"/>
                      <a:gd name="T41" fmla="*/ 142 w 142"/>
                      <a:gd name="T42" fmla="*/ 276 h 276"/>
                    </a:gdLst>
                    <a:ahLst/>
                    <a:cxnLst>
                      <a:cxn ang="T26">
                        <a:pos x="T0" y="T1"/>
                      </a:cxn>
                      <a:cxn ang="T27">
                        <a:pos x="T2" y="T3"/>
                      </a:cxn>
                      <a:cxn ang="T28">
                        <a:pos x="T4" y="T5"/>
                      </a:cxn>
                      <a:cxn ang="T29">
                        <a:pos x="T6" y="T7"/>
                      </a:cxn>
                      <a:cxn ang="T30">
                        <a:pos x="T8" y="T9"/>
                      </a:cxn>
                      <a:cxn ang="T31">
                        <a:pos x="T10" y="T11"/>
                      </a:cxn>
                      <a:cxn ang="T32">
                        <a:pos x="T12" y="T13"/>
                      </a:cxn>
                      <a:cxn ang="T33">
                        <a:pos x="T14" y="T15"/>
                      </a:cxn>
                      <a:cxn ang="T34">
                        <a:pos x="T16" y="T17"/>
                      </a:cxn>
                      <a:cxn ang="T35">
                        <a:pos x="T18" y="T19"/>
                      </a:cxn>
                      <a:cxn ang="T36">
                        <a:pos x="T20" y="T21"/>
                      </a:cxn>
                      <a:cxn ang="T37">
                        <a:pos x="T22" y="T23"/>
                      </a:cxn>
                      <a:cxn ang="T38">
                        <a:pos x="T24" y="T25"/>
                      </a:cxn>
                    </a:cxnLst>
                    <a:rect l="T39" t="T40" r="T41" b="T42"/>
                    <a:pathLst>
                      <a:path w="142" h="276">
                        <a:moveTo>
                          <a:pt x="22" y="27"/>
                        </a:moveTo>
                        <a:lnTo>
                          <a:pt x="132" y="243"/>
                        </a:lnTo>
                        <a:lnTo>
                          <a:pt x="121" y="249"/>
                        </a:lnTo>
                        <a:lnTo>
                          <a:pt x="10" y="33"/>
                        </a:lnTo>
                        <a:lnTo>
                          <a:pt x="22" y="27"/>
                        </a:lnTo>
                        <a:close/>
                        <a:moveTo>
                          <a:pt x="1" y="45"/>
                        </a:moveTo>
                        <a:lnTo>
                          <a:pt x="0" y="0"/>
                        </a:lnTo>
                        <a:lnTo>
                          <a:pt x="37" y="27"/>
                        </a:lnTo>
                        <a:lnTo>
                          <a:pt x="1" y="45"/>
                        </a:lnTo>
                        <a:close/>
                        <a:moveTo>
                          <a:pt x="141" y="231"/>
                        </a:moveTo>
                        <a:lnTo>
                          <a:pt x="142" y="276"/>
                        </a:lnTo>
                        <a:lnTo>
                          <a:pt x="105" y="249"/>
                        </a:lnTo>
                        <a:lnTo>
                          <a:pt x="141" y="231"/>
                        </a:lnTo>
                        <a:close/>
                      </a:path>
                    </a:pathLst>
                  </a:custGeom>
                  <a:solidFill>
                    <a:srgbClr val="990000"/>
                  </a:solidFill>
                  <a:ln w="1588" cap="flat">
                    <a:solidFill>
                      <a:srgbClr val="990000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65" name="Freeform 194"/>
                  <p:cNvSpPr>
                    <a:spLocks noEditPoints="1"/>
                  </p:cNvSpPr>
                  <p:nvPr/>
                </p:nvSpPr>
                <p:spPr bwMode="auto">
                  <a:xfrm>
                    <a:off x="1305" y="1733"/>
                    <a:ext cx="92" cy="40"/>
                  </a:xfrm>
                  <a:custGeom>
                    <a:avLst/>
                    <a:gdLst>
                      <a:gd name="T0" fmla="*/ 32 w 92"/>
                      <a:gd name="T1" fmla="*/ 14 h 40"/>
                      <a:gd name="T2" fmla="*/ 90 w 92"/>
                      <a:gd name="T3" fmla="*/ 4 h 40"/>
                      <a:gd name="T4" fmla="*/ 92 w 92"/>
                      <a:gd name="T5" fmla="*/ 17 h 40"/>
                      <a:gd name="T6" fmla="*/ 35 w 92"/>
                      <a:gd name="T7" fmla="*/ 28 h 40"/>
                      <a:gd name="T8" fmla="*/ 32 w 92"/>
                      <a:gd name="T9" fmla="*/ 14 h 40"/>
                      <a:gd name="T10" fmla="*/ 44 w 92"/>
                      <a:gd name="T11" fmla="*/ 40 h 40"/>
                      <a:gd name="T12" fmla="*/ 0 w 92"/>
                      <a:gd name="T13" fmla="*/ 27 h 40"/>
                      <a:gd name="T14" fmla="*/ 36 w 92"/>
                      <a:gd name="T15" fmla="*/ 0 h 40"/>
                      <a:gd name="T16" fmla="*/ 44 w 92"/>
                      <a:gd name="T17" fmla="*/ 40 h 40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92"/>
                      <a:gd name="T28" fmla="*/ 0 h 40"/>
                      <a:gd name="T29" fmla="*/ 92 w 92"/>
                      <a:gd name="T30" fmla="*/ 40 h 40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92" h="40">
                        <a:moveTo>
                          <a:pt x="32" y="14"/>
                        </a:moveTo>
                        <a:lnTo>
                          <a:pt x="90" y="4"/>
                        </a:lnTo>
                        <a:lnTo>
                          <a:pt x="92" y="17"/>
                        </a:lnTo>
                        <a:lnTo>
                          <a:pt x="35" y="28"/>
                        </a:lnTo>
                        <a:lnTo>
                          <a:pt x="32" y="14"/>
                        </a:lnTo>
                        <a:close/>
                        <a:moveTo>
                          <a:pt x="44" y="40"/>
                        </a:moveTo>
                        <a:lnTo>
                          <a:pt x="0" y="27"/>
                        </a:lnTo>
                        <a:lnTo>
                          <a:pt x="36" y="0"/>
                        </a:lnTo>
                        <a:lnTo>
                          <a:pt x="44" y="40"/>
                        </a:lnTo>
                        <a:close/>
                      </a:path>
                    </a:pathLst>
                  </a:custGeom>
                  <a:solidFill>
                    <a:srgbClr val="990000"/>
                  </a:solidFill>
                  <a:ln w="1588" cap="flat">
                    <a:solidFill>
                      <a:srgbClr val="990000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66" name="Freeform 195"/>
                  <p:cNvSpPr>
                    <a:spLocks noEditPoints="1"/>
                  </p:cNvSpPr>
                  <p:nvPr/>
                </p:nvSpPr>
                <p:spPr bwMode="auto">
                  <a:xfrm>
                    <a:off x="1192" y="1826"/>
                    <a:ext cx="49" cy="126"/>
                  </a:xfrm>
                  <a:custGeom>
                    <a:avLst/>
                    <a:gdLst>
                      <a:gd name="T0" fmla="*/ 49 w 49"/>
                      <a:gd name="T1" fmla="*/ 3 h 126"/>
                      <a:gd name="T2" fmla="*/ 24 w 49"/>
                      <a:gd name="T3" fmla="*/ 95 h 126"/>
                      <a:gd name="T4" fmla="*/ 11 w 49"/>
                      <a:gd name="T5" fmla="*/ 92 h 126"/>
                      <a:gd name="T6" fmla="*/ 36 w 49"/>
                      <a:gd name="T7" fmla="*/ 0 h 126"/>
                      <a:gd name="T8" fmla="*/ 49 w 49"/>
                      <a:gd name="T9" fmla="*/ 3 h 126"/>
                      <a:gd name="T10" fmla="*/ 39 w 49"/>
                      <a:gd name="T11" fmla="*/ 92 h 126"/>
                      <a:gd name="T12" fmla="*/ 9 w 49"/>
                      <a:gd name="T13" fmla="*/ 126 h 126"/>
                      <a:gd name="T14" fmla="*/ 0 w 49"/>
                      <a:gd name="T15" fmla="*/ 82 h 126"/>
                      <a:gd name="T16" fmla="*/ 39 w 49"/>
                      <a:gd name="T17" fmla="*/ 92 h 12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9"/>
                      <a:gd name="T28" fmla="*/ 0 h 126"/>
                      <a:gd name="T29" fmla="*/ 49 w 49"/>
                      <a:gd name="T30" fmla="*/ 126 h 126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9" h="126">
                        <a:moveTo>
                          <a:pt x="49" y="3"/>
                        </a:moveTo>
                        <a:lnTo>
                          <a:pt x="24" y="95"/>
                        </a:lnTo>
                        <a:lnTo>
                          <a:pt x="11" y="92"/>
                        </a:lnTo>
                        <a:lnTo>
                          <a:pt x="36" y="0"/>
                        </a:lnTo>
                        <a:lnTo>
                          <a:pt x="49" y="3"/>
                        </a:lnTo>
                        <a:close/>
                        <a:moveTo>
                          <a:pt x="39" y="92"/>
                        </a:moveTo>
                        <a:lnTo>
                          <a:pt x="9" y="126"/>
                        </a:lnTo>
                        <a:lnTo>
                          <a:pt x="0" y="82"/>
                        </a:lnTo>
                        <a:lnTo>
                          <a:pt x="39" y="92"/>
                        </a:lnTo>
                        <a:close/>
                      </a:path>
                    </a:pathLst>
                  </a:custGeom>
                  <a:solidFill>
                    <a:srgbClr val="990000"/>
                  </a:solidFill>
                  <a:ln w="1588" cap="flat">
                    <a:solidFill>
                      <a:srgbClr val="990000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67" name="Freeform 196"/>
                  <p:cNvSpPr>
                    <a:spLocks noEditPoints="1"/>
                  </p:cNvSpPr>
                  <p:nvPr/>
                </p:nvSpPr>
                <p:spPr bwMode="auto">
                  <a:xfrm>
                    <a:off x="1151" y="2231"/>
                    <a:ext cx="40" cy="259"/>
                  </a:xfrm>
                  <a:custGeom>
                    <a:avLst/>
                    <a:gdLst>
                      <a:gd name="T0" fmla="*/ 27 w 40"/>
                      <a:gd name="T1" fmla="*/ 0 h 259"/>
                      <a:gd name="T2" fmla="*/ 27 w 40"/>
                      <a:gd name="T3" fmla="*/ 225 h 259"/>
                      <a:gd name="T4" fmla="*/ 13 w 40"/>
                      <a:gd name="T5" fmla="*/ 225 h 259"/>
                      <a:gd name="T6" fmla="*/ 13 w 40"/>
                      <a:gd name="T7" fmla="*/ 0 h 259"/>
                      <a:gd name="T8" fmla="*/ 27 w 40"/>
                      <a:gd name="T9" fmla="*/ 0 h 259"/>
                      <a:gd name="T10" fmla="*/ 40 w 40"/>
                      <a:gd name="T11" fmla="*/ 219 h 259"/>
                      <a:gd name="T12" fmla="*/ 20 w 40"/>
                      <a:gd name="T13" fmla="*/ 259 h 259"/>
                      <a:gd name="T14" fmla="*/ 0 w 40"/>
                      <a:gd name="T15" fmla="*/ 219 h 259"/>
                      <a:gd name="T16" fmla="*/ 40 w 40"/>
                      <a:gd name="T17" fmla="*/ 219 h 259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40"/>
                      <a:gd name="T28" fmla="*/ 0 h 259"/>
                      <a:gd name="T29" fmla="*/ 40 w 40"/>
                      <a:gd name="T30" fmla="*/ 259 h 259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40" h="259">
                        <a:moveTo>
                          <a:pt x="27" y="0"/>
                        </a:moveTo>
                        <a:lnTo>
                          <a:pt x="27" y="225"/>
                        </a:lnTo>
                        <a:lnTo>
                          <a:pt x="13" y="225"/>
                        </a:lnTo>
                        <a:lnTo>
                          <a:pt x="13" y="0"/>
                        </a:lnTo>
                        <a:lnTo>
                          <a:pt x="27" y="0"/>
                        </a:lnTo>
                        <a:close/>
                        <a:moveTo>
                          <a:pt x="40" y="219"/>
                        </a:moveTo>
                        <a:lnTo>
                          <a:pt x="20" y="259"/>
                        </a:lnTo>
                        <a:lnTo>
                          <a:pt x="0" y="219"/>
                        </a:lnTo>
                        <a:lnTo>
                          <a:pt x="40" y="219"/>
                        </a:lnTo>
                        <a:close/>
                      </a:path>
                    </a:pathLst>
                  </a:custGeom>
                  <a:solidFill>
                    <a:srgbClr val="990000"/>
                  </a:solidFill>
                  <a:ln w="1588" cap="flat">
                    <a:solidFill>
                      <a:srgbClr val="990000"/>
                    </a:solidFill>
                    <a:prstDash val="solid"/>
                    <a:bevel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6014" name="Group 197"/>
                <p:cNvGrpSpPr>
                  <a:grpSpLocks/>
                </p:cNvGrpSpPr>
                <p:nvPr/>
              </p:nvGrpSpPr>
              <p:grpSpPr bwMode="auto">
                <a:xfrm>
                  <a:off x="1424" y="1300"/>
                  <a:ext cx="953" cy="895"/>
                  <a:chOff x="1424" y="1300"/>
                  <a:chExt cx="953" cy="895"/>
                </a:xfrm>
              </p:grpSpPr>
              <p:sp>
                <p:nvSpPr>
                  <p:cNvPr id="26025" name="Rectangle 198"/>
                  <p:cNvSpPr>
                    <a:spLocks noChangeArrowheads="1"/>
                  </p:cNvSpPr>
                  <p:nvPr/>
                </p:nvSpPr>
                <p:spPr bwMode="auto">
                  <a:xfrm>
                    <a:off x="1424" y="1300"/>
                    <a:ext cx="196" cy="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 b="1">
                        <a:solidFill>
                          <a:srgbClr val="000066"/>
                        </a:solidFill>
                      </a:rPr>
                      <a:t>Helyzet</a:t>
                    </a:r>
                    <a:endParaRPr lang="en-US"/>
                  </a:p>
                </p:txBody>
              </p:sp>
              <p:sp>
                <p:nvSpPr>
                  <p:cNvPr id="26026" name="Rectangle 199"/>
                  <p:cNvSpPr>
                    <a:spLocks noChangeArrowheads="1"/>
                  </p:cNvSpPr>
                  <p:nvPr/>
                </p:nvSpPr>
                <p:spPr bwMode="auto">
                  <a:xfrm>
                    <a:off x="1611" y="1300"/>
                    <a:ext cx="31" cy="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 b="1">
                        <a:solidFill>
                          <a:srgbClr val="000066"/>
                        </a:solidFill>
                      </a:rPr>
                      <a:t>é</a:t>
                    </a:r>
                    <a:endParaRPr lang="en-US"/>
                  </a:p>
                </p:txBody>
              </p:sp>
              <p:sp>
                <p:nvSpPr>
                  <p:cNvPr id="26027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1641" y="1300"/>
                    <a:ext cx="41" cy="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 b="1">
                        <a:solidFill>
                          <a:srgbClr val="000066"/>
                        </a:solidFill>
                      </a:rPr>
                      <a:t>rt</a:t>
                    </a:r>
                    <a:endParaRPr lang="en-US"/>
                  </a:p>
                </p:txBody>
              </p:sp>
              <p:sp>
                <p:nvSpPr>
                  <p:cNvPr id="26028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1300"/>
                    <a:ext cx="31" cy="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 b="1">
                        <a:solidFill>
                          <a:srgbClr val="000066"/>
                        </a:solidFill>
                      </a:rPr>
                      <a:t>é</a:t>
                    </a:r>
                    <a:endParaRPr lang="en-US"/>
                  </a:p>
                </p:txBody>
              </p:sp>
              <p:sp>
                <p:nvSpPr>
                  <p:cNvPr id="26029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1709" y="1300"/>
                    <a:ext cx="78" cy="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 b="1">
                        <a:solidFill>
                          <a:srgbClr val="000066"/>
                        </a:solidFill>
                      </a:rPr>
                      <a:t>kel</a:t>
                    </a:r>
                    <a:endParaRPr lang="en-US"/>
                  </a:p>
                </p:txBody>
              </p:sp>
              <p:sp>
                <p:nvSpPr>
                  <p:cNvPr id="26030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1784" y="1300"/>
                    <a:ext cx="31" cy="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 b="1">
                        <a:solidFill>
                          <a:srgbClr val="000066"/>
                        </a:solidFill>
                      </a:rPr>
                      <a:t>é</a:t>
                    </a:r>
                    <a:endParaRPr lang="en-US"/>
                  </a:p>
                </p:txBody>
              </p:sp>
              <p:sp>
                <p:nvSpPr>
                  <p:cNvPr id="26031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1814" y="1300"/>
                    <a:ext cx="31" cy="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 b="1">
                        <a:solidFill>
                          <a:srgbClr val="000066"/>
                        </a:solidFill>
                      </a:rPr>
                      <a:t>s</a:t>
                    </a:r>
                    <a:endParaRPr lang="en-US"/>
                  </a:p>
                </p:txBody>
              </p:sp>
              <p:sp>
                <p:nvSpPr>
                  <p:cNvPr id="26032" name="Rectangle 205"/>
                  <p:cNvSpPr>
                    <a:spLocks noChangeArrowheads="1"/>
                  </p:cNvSpPr>
                  <p:nvPr/>
                </p:nvSpPr>
                <p:spPr bwMode="auto">
                  <a:xfrm>
                    <a:off x="1592" y="1720"/>
                    <a:ext cx="28" cy="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 b="1">
                        <a:solidFill>
                          <a:srgbClr val="000066"/>
                        </a:solidFill>
                      </a:rPr>
                      <a:t>„</a:t>
                    </a:r>
                    <a:endParaRPr lang="en-US"/>
                  </a:p>
                </p:txBody>
              </p:sp>
              <p:sp>
                <p:nvSpPr>
                  <p:cNvPr id="26033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1618" y="1720"/>
                    <a:ext cx="40" cy="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 b="1">
                        <a:solidFill>
                          <a:srgbClr val="000066"/>
                        </a:solidFill>
                      </a:rPr>
                      <a:t>D</a:t>
                    </a:r>
                    <a:endParaRPr lang="en-US"/>
                  </a:p>
                </p:txBody>
              </p:sp>
              <p:sp>
                <p:nvSpPr>
                  <p:cNvPr id="26034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1657" y="1720"/>
                    <a:ext cx="34" cy="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 b="1">
                        <a:solidFill>
                          <a:srgbClr val="000066"/>
                        </a:solidFill>
                      </a:rPr>
                      <a:t>ö</a:t>
                    </a:r>
                    <a:endParaRPr lang="en-US"/>
                  </a:p>
                </p:txBody>
              </p:sp>
              <p:sp>
                <p:nvSpPr>
                  <p:cNvPr id="26035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1690" y="1720"/>
                    <a:ext cx="53" cy="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 b="1">
                        <a:solidFill>
                          <a:srgbClr val="000066"/>
                        </a:solidFill>
                      </a:rPr>
                      <a:t>nt</a:t>
                    </a:r>
                    <a:endParaRPr lang="en-US"/>
                  </a:p>
                </p:txBody>
              </p:sp>
              <p:sp>
                <p:nvSpPr>
                  <p:cNvPr id="26036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1741" y="1720"/>
                    <a:ext cx="31" cy="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 b="1">
                        <a:solidFill>
                          <a:srgbClr val="000066"/>
                        </a:solidFill>
                      </a:rPr>
                      <a:t>é</a:t>
                    </a:r>
                    <a:endParaRPr lang="en-US"/>
                  </a:p>
                </p:txBody>
              </p:sp>
              <p:sp>
                <p:nvSpPr>
                  <p:cNvPr id="26037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1771" y="1720"/>
                    <a:ext cx="31" cy="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 b="1">
                        <a:solidFill>
                          <a:srgbClr val="000066"/>
                        </a:solidFill>
                      </a:rPr>
                      <a:t>s</a:t>
                    </a:r>
                    <a:endParaRPr lang="en-US"/>
                  </a:p>
                </p:txBody>
              </p:sp>
              <p:sp>
                <p:nvSpPr>
                  <p:cNvPr id="26038" name="Rectangle 211"/>
                  <p:cNvSpPr>
                    <a:spLocks noChangeArrowheads="1"/>
                  </p:cNvSpPr>
                  <p:nvPr/>
                </p:nvSpPr>
                <p:spPr bwMode="auto">
                  <a:xfrm>
                    <a:off x="1801" y="1720"/>
                    <a:ext cx="28" cy="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 b="1">
                        <a:solidFill>
                          <a:srgbClr val="000066"/>
                        </a:solidFill>
                      </a:rPr>
                      <a:t>”</a:t>
                    </a:r>
                    <a:endParaRPr lang="en-US"/>
                  </a:p>
                </p:txBody>
              </p:sp>
              <p:sp>
                <p:nvSpPr>
                  <p:cNvPr id="26039" name="Rectangle 212"/>
                  <p:cNvSpPr>
                    <a:spLocks noChangeArrowheads="1"/>
                  </p:cNvSpPr>
                  <p:nvPr/>
                </p:nvSpPr>
                <p:spPr bwMode="auto">
                  <a:xfrm>
                    <a:off x="1540" y="2064"/>
                    <a:ext cx="37" cy="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 b="1">
                        <a:solidFill>
                          <a:srgbClr val="000066"/>
                        </a:solidFill>
                      </a:rPr>
                      <a:t>V</a:t>
                    </a:r>
                    <a:endParaRPr lang="en-US"/>
                  </a:p>
                </p:txBody>
              </p:sp>
              <p:sp>
                <p:nvSpPr>
                  <p:cNvPr id="26040" name="Rectangle 213"/>
                  <p:cNvSpPr>
                    <a:spLocks noChangeArrowheads="1"/>
                  </p:cNvSpPr>
                  <p:nvPr/>
                </p:nvSpPr>
                <p:spPr bwMode="auto">
                  <a:xfrm>
                    <a:off x="1577" y="2064"/>
                    <a:ext cx="31" cy="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 b="1">
                        <a:solidFill>
                          <a:srgbClr val="000066"/>
                        </a:solidFill>
                      </a:rPr>
                      <a:t>é</a:t>
                    </a:r>
                    <a:endParaRPr lang="en-US"/>
                  </a:p>
                </p:txBody>
              </p:sp>
              <p:sp>
                <p:nvSpPr>
                  <p:cNvPr id="26041" name="Rectangle 214"/>
                  <p:cNvSpPr>
                    <a:spLocks noChangeArrowheads="1"/>
                  </p:cNvSpPr>
                  <p:nvPr/>
                </p:nvSpPr>
                <p:spPr bwMode="auto">
                  <a:xfrm>
                    <a:off x="1607" y="2064"/>
                    <a:ext cx="187" cy="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 b="1">
                        <a:solidFill>
                          <a:srgbClr val="000066"/>
                        </a:solidFill>
                      </a:rPr>
                      <a:t>grehajt</a:t>
                    </a:r>
                    <a:endParaRPr lang="en-US"/>
                  </a:p>
                </p:txBody>
              </p:sp>
              <p:sp>
                <p:nvSpPr>
                  <p:cNvPr id="26042" name="Rectangle 215"/>
                  <p:cNvSpPr>
                    <a:spLocks noChangeArrowheads="1"/>
                  </p:cNvSpPr>
                  <p:nvPr/>
                </p:nvSpPr>
                <p:spPr bwMode="auto">
                  <a:xfrm>
                    <a:off x="1786" y="2064"/>
                    <a:ext cx="31" cy="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 b="1">
                        <a:solidFill>
                          <a:srgbClr val="000066"/>
                        </a:solidFill>
                      </a:rPr>
                      <a:t>é</a:t>
                    </a:r>
                    <a:endParaRPr lang="en-US"/>
                  </a:p>
                </p:txBody>
              </p:sp>
              <p:sp>
                <p:nvSpPr>
                  <p:cNvPr id="26043" name="Rectangle 216"/>
                  <p:cNvSpPr>
                    <a:spLocks noChangeArrowheads="1"/>
                  </p:cNvSpPr>
                  <p:nvPr/>
                </p:nvSpPr>
                <p:spPr bwMode="auto">
                  <a:xfrm>
                    <a:off x="1816" y="2064"/>
                    <a:ext cx="219" cy="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 b="1">
                        <a:solidFill>
                          <a:srgbClr val="000066"/>
                        </a:solidFill>
                      </a:rPr>
                      <a:t>s, integr</a:t>
                    </a:r>
                    <a:endParaRPr lang="en-US"/>
                  </a:p>
                </p:txBody>
              </p:sp>
              <p:sp>
                <p:nvSpPr>
                  <p:cNvPr id="26044" name="Rectangle 217"/>
                  <p:cNvSpPr>
                    <a:spLocks noChangeArrowheads="1"/>
                  </p:cNvSpPr>
                  <p:nvPr/>
                </p:nvSpPr>
                <p:spPr bwMode="auto">
                  <a:xfrm>
                    <a:off x="2026" y="2064"/>
                    <a:ext cx="31" cy="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 b="1">
                        <a:solidFill>
                          <a:srgbClr val="000066"/>
                        </a:solidFill>
                      </a:rPr>
                      <a:t>á</a:t>
                    </a:r>
                    <a:endParaRPr lang="en-US"/>
                  </a:p>
                </p:txBody>
              </p:sp>
              <p:sp>
                <p:nvSpPr>
                  <p:cNvPr id="26045" name="Rectangle 218"/>
                  <p:cNvSpPr>
                    <a:spLocks noChangeArrowheads="1"/>
                  </p:cNvSpPr>
                  <p:nvPr/>
                </p:nvSpPr>
                <p:spPr bwMode="auto">
                  <a:xfrm>
                    <a:off x="2056" y="2064"/>
                    <a:ext cx="47" cy="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 b="1">
                        <a:solidFill>
                          <a:srgbClr val="000066"/>
                        </a:solidFill>
                      </a:rPr>
                      <a:t>ci</a:t>
                    </a:r>
                    <a:endParaRPr lang="en-US"/>
                  </a:p>
                </p:txBody>
              </p:sp>
              <p:sp>
                <p:nvSpPr>
                  <p:cNvPr id="26046" name="Rectangle 219"/>
                  <p:cNvSpPr>
                    <a:spLocks noChangeArrowheads="1"/>
                  </p:cNvSpPr>
                  <p:nvPr/>
                </p:nvSpPr>
                <p:spPr bwMode="auto">
                  <a:xfrm>
                    <a:off x="2101" y="2064"/>
                    <a:ext cx="34" cy="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 b="1">
                        <a:solidFill>
                          <a:srgbClr val="000066"/>
                        </a:solidFill>
                      </a:rPr>
                      <a:t>ó</a:t>
                    </a:r>
                    <a:endParaRPr lang="en-US"/>
                  </a:p>
                </p:txBody>
              </p:sp>
              <p:sp>
                <p:nvSpPr>
                  <p:cNvPr id="26047" name="Rectangle 220"/>
                  <p:cNvSpPr>
                    <a:spLocks noChangeArrowheads="1"/>
                  </p:cNvSpPr>
                  <p:nvPr/>
                </p:nvSpPr>
                <p:spPr bwMode="auto">
                  <a:xfrm>
                    <a:off x="1541" y="2128"/>
                    <a:ext cx="171" cy="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 b="1">
                        <a:solidFill>
                          <a:srgbClr val="000066"/>
                        </a:solidFill>
                      </a:rPr>
                      <a:t>(auton</a:t>
                    </a:r>
                    <a:endParaRPr lang="en-US"/>
                  </a:p>
                </p:txBody>
              </p:sp>
              <p:sp>
                <p:nvSpPr>
                  <p:cNvPr id="26048" name="Rectangle 221"/>
                  <p:cNvSpPr>
                    <a:spLocks noChangeArrowheads="1"/>
                  </p:cNvSpPr>
                  <p:nvPr/>
                </p:nvSpPr>
                <p:spPr bwMode="auto">
                  <a:xfrm>
                    <a:off x="1706" y="2128"/>
                    <a:ext cx="34" cy="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 b="1">
                        <a:solidFill>
                          <a:srgbClr val="000066"/>
                        </a:solidFill>
                      </a:rPr>
                      <a:t>ó</a:t>
                    </a:r>
                    <a:endParaRPr lang="en-US"/>
                  </a:p>
                </p:txBody>
              </p:sp>
              <p:sp>
                <p:nvSpPr>
                  <p:cNvPr id="26049" name="Rectangle 222"/>
                  <p:cNvSpPr>
                    <a:spLocks noChangeArrowheads="1"/>
                  </p:cNvSpPr>
                  <p:nvPr/>
                </p:nvSpPr>
                <p:spPr bwMode="auto">
                  <a:xfrm>
                    <a:off x="1739" y="2128"/>
                    <a:ext cx="66" cy="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 b="1">
                        <a:solidFill>
                          <a:srgbClr val="000066"/>
                        </a:solidFill>
                      </a:rPr>
                      <a:t>m </a:t>
                    </a:r>
                    <a:endParaRPr lang="en-US"/>
                  </a:p>
                </p:txBody>
              </p:sp>
              <p:sp>
                <p:nvSpPr>
                  <p:cNvPr id="26050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1801" y="2128"/>
                    <a:ext cx="31" cy="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 b="1">
                        <a:solidFill>
                          <a:srgbClr val="000066"/>
                        </a:solidFill>
                      </a:rPr>
                      <a:t>é</a:t>
                    </a:r>
                    <a:endParaRPr lang="en-US"/>
                  </a:p>
                </p:txBody>
              </p:sp>
              <p:sp>
                <p:nvSpPr>
                  <p:cNvPr id="26051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1832" y="2128"/>
                    <a:ext cx="268" cy="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 b="1">
                        <a:solidFill>
                          <a:srgbClr val="000066"/>
                        </a:solidFill>
                      </a:rPr>
                      <a:t>s viselked</a:t>
                    </a:r>
                    <a:endParaRPr lang="en-US"/>
                  </a:p>
                </p:txBody>
              </p:sp>
              <p:sp>
                <p:nvSpPr>
                  <p:cNvPr id="26052" name="Rectangle 225"/>
                  <p:cNvSpPr>
                    <a:spLocks noChangeArrowheads="1"/>
                  </p:cNvSpPr>
                  <p:nvPr/>
                </p:nvSpPr>
                <p:spPr bwMode="auto">
                  <a:xfrm>
                    <a:off x="2088" y="2128"/>
                    <a:ext cx="31" cy="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 b="1">
                        <a:solidFill>
                          <a:srgbClr val="000066"/>
                        </a:solidFill>
                      </a:rPr>
                      <a:t>é</a:t>
                    </a:r>
                    <a:endParaRPr lang="en-US"/>
                  </a:p>
                </p:txBody>
              </p:sp>
              <p:sp>
                <p:nvSpPr>
                  <p:cNvPr id="26053" name="Rectangle 226"/>
                  <p:cNvSpPr>
                    <a:spLocks noChangeArrowheads="1"/>
                  </p:cNvSpPr>
                  <p:nvPr/>
                </p:nvSpPr>
                <p:spPr bwMode="auto">
                  <a:xfrm>
                    <a:off x="2118" y="2128"/>
                    <a:ext cx="109" cy="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 b="1">
                        <a:solidFill>
                          <a:srgbClr val="000066"/>
                        </a:solidFill>
                      </a:rPr>
                      <a:t>se v</a:t>
                    </a:r>
                    <a:endParaRPr lang="en-US"/>
                  </a:p>
                </p:txBody>
              </p:sp>
              <p:sp>
                <p:nvSpPr>
                  <p:cNvPr id="26054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2222" y="2128"/>
                    <a:ext cx="31" cy="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 b="1">
                        <a:solidFill>
                          <a:srgbClr val="000066"/>
                        </a:solidFill>
                      </a:rPr>
                      <a:t>á</a:t>
                    </a:r>
                    <a:endParaRPr lang="en-US"/>
                  </a:p>
                </p:txBody>
              </p:sp>
              <p:sp>
                <p:nvSpPr>
                  <p:cNvPr id="26055" name="Rectangle 228"/>
                  <p:cNvSpPr>
                    <a:spLocks noChangeArrowheads="1"/>
                  </p:cNvSpPr>
                  <p:nvPr/>
                </p:nvSpPr>
                <p:spPr bwMode="auto">
                  <a:xfrm>
                    <a:off x="2252" y="2128"/>
                    <a:ext cx="125" cy="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 b="1">
                        <a:solidFill>
                          <a:srgbClr val="000066"/>
                        </a:solidFill>
                      </a:rPr>
                      <a:t>lasz)</a:t>
                    </a:r>
                    <a:endParaRPr lang="en-US"/>
                  </a:p>
                </p:txBody>
              </p:sp>
            </p:grpSp>
            <p:grpSp>
              <p:nvGrpSpPr>
                <p:cNvPr id="26015" name="Group 229"/>
                <p:cNvGrpSpPr>
                  <a:grpSpLocks/>
                </p:cNvGrpSpPr>
                <p:nvPr/>
              </p:nvGrpSpPr>
              <p:grpSpPr bwMode="auto">
                <a:xfrm>
                  <a:off x="1157" y="1989"/>
                  <a:ext cx="119" cy="189"/>
                  <a:chOff x="1157" y="1989"/>
                  <a:chExt cx="119" cy="189"/>
                </a:xfrm>
              </p:grpSpPr>
              <p:grpSp>
                <p:nvGrpSpPr>
                  <p:cNvPr id="26021" name="Group 230"/>
                  <p:cNvGrpSpPr>
                    <a:grpSpLocks/>
                  </p:cNvGrpSpPr>
                  <p:nvPr/>
                </p:nvGrpSpPr>
                <p:grpSpPr bwMode="auto">
                  <a:xfrm>
                    <a:off x="1157" y="1989"/>
                    <a:ext cx="31" cy="189"/>
                    <a:chOff x="1157" y="1989"/>
                    <a:chExt cx="31" cy="189"/>
                  </a:xfrm>
                </p:grpSpPr>
                <p:sp>
                  <p:nvSpPr>
                    <p:cNvPr id="26023" name="Oval 2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7" y="1989"/>
                      <a:ext cx="31" cy="189"/>
                    </a:xfrm>
                    <a:prstGeom prst="ellipse">
                      <a:avLst/>
                    </a:prstGeom>
                    <a:solidFill>
                      <a:srgbClr val="3333CC"/>
                    </a:solidFill>
                    <a:ln w="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024" name="Oval 2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57" y="1989"/>
                      <a:ext cx="31" cy="189"/>
                    </a:xfrm>
                    <a:prstGeom prst="ellipse">
                      <a:avLst/>
                    </a:prstGeom>
                    <a:noFill/>
                    <a:ln w="4763" cap="rnd">
                      <a:solidFill>
                        <a:srgbClr val="3333CC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6022" name="Rectangle 233"/>
                  <p:cNvSpPr>
                    <a:spLocks noChangeArrowheads="1"/>
                  </p:cNvSpPr>
                  <p:nvPr/>
                </p:nvSpPr>
                <p:spPr bwMode="auto">
                  <a:xfrm>
                    <a:off x="1196" y="2060"/>
                    <a:ext cx="80" cy="6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sz="700" b="1">
                        <a:solidFill>
                          <a:srgbClr val="000000"/>
                        </a:solidFill>
                      </a:rPr>
                      <a:t>DR</a:t>
                    </a:r>
                    <a:endParaRPr lang="en-US"/>
                  </a:p>
                </p:txBody>
              </p:sp>
            </p:grpSp>
            <p:grpSp>
              <p:nvGrpSpPr>
                <p:cNvPr id="26016" name="Group 234"/>
                <p:cNvGrpSpPr>
                  <a:grpSpLocks/>
                </p:cNvGrpSpPr>
                <p:nvPr/>
              </p:nvGrpSpPr>
              <p:grpSpPr bwMode="auto">
                <a:xfrm>
                  <a:off x="508" y="1577"/>
                  <a:ext cx="559" cy="577"/>
                  <a:chOff x="508" y="1577"/>
                  <a:chExt cx="559" cy="577"/>
                </a:xfrm>
              </p:grpSpPr>
              <p:sp>
                <p:nvSpPr>
                  <p:cNvPr id="26017" name="Freeform 235"/>
                  <p:cNvSpPr>
                    <a:spLocks/>
                  </p:cNvSpPr>
                  <p:nvPr/>
                </p:nvSpPr>
                <p:spPr bwMode="auto">
                  <a:xfrm>
                    <a:off x="508" y="1577"/>
                    <a:ext cx="559" cy="577"/>
                  </a:xfrm>
                  <a:custGeom>
                    <a:avLst/>
                    <a:gdLst>
                      <a:gd name="T0" fmla="*/ 8301 w 8301"/>
                      <a:gd name="T1" fmla="*/ 8574 h 8574"/>
                      <a:gd name="T2" fmla="*/ 0 w 8301"/>
                      <a:gd name="T3" fmla="*/ 5512 h 8574"/>
                      <a:gd name="T4" fmla="*/ 0 w 8301"/>
                      <a:gd name="T5" fmla="*/ 3762 h 8574"/>
                      <a:gd name="T6" fmla="*/ 5534 w 8301"/>
                      <a:gd name="T7" fmla="*/ 875 h 8574"/>
                      <a:gd name="T8" fmla="*/ 5534 w 8301"/>
                      <a:gd name="T9" fmla="*/ 0 h 8574"/>
                      <a:gd name="T10" fmla="*/ 8300 w 8301"/>
                      <a:gd name="T11" fmla="*/ 1574 h 8574"/>
                      <a:gd name="T12" fmla="*/ 5534 w 8301"/>
                      <a:gd name="T13" fmla="*/ 3500 h 8574"/>
                      <a:gd name="T14" fmla="*/ 5534 w 8301"/>
                      <a:gd name="T15" fmla="*/ 2625 h 8574"/>
                      <a:gd name="T16" fmla="*/ 347 w 8301"/>
                      <a:gd name="T17" fmla="*/ 4637 h 8574"/>
                      <a:gd name="T18" fmla="*/ 347 w 8301"/>
                      <a:gd name="T19" fmla="*/ 4637 h 8574"/>
                      <a:gd name="T20" fmla="*/ 8300 w 8301"/>
                      <a:gd name="T21" fmla="*/ 6824 h 8574"/>
                      <a:gd name="T22" fmla="*/ 8301 w 8301"/>
                      <a:gd name="T23" fmla="*/ 8574 h 857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8301"/>
                      <a:gd name="T37" fmla="*/ 0 h 8574"/>
                      <a:gd name="T38" fmla="*/ 8301 w 8301"/>
                      <a:gd name="T39" fmla="*/ 8574 h 857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8301" h="8574">
                        <a:moveTo>
                          <a:pt x="8301" y="8574"/>
                        </a:moveTo>
                        <a:cubicBezTo>
                          <a:pt x="3717" y="8574"/>
                          <a:pt x="0" y="7204"/>
                          <a:pt x="0" y="5512"/>
                        </a:cubicBezTo>
                        <a:lnTo>
                          <a:pt x="0" y="3762"/>
                        </a:lnTo>
                        <a:cubicBezTo>
                          <a:pt x="0" y="2464"/>
                          <a:pt x="2218" y="1308"/>
                          <a:pt x="5534" y="875"/>
                        </a:cubicBezTo>
                        <a:lnTo>
                          <a:pt x="5534" y="0"/>
                        </a:lnTo>
                        <a:lnTo>
                          <a:pt x="8300" y="1574"/>
                        </a:lnTo>
                        <a:lnTo>
                          <a:pt x="5534" y="3500"/>
                        </a:lnTo>
                        <a:lnTo>
                          <a:pt x="5534" y="2625"/>
                        </a:lnTo>
                        <a:cubicBezTo>
                          <a:pt x="3033" y="2951"/>
                          <a:pt x="1105" y="3699"/>
                          <a:pt x="347" y="4637"/>
                        </a:cubicBezTo>
                        <a:cubicBezTo>
                          <a:pt x="1395" y="5935"/>
                          <a:pt x="4630" y="6824"/>
                          <a:pt x="8300" y="6824"/>
                        </a:cubicBezTo>
                        <a:lnTo>
                          <a:pt x="8301" y="8574"/>
                        </a:lnTo>
                        <a:close/>
                      </a:path>
                    </a:pathLst>
                  </a:custGeom>
                  <a:solidFill>
                    <a:srgbClr val="3333CC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18" name="Freeform 236"/>
                  <p:cNvSpPr>
                    <a:spLocks/>
                  </p:cNvSpPr>
                  <p:nvPr/>
                </p:nvSpPr>
                <p:spPr bwMode="auto">
                  <a:xfrm>
                    <a:off x="508" y="1830"/>
                    <a:ext cx="559" cy="324"/>
                  </a:xfrm>
                  <a:custGeom>
                    <a:avLst/>
                    <a:gdLst>
                      <a:gd name="T0" fmla="*/ 8301 w 8301"/>
                      <a:gd name="T1" fmla="*/ 4812 h 4812"/>
                      <a:gd name="T2" fmla="*/ 0 w 8301"/>
                      <a:gd name="T3" fmla="*/ 1750 h 4812"/>
                      <a:gd name="T4" fmla="*/ 0 w 8301"/>
                      <a:gd name="T5" fmla="*/ 0 h 4812"/>
                      <a:gd name="T6" fmla="*/ 8300 w 8301"/>
                      <a:gd name="T7" fmla="*/ 3062 h 4812"/>
                      <a:gd name="T8" fmla="*/ 8301 w 8301"/>
                      <a:gd name="T9" fmla="*/ 4812 h 4812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8301"/>
                      <a:gd name="T16" fmla="*/ 0 h 4812"/>
                      <a:gd name="T17" fmla="*/ 8301 w 8301"/>
                      <a:gd name="T18" fmla="*/ 4812 h 4812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8301" h="4812">
                        <a:moveTo>
                          <a:pt x="8301" y="4812"/>
                        </a:moveTo>
                        <a:cubicBezTo>
                          <a:pt x="3717" y="4812"/>
                          <a:pt x="0" y="3442"/>
                          <a:pt x="0" y="1750"/>
                        </a:cubicBezTo>
                        <a:lnTo>
                          <a:pt x="0" y="0"/>
                        </a:lnTo>
                        <a:cubicBezTo>
                          <a:pt x="0" y="1692"/>
                          <a:pt x="3717" y="3062"/>
                          <a:pt x="8300" y="3062"/>
                        </a:cubicBezTo>
                        <a:lnTo>
                          <a:pt x="8301" y="4812"/>
                        </a:lnTo>
                        <a:close/>
                      </a:path>
                    </a:pathLst>
                  </a:custGeom>
                  <a:solidFill>
                    <a:srgbClr val="2929A4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19" name="Freeform 237"/>
                  <p:cNvSpPr>
                    <a:spLocks/>
                  </p:cNvSpPr>
                  <p:nvPr/>
                </p:nvSpPr>
                <p:spPr bwMode="auto">
                  <a:xfrm>
                    <a:off x="508" y="1577"/>
                    <a:ext cx="559" cy="577"/>
                  </a:xfrm>
                  <a:custGeom>
                    <a:avLst/>
                    <a:gdLst>
                      <a:gd name="T0" fmla="*/ 8301 w 8301"/>
                      <a:gd name="T1" fmla="*/ 8574 h 8574"/>
                      <a:gd name="T2" fmla="*/ 0 w 8301"/>
                      <a:gd name="T3" fmla="*/ 5512 h 8574"/>
                      <a:gd name="T4" fmla="*/ 0 w 8301"/>
                      <a:gd name="T5" fmla="*/ 3762 h 8574"/>
                      <a:gd name="T6" fmla="*/ 5534 w 8301"/>
                      <a:gd name="T7" fmla="*/ 875 h 8574"/>
                      <a:gd name="T8" fmla="*/ 5534 w 8301"/>
                      <a:gd name="T9" fmla="*/ 0 h 8574"/>
                      <a:gd name="T10" fmla="*/ 8300 w 8301"/>
                      <a:gd name="T11" fmla="*/ 1574 h 8574"/>
                      <a:gd name="T12" fmla="*/ 5534 w 8301"/>
                      <a:gd name="T13" fmla="*/ 3500 h 8574"/>
                      <a:gd name="T14" fmla="*/ 5534 w 8301"/>
                      <a:gd name="T15" fmla="*/ 2625 h 8574"/>
                      <a:gd name="T16" fmla="*/ 347 w 8301"/>
                      <a:gd name="T17" fmla="*/ 4637 h 8574"/>
                      <a:gd name="T18" fmla="*/ 347 w 8301"/>
                      <a:gd name="T19" fmla="*/ 4637 h 8574"/>
                      <a:gd name="T20" fmla="*/ 8300 w 8301"/>
                      <a:gd name="T21" fmla="*/ 6824 h 8574"/>
                      <a:gd name="T22" fmla="*/ 8301 w 8301"/>
                      <a:gd name="T23" fmla="*/ 8574 h 8574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8301"/>
                      <a:gd name="T37" fmla="*/ 0 h 8574"/>
                      <a:gd name="T38" fmla="*/ 8301 w 8301"/>
                      <a:gd name="T39" fmla="*/ 8574 h 8574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8301" h="8574">
                        <a:moveTo>
                          <a:pt x="8301" y="8574"/>
                        </a:moveTo>
                        <a:cubicBezTo>
                          <a:pt x="3717" y="8574"/>
                          <a:pt x="0" y="7204"/>
                          <a:pt x="0" y="5512"/>
                        </a:cubicBezTo>
                        <a:lnTo>
                          <a:pt x="0" y="3762"/>
                        </a:lnTo>
                        <a:cubicBezTo>
                          <a:pt x="0" y="2464"/>
                          <a:pt x="2218" y="1308"/>
                          <a:pt x="5534" y="875"/>
                        </a:cubicBezTo>
                        <a:lnTo>
                          <a:pt x="5534" y="0"/>
                        </a:lnTo>
                        <a:lnTo>
                          <a:pt x="8300" y="1574"/>
                        </a:lnTo>
                        <a:lnTo>
                          <a:pt x="5534" y="3500"/>
                        </a:lnTo>
                        <a:lnTo>
                          <a:pt x="5534" y="2625"/>
                        </a:lnTo>
                        <a:cubicBezTo>
                          <a:pt x="3033" y="2951"/>
                          <a:pt x="1105" y="3699"/>
                          <a:pt x="347" y="4637"/>
                        </a:cubicBezTo>
                        <a:cubicBezTo>
                          <a:pt x="1395" y="5935"/>
                          <a:pt x="4630" y="6824"/>
                          <a:pt x="8300" y="6824"/>
                        </a:cubicBezTo>
                        <a:lnTo>
                          <a:pt x="8301" y="8574"/>
                        </a:lnTo>
                        <a:close/>
                      </a:path>
                    </a:pathLst>
                  </a:custGeom>
                  <a:noFill/>
                  <a:ln w="4763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20" name="Freeform 238"/>
                  <p:cNvSpPr>
                    <a:spLocks/>
                  </p:cNvSpPr>
                  <p:nvPr/>
                </p:nvSpPr>
                <p:spPr bwMode="auto">
                  <a:xfrm>
                    <a:off x="508" y="1830"/>
                    <a:ext cx="24" cy="59"/>
                  </a:xfrm>
                  <a:custGeom>
                    <a:avLst/>
                    <a:gdLst>
                      <a:gd name="T0" fmla="*/ 0 w 24"/>
                      <a:gd name="T1" fmla="*/ 0 h 59"/>
                      <a:gd name="T2" fmla="*/ 24 w 24"/>
                      <a:gd name="T3" fmla="*/ 59 h 59"/>
                      <a:gd name="T4" fmla="*/ 0 60000 65536"/>
                      <a:gd name="T5" fmla="*/ 0 60000 65536"/>
                      <a:gd name="T6" fmla="*/ 0 w 24"/>
                      <a:gd name="T7" fmla="*/ 0 h 59"/>
                      <a:gd name="T8" fmla="*/ 24 w 24"/>
                      <a:gd name="T9" fmla="*/ 59 h 59"/>
                    </a:gdLst>
                    <a:ahLst/>
                    <a:cxnLst>
                      <a:cxn ang="T4">
                        <a:pos x="T0" y="T1"/>
                      </a:cxn>
                      <a:cxn ang="T5">
                        <a:pos x="T2" y="T3"/>
                      </a:cxn>
                    </a:cxnLst>
                    <a:rect l="T6" t="T7" r="T8" b="T9"/>
                    <a:pathLst>
                      <a:path w="24" h="59">
                        <a:moveTo>
                          <a:pt x="0" y="0"/>
                        </a:moveTo>
                        <a:cubicBezTo>
                          <a:pt x="0" y="20"/>
                          <a:pt x="8" y="40"/>
                          <a:pt x="24" y="59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25613" name="Group 239"/>
              <p:cNvGrpSpPr>
                <a:grpSpLocks/>
              </p:cNvGrpSpPr>
              <p:nvPr/>
            </p:nvGrpSpPr>
            <p:grpSpPr bwMode="auto">
              <a:xfrm>
                <a:off x="500" y="1046"/>
                <a:ext cx="1914" cy="1579"/>
                <a:chOff x="500" y="1046"/>
                <a:chExt cx="1914" cy="1579"/>
              </a:xfrm>
            </p:grpSpPr>
            <p:sp>
              <p:nvSpPr>
                <p:cNvPr id="26009" name="Rectangle 240"/>
                <p:cNvSpPr>
                  <a:spLocks noChangeArrowheads="1"/>
                </p:cNvSpPr>
                <p:nvPr/>
              </p:nvSpPr>
              <p:spPr bwMode="auto">
                <a:xfrm>
                  <a:off x="500" y="1046"/>
                  <a:ext cx="1914" cy="157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10" name="Rectangle 241"/>
                <p:cNvSpPr>
                  <a:spLocks noChangeArrowheads="1"/>
                </p:cNvSpPr>
                <p:nvPr/>
              </p:nvSpPr>
              <p:spPr bwMode="auto">
                <a:xfrm>
                  <a:off x="500" y="1046"/>
                  <a:ext cx="1914" cy="1579"/>
                </a:xfrm>
                <a:prstGeom prst="rect">
                  <a:avLst/>
                </a:prstGeom>
                <a:noFill/>
                <a:ln w="4763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14" name="Group 242"/>
              <p:cNvGrpSpPr>
                <a:grpSpLocks/>
              </p:cNvGrpSpPr>
              <p:nvPr/>
            </p:nvGrpSpPr>
            <p:grpSpPr bwMode="auto">
              <a:xfrm>
                <a:off x="1186" y="1354"/>
                <a:ext cx="236" cy="348"/>
                <a:chOff x="1186" y="1354"/>
                <a:chExt cx="236" cy="348"/>
              </a:xfrm>
            </p:grpSpPr>
            <p:sp>
              <p:nvSpPr>
                <p:cNvPr id="26006" name="Freeform 243"/>
                <p:cNvSpPr>
                  <a:spLocks/>
                </p:cNvSpPr>
                <p:nvPr/>
              </p:nvSpPr>
              <p:spPr bwMode="auto">
                <a:xfrm>
                  <a:off x="1186" y="1406"/>
                  <a:ext cx="236" cy="296"/>
                </a:xfrm>
                <a:custGeom>
                  <a:avLst/>
                  <a:gdLst>
                    <a:gd name="T0" fmla="*/ 236 w 236"/>
                    <a:gd name="T1" fmla="*/ 185 h 296"/>
                    <a:gd name="T2" fmla="*/ 177 w 236"/>
                    <a:gd name="T3" fmla="*/ 199 h 296"/>
                    <a:gd name="T4" fmla="*/ 132 w 236"/>
                    <a:gd name="T5" fmla="*/ 0 h 296"/>
                    <a:gd name="T6" fmla="*/ 14 w 236"/>
                    <a:gd name="T7" fmla="*/ 27 h 296"/>
                    <a:gd name="T8" fmla="*/ 59 w 236"/>
                    <a:gd name="T9" fmla="*/ 226 h 296"/>
                    <a:gd name="T10" fmla="*/ 0 w 236"/>
                    <a:gd name="T11" fmla="*/ 239 h 296"/>
                    <a:gd name="T12" fmla="*/ 138 w 236"/>
                    <a:gd name="T13" fmla="*/ 296 h 296"/>
                    <a:gd name="T14" fmla="*/ 236 w 236"/>
                    <a:gd name="T15" fmla="*/ 185 h 29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36"/>
                    <a:gd name="T25" fmla="*/ 0 h 296"/>
                    <a:gd name="T26" fmla="*/ 236 w 236"/>
                    <a:gd name="T27" fmla="*/ 296 h 29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36" h="296">
                      <a:moveTo>
                        <a:pt x="236" y="185"/>
                      </a:moveTo>
                      <a:lnTo>
                        <a:pt x="177" y="199"/>
                      </a:lnTo>
                      <a:lnTo>
                        <a:pt x="132" y="0"/>
                      </a:lnTo>
                      <a:lnTo>
                        <a:pt x="14" y="27"/>
                      </a:lnTo>
                      <a:lnTo>
                        <a:pt x="59" y="226"/>
                      </a:lnTo>
                      <a:lnTo>
                        <a:pt x="0" y="239"/>
                      </a:lnTo>
                      <a:lnTo>
                        <a:pt x="138" y="296"/>
                      </a:lnTo>
                      <a:lnTo>
                        <a:pt x="236" y="185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07" name="Freeform 244"/>
                <p:cNvSpPr>
                  <a:spLocks/>
                </p:cNvSpPr>
                <p:nvPr/>
              </p:nvSpPr>
              <p:spPr bwMode="auto">
                <a:xfrm>
                  <a:off x="1193" y="1375"/>
                  <a:ext cx="123" cy="48"/>
                </a:xfrm>
                <a:custGeom>
                  <a:avLst/>
                  <a:gdLst>
                    <a:gd name="T0" fmla="*/ 118 w 123"/>
                    <a:gd name="T1" fmla="*/ 0 h 48"/>
                    <a:gd name="T2" fmla="*/ 0 w 123"/>
                    <a:gd name="T3" fmla="*/ 27 h 48"/>
                    <a:gd name="T4" fmla="*/ 4 w 123"/>
                    <a:gd name="T5" fmla="*/ 48 h 48"/>
                    <a:gd name="T6" fmla="*/ 123 w 123"/>
                    <a:gd name="T7" fmla="*/ 21 h 48"/>
                    <a:gd name="T8" fmla="*/ 118 w 123"/>
                    <a:gd name="T9" fmla="*/ 0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"/>
                    <a:gd name="T16" fmla="*/ 0 h 48"/>
                    <a:gd name="T17" fmla="*/ 123 w 123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" h="48">
                      <a:moveTo>
                        <a:pt x="118" y="0"/>
                      </a:moveTo>
                      <a:lnTo>
                        <a:pt x="0" y="27"/>
                      </a:lnTo>
                      <a:lnTo>
                        <a:pt x="4" y="48"/>
                      </a:lnTo>
                      <a:lnTo>
                        <a:pt x="123" y="21"/>
                      </a:lnTo>
                      <a:lnTo>
                        <a:pt x="118" y="0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08" name="Freeform 245"/>
                <p:cNvSpPr>
                  <a:spLocks/>
                </p:cNvSpPr>
                <p:nvPr/>
              </p:nvSpPr>
              <p:spPr bwMode="auto">
                <a:xfrm>
                  <a:off x="1188" y="1354"/>
                  <a:ext cx="120" cy="37"/>
                </a:xfrm>
                <a:custGeom>
                  <a:avLst/>
                  <a:gdLst>
                    <a:gd name="T0" fmla="*/ 118 w 120"/>
                    <a:gd name="T1" fmla="*/ 0 h 37"/>
                    <a:gd name="T2" fmla="*/ 0 w 120"/>
                    <a:gd name="T3" fmla="*/ 27 h 37"/>
                    <a:gd name="T4" fmla="*/ 2 w 120"/>
                    <a:gd name="T5" fmla="*/ 37 h 37"/>
                    <a:gd name="T6" fmla="*/ 120 w 120"/>
                    <a:gd name="T7" fmla="*/ 10 h 37"/>
                    <a:gd name="T8" fmla="*/ 118 w 120"/>
                    <a:gd name="T9" fmla="*/ 0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0"/>
                    <a:gd name="T16" fmla="*/ 0 h 37"/>
                    <a:gd name="T17" fmla="*/ 120 w 120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0" h="37">
                      <a:moveTo>
                        <a:pt x="118" y="0"/>
                      </a:moveTo>
                      <a:lnTo>
                        <a:pt x="0" y="27"/>
                      </a:lnTo>
                      <a:lnTo>
                        <a:pt x="2" y="37"/>
                      </a:lnTo>
                      <a:lnTo>
                        <a:pt x="120" y="10"/>
                      </a:lnTo>
                      <a:lnTo>
                        <a:pt x="118" y="0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15" name="Group 246"/>
              <p:cNvGrpSpPr>
                <a:grpSpLocks/>
              </p:cNvGrpSpPr>
              <p:nvPr/>
            </p:nvGrpSpPr>
            <p:grpSpPr bwMode="auto">
              <a:xfrm>
                <a:off x="781" y="1079"/>
                <a:ext cx="793" cy="1408"/>
                <a:chOff x="781" y="1079"/>
                <a:chExt cx="793" cy="1408"/>
              </a:xfrm>
            </p:grpSpPr>
            <p:sp>
              <p:nvSpPr>
                <p:cNvPr id="25927" name="Freeform 247"/>
                <p:cNvSpPr>
                  <a:spLocks/>
                </p:cNvSpPr>
                <p:nvPr/>
              </p:nvSpPr>
              <p:spPr bwMode="auto">
                <a:xfrm>
                  <a:off x="1058" y="1125"/>
                  <a:ext cx="21" cy="148"/>
                </a:xfrm>
                <a:custGeom>
                  <a:avLst/>
                  <a:gdLst>
                    <a:gd name="T0" fmla="*/ 20 w 21"/>
                    <a:gd name="T1" fmla="*/ 0 h 148"/>
                    <a:gd name="T2" fmla="*/ 13 w 21"/>
                    <a:gd name="T3" fmla="*/ 21 h 148"/>
                    <a:gd name="T4" fmla="*/ 8 w 21"/>
                    <a:gd name="T5" fmla="*/ 48 h 148"/>
                    <a:gd name="T6" fmla="*/ 9 w 21"/>
                    <a:gd name="T7" fmla="*/ 107 h 148"/>
                    <a:gd name="T8" fmla="*/ 12 w 21"/>
                    <a:gd name="T9" fmla="*/ 114 h 148"/>
                    <a:gd name="T10" fmla="*/ 19 w 21"/>
                    <a:gd name="T11" fmla="*/ 137 h 148"/>
                    <a:gd name="T12" fmla="*/ 21 w 21"/>
                    <a:gd name="T13" fmla="*/ 148 h 14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1"/>
                    <a:gd name="T22" fmla="*/ 0 h 148"/>
                    <a:gd name="T23" fmla="*/ 21 w 21"/>
                    <a:gd name="T24" fmla="*/ 148 h 14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1" h="148">
                      <a:moveTo>
                        <a:pt x="20" y="0"/>
                      </a:moveTo>
                      <a:cubicBezTo>
                        <a:pt x="19" y="7"/>
                        <a:pt x="16" y="14"/>
                        <a:pt x="13" y="21"/>
                      </a:cubicBezTo>
                      <a:cubicBezTo>
                        <a:pt x="12" y="30"/>
                        <a:pt x="10" y="38"/>
                        <a:pt x="8" y="48"/>
                      </a:cubicBezTo>
                      <a:cubicBezTo>
                        <a:pt x="8" y="67"/>
                        <a:pt x="0" y="89"/>
                        <a:pt x="9" y="107"/>
                      </a:cubicBezTo>
                      <a:cubicBezTo>
                        <a:pt x="10" y="110"/>
                        <a:pt x="11" y="111"/>
                        <a:pt x="12" y="114"/>
                      </a:cubicBezTo>
                      <a:cubicBezTo>
                        <a:pt x="14" y="122"/>
                        <a:pt x="17" y="129"/>
                        <a:pt x="19" y="137"/>
                      </a:cubicBezTo>
                      <a:cubicBezTo>
                        <a:pt x="20" y="141"/>
                        <a:pt x="21" y="148"/>
                        <a:pt x="21" y="148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28" name="Freeform 248"/>
                <p:cNvSpPr>
                  <a:spLocks/>
                </p:cNvSpPr>
                <p:nvPr/>
              </p:nvSpPr>
              <p:spPr bwMode="auto">
                <a:xfrm>
                  <a:off x="1175" y="1124"/>
                  <a:ext cx="8" cy="310"/>
                </a:xfrm>
                <a:custGeom>
                  <a:avLst/>
                  <a:gdLst>
                    <a:gd name="T0" fmla="*/ 0 w 8"/>
                    <a:gd name="T1" fmla="*/ 0 h 310"/>
                    <a:gd name="T2" fmla="*/ 5 w 8"/>
                    <a:gd name="T3" fmla="*/ 9 h 310"/>
                    <a:gd name="T4" fmla="*/ 5 w 8"/>
                    <a:gd name="T5" fmla="*/ 145 h 310"/>
                    <a:gd name="T6" fmla="*/ 3 w 8"/>
                    <a:gd name="T7" fmla="*/ 253 h 310"/>
                    <a:gd name="T8" fmla="*/ 3 w 8"/>
                    <a:gd name="T9" fmla="*/ 310 h 3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"/>
                    <a:gd name="T16" fmla="*/ 0 h 310"/>
                    <a:gd name="T17" fmla="*/ 8 w 8"/>
                    <a:gd name="T18" fmla="*/ 310 h 3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" h="310">
                      <a:moveTo>
                        <a:pt x="0" y="0"/>
                      </a:moveTo>
                      <a:cubicBezTo>
                        <a:pt x="3" y="2"/>
                        <a:pt x="5" y="9"/>
                        <a:pt x="5" y="9"/>
                      </a:cubicBezTo>
                      <a:cubicBezTo>
                        <a:pt x="8" y="55"/>
                        <a:pt x="8" y="100"/>
                        <a:pt x="5" y="145"/>
                      </a:cubicBezTo>
                      <a:cubicBezTo>
                        <a:pt x="5" y="181"/>
                        <a:pt x="5" y="217"/>
                        <a:pt x="3" y="253"/>
                      </a:cubicBezTo>
                      <a:cubicBezTo>
                        <a:pt x="3" y="273"/>
                        <a:pt x="3" y="291"/>
                        <a:pt x="3" y="310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29" name="Freeform 249"/>
                <p:cNvSpPr>
                  <a:spLocks/>
                </p:cNvSpPr>
                <p:nvPr/>
              </p:nvSpPr>
              <p:spPr bwMode="auto">
                <a:xfrm>
                  <a:off x="1180" y="1124"/>
                  <a:ext cx="8" cy="15"/>
                </a:xfrm>
                <a:custGeom>
                  <a:avLst/>
                  <a:gdLst>
                    <a:gd name="T0" fmla="*/ 0 w 8"/>
                    <a:gd name="T1" fmla="*/ 15 h 15"/>
                    <a:gd name="T2" fmla="*/ 6 w 8"/>
                    <a:gd name="T3" fmla="*/ 5 h 15"/>
                    <a:gd name="T4" fmla="*/ 8 w 8"/>
                    <a:gd name="T5" fmla="*/ 0 h 15"/>
                    <a:gd name="T6" fmla="*/ 0 60000 65536"/>
                    <a:gd name="T7" fmla="*/ 0 60000 65536"/>
                    <a:gd name="T8" fmla="*/ 0 60000 65536"/>
                    <a:gd name="T9" fmla="*/ 0 w 8"/>
                    <a:gd name="T10" fmla="*/ 0 h 15"/>
                    <a:gd name="T11" fmla="*/ 8 w 8"/>
                    <a:gd name="T12" fmla="*/ 15 h 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" h="15">
                      <a:moveTo>
                        <a:pt x="0" y="15"/>
                      </a:moveTo>
                      <a:cubicBezTo>
                        <a:pt x="5" y="13"/>
                        <a:pt x="2" y="8"/>
                        <a:pt x="6" y="5"/>
                      </a:cubicBezTo>
                      <a:cubicBezTo>
                        <a:pt x="7" y="3"/>
                        <a:pt x="7" y="1"/>
                        <a:pt x="8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30" name="Freeform 250"/>
                <p:cNvSpPr>
                  <a:spLocks/>
                </p:cNvSpPr>
                <p:nvPr/>
              </p:nvSpPr>
              <p:spPr bwMode="auto">
                <a:xfrm>
                  <a:off x="1078" y="1079"/>
                  <a:ext cx="100" cy="47"/>
                </a:xfrm>
                <a:custGeom>
                  <a:avLst/>
                  <a:gdLst>
                    <a:gd name="T0" fmla="*/ 0 w 100"/>
                    <a:gd name="T1" fmla="*/ 47 h 47"/>
                    <a:gd name="T2" fmla="*/ 12 w 100"/>
                    <a:gd name="T3" fmla="*/ 21 h 47"/>
                    <a:gd name="T4" fmla="*/ 16 w 100"/>
                    <a:gd name="T5" fmla="*/ 12 h 47"/>
                    <a:gd name="T6" fmla="*/ 42 w 100"/>
                    <a:gd name="T7" fmla="*/ 0 h 47"/>
                    <a:gd name="T8" fmla="*/ 66 w 100"/>
                    <a:gd name="T9" fmla="*/ 5 h 47"/>
                    <a:gd name="T10" fmla="*/ 74 w 100"/>
                    <a:gd name="T11" fmla="*/ 10 h 47"/>
                    <a:gd name="T12" fmla="*/ 80 w 100"/>
                    <a:gd name="T13" fmla="*/ 12 h 47"/>
                    <a:gd name="T14" fmla="*/ 88 w 100"/>
                    <a:gd name="T15" fmla="*/ 21 h 47"/>
                    <a:gd name="T16" fmla="*/ 95 w 100"/>
                    <a:gd name="T17" fmla="*/ 36 h 47"/>
                    <a:gd name="T18" fmla="*/ 100 w 100"/>
                    <a:gd name="T19" fmla="*/ 47 h 4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00"/>
                    <a:gd name="T31" fmla="*/ 0 h 47"/>
                    <a:gd name="T32" fmla="*/ 100 w 100"/>
                    <a:gd name="T33" fmla="*/ 47 h 4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00" h="47">
                      <a:moveTo>
                        <a:pt x="0" y="47"/>
                      </a:moveTo>
                      <a:cubicBezTo>
                        <a:pt x="2" y="38"/>
                        <a:pt x="8" y="30"/>
                        <a:pt x="12" y="21"/>
                      </a:cubicBezTo>
                      <a:cubicBezTo>
                        <a:pt x="14" y="17"/>
                        <a:pt x="13" y="14"/>
                        <a:pt x="16" y="12"/>
                      </a:cubicBezTo>
                      <a:cubicBezTo>
                        <a:pt x="21" y="4"/>
                        <a:pt x="32" y="0"/>
                        <a:pt x="42" y="0"/>
                      </a:cubicBezTo>
                      <a:cubicBezTo>
                        <a:pt x="51" y="0"/>
                        <a:pt x="58" y="3"/>
                        <a:pt x="66" y="5"/>
                      </a:cubicBezTo>
                      <a:cubicBezTo>
                        <a:pt x="69" y="6"/>
                        <a:pt x="74" y="10"/>
                        <a:pt x="74" y="10"/>
                      </a:cubicBezTo>
                      <a:cubicBezTo>
                        <a:pt x="80" y="15"/>
                        <a:pt x="72" y="8"/>
                        <a:pt x="80" y="12"/>
                      </a:cubicBezTo>
                      <a:cubicBezTo>
                        <a:pt x="84" y="14"/>
                        <a:pt x="84" y="19"/>
                        <a:pt x="88" y="21"/>
                      </a:cubicBezTo>
                      <a:cubicBezTo>
                        <a:pt x="90" y="26"/>
                        <a:pt x="93" y="31"/>
                        <a:pt x="95" y="36"/>
                      </a:cubicBezTo>
                      <a:cubicBezTo>
                        <a:pt x="97" y="40"/>
                        <a:pt x="97" y="45"/>
                        <a:pt x="100" y="47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31" name="Freeform 251"/>
                <p:cNvSpPr>
                  <a:spLocks/>
                </p:cNvSpPr>
                <p:nvPr/>
              </p:nvSpPr>
              <p:spPr bwMode="auto">
                <a:xfrm>
                  <a:off x="1188" y="1079"/>
                  <a:ext cx="184" cy="350"/>
                </a:xfrm>
                <a:custGeom>
                  <a:avLst/>
                  <a:gdLst>
                    <a:gd name="T0" fmla="*/ 0 w 184"/>
                    <a:gd name="T1" fmla="*/ 46 h 350"/>
                    <a:gd name="T2" fmla="*/ 11 w 184"/>
                    <a:gd name="T3" fmla="*/ 24 h 350"/>
                    <a:gd name="T4" fmla="*/ 17 w 184"/>
                    <a:gd name="T5" fmla="*/ 16 h 350"/>
                    <a:gd name="T6" fmla="*/ 32 w 184"/>
                    <a:gd name="T7" fmla="*/ 3 h 350"/>
                    <a:gd name="T8" fmla="*/ 41 w 184"/>
                    <a:gd name="T9" fmla="*/ 0 h 350"/>
                    <a:gd name="T10" fmla="*/ 58 w 184"/>
                    <a:gd name="T11" fmla="*/ 1 h 350"/>
                    <a:gd name="T12" fmla="*/ 91 w 184"/>
                    <a:gd name="T13" fmla="*/ 29 h 350"/>
                    <a:gd name="T14" fmla="*/ 95 w 184"/>
                    <a:gd name="T15" fmla="*/ 36 h 350"/>
                    <a:gd name="T16" fmla="*/ 99 w 184"/>
                    <a:gd name="T17" fmla="*/ 47 h 350"/>
                    <a:gd name="T18" fmla="*/ 108 w 184"/>
                    <a:gd name="T19" fmla="*/ 81 h 350"/>
                    <a:gd name="T20" fmla="*/ 111 w 184"/>
                    <a:gd name="T21" fmla="*/ 100 h 350"/>
                    <a:gd name="T22" fmla="*/ 97 w 184"/>
                    <a:gd name="T23" fmla="*/ 182 h 350"/>
                    <a:gd name="T24" fmla="*/ 99 w 184"/>
                    <a:gd name="T25" fmla="*/ 214 h 350"/>
                    <a:gd name="T26" fmla="*/ 107 w 184"/>
                    <a:gd name="T27" fmla="*/ 244 h 350"/>
                    <a:gd name="T28" fmla="*/ 116 w 184"/>
                    <a:gd name="T29" fmla="*/ 259 h 350"/>
                    <a:gd name="T30" fmla="*/ 120 w 184"/>
                    <a:gd name="T31" fmla="*/ 266 h 350"/>
                    <a:gd name="T32" fmla="*/ 126 w 184"/>
                    <a:gd name="T33" fmla="*/ 273 h 350"/>
                    <a:gd name="T34" fmla="*/ 141 w 184"/>
                    <a:gd name="T35" fmla="*/ 295 h 350"/>
                    <a:gd name="T36" fmla="*/ 152 w 184"/>
                    <a:gd name="T37" fmla="*/ 300 h 350"/>
                    <a:gd name="T38" fmla="*/ 158 w 184"/>
                    <a:gd name="T39" fmla="*/ 313 h 350"/>
                    <a:gd name="T40" fmla="*/ 166 w 184"/>
                    <a:gd name="T41" fmla="*/ 328 h 350"/>
                    <a:gd name="T42" fmla="*/ 170 w 184"/>
                    <a:gd name="T43" fmla="*/ 333 h 350"/>
                    <a:gd name="T44" fmla="*/ 179 w 184"/>
                    <a:gd name="T45" fmla="*/ 343 h 350"/>
                    <a:gd name="T46" fmla="*/ 184 w 184"/>
                    <a:gd name="T47" fmla="*/ 350 h 35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184"/>
                    <a:gd name="T73" fmla="*/ 0 h 350"/>
                    <a:gd name="T74" fmla="*/ 184 w 184"/>
                    <a:gd name="T75" fmla="*/ 350 h 35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184" h="350">
                      <a:moveTo>
                        <a:pt x="0" y="46"/>
                      </a:moveTo>
                      <a:cubicBezTo>
                        <a:pt x="2" y="39"/>
                        <a:pt x="5" y="29"/>
                        <a:pt x="11" y="24"/>
                      </a:cubicBezTo>
                      <a:cubicBezTo>
                        <a:pt x="12" y="21"/>
                        <a:pt x="14" y="18"/>
                        <a:pt x="17" y="16"/>
                      </a:cubicBezTo>
                      <a:cubicBezTo>
                        <a:pt x="19" y="10"/>
                        <a:pt x="26" y="5"/>
                        <a:pt x="32" y="3"/>
                      </a:cubicBezTo>
                      <a:cubicBezTo>
                        <a:pt x="35" y="0"/>
                        <a:pt x="37" y="0"/>
                        <a:pt x="41" y="0"/>
                      </a:cubicBezTo>
                      <a:cubicBezTo>
                        <a:pt x="43" y="0"/>
                        <a:pt x="54" y="0"/>
                        <a:pt x="58" y="1"/>
                      </a:cubicBezTo>
                      <a:cubicBezTo>
                        <a:pt x="73" y="7"/>
                        <a:pt x="79" y="22"/>
                        <a:pt x="91" y="29"/>
                      </a:cubicBezTo>
                      <a:cubicBezTo>
                        <a:pt x="92" y="33"/>
                        <a:pt x="93" y="34"/>
                        <a:pt x="95" y="36"/>
                      </a:cubicBezTo>
                      <a:cubicBezTo>
                        <a:pt x="96" y="40"/>
                        <a:pt x="97" y="43"/>
                        <a:pt x="99" y="47"/>
                      </a:cubicBezTo>
                      <a:cubicBezTo>
                        <a:pt x="102" y="58"/>
                        <a:pt x="105" y="70"/>
                        <a:pt x="108" y="81"/>
                      </a:cubicBezTo>
                      <a:cubicBezTo>
                        <a:pt x="109" y="88"/>
                        <a:pt x="109" y="94"/>
                        <a:pt x="111" y="100"/>
                      </a:cubicBezTo>
                      <a:cubicBezTo>
                        <a:pt x="111" y="119"/>
                        <a:pt x="109" y="164"/>
                        <a:pt x="97" y="182"/>
                      </a:cubicBezTo>
                      <a:cubicBezTo>
                        <a:pt x="96" y="193"/>
                        <a:pt x="95" y="203"/>
                        <a:pt x="99" y="214"/>
                      </a:cubicBezTo>
                      <a:cubicBezTo>
                        <a:pt x="100" y="224"/>
                        <a:pt x="100" y="236"/>
                        <a:pt x="107" y="244"/>
                      </a:cubicBezTo>
                      <a:cubicBezTo>
                        <a:pt x="109" y="249"/>
                        <a:pt x="112" y="255"/>
                        <a:pt x="116" y="259"/>
                      </a:cubicBezTo>
                      <a:cubicBezTo>
                        <a:pt x="116" y="262"/>
                        <a:pt x="118" y="265"/>
                        <a:pt x="120" y="266"/>
                      </a:cubicBezTo>
                      <a:cubicBezTo>
                        <a:pt x="122" y="269"/>
                        <a:pt x="124" y="270"/>
                        <a:pt x="126" y="273"/>
                      </a:cubicBezTo>
                      <a:cubicBezTo>
                        <a:pt x="127" y="275"/>
                        <a:pt x="138" y="292"/>
                        <a:pt x="141" y="295"/>
                      </a:cubicBezTo>
                      <a:cubicBezTo>
                        <a:pt x="144" y="298"/>
                        <a:pt x="148" y="298"/>
                        <a:pt x="152" y="300"/>
                      </a:cubicBezTo>
                      <a:cubicBezTo>
                        <a:pt x="155" y="305"/>
                        <a:pt x="155" y="309"/>
                        <a:pt x="158" y="313"/>
                      </a:cubicBezTo>
                      <a:cubicBezTo>
                        <a:pt x="159" y="318"/>
                        <a:pt x="162" y="325"/>
                        <a:pt x="166" y="328"/>
                      </a:cubicBezTo>
                      <a:cubicBezTo>
                        <a:pt x="167" y="331"/>
                        <a:pt x="167" y="332"/>
                        <a:pt x="170" y="333"/>
                      </a:cubicBezTo>
                      <a:cubicBezTo>
                        <a:pt x="174" y="336"/>
                        <a:pt x="176" y="340"/>
                        <a:pt x="179" y="343"/>
                      </a:cubicBezTo>
                      <a:cubicBezTo>
                        <a:pt x="181" y="345"/>
                        <a:pt x="184" y="350"/>
                        <a:pt x="184" y="350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32" name="Freeform 252"/>
                <p:cNvSpPr>
                  <a:spLocks/>
                </p:cNvSpPr>
                <p:nvPr/>
              </p:nvSpPr>
              <p:spPr bwMode="auto">
                <a:xfrm>
                  <a:off x="1304" y="1342"/>
                  <a:ext cx="39" cy="88"/>
                </a:xfrm>
                <a:custGeom>
                  <a:avLst/>
                  <a:gdLst>
                    <a:gd name="T0" fmla="*/ 0 w 39"/>
                    <a:gd name="T1" fmla="*/ 0 h 88"/>
                    <a:gd name="T2" fmla="*/ 8 w 39"/>
                    <a:gd name="T3" fmla="*/ 13 h 88"/>
                    <a:gd name="T4" fmla="*/ 12 w 39"/>
                    <a:gd name="T5" fmla="*/ 25 h 88"/>
                    <a:gd name="T6" fmla="*/ 16 w 39"/>
                    <a:gd name="T7" fmla="*/ 34 h 88"/>
                    <a:gd name="T8" fmla="*/ 32 w 39"/>
                    <a:gd name="T9" fmla="*/ 71 h 88"/>
                    <a:gd name="T10" fmla="*/ 36 w 39"/>
                    <a:gd name="T11" fmla="*/ 81 h 88"/>
                    <a:gd name="T12" fmla="*/ 39 w 39"/>
                    <a:gd name="T13" fmla="*/ 88 h 8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9"/>
                    <a:gd name="T22" fmla="*/ 0 h 88"/>
                    <a:gd name="T23" fmla="*/ 39 w 39"/>
                    <a:gd name="T24" fmla="*/ 88 h 8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9" h="88">
                      <a:moveTo>
                        <a:pt x="0" y="0"/>
                      </a:moveTo>
                      <a:cubicBezTo>
                        <a:pt x="3" y="4"/>
                        <a:pt x="5" y="9"/>
                        <a:pt x="8" y="13"/>
                      </a:cubicBezTo>
                      <a:cubicBezTo>
                        <a:pt x="9" y="17"/>
                        <a:pt x="10" y="21"/>
                        <a:pt x="12" y="25"/>
                      </a:cubicBezTo>
                      <a:cubicBezTo>
                        <a:pt x="13" y="28"/>
                        <a:pt x="14" y="31"/>
                        <a:pt x="16" y="34"/>
                      </a:cubicBezTo>
                      <a:cubicBezTo>
                        <a:pt x="20" y="46"/>
                        <a:pt x="25" y="60"/>
                        <a:pt x="32" y="71"/>
                      </a:cubicBezTo>
                      <a:cubicBezTo>
                        <a:pt x="34" y="74"/>
                        <a:pt x="34" y="79"/>
                        <a:pt x="36" y="81"/>
                      </a:cubicBezTo>
                      <a:cubicBezTo>
                        <a:pt x="38" y="84"/>
                        <a:pt x="39" y="88"/>
                        <a:pt x="39" y="88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33" name="Freeform 253"/>
                <p:cNvSpPr>
                  <a:spLocks/>
                </p:cNvSpPr>
                <p:nvPr/>
              </p:nvSpPr>
              <p:spPr bwMode="auto">
                <a:xfrm>
                  <a:off x="1294" y="1237"/>
                  <a:ext cx="235" cy="324"/>
                </a:xfrm>
                <a:custGeom>
                  <a:avLst/>
                  <a:gdLst>
                    <a:gd name="T0" fmla="*/ 0 w 235"/>
                    <a:gd name="T1" fmla="*/ 9 h 324"/>
                    <a:gd name="T2" fmla="*/ 5 w 235"/>
                    <a:gd name="T3" fmla="*/ 5 h 324"/>
                    <a:gd name="T4" fmla="*/ 19 w 235"/>
                    <a:gd name="T5" fmla="*/ 3 h 324"/>
                    <a:gd name="T6" fmla="*/ 31 w 235"/>
                    <a:gd name="T7" fmla="*/ 9 h 324"/>
                    <a:gd name="T8" fmla="*/ 37 w 235"/>
                    <a:gd name="T9" fmla="*/ 12 h 324"/>
                    <a:gd name="T10" fmla="*/ 43 w 235"/>
                    <a:gd name="T11" fmla="*/ 15 h 324"/>
                    <a:gd name="T12" fmla="*/ 48 w 235"/>
                    <a:gd name="T13" fmla="*/ 20 h 324"/>
                    <a:gd name="T14" fmla="*/ 60 w 235"/>
                    <a:gd name="T15" fmla="*/ 32 h 324"/>
                    <a:gd name="T16" fmla="*/ 70 w 235"/>
                    <a:gd name="T17" fmla="*/ 45 h 324"/>
                    <a:gd name="T18" fmla="*/ 75 w 235"/>
                    <a:gd name="T19" fmla="*/ 49 h 324"/>
                    <a:gd name="T20" fmla="*/ 81 w 235"/>
                    <a:gd name="T21" fmla="*/ 57 h 324"/>
                    <a:gd name="T22" fmla="*/ 86 w 235"/>
                    <a:gd name="T23" fmla="*/ 63 h 324"/>
                    <a:gd name="T24" fmla="*/ 99 w 235"/>
                    <a:gd name="T25" fmla="*/ 79 h 324"/>
                    <a:gd name="T26" fmla="*/ 111 w 235"/>
                    <a:gd name="T27" fmla="*/ 98 h 324"/>
                    <a:gd name="T28" fmla="*/ 115 w 235"/>
                    <a:gd name="T29" fmla="*/ 103 h 324"/>
                    <a:gd name="T30" fmla="*/ 124 w 235"/>
                    <a:gd name="T31" fmla="*/ 113 h 324"/>
                    <a:gd name="T32" fmla="*/ 128 w 235"/>
                    <a:gd name="T33" fmla="*/ 121 h 324"/>
                    <a:gd name="T34" fmla="*/ 140 w 235"/>
                    <a:gd name="T35" fmla="*/ 141 h 324"/>
                    <a:gd name="T36" fmla="*/ 144 w 235"/>
                    <a:gd name="T37" fmla="*/ 149 h 324"/>
                    <a:gd name="T38" fmla="*/ 155 w 235"/>
                    <a:gd name="T39" fmla="*/ 168 h 324"/>
                    <a:gd name="T40" fmla="*/ 161 w 235"/>
                    <a:gd name="T41" fmla="*/ 182 h 324"/>
                    <a:gd name="T42" fmla="*/ 165 w 235"/>
                    <a:gd name="T43" fmla="*/ 192 h 324"/>
                    <a:gd name="T44" fmla="*/ 169 w 235"/>
                    <a:gd name="T45" fmla="*/ 199 h 324"/>
                    <a:gd name="T46" fmla="*/ 178 w 235"/>
                    <a:gd name="T47" fmla="*/ 218 h 324"/>
                    <a:gd name="T48" fmla="*/ 190 w 235"/>
                    <a:gd name="T49" fmla="*/ 244 h 324"/>
                    <a:gd name="T50" fmla="*/ 195 w 235"/>
                    <a:gd name="T51" fmla="*/ 253 h 324"/>
                    <a:gd name="T52" fmla="*/ 208 w 235"/>
                    <a:gd name="T53" fmla="*/ 277 h 324"/>
                    <a:gd name="T54" fmla="*/ 212 w 235"/>
                    <a:gd name="T55" fmla="*/ 284 h 324"/>
                    <a:gd name="T56" fmla="*/ 221 w 235"/>
                    <a:gd name="T57" fmla="*/ 299 h 324"/>
                    <a:gd name="T58" fmla="*/ 229 w 235"/>
                    <a:gd name="T59" fmla="*/ 315 h 324"/>
                    <a:gd name="T60" fmla="*/ 235 w 235"/>
                    <a:gd name="T61" fmla="*/ 324 h 324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235"/>
                    <a:gd name="T94" fmla="*/ 0 h 324"/>
                    <a:gd name="T95" fmla="*/ 235 w 235"/>
                    <a:gd name="T96" fmla="*/ 324 h 324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235" h="324">
                      <a:moveTo>
                        <a:pt x="0" y="9"/>
                      </a:moveTo>
                      <a:cubicBezTo>
                        <a:pt x="2" y="8"/>
                        <a:pt x="2" y="5"/>
                        <a:pt x="5" y="5"/>
                      </a:cubicBezTo>
                      <a:cubicBezTo>
                        <a:pt x="9" y="0"/>
                        <a:pt x="13" y="2"/>
                        <a:pt x="19" y="3"/>
                      </a:cubicBezTo>
                      <a:cubicBezTo>
                        <a:pt x="23" y="4"/>
                        <a:pt x="27" y="6"/>
                        <a:pt x="31" y="9"/>
                      </a:cubicBezTo>
                      <a:cubicBezTo>
                        <a:pt x="33" y="10"/>
                        <a:pt x="37" y="12"/>
                        <a:pt x="37" y="12"/>
                      </a:cubicBezTo>
                      <a:cubicBezTo>
                        <a:pt x="39" y="14"/>
                        <a:pt x="43" y="15"/>
                        <a:pt x="43" y="15"/>
                      </a:cubicBezTo>
                      <a:cubicBezTo>
                        <a:pt x="44" y="18"/>
                        <a:pt x="45" y="18"/>
                        <a:pt x="48" y="20"/>
                      </a:cubicBezTo>
                      <a:cubicBezTo>
                        <a:pt x="51" y="24"/>
                        <a:pt x="55" y="29"/>
                        <a:pt x="60" y="32"/>
                      </a:cubicBezTo>
                      <a:cubicBezTo>
                        <a:pt x="62" y="36"/>
                        <a:pt x="67" y="41"/>
                        <a:pt x="70" y="45"/>
                      </a:cubicBezTo>
                      <a:cubicBezTo>
                        <a:pt x="72" y="46"/>
                        <a:pt x="75" y="49"/>
                        <a:pt x="75" y="49"/>
                      </a:cubicBezTo>
                      <a:cubicBezTo>
                        <a:pt x="75" y="52"/>
                        <a:pt x="78" y="56"/>
                        <a:pt x="81" y="57"/>
                      </a:cubicBezTo>
                      <a:cubicBezTo>
                        <a:pt x="82" y="60"/>
                        <a:pt x="83" y="62"/>
                        <a:pt x="86" y="63"/>
                      </a:cubicBezTo>
                      <a:cubicBezTo>
                        <a:pt x="87" y="68"/>
                        <a:pt x="94" y="76"/>
                        <a:pt x="99" y="79"/>
                      </a:cubicBezTo>
                      <a:cubicBezTo>
                        <a:pt x="101" y="84"/>
                        <a:pt x="107" y="94"/>
                        <a:pt x="111" y="98"/>
                      </a:cubicBezTo>
                      <a:cubicBezTo>
                        <a:pt x="112" y="101"/>
                        <a:pt x="113" y="102"/>
                        <a:pt x="115" y="103"/>
                      </a:cubicBezTo>
                      <a:cubicBezTo>
                        <a:pt x="117" y="106"/>
                        <a:pt x="121" y="110"/>
                        <a:pt x="124" y="113"/>
                      </a:cubicBezTo>
                      <a:cubicBezTo>
                        <a:pt x="125" y="118"/>
                        <a:pt x="124" y="119"/>
                        <a:pt x="128" y="121"/>
                      </a:cubicBezTo>
                      <a:cubicBezTo>
                        <a:pt x="129" y="127"/>
                        <a:pt x="134" y="139"/>
                        <a:pt x="140" y="141"/>
                      </a:cubicBezTo>
                      <a:cubicBezTo>
                        <a:pt x="142" y="146"/>
                        <a:pt x="141" y="144"/>
                        <a:pt x="144" y="149"/>
                      </a:cubicBezTo>
                      <a:cubicBezTo>
                        <a:pt x="146" y="156"/>
                        <a:pt x="151" y="162"/>
                        <a:pt x="155" y="168"/>
                      </a:cubicBezTo>
                      <a:cubicBezTo>
                        <a:pt x="157" y="173"/>
                        <a:pt x="158" y="178"/>
                        <a:pt x="161" y="182"/>
                      </a:cubicBezTo>
                      <a:cubicBezTo>
                        <a:pt x="162" y="187"/>
                        <a:pt x="162" y="188"/>
                        <a:pt x="165" y="192"/>
                      </a:cubicBezTo>
                      <a:cubicBezTo>
                        <a:pt x="167" y="197"/>
                        <a:pt x="166" y="194"/>
                        <a:pt x="169" y="199"/>
                      </a:cubicBezTo>
                      <a:cubicBezTo>
                        <a:pt x="171" y="205"/>
                        <a:pt x="174" y="215"/>
                        <a:pt x="178" y="218"/>
                      </a:cubicBezTo>
                      <a:cubicBezTo>
                        <a:pt x="181" y="224"/>
                        <a:pt x="186" y="239"/>
                        <a:pt x="190" y="244"/>
                      </a:cubicBezTo>
                      <a:cubicBezTo>
                        <a:pt x="191" y="247"/>
                        <a:pt x="192" y="250"/>
                        <a:pt x="195" y="253"/>
                      </a:cubicBezTo>
                      <a:cubicBezTo>
                        <a:pt x="197" y="261"/>
                        <a:pt x="202" y="272"/>
                        <a:pt x="208" y="277"/>
                      </a:cubicBezTo>
                      <a:cubicBezTo>
                        <a:pt x="209" y="280"/>
                        <a:pt x="210" y="282"/>
                        <a:pt x="212" y="284"/>
                      </a:cubicBezTo>
                      <a:cubicBezTo>
                        <a:pt x="213" y="288"/>
                        <a:pt x="218" y="296"/>
                        <a:pt x="221" y="299"/>
                      </a:cubicBezTo>
                      <a:cubicBezTo>
                        <a:pt x="222" y="304"/>
                        <a:pt x="225" y="311"/>
                        <a:pt x="229" y="315"/>
                      </a:cubicBezTo>
                      <a:cubicBezTo>
                        <a:pt x="230" y="318"/>
                        <a:pt x="232" y="324"/>
                        <a:pt x="235" y="324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34" name="Freeform 254"/>
                <p:cNvSpPr>
                  <a:spLocks/>
                </p:cNvSpPr>
                <p:nvPr/>
              </p:nvSpPr>
              <p:spPr bwMode="auto">
                <a:xfrm>
                  <a:off x="1527" y="1564"/>
                  <a:ext cx="47" cy="287"/>
                </a:xfrm>
                <a:custGeom>
                  <a:avLst/>
                  <a:gdLst>
                    <a:gd name="T0" fmla="*/ 0 w 47"/>
                    <a:gd name="T1" fmla="*/ 0 h 287"/>
                    <a:gd name="T2" fmla="*/ 4 w 47"/>
                    <a:gd name="T3" fmla="*/ 5 h 287"/>
                    <a:gd name="T4" fmla="*/ 8 w 47"/>
                    <a:gd name="T5" fmla="*/ 13 h 287"/>
                    <a:gd name="T6" fmla="*/ 16 w 47"/>
                    <a:gd name="T7" fmla="*/ 29 h 287"/>
                    <a:gd name="T8" fmla="*/ 29 w 47"/>
                    <a:gd name="T9" fmla="*/ 69 h 287"/>
                    <a:gd name="T10" fmla="*/ 37 w 47"/>
                    <a:gd name="T11" fmla="*/ 103 h 287"/>
                    <a:gd name="T12" fmla="*/ 44 w 47"/>
                    <a:gd name="T13" fmla="*/ 143 h 287"/>
                    <a:gd name="T14" fmla="*/ 39 w 47"/>
                    <a:gd name="T15" fmla="*/ 237 h 287"/>
                    <a:gd name="T16" fmla="*/ 31 w 47"/>
                    <a:gd name="T17" fmla="*/ 271 h 287"/>
                    <a:gd name="T18" fmla="*/ 29 w 47"/>
                    <a:gd name="T19" fmla="*/ 287 h 28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47"/>
                    <a:gd name="T31" fmla="*/ 0 h 287"/>
                    <a:gd name="T32" fmla="*/ 47 w 47"/>
                    <a:gd name="T33" fmla="*/ 287 h 287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47" h="287">
                      <a:moveTo>
                        <a:pt x="0" y="0"/>
                      </a:moveTo>
                      <a:cubicBezTo>
                        <a:pt x="1" y="3"/>
                        <a:pt x="2" y="4"/>
                        <a:pt x="4" y="5"/>
                      </a:cubicBezTo>
                      <a:cubicBezTo>
                        <a:pt x="6" y="10"/>
                        <a:pt x="5" y="11"/>
                        <a:pt x="8" y="13"/>
                      </a:cubicBezTo>
                      <a:cubicBezTo>
                        <a:pt x="10" y="18"/>
                        <a:pt x="14" y="24"/>
                        <a:pt x="16" y="29"/>
                      </a:cubicBezTo>
                      <a:cubicBezTo>
                        <a:pt x="22" y="41"/>
                        <a:pt x="27" y="55"/>
                        <a:pt x="29" y="69"/>
                      </a:cubicBezTo>
                      <a:cubicBezTo>
                        <a:pt x="30" y="79"/>
                        <a:pt x="31" y="94"/>
                        <a:pt x="37" y="103"/>
                      </a:cubicBezTo>
                      <a:cubicBezTo>
                        <a:pt x="40" y="117"/>
                        <a:pt x="43" y="129"/>
                        <a:pt x="44" y="143"/>
                      </a:cubicBezTo>
                      <a:cubicBezTo>
                        <a:pt x="44" y="174"/>
                        <a:pt x="47" y="206"/>
                        <a:pt x="39" y="237"/>
                      </a:cubicBezTo>
                      <a:cubicBezTo>
                        <a:pt x="39" y="249"/>
                        <a:pt x="36" y="260"/>
                        <a:pt x="31" y="271"/>
                      </a:cubicBezTo>
                      <a:cubicBezTo>
                        <a:pt x="31" y="276"/>
                        <a:pt x="29" y="282"/>
                        <a:pt x="29" y="287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35" name="Freeform 255"/>
                <p:cNvSpPr>
                  <a:spLocks/>
                </p:cNvSpPr>
                <p:nvPr/>
              </p:nvSpPr>
              <p:spPr bwMode="auto">
                <a:xfrm>
                  <a:off x="1250" y="1889"/>
                  <a:ext cx="51" cy="35"/>
                </a:xfrm>
                <a:custGeom>
                  <a:avLst/>
                  <a:gdLst>
                    <a:gd name="T0" fmla="*/ 0 w 51"/>
                    <a:gd name="T1" fmla="*/ 0 h 35"/>
                    <a:gd name="T2" fmla="*/ 17 w 51"/>
                    <a:gd name="T3" fmla="*/ 6 h 35"/>
                    <a:gd name="T4" fmla="*/ 33 w 51"/>
                    <a:gd name="T5" fmla="*/ 15 h 35"/>
                    <a:gd name="T6" fmla="*/ 45 w 51"/>
                    <a:gd name="T7" fmla="*/ 27 h 35"/>
                    <a:gd name="T8" fmla="*/ 50 w 51"/>
                    <a:gd name="T9" fmla="*/ 32 h 35"/>
                    <a:gd name="T10" fmla="*/ 51 w 51"/>
                    <a:gd name="T11" fmla="*/ 35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1"/>
                    <a:gd name="T19" fmla="*/ 0 h 35"/>
                    <a:gd name="T20" fmla="*/ 51 w 51"/>
                    <a:gd name="T21" fmla="*/ 35 h 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1" h="35">
                      <a:moveTo>
                        <a:pt x="0" y="0"/>
                      </a:moveTo>
                      <a:cubicBezTo>
                        <a:pt x="6" y="1"/>
                        <a:pt x="11" y="5"/>
                        <a:pt x="17" y="6"/>
                      </a:cubicBezTo>
                      <a:cubicBezTo>
                        <a:pt x="19" y="9"/>
                        <a:pt x="28" y="13"/>
                        <a:pt x="33" y="15"/>
                      </a:cubicBezTo>
                      <a:cubicBezTo>
                        <a:pt x="37" y="19"/>
                        <a:pt x="40" y="23"/>
                        <a:pt x="45" y="27"/>
                      </a:cubicBezTo>
                      <a:cubicBezTo>
                        <a:pt x="46" y="30"/>
                        <a:pt x="47" y="31"/>
                        <a:pt x="50" y="32"/>
                      </a:cubicBezTo>
                      <a:cubicBezTo>
                        <a:pt x="50" y="34"/>
                        <a:pt x="50" y="33"/>
                        <a:pt x="51" y="35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36" name="Freeform 256"/>
                <p:cNvSpPr>
                  <a:spLocks/>
                </p:cNvSpPr>
                <p:nvPr/>
              </p:nvSpPr>
              <p:spPr bwMode="auto">
                <a:xfrm>
                  <a:off x="1335" y="1969"/>
                  <a:ext cx="19" cy="130"/>
                </a:xfrm>
                <a:custGeom>
                  <a:avLst/>
                  <a:gdLst>
                    <a:gd name="T0" fmla="*/ 0 w 19"/>
                    <a:gd name="T1" fmla="*/ 0 h 130"/>
                    <a:gd name="T2" fmla="*/ 7 w 19"/>
                    <a:gd name="T3" fmla="*/ 12 h 130"/>
                    <a:gd name="T4" fmla="*/ 15 w 19"/>
                    <a:gd name="T5" fmla="*/ 32 h 130"/>
                    <a:gd name="T6" fmla="*/ 19 w 19"/>
                    <a:gd name="T7" fmla="*/ 47 h 130"/>
                    <a:gd name="T8" fmla="*/ 15 w 19"/>
                    <a:gd name="T9" fmla="*/ 111 h 130"/>
                    <a:gd name="T10" fmla="*/ 9 w 19"/>
                    <a:gd name="T11" fmla="*/ 127 h 130"/>
                    <a:gd name="T12" fmla="*/ 8 w 19"/>
                    <a:gd name="T13" fmla="*/ 130 h 130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"/>
                    <a:gd name="T22" fmla="*/ 0 h 130"/>
                    <a:gd name="T23" fmla="*/ 19 w 19"/>
                    <a:gd name="T24" fmla="*/ 130 h 130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" h="130">
                      <a:moveTo>
                        <a:pt x="0" y="0"/>
                      </a:moveTo>
                      <a:cubicBezTo>
                        <a:pt x="2" y="4"/>
                        <a:pt x="4" y="8"/>
                        <a:pt x="7" y="12"/>
                      </a:cubicBezTo>
                      <a:cubicBezTo>
                        <a:pt x="10" y="19"/>
                        <a:pt x="10" y="27"/>
                        <a:pt x="15" y="32"/>
                      </a:cubicBezTo>
                      <a:cubicBezTo>
                        <a:pt x="16" y="37"/>
                        <a:pt x="18" y="42"/>
                        <a:pt x="19" y="47"/>
                      </a:cubicBezTo>
                      <a:cubicBezTo>
                        <a:pt x="18" y="68"/>
                        <a:pt x="18" y="90"/>
                        <a:pt x="15" y="111"/>
                      </a:cubicBezTo>
                      <a:cubicBezTo>
                        <a:pt x="14" y="116"/>
                        <a:pt x="14" y="125"/>
                        <a:pt x="9" y="127"/>
                      </a:cubicBezTo>
                      <a:cubicBezTo>
                        <a:pt x="9" y="130"/>
                        <a:pt x="9" y="130"/>
                        <a:pt x="8" y="130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37" name="Freeform 257"/>
                <p:cNvSpPr>
                  <a:spLocks/>
                </p:cNvSpPr>
                <p:nvPr/>
              </p:nvSpPr>
              <p:spPr bwMode="auto">
                <a:xfrm>
                  <a:off x="1259" y="1923"/>
                  <a:ext cx="48" cy="48"/>
                </a:xfrm>
                <a:custGeom>
                  <a:avLst/>
                  <a:gdLst>
                    <a:gd name="T0" fmla="*/ 48 w 48"/>
                    <a:gd name="T1" fmla="*/ 0 h 48"/>
                    <a:gd name="T2" fmla="*/ 43 w 48"/>
                    <a:gd name="T3" fmla="*/ 5 h 48"/>
                    <a:gd name="T4" fmla="*/ 35 w 48"/>
                    <a:gd name="T5" fmla="*/ 12 h 48"/>
                    <a:gd name="T6" fmla="*/ 30 w 48"/>
                    <a:gd name="T7" fmla="*/ 17 h 48"/>
                    <a:gd name="T8" fmla="*/ 22 w 48"/>
                    <a:gd name="T9" fmla="*/ 23 h 48"/>
                    <a:gd name="T10" fmla="*/ 5 w 48"/>
                    <a:gd name="T11" fmla="*/ 43 h 48"/>
                    <a:gd name="T12" fmla="*/ 0 w 48"/>
                    <a:gd name="T13" fmla="*/ 48 h 4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8"/>
                    <a:gd name="T22" fmla="*/ 0 h 48"/>
                    <a:gd name="T23" fmla="*/ 48 w 48"/>
                    <a:gd name="T24" fmla="*/ 48 h 48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8" h="48">
                      <a:moveTo>
                        <a:pt x="48" y="0"/>
                      </a:moveTo>
                      <a:cubicBezTo>
                        <a:pt x="44" y="5"/>
                        <a:pt x="46" y="3"/>
                        <a:pt x="43" y="5"/>
                      </a:cubicBezTo>
                      <a:cubicBezTo>
                        <a:pt x="41" y="7"/>
                        <a:pt x="38" y="10"/>
                        <a:pt x="35" y="12"/>
                      </a:cubicBezTo>
                      <a:cubicBezTo>
                        <a:pt x="31" y="17"/>
                        <a:pt x="34" y="15"/>
                        <a:pt x="30" y="17"/>
                      </a:cubicBezTo>
                      <a:cubicBezTo>
                        <a:pt x="28" y="19"/>
                        <a:pt x="25" y="22"/>
                        <a:pt x="22" y="23"/>
                      </a:cubicBezTo>
                      <a:cubicBezTo>
                        <a:pt x="21" y="27"/>
                        <a:pt x="9" y="40"/>
                        <a:pt x="5" y="43"/>
                      </a:cubicBezTo>
                      <a:cubicBezTo>
                        <a:pt x="3" y="46"/>
                        <a:pt x="2" y="46"/>
                        <a:pt x="0" y="48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38" name="Freeform 258"/>
                <p:cNvSpPr>
                  <a:spLocks/>
                </p:cNvSpPr>
                <p:nvPr/>
              </p:nvSpPr>
              <p:spPr bwMode="auto">
                <a:xfrm>
                  <a:off x="1304" y="1921"/>
                  <a:ext cx="36" cy="34"/>
                </a:xfrm>
                <a:custGeom>
                  <a:avLst/>
                  <a:gdLst>
                    <a:gd name="T0" fmla="*/ 2 w 36"/>
                    <a:gd name="T1" fmla="*/ 6 h 34"/>
                    <a:gd name="T2" fmla="*/ 4 w 36"/>
                    <a:gd name="T3" fmla="*/ 0 h 34"/>
                    <a:gd name="T4" fmla="*/ 24 w 36"/>
                    <a:gd name="T5" fmla="*/ 13 h 34"/>
                    <a:gd name="T6" fmla="*/ 30 w 36"/>
                    <a:gd name="T7" fmla="*/ 20 h 34"/>
                    <a:gd name="T8" fmla="*/ 36 w 36"/>
                    <a:gd name="T9" fmla="*/ 31 h 34"/>
                    <a:gd name="T10" fmla="*/ 23 w 36"/>
                    <a:gd name="T11" fmla="*/ 33 h 34"/>
                    <a:gd name="T12" fmla="*/ 15 w 36"/>
                    <a:gd name="T13" fmla="*/ 26 h 34"/>
                    <a:gd name="T14" fmla="*/ 5 w 36"/>
                    <a:gd name="T15" fmla="*/ 12 h 34"/>
                    <a:gd name="T16" fmla="*/ 2 w 36"/>
                    <a:gd name="T17" fmla="*/ 6 h 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6"/>
                    <a:gd name="T28" fmla="*/ 0 h 34"/>
                    <a:gd name="T29" fmla="*/ 36 w 36"/>
                    <a:gd name="T30" fmla="*/ 34 h 34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6" h="34">
                      <a:moveTo>
                        <a:pt x="2" y="6"/>
                      </a:moveTo>
                      <a:cubicBezTo>
                        <a:pt x="0" y="2"/>
                        <a:pt x="0" y="1"/>
                        <a:pt x="4" y="0"/>
                      </a:cubicBezTo>
                      <a:cubicBezTo>
                        <a:pt x="13" y="3"/>
                        <a:pt x="16" y="8"/>
                        <a:pt x="24" y="13"/>
                      </a:cubicBezTo>
                      <a:cubicBezTo>
                        <a:pt x="25" y="15"/>
                        <a:pt x="28" y="18"/>
                        <a:pt x="30" y="20"/>
                      </a:cubicBezTo>
                      <a:cubicBezTo>
                        <a:pt x="32" y="24"/>
                        <a:pt x="34" y="27"/>
                        <a:pt x="36" y="31"/>
                      </a:cubicBezTo>
                      <a:cubicBezTo>
                        <a:pt x="31" y="34"/>
                        <a:pt x="30" y="33"/>
                        <a:pt x="23" y="33"/>
                      </a:cubicBezTo>
                      <a:cubicBezTo>
                        <a:pt x="20" y="30"/>
                        <a:pt x="15" y="26"/>
                        <a:pt x="15" y="26"/>
                      </a:cubicBezTo>
                      <a:cubicBezTo>
                        <a:pt x="12" y="21"/>
                        <a:pt x="8" y="18"/>
                        <a:pt x="5" y="12"/>
                      </a:cubicBezTo>
                      <a:cubicBezTo>
                        <a:pt x="5" y="10"/>
                        <a:pt x="2" y="1"/>
                        <a:pt x="2" y="6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39" name="Freeform 259"/>
                <p:cNvSpPr>
                  <a:spLocks/>
                </p:cNvSpPr>
                <p:nvPr/>
              </p:nvSpPr>
              <p:spPr bwMode="auto">
                <a:xfrm>
                  <a:off x="1326" y="1954"/>
                  <a:ext cx="12" cy="42"/>
                </a:xfrm>
                <a:custGeom>
                  <a:avLst/>
                  <a:gdLst>
                    <a:gd name="T0" fmla="*/ 12 w 12"/>
                    <a:gd name="T1" fmla="*/ 0 h 42"/>
                    <a:gd name="T2" fmla="*/ 6 w 12"/>
                    <a:gd name="T3" fmla="*/ 22 h 42"/>
                    <a:gd name="T4" fmla="*/ 0 w 12"/>
                    <a:gd name="T5" fmla="*/ 42 h 42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42"/>
                    <a:gd name="T11" fmla="*/ 12 w 12"/>
                    <a:gd name="T12" fmla="*/ 42 h 4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42">
                      <a:moveTo>
                        <a:pt x="12" y="0"/>
                      </a:moveTo>
                      <a:cubicBezTo>
                        <a:pt x="12" y="6"/>
                        <a:pt x="9" y="17"/>
                        <a:pt x="6" y="22"/>
                      </a:cubicBezTo>
                      <a:cubicBezTo>
                        <a:pt x="6" y="23"/>
                        <a:pt x="2" y="42"/>
                        <a:pt x="0" y="42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40" name="Freeform 260"/>
                <p:cNvSpPr>
                  <a:spLocks/>
                </p:cNvSpPr>
                <p:nvPr/>
              </p:nvSpPr>
              <p:spPr bwMode="auto">
                <a:xfrm>
                  <a:off x="1340" y="1967"/>
                  <a:ext cx="90" cy="49"/>
                </a:xfrm>
                <a:custGeom>
                  <a:avLst/>
                  <a:gdLst>
                    <a:gd name="T0" fmla="*/ 0 w 90"/>
                    <a:gd name="T1" fmla="*/ 0 h 49"/>
                    <a:gd name="T2" fmla="*/ 11 w 90"/>
                    <a:gd name="T3" fmla="*/ 8 h 49"/>
                    <a:gd name="T4" fmla="*/ 16 w 90"/>
                    <a:gd name="T5" fmla="*/ 13 h 49"/>
                    <a:gd name="T6" fmla="*/ 23 w 90"/>
                    <a:gd name="T7" fmla="*/ 17 h 49"/>
                    <a:gd name="T8" fmla="*/ 44 w 90"/>
                    <a:gd name="T9" fmla="*/ 29 h 49"/>
                    <a:gd name="T10" fmla="*/ 52 w 90"/>
                    <a:gd name="T11" fmla="*/ 34 h 49"/>
                    <a:gd name="T12" fmla="*/ 58 w 90"/>
                    <a:gd name="T13" fmla="*/ 37 h 49"/>
                    <a:gd name="T14" fmla="*/ 90 w 90"/>
                    <a:gd name="T15" fmla="*/ 49 h 4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90"/>
                    <a:gd name="T25" fmla="*/ 0 h 49"/>
                    <a:gd name="T26" fmla="*/ 90 w 90"/>
                    <a:gd name="T27" fmla="*/ 49 h 4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90" h="49">
                      <a:moveTo>
                        <a:pt x="0" y="0"/>
                      </a:moveTo>
                      <a:cubicBezTo>
                        <a:pt x="1" y="3"/>
                        <a:pt x="7" y="6"/>
                        <a:pt x="11" y="8"/>
                      </a:cubicBezTo>
                      <a:cubicBezTo>
                        <a:pt x="11" y="11"/>
                        <a:pt x="14" y="11"/>
                        <a:pt x="16" y="13"/>
                      </a:cubicBezTo>
                      <a:cubicBezTo>
                        <a:pt x="18" y="14"/>
                        <a:pt x="23" y="17"/>
                        <a:pt x="23" y="17"/>
                      </a:cubicBezTo>
                      <a:cubicBezTo>
                        <a:pt x="27" y="23"/>
                        <a:pt x="37" y="25"/>
                        <a:pt x="44" y="29"/>
                      </a:cubicBezTo>
                      <a:cubicBezTo>
                        <a:pt x="46" y="32"/>
                        <a:pt x="52" y="34"/>
                        <a:pt x="52" y="34"/>
                      </a:cubicBezTo>
                      <a:cubicBezTo>
                        <a:pt x="54" y="37"/>
                        <a:pt x="56" y="37"/>
                        <a:pt x="58" y="37"/>
                      </a:cubicBezTo>
                      <a:cubicBezTo>
                        <a:pt x="62" y="48"/>
                        <a:pt x="81" y="49"/>
                        <a:pt x="90" y="49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41" name="Freeform 261"/>
                <p:cNvSpPr>
                  <a:spLocks/>
                </p:cNvSpPr>
                <p:nvPr/>
              </p:nvSpPr>
              <p:spPr bwMode="auto">
                <a:xfrm>
                  <a:off x="1428" y="1850"/>
                  <a:ext cx="128" cy="166"/>
                </a:xfrm>
                <a:custGeom>
                  <a:avLst/>
                  <a:gdLst>
                    <a:gd name="T0" fmla="*/ 0 w 128"/>
                    <a:gd name="T1" fmla="*/ 166 h 166"/>
                    <a:gd name="T2" fmla="*/ 51 w 128"/>
                    <a:gd name="T3" fmla="*/ 149 h 166"/>
                    <a:gd name="T4" fmla="*/ 57 w 128"/>
                    <a:gd name="T5" fmla="*/ 144 h 166"/>
                    <a:gd name="T6" fmla="*/ 65 w 128"/>
                    <a:gd name="T7" fmla="*/ 136 h 166"/>
                    <a:gd name="T8" fmla="*/ 73 w 128"/>
                    <a:gd name="T9" fmla="*/ 131 h 166"/>
                    <a:gd name="T10" fmla="*/ 90 w 128"/>
                    <a:gd name="T11" fmla="*/ 106 h 166"/>
                    <a:gd name="T12" fmla="*/ 95 w 128"/>
                    <a:gd name="T13" fmla="*/ 98 h 166"/>
                    <a:gd name="T14" fmla="*/ 101 w 128"/>
                    <a:gd name="T15" fmla="*/ 85 h 166"/>
                    <a:gd name="T16" fmla="*/ 115 w 128"/>
                    <a:gd name="T17" fmla="*/ 36 h 166"/>
                    <a:gd name="T18" fmla="*/ 120 w 128"/>
                    <a:gd name="T19" fmla="*/ 21 h 166"/>
                    <a:gd name="T20" fmla="*/ 125 w 128"/>
                    <a:gd name="T21" fmla="*/ 7 h 166"/>
                    <a:gd name="T22" fmla="*/ 128 w 128"/>
                    <a:gd name="T23" fmla="*/ 0 h 16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28"/>
                    <a:gd name="T37" fmla="*/ 0 h 166"/>
                    <a:gd name="T38" fmla="*/ 128 w 128"/>
                    <a:gd name="T39" fmla="*/ 166 h 16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28" h="166">
                      <a:moveTo>
                        <a:pt x="0" y="166"/>
                      </a:moveTo>
                      <a:cubicBezTo>
                        <a:pt x="18" y="164"/>
                        <a:pt x="34" y="154"/>
                        <a:pt x="51" y="149"/>
                      </a:cubicBezTo>
                      <a:cubicBezTo>
                        <a:pt x="53" y="147"/>
                        <a:pt x="57" y="144"/>
                        <a:pt x="57" y="144"/>
                      </a:cubicBezTo>
                      <a:cubicBezTo>
                        <a:pt x="58" y="140"/>
                        <a:pt x="62" y="138"/>
                        <a:pt x="65" y="136"/>
                      </a:cubicBezTo>
                      <a:cubicBezTo>
                        <a:pt x="68" y="133"/>
                        <a:pt x="70" y="133"/>
                        <a:pt x="73" y="131"/>
                      </a:cubicBezTo>
                      <a:cubicBezTo>
                        <a:pt x="75" y="126"/>
                        <a:pt x="87" y="109"/>
                        <a:pt x="90" y="106"/>
                      </a:cubicBezTo>
                      <a:cubicBezTo>
                        <a:pt x="91" y="103"/>
                        <a:pt x="92" y="100"/>
                        <a:pt x="95" y="98"/>
                      </a:cubicBezTo>
                      <a:cubicBezTo>
                        <a:pt x="96" y="94"/>
                        <a:pt x="99" y="90"/>
                        <a:pt x="101" y="85"/>
                      </a:cubicBezTo>
                      <a:cubicBezTo>
                        <a:pt x="106" y="69"/>
                        <a:pt x="108" y="51"/>
                        <a:pt x="115" y="36"/>
                      </a:cubicBezTo>
                      <a:cubicBezTo>
                        <a:pt x="116" y="30"/>
                        <a:pt x="115" y="26"/>
                        <a:pt x="120" y="21"/>
                      </a:cubicBezTo>
                      <a:cubicBezTo>
                        <a:pt x="121" y="16"/>
                        <a:pt x="124" y="12"/>
                        <a:pt x="125" y="7"/>
                      </a:cubicBezTo>
                      <a:cubicBezTo>
                        <a:pt x="126" y="5"/>
                        <a:pt x="128" y="0"/>
                        <a:pt x="128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42" name="Freeform 262"/>
                <p:cNvSpPr>
                  <a:spLocks/>
                </p:cNvSpPr>
                <p:nvPr/>
              </p:nvSpPr>
              <p:spPr bwMode="auto">
                <a:xfrm>
                  <a:off x="1178" y="1429"/>
                  <a:ext cx="0" cy="62"/>
                </a:xfrm>
                <a:custGeom>
                  <a:avLst/>
                  <a:gdLst>
                    <a:gd name="T0" fmla="*/ 0 h 62"/>
                    <a:gd name="T1" fmla="*/ 41 h 62"/>
                    <a:gd name="T2" fmla="*/ 62 h 62"/>
                    <a:gd name="T3" fmla="*/ 0 60000 65536"/>
                    <a:gd name="T4" fmla="*/ 0 60000 65536"/>
                    <a:gd name="T5" fmla="*/ 0 60000 65536"/>
                    <a:gd name="T6" fmla="*/ 0 h 62"/>
                    <a:gd name="T7" fmla="*/ 62 h 62"/>
                  </a:gdLst>
                  <a:ahLst/>
                  <a:cxnLst>
                    <a:cxn ang="T3">
                      <a:pos x="0" y="T0"/>
                    </a:cxn>
                    <a:cxn ang="T4">
                      <a:pos x="0" y="T1"/>
                    </a:cxn>
                    <a:cxn ang="T5">
                      <a:pos x="0" y="T2"/>
                    </a:cxn>
                  </a:cxnLst>
                  <a:rect l="0" t="T6" r="0" b="T7"/>
                  <a:pathLst>
                    <a:path h="62">
                      <a:moveTo>
                        <a:pt x="0" y="0"/>
                      </a:moveTo>
                      <a:cubicBezTo>
                        <a:pt x="0" y="14"/>
                        <a:pt x="0" y="27"/>
                        <a:pt x="0" y="41"/>
                      </a:cubicBezTo>
                      <a:cubicBezTo>
                        <a:pt x="0" y="48"/>
                        <a:pt x="0" y="62"/>
                        <a:pt x="0" y="62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43" name="Freeform 263"/>
                <p:cNvSpPr>
                  <a:spLocks/>
                </p:cNvSpPr>
                <p:nvPr/>
              </p:nvSpPr>
              <p:spPr bwMode="auto">
                <a:xfrm>
                  <a:off x="1113" y="1445"/>
                  <a:ext cx="30" cy="11"/>
                </a:xfrm>
                <a:custGeom>
                  <a:avLst/>
                  <a:gdLst>
                    <a:gd name="T0" fmla="*/ 27 w 30"/>
                    <a:gd name="T1" fmla="*/ 0 h 11"/>
                    <a:gd name="T2" fmla="*/ 11 w 30"/>
                    <a:gd name="T3" fmla="*/ 1 h 11"/>
                    <a:gd name="T4" fmla="*/ 6 w 30"/>
                    <a:gd name="T5" fmla="*/ 3 h 11"/>
                    <a:gd name="T6" fmla="*/ 7 w 30"/>
                    <a:gd name="T7" fmla="*/ 11 h 11"/>
                    <a:gd name="T8" fmla="*/ 24 w 30"/>
                    <a:gd name="T9" fmla="*/ 10 h 11"/>
                    <a:gd name="T10" fmla="*/ 30 w 30"/>
                    <a:gd name="T11" fmla="*/ 4 h 11"/>
                    <a:gd name="T12" fmla="*/ 27 w 30"/>
                    <a:gd name="T13" fmla="*/ 0 h 1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11"/>
                    <a:gd name="T23" fmla="*/ 30 w 30"/>
                    <a:gd name="T24" fmla="*/ 11 h 1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11">
                      <a:moveTo>
                        <a:pt x="27" y="0"/>
                      </a:moveTo>
                      <a:cubicBezTo>
                        <a:pt x="21" y="0"/>
                        <a:pt x="16" y="0"/>
                        <a:pt x="11" y="1"/>
                      </a:cubicBezTo>
                      <a:cubicBezTo>
                        <a:pt x="9" y="1"/>
                        <a:pt x="6" y="3"/>
                        <a:pt x="6" y="3"/>
                      </a:cubicBezTo>
                      <a:cubicBezTo>
                        <a:pt x="5" y="6"/>
                        <a:pt x="0" y="10"/>
                        <a:pt x="7" y="11"/>
                      </a:cubicBezTo>
                      <a:cubicBezTo>
                        <a:pt x="13" y="11"/>
                        <a:pt x="19" y="11"/>
                        <a:pt x="24" y="10"/>
                      </a:cubicBezTo>
                      <a:cubicBezTo>
                        <a:pt x="27" y="10"/>
                        <a:pt x="30" y="4"/>
                        <a:pt x="30" y="4"/>
                      </a:cubicBezTo>
                      <a:cubicBezTo>
                        <a:pt x="29" y="1"/>
                        <a:pt x="24" y="2"/>
                        <a:pt x="27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44" name="Freeform 264"/>
                <p:cNvSpPr>
                  <a:spLocks/>
                </p:cNvSpPr>
                <p:nvPr/>
              </p:nvSpPr>
              <p:spPr bwMode="auto">
                <a:xfrm>
                  <a:off x="1116" y="1454"/>
                  <a:ext cx="25" cy="182"/>
                </a:xfrm>
                <a:custGeom>
                  <a:avLst/>
                  <a:gdLst>
                    <a:gd name="T0" fmla="*/ 0 w 25"/>
                    <a:gd name="T1" fmla="*/ 0 h 182"/>
                    <a:gd name="T2" fmla="*/ 7 w 25"/>
                    <a:gd name="T3" fmla="*/ 14 h 182"/>
                    <a:gd name="T4" fmla="*/ 15 w 25"/>
                    <a:gd name="T5" fmla="*/ 43 h 182"/>
                    <a:gd name="T6" fmla="*/ 25 w 25"/>
                    <a:gd name="T7" fmla="*/ 98 h 182"/>
                    <a:gd name="T8" fmla="*/ 17 w 25"/>
                    <a:gd name="T9" fmla="*/ 163 h 182"/>
                    <a:gd name="T10" fmla="*/ 11 w 25"/>
                    <a:gd name="T11" fmla="*/ 182 h 182"/>
                    <a:gd name="T12" fmla="*/ 9 w 25"/>
                    <a:gd name="T13" fmla="*/ 181 h 18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"/>
                    <a:gd name="T22" fmla="*/ 0 h 182"/>
                    <a:gd name="T23" fmla="*/ 25 w 25"/>
                    <a:gd name="T24" fmla="*/ 182 h 18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" h="182">
                      <a:moveTo>
                        <a:pt x="0" y="0"/>
                      </a:moveTo>
                      <a:cubicBezTo>
                        <a:pt x="2" y="5"/>
                        <a:pt x="5" y="10"/>
                        <a:pt x="7" y="14"/>
                      </a:cubicBezTo>
                      <a:cubicBezTo>
                        <a:pt x="10" y="24"/>
                        <a:pt x="13" y="34"/>
                        <a:pt x="15" y="43"/>
                      </a:cubicBezTo>
                      <a:cubicBezTo>
                        <a:pt x="21" y="60"/>
                        <a:pt x="22" y="80"/>
                        <a:pt x="25" y="98"/>
                      </a:cubicBezTo>
                      <a:cubicBezTo>
                        <a:pt x="24" y="122"/>
                        <a:pt x="22" y="141"/>
                        <a:pt x="17" y="163"/>
                      </a:cubicBezTo>
                      <a:cubicBezTo>
                        <a:pt x="16" y="170"/>
                        <a:pt x="13" y="174"/>
                        <a:pt x="11" y="182"/>
                      </a:cubicBezTo>
                      <a:cubicBezTo>
                        <a:pt x="10" y="182"/>
                        <a:pt x="9" y="181"/>
                        <a:pt x="9" y="181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45" name="Freeform 265"/>
                <p:cNvSpPr>
                  <a:spLocks/>
                </p:cNvSpPr>
                <p:nvPr/>
              </p:nvSpPr>
              <p:spPr bwMode="auto">
                <a:xfrm>
                  <a:off x="1143" y="1450"/>
                  <a:ext cx="85" cy="103"/>
                </a:xfrm>
                <a:custGeom>
                  <a:avLst/>
                  <a:gdLst>
                    <a:gd name="T0" fmla="*/ 0 w 85"/>
                    <a:gd name="T1" fmla="*/ 2 h 103"/>
                    <a:gd name="T2" fmla="*/ 10 w 85"/>
                    <a:gd name="T3" fmla="*/ 22 h 103"/>
                    <a:gd name="T4" fmla="*/ 20 w 85"/>
                    <a:gd name="T5" fmla="*/ 48 h 103"/>
                    <a:gd name="T6" fmla="*/ 31 w 85"/>
                    <a:gd name="T7" fmla="*/ 86 h 103"/>
                    <a:gd name="T8" fmla="*/ 37 w 85"/>
                    <a:gd name="T9" fmla="*/ 103 h 103"/>
                    <a:gd name="T10" fmla="*/ 46 w 85"/>
                    <a:gd name="T11" fmla="*/ 84 h 103"/>
                    <a:gd name="T12" fmla="*/ 50 w 85"/>
                    <a:gd name="T13" fmla="*/ 71 h 103"/>
                    <a:gd name="T14" fmla="*/ 64 w 85"/>
                    <a:gd name="T15" fmla="*/ 38 h 103"/>
                    <a:gd name="T16" fmla="*/ 72 w 85"/>
                    <a:gd name="T17" fmla="*/ 19 h 103"/>
                    <a:gd name="T18" fmla="*/ 77 w 85"/>
                    <a:gd name="T19" fmla="*/ 14 h 103"/>
                    <a:gd name="T20" fmla="*/ 82 w 85"/>
                    <a:gd name="T21" fmla="*/ 6 h 103"/>
                    <a:gd name="T22" fmla="*/ 83 w 85"/>
                    <a:gd name="T23" fmla="*/ 1 h 103"/>
                    <a:gd name="T24" fmla="*/ 85 w 85"/>
                    <a:gd name="T25" fmla="*/ 0 h 103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85"/>
                    <a:gd name="T40" fmla="*/ 0 h 103"/>
                    <a:gd name="T41" fmla="*/ 85 w 85"/>
                    <a:gd name="T42" fmla="*/ 103 h 103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85" h="103">
                      <a:moveTo>
                        <a:pt x="0" y="2"/>
                      </a:moveTo>
                      <a:cubicBezTo>
                        <a:pt x="3" y="6"/>
                        <a:pt x="7" y="20"/>
                        <a:pt x="10" y="22"/>
                      </a:cubicBezTo>
                      <a:cubicBezTo>
                        <a:pt x="12" y="27"/>
                        <a:pt x="17" y="43"/>
                        <a:pt x="20" y="48"/>
                      </a:cubicBezTo>
                      <a:cubicBezTo>
                        <a:pt x="23" y="59"/>
                        <a:pt x="24" y="76"/>
                        <a:pt x="31" y="86"/>
                      </a:cubicBezTo>
                      <a:cubicBezTo>
                        <a:pt x="32" y="91"/>
                        <a:pt x="34" y="98"/>
                        <a:pt x="37" y="103"/>
                      </a:cubicBezTo>
                      <a:cubicBezTo>
                        <a:pt x="42" y="101"/>
                        <a:pt x="42" y="89"/>
                        <a:pt x="46" y="84"/>
                      </a:cubicBezTo>
                      <a:cubicBezTo>
                        <a:pt x="49" y="80"/>
                        <a:pt x="48" y="75"/>
                        <a:pt x="50" y="71"/>
                      </a:cubicBezTo>
                      <a:cubicBezTo>
                        <a:pt x="54" y="60"/>
                        <a:pt x="58" y="48"/>
                        <a:pt x="64" y="38"/>
                      </a:cubicBezTo>
                      <a:cubicBezTo>
                        <a:pt x="65" y="32"/>
                        <a:pt x="67" y="22"/>
                        <a:pt x="72" y="19"/>
                      </a:cubicBezTo>
                      <a:cubicBezTo>
                        <a:pt x="74" y="16"/>
                        <a:pt x="74" y="15"/>
                        <a:pt x="77" y="14"/>
                      </a:cubicBezTo>
                      <a:cubicBezTo>
                        <a:pt x="79" y="11"/>
                        <a:pt x="79" y="8"/>
                        <a:pt x="82" y="6"/>
                      </a:cubicBezTo>
                      <a:cubicBezTo>
                        <a:pt x="82" y="4"/>
                        <a:pt x="82" y="2"/>
                        <a:pt x="83" y="1"/>
                      </a:cubicBezTo>
                      <a:cubicBezTo>
                        <a:pt x="85" y="1"/>
                        <a:pt x="85" y="1"/>
                        <a:pt x="85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46" name="Freeform 266"/>
                <p:cNvSpPr>
                  <a:spLocks/>
                </p:cNvSpPr>
                <p:nvPr/>
              </p:nvSpPr>
              <p:spPr bwMode="auto">
                <a:xfrm>
                  <a:off x="1212" y="1469"/>
                  <a:ext cx="38" cy="130"/>
                </a:xfrm>
                <a:custGeom>
                  <a:avLst/>
                  <a:gdLst>
                    <a:gd name="T0" fmla="*/ 38 w 38"/>
                    <a:gd name="T1" fmla="*/ 0 h 130"/>
                    <a:gd name="T2" fmla="*/ 31 w 38"/>
                    <a:gd name="T3" fmla="*/ 9 h 130"/>
                    <a:gd name="T4" fmla="*/ 28 w 38"/>
                    <a:gd name="T5" fmla="*/ 18 h 130"/>
                    <a:gd name="T6" fmla="*/ 19 w 38"/>
                    <a:gd name="T7" fmla="*/ 40 h 130"/>
                    <a:gd name="T8" fmla="*/ 15 w 38"/>
                    <a:gd name="T9" fmla="*/ 46 h 130"/>
                    <a:gd name="T10" fmla="*/ 7 w 38"/>
                    <a:gd name="T11" fmla="*/ 63 h 130"/>
                    <a:gd name="T12" fmla="*/ 3 w 38"/>
                    <a:gd name="T13" fmla="*/ 77 h 130"/>
                    <a:gd name="T14" fmla="*/ 0 w 38"/>
                    <a:gd name="T15" fmla="*/ 91 h 130"/>
                    <a:gd name="T16" fmla="*/ 2 w 38"/>
                    <a:gd name="T17" fmla="*/ 130 h 13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8"/>
                    <a:gd name="T28" fmla="*/ 0 h 130"/>
                    <a:gd name="T29" fmla="*/ 38 w 38"/>
                    <a:gd name="T30" fmla="*/ 130 h 130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8" h="130">
                      <a:moveTo>
                        <a:pt x="38" y="0"/>
                      </a:moveTo>
                      <a:cubicBezTo>
                        <a:pt x="38" y="3"/>
                        <a:pt x="35" y="8"/>
                        <a:pt x="31" y="9"/>
                      </a:cubicBezTo>
                      <a:cubicBezTo>
                        <a:pt x="30" y="13"/>
                        <a:pt x="30" y="15"/>
                        <a:pt x="28" y="18"/>
                      </a:cubicBezTo>
                      <a:cubicBezTo>
                        <a:pt x="27" y="24"/>
                        <a:pt x="24" y="37"/>
                        <a:pt x="19" y="40"/>
                      </a:cubicBezTo>
                      <a:cubicBezTo>
                        <a:pt x="17" y="43"/>
                        <a:pt x="17" y="44"/>
                        <a:pt x="15" y="46"/>
                      </a:cubicBezTo>
                      <a:cubicBezTo>
                        <a:pt x="13" y="51"/>
                        <a:pt x="10" y="58"/>
                        <a:pt x="7" y="63"/>
                      </a:cubicBezTo>
                      <a:cubicBezTo>
                        <a:pt x="5" y="68"/>
                        <a:pt x="5" y="73"/>
                        <a:pt x="3" y="77"/>
                      </a:cubicBezTo>
                      <a:cubicBezTo>
                        <a:pt x="2" y="82"/>
                        <a:pt x="0" y="86"/>
                        <a:pt x="0" y="91"/>
                      </a:cubicBezTo>
                      <a:cubicBezTo>
                        <a:pt x="0" y="106"/>
                        <a:pt x="2" y="117"/>
                        <a:pt x="2" y="130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47" name="Freeform 267"/>
                <p:cNvSpPr>
                  <a:spLocks/>
                </p:cNvSpPr>
                <p:nvPr/>
              </p:nvSpPr>
              <p:spPr bwMode="auto">
                <a:xfrm>
                  <a:off x="1064" y="1636"/>
                  <a:ext cx="65" cy="245"/>
                </a:xfrm>
                <a:custGeom>
                  <a:avLst/>
                  <a:gdLst>
                    <a:gd name="T0" fmla="*/ 62 w 65"/>
                    <a:gd name="T1" fmla="*/ 0 h 245"/>
                    <a:gd name="T2" fmla="*/ 58 w 65"/>
                    <a:gd name="T3" fmla="*/ 5 h 245"/>
                    <a:gd name="T4" fmla="*/ 49 w 65"/>
                    <a:gd name="T5" fmla="*/ 12 h 245"/>
                    <a:gd name="T6" fmla="*/ 41 w 65"/>
                    <a:gd name="T7" fmla="*/ 20 h 245"/>
                    <a:gd name="T8" fmla="*/ 37 w 65"/>
                    <a:gd name="T9" fmla="*/ 23 h 245"/>
                    <a:gd name="T10" fmla="*/ 28 w 65"/>
                    <a:gd name="T11" fmla="*/ 30 h 245"/>
                    <a:gd name="T12" fmla="*/ 20 w 65"/>
                    <a:gd name="T13" fmla="*/ 38 h 245"/>
                    <a:gd name="T14" fmla="*/ 16 w 65"/>
                    <a:gd name="T15" fmla="*/ 46 h 245"/>
                    <a:gd name="T16" fmla="*/ 7 w 65"/>
                    <a:gd name="T17" fmla="*/ 69 h 245"/>
                    <a:gd name="T18" fmla="*/ 5 w 65"/>
                    <a:gd name="T19" fmla="*/ 81 h 245"/>
                    <a:gd name="T20" fmla="*/ 9 w 65"/>
                    <a:gd name="T21" fmla="*/ 153 h 245"/>
                    <a:gd name="T22" fmla="*/ 13 w 65"/>
                    <a:gd name="T23" fmla="*/ 175 h 245"/>
                    <a:gd name="T24" fmla="*/ 26 w 65"/>
                    <a:gd name="T25" fmla="*/ 208 h 245"/>
                    <a:gd name="T26" fmla="*/ 42 w 65"/>
                    <a:gd name="T27" fmla="*/ 226 h 245"/>
                    <a:gd name="T28" fmla="*/ 47 w 65"/>
                    <a:gd name="T29" fmla="*/ 231 h 245"/>
                    <a:gd name="T30" fmla="*/ 51 w 65"/>
                    <a:gd name="T31" fmla="*/ 234 h 245"/>
                    <a:gd name="T32" fmla="*/ 57 w 65"/>
                    <a:gd name="T33" fmla="*/ 240 h 245"/>
                    <a:gd name="T34" fmla="*/ 63 w 65"/>
                    <a:gd name="T35" fmla="*/ 242 h 245"/>
                    <a:gd name="T36" fmla="*/ 65 w 65"/>
                    <a:gd name="T37" fmla="*/ 245 h 24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5"/>
                    <a:gd name="T58" fmla="*/ 0 h 245"/>
                    <a:gd name="T59" fmla="*/ 65 w 65"/>
                    <a:gd name="T60" fmla="*/ 245 h 24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5" h="245">
                      <a:moveTo>
                        <a:pt x="62" y="0"/>
                      </a:moveTo>
                      <a:cubicBezTo>
                        <a:pt x="61" y="2"/>
                        <a:pt x="60" y="4"/>
                        <a:pt x="58" y="5"/>
                      </a:cubicBezTo>
                      <a:cubicBezTo>
                        <a:pt x="56" y="8"/>
                        <a:pt x="52" y="11"/>
                        <a:pt x="49" y="12"/>
                      </a:cubicBezTo>
                      <a:cubicBezTo>
                        <a:pt x="47" y="15"/>
                        <a:pt x="44" y="17"/>
                        <a:pt x="41" y="20"/>
                      </a:cubicBezTo>
                      <a:cubicBezTo>
                        <a:pt x="40" y="21"/>
                        <a:pt x="37" y="23"/>
                        <a:pt x="37" y="23"/>
                      </a:cubicBezTo>
                      <a:cubicBezTo>
                        <a:pt x="35" y="26"/>
                        <a:pt x="31" y="28"/>
                        <a:pt x="28" y="30"/>
                      </a:cubicBezTo>
                      <a:cubicBezTo>
                        <a:pt x="26" y="33"/>
                        <a:pt x="23" y="34"/>
                        <a:pt x="20" y="38"/>
                      </a:cubicBezTo>
                      <a:cubicBezTo>
                        <a:pt x="18" y="40"/>
                        <a:pt x="18" y="43"/>
                        <a:pt x="16" y="46"/>
                      </a:cubicBezTo>
                      <a:cubicBezTo>
                        <a:pt x="15" y="51"/>
                        <a:pt x="13" y="67"/>
                        <a:pt x="7" y="69"/>
                      </a:cubicBezTo>
                      <a:cubicBezTo>
                        <a:pt x="6" y="73"/>
                        <a:pt x="5" y="77"/>
                        <a:pt x="5" y="81"/>
                      </a:cubicBezTo>
                      <a:cubicBezTo>
                        <a:pt x="3" y="104"/>
                        <a:pt x="0" y="130"/>
                        <a:pt x="9" y="153"/>
                      </a:cubicBezTo>
                      <a:cubicBezTo>
                        <a:pt x="10" y="161"/>
                        <a:pt x="11" y="168"/>
                        <a:pt x="13" y="175"/>
                      </a:cubicBezTo>
                      <a:cubicBezTo>
                        <a:pt x="14" y="187"/>
                        <a:pt x="17" y="199"/>
                        <a:pt x="26" y="208"/>
                      </a:cubicBezTo>
                      <a:cubicBezTo>
                        <a:pt x="28" y="213"/>
                        <a:pt x="37" y="224"/>
                        <a:pt x="42" y="226"/>
                      </a:cubicBezTo>
                      <a:cubicBezTo>
                        <a:pt x="43" y="228"/>
                        <a:pt x="45" y="230"/>
                        <a:pt x="47" y="231"/>
                      </a:cubicBezTo>
                      <a:cubicBezTo>
                        <a:pt x="48" y="233"/>
                        <a:pt x="51" y="234"/>
                        <a:pt x="51" y="234"/>
                      </a:cubicBezTo>
                      <a:cubicBezTo>
                        <a:pt x="52" y="236"/>
                        <a:pt x="55" y="238"/>
                        <a:pt x="57" y="240"/>
                      </a:cubicBezTo>
                      <a:cubicBezTo>
                        <a:pt x="59" y="241"/>
                        <a:pt x="63" y="242"/>
                        <a:pt x="63" y="242"/>
                      </a:cubicBezTo>
                      <a:cubicBezTo>
                        <a:pt x="65" y="244"/>
                        <a:pt x="64" y="243"/>
                        <a:pt x="65" y="245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48" name="Freeform 268"/>
                <p:cNvSpPr>
                  <a:spLocks/>
                </p:cNvSpPr>
                <p:nvPr/>
              </p:nvSpPr>
              <p:spPr bwMode="auto">
                <a:xfrm>
                  <a:off x="1008" y="1636"/>
                  <a:ext cx="84" cy="282"/>
                </a:xfrm>
                <a:custGeom>
                  <a:avLst/>
                  <a:gdLst>
                    <a:gd name="T0" fmla="*/ 84 w 84"/>
                    <a:gd name="T1" fmla="*/ 0 h 282"/>
                    <a:gd name="T2" fmla="*/ 80 w 84"/>
                    <a:gd name="T3" fmla="*/ 9 h 282"/>
                    <a:gd name="T4" fmla="*/ 75 w 84"/>
                    <a:gd name="T5" fmla="*/ 20 h 282"/>
                    <a:gd name="T6" fmla="*/ 68 w 84"/>
                    <a:gd name="T7" fmla="*/ 43 h 282"/>
                    <a:gd name="T8" fmla="*/ 63 w 84"/>
                    <a:gd name="T9" fmla="*/ 61 h 282"/>
                    <a:gd name="T10" fmla="*/ 55 w 84"/>
                    <a:gd name="T11" fmla="*/ 102 h 282"/>
                    <a:gd name="T12" fmla="*/ 42 w 84"/>
                    <a:gd name="T13" fmla="*/ 181 h 282"/>
                    <a:gd name="T14" fmla="*/ 38 w 84"/>
                    <a:gd name="T15" fmla="*/ 209 h 282"/>
                    <a:gd name="T16" fmla="*/ 34 w 84"/>
                    <a:gd name="T17" fmla="*/ 213 h 282"/>
                    <a:gd name="T18" fmla="*/ 30 w 84"/>
                    <a:gd name="T19" fmla="*/ 222 h 282"/>
                    <a:gd name="T20" fmla="*/ 25 w 84"/>
                    <a:gd name="T21" fmla="*/ 230 h 282"/>
                    <a:gd name="T22" fmla="*/ 20 w 84"/>
                    <a:gd name="T23" fmla="*/ 238 h 282"/>
                    <a:gd name="T24" fmla="*/ 11 w 84"/>
                    <a:gd name="T25" fmla="*/ 255 h 282"/>
                    <a:gd name="T26" fmla="*/ 3 w 84"/>
                    <a:gd name="T27" fmla="*/ 276 h 282"/>
                    <a:gd name="T28" fmla="*/ 0 w 84"/>
                    <a:gd name="T29" fmla="*/ 282 h 28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84"/>
                    <a:gd name="T46" fmla="*/ 0 h 282"/>
                    <a:gd name="T47" fmla="*/ 84 w 84"/>
                    <a:gd name="T48" fmla="*/ 282 h 28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84" h="282">
                      <a:moveTo>
                        <a:pt x="84" y="0"/>
                      </a:moveTo>
                      <a:cubicBezTo>
                        <a:pt x="84" y="4"/>
                        <a:pt x="83" y="6"/>
                        <a:pt x="80" y="9"/>
                      </a:cubicBezTo>
                      <a:cubicBezTo>
                        <a:pt x="79" y="14"/>
                        <a:pt x="78" y="17"/>
                        <a:pt x="75" y="20"/>
                      </a:cubicBezTo>
                      <a:cubicBezTo>
                        <a:pt x="72" y="28"/>
                        <a:pt x="70" y="35"/>
                        <a:pt x="68" y="43"/>
                      </a:cubicBezTo>
                      <a:cubicBezTo>
                        <a:pt x="66" y="49"/>
                        <a:pt x="66" y="55"/>
                        <a:pt x="63" y="61"/>
                      </a:cubicBezTo>
                      <a:cubicBezTo>
                        <a:pt x="62" y="74"/>
                        <a:pt x="59" y="88"/>
                        <a:pt x="55" y="102"/>
                      </a:cubicBezTo>
                      <a:cubicBezTo>
                        <a:pt x="53" y="122"/>
                        <a:pt x="54" y="163"/>
                        <a:pt x="42" y="181"/>
                      </a:cubicBezTo>
                      <a:cubicBezTo>
                        <a:pt x="42" y="189"/>
                        <a:pt x="44" y="202"/>
                        <a:pt x="38" y="209"/>
                      </a:cubicBezTo>
                      <a:cubicBezTo>
                        <a:pt x="35" y="215"/>
                        <a:pt x="39" y="205"/>
                        <a:pt x="34" y="213"/>
                      </a:cubicBezTo>
                      <a:cubicBezTo>
                        <a:pt x="31" y="217"/>
                        <a:pt x="33" y="219"/>
                        <a:pt x="30" y="222"/>
                      </a:cubicBezTo>
                      <a:cubicBezTo>
                        <a:pt x="29" y="224"/>
                        <a:pt x="27" y="228"/>
                        <a:pt x="25" y="230"/>
                      </a:cubicBezTo>
                      <a:cubicBezTo>
                        <a:pt x="24" y="233"/>
                        <a:pt x="20" y="238"/>
                        <a:pt x="20" y="238"/>
                      </a:cubicBezTo>
                      <a:cubicBezTo>
                        <a:pt x="19" y="244"/>
                        <a:pt x="15" y="250"/>
                        <a:pt x="11" y="255"/>
                      </a:cubicBezTo>
                      <a:cubicBezTo>
                        <a:pt x="9" y="262"/>
                        <a:pt x="5" y="269"/>
                        <a:pt x="3" y="276"/>
                      </a:cubicBezTo>
                      <a:cubicBezTo>
                        <a:pt x="3" y="277"/>
                        <a:pt x="2" y="282"/>
                        <a:pt x="0" y="282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49" name="Freeform 269"/>
                <p:cNvSpPr>
                  <a:spLocks/>
                </p:cNvSpPr>
                <p:nvPr/>
              </p:nvSpPr>
              <p:spPr bwMode="auto">
                <a:xfrm>
                  <a:off x="1132" y="1874"/>
                  <a:ext cx="36" cy="26"/>
                </a:xfrm>
                <a:custGeom>
                  <a:avLst/>
                  <a:gdLst>
                    <a:gd name="T0" fmla="*/ 36 w 36"/>
                    <a:gd name="T1" fmla="*/ 26 h 26"/>
                    <a:gd name="T2" fmla="*/ 21 w 36"/>
                    <a:gd name="T3" fmla="*/ 23 h 26"/>
                    <a:gd name="T4" fmla="*/ 12 w 36"/>
                    <a:gd name="T5" fmla="*/ 17 h 26"/>
                    <a:gd name="T6" fmla="*/ 4 w 36"/>
                    <a:gd name="T7" fmla="*/ 14 h 26"/>
                    <a:gd name="T8" fmla="*/ 0 w 36"/>
                    <a:gd name="T9" fmla="*/ 0 h 2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6"/>
                    <a:gd name="T16" fmla="*/ 0 h 26"/>
                    <a:gd name="T17" fmla="*/ 36 w 36"/>
                    <a:gd name="T18" fmla="*/ 26 h 2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6" h="26">
                      <a:moveTo>
                        <a:pt x="36" y="26"/>
                      </a:moveTo>
                      <a:cubicBezTo>
                        <a:pt x="32" y="25"/>
                        <a:pt x="26" y="25"/>
                        <a:pt x="21" y="23"/>
                      </a:cubicBezTo>
                      <a:cubicBezTo>
                        <a:pt x="19" y="21"/>
                        <a:pt x="15" y="18"/>
                        <a:pt x="12" y="17"/>
                      </a:cubicBezTo>
                      <a:cubicBezTo>
                        <a:pt x="9" y="17"/>
                        <a:pt x="4" y="14"/>
                        <a:pt x="4" y="14"/>
                      </a:cubicBezTo>
                      <a:cubicBezTo>
                        <a:pt x="0" y="10"/>
                        <a:pt x="0" y="7"/>
                        <a:pt x="0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50" name="Freeform 270"/>
                <p:cNvSpPr>
                  <a:spLocks/>
                </p:cNvSpPr>
                <p:nvPr/>
              </p:nvSpPr>
              <p:spPr bwMode="auto">
                <a:xfrm>
                  <a:off x="1044" y="1886"/>
                  <a:ext cx="88" cy="36"/>
                </a:xfrm>
                <a:custGeom>
                  <a:avLst/>
                  <a:gdLst>
                    <a:gd name="T0" fmla="*/ 88 w 88"/>
                    <a:gd name="T1" fmla="*/ 3 h 36"/>
                    <a:gd name="T2" fmla="*/ 68 w 88"/>
                    <a:gd name="T3" fmla="*/ 0 h 36"/>
                    <a:gd name="T4" fmla="*/ 44 w 88"/>
                    <a:gd name="T5" fmla="*/ 4 h 36"/>
                    <a:gd name="T6" fmla="*/ 36 w 88"/>
                    <a:gd name="T7" fmla="*/ 8 h 36"/>
                    <a:gd name="T8" fmla="*/ 29 w 88"/>
                    <a:gd name="T9" fmla="*/ 14 h 36"/>
                    <a:gd name="T10" fmla="*/ 23 w 88"/>
                    <a:gd name="T11" fmla="*/ 17 h 36"/>
                    <a:gd name="T12" fmla="*/ 11 w 88"/>
                    <a:gd name="T13" fmla="*/ 26 h 36"/>
                    <a:gd name="T14" fmla="*/ 2 w 88"/>
                    <a:gd name="T15" fmla="*/ 33 h 36"/>
                    <a:gd name="T16" fmla="*/ 0 w 88"/>
                    <a:gd name="T17" fmla="*/ 36 h 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88"/>
                    <a:gd name="T28" fmla="*/ 0 h 36"/>
                    <a:gd name="T29" fmla="*/ 88 w 88"/>
                    <a:gd name="T30" fmla="*/ 36 h 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88" h="36">
                      <a:moveTo>
                        <a:pt x="88" y="3"/>
                      </a:moveTo>
                      <a:cubicBezTo>
                        <a:pt x="81" y="2"/>
                        <a:pt x="75" y="1"/>
                        <a:pt x="68" y="0"/>
                      </a:cubicBezTo>
                      <a:cubicBezTo>
                        <a:pt x="58" y="1"/>
                        <a:pt x="53" y="3"/>
                        <a:pt x="44" y="4"/>
                      </a:cubicBezTo>
                      <a:cubicBezTo>
                        <a:pt x="42" y="7"/>
                        <a:pt x="36" y="8"/>
                        <a:pt x="36" y="8"/>
                      </a:cubicBezTo>
                      <a:cubicBezTo>
                        <a:pt x="33" y="9"/>
                        <a:pt x="31" y="12"/>
                        <a:pt x="29" y="14"/>
                      </a:cubicBezTo>
                      <a:cubicBezTo>
                        <a:pt x="27" y="15"/>
                        <a:pt x="23" y="17"/>
                        <a:pt x="23" y="17"/>
                      </a:cubicBezTo>
                      <a:cubicBezTo>
                        <a:pt x="20" y="21"/>
                        <a:pt x="15" y="24"/>
                        <a:pt x="11" y="26"/>
                      </a:cubicBezTo>
                      <a:cubicBezTo>
                        <a:pt x="9" y="28"/>
                        <a:pt x="5" y="32"/>
                        <a:pt x="2" y="33"/>
                      </a:cubicBezTo>
                      <a:cubicBezTo>
                        <a:pt x="1" y="36"/>
                        <a:pt x="2" y="36"/>
                        <a:pt x="0" y="36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51" name="Freeform 271"/>
                <p:cNvSpPr>
                  <a:spLocks/>
                </p:cNvSpPr>
                <p:nvPr/>
              </p:nvSpPr>
              <p:spPr bwMode="auto">
                <a:xfrm>
                  <a:off x="975" y="1982"/>
                  <a:ext cx="24" cy="102"/>
                </a:xfrm>
                <a:custGeom>
                  <a:avLst/>
                  <a:gdLst>
                    <a:gd name="T0" fmla="*/ 24 w 24"/>
                    <a:gd name="T1" fmla="*/ 0 h 102"/>
                    <a:gd name="T2" fmla="*/ 21 w 24"/>
                    <a:gd name="T3" fmla="*/ 5 h 102"/>
                    <a:gd name="T4" fmla="*/ 16 w 24"/>
                    <a:gd name="T5" fmla="*/ 11 h 102"/>
                    <a:gd name="T6" fmla="*/ 4 w 24"/>
                    <a:gd name="T7" fmla="*/ 43 h 102"/>
                    <a:gd name="T8" fmla="*/ 4 w 24"/>
                    <a:gd name="T9" fmla="*/ 78 h 102"/>
                    <a:gd name="T10" fmla="*/ 9 w 24"/>
                    <a:gd name="T11" fmla="*/ 88 h 102"/>
                    <a:gd name="T12" fmla="*/ 12 w 24"/>
                    <a:gd name="T13" fmla="*/ 95 h 102"/>
                    <a:gd name="T14" fmla="*/ 12 w 24"/>
                    <a:gd name="T15" fmla="*/ 102 h 10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4"/>
                    <a:gd name="T25" fmla="*/ 0 h 102"/>
                    <a:gd name="T26" fmla="*/ 24 w 24"/>
                    <a:gd name="T27" fmla="*/ 102 h 10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4" h="102">
                      <a:moveTo>
                        <a:pt x="24" y="0"/>
                      </a:moveTo>
                      <a:cubicBezTo>
                        <a:pt x="23" y="5"/>
                        <a:pt x="24" y="4"/>
                        <a:pt x="21" y="5"/>
                      </a:cubicBezTo>
                      <a:cubicBezTo>
                        <a:pt x="19" y="8"/>
                        <a:pt x="19" y="10"/>
                        <a:pt x="16" y="11"/>
                      </a:cubicBezTo>
                      <a:cubicBezTo>
                        <a:pt x="12" y="21"/>
                        <a:pt x="7" y="32"/>
                        <a:pt x="4" y="43"/>
                      </a:cubicBezTo>
                      <a:cubicBezTo>
                        <a:pt x="4" y="54"/>
                        <a:pt x="0" y="67"/>
                        <a:pt x="4" y="78"/>
                      </a:cubicBezTo>
                      <a:cubicBezTo>
                        <a:pt x="5" y="81"/>
                        <a:pt x="8" y="85"/>
                        <a:pt x="9" y="88"/>
                      </a:cubicBezTo>
                      <a:cubicBezTo>
                        <a:pt x="10" y="90"/>
                        <a:pt x="12" y="95"/>
                        <a:pt x="12" y="95"/>
                      </a:cubicBezTo>
                      <a:cubicBezTo>
                        <a:pt x="12" y="97"/>
                        <a:pt x="14" y="102"/>
                        <a:pt x="12" y="102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52" name="Freeform 272"/>
                <p:cNvSpPr>
                  <a:spLocks/>
                </p:cNvSpPr>
                <p:nvPr/>
              </p:nvSpPr>
              <p:spPr bwMode="auto">
                <a:xfrm>
                  <a:off x="988" y="2071"/>
                  <a:ext cx="28" cy="159"/>
                </a:xfrm>
                <a:custGeom>
                  <a:avLst/>
                  <a:gdLst>
                    <a:gd name="T0" fmla="*/ 15 w 28"/>
                    <a:gd name="T1" fmla="*/ 0 h 159"/>
                    <a:gd name="T2" fmla="*/ 8 w 28"/>
                    <a:gd name="T3" fmla="*/ 12 h 159"/>
                    <a:gd name="T4" fmla="*/ 4 w 28"/>
                    <a:gd name="T5" fmla="*/ 22 h 159"/>
                    <a:gd name="T6" fmla="*/ 9 w 28"/>
                    <a:gd name="T7" fmla="*/ 82 h 159"/>
                    <a:gd name="T8" fmla="*/ 16 w 28"/>
                    <a:gd name="T9" fmla="*/ 107 h 159"/>
                    <a:gd name="T10" fmla="*/ 20 w 28"/>
                    <a:gd name="T11" fmla="*/ 132 h 159"/>
                    <a:gd name="T12" fmla="*/ 28 w 28"/>
                    <a:gd name="T13" fmla="*/ 159 h 15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159"/>
                    <a:gd name="T23" fmla="*/ 28 w 28"/>
                    <a:gd name="T24" fmla="*/ 159 h 15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159">
                      <a:moveTo>
                        <a:pt x="15" y="0"/>
                      </a:moveTo>
                      <a:cubicBezTo>
                        <a:pt x="14" y="4"/>
                        <a:pt x="11" y="9"/>
                        <a:pt x="8" y="12"/>
                      </a:cubicBezTo>
                      <a:cubicBezTo>
                        <a:pt x="6" y="15"/>
                        <a:pt x="6" y="19"/>
                        <a:pt x="4" y="22"/>
                      </a:cubicBezTo>
                      <a:cubicBezTo>
                        <a:pt x="0" y="41"/>
                        <a:pt x="4" y="63"/>
                        <a:pt x="9" y="82"/>
                      </a:cubicBezTo>
                      <a:cubicBezTo>
                        <a:pt x="11" y="91"/>
                        <a:pt x="13" y="99"/>
                        <a:pt x="16" y="107"/>
                      </a:cubicBezTo>
                      <a:cubicBezTo>
                        <a:pt x="16" y="115"/>
                        <a:pt x="18" y="124"/>
                        <a:pt x="20" y="132"/>
                      </a:cubicBezTo>
                      <a:cubicBezTo>
                        <a:pt x="22" y="141"/>
                        <a:pt x="28" y="150"/>
                        <a:pt x="28" y="159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53" name="Freeform 273"/>
                <p:cNvSpPr>
                  <a:spLocks/>
                </p:cNvSpPr>
                <p:nvPr/>
              </p:nvSpPr>
              <p:spPr bwMode="auto">
                <a:xfrm>
                  <a:off x="1334" y="2084"/>
                  <a:ext cx="25" cy="148"/>
                </a:xfrm>
                <a:custGeom>
                  <a:avLst/>
                  <a:gdLst>
                    <a:gd name="T0" fmla="*/ 0 w 25"/>
                    <a:gd name="T1" fmla="*/ 0 h 148"/>
                    <a:gd name="T2" fmla="*/ 9 w 25"/>
                    <a:gd name="T3" fmla="*/ 14 h 148"/>
                    <a:gd name="T4" fmla="*/ 18 w 25"/>
                    <a:gd name="T5" fmla="*/ 30 h 148"/>
                    <a:gd name="T6" fmla="*/ 22 w 25"/>
                    <a:gd name="T7" fmla="*/ 46 h 148"/>
                    <a:gd name="T8" fmla="*/ 25 w 25"/>
                    <a:gd name="T9" fmla="*/ 52 h 148"/>
                    <a:gd name="T10" fmla="*/ 25 w 25"/>
                    <a:gd name="T11" fmla="*/ 58 h 148"/>
                    <a:gd name="T12" fmla="*/ 15 w 25"/>
                    <a:gd name="T13" fmla="*/ 123 h 148"/>
                    <a:gd name="T14" fmla="*/ 11 w 25"/>
                    <a:gd name="T15" fmla="*/ 135 h 148"/>
                    <a:gd name="T16" fmla="*/ 9 w 25"/>
                    <a:gd name="T17" fmla="*/ 148 h 1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5"/>
                    <a:gd name="T28" fmla="*/ 0 h 148"/>
                    <a:gd name="T29" fmla="*/ 25 w 25"/>
                    <a:gd name="T30" fmla="*/ 148 h 14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5" h="148">
                      <a:moveTo>
                        <a:pt x="0" y="0"/>
                      </a:moveTo>
                      <a:cubicBezTo>
                        <a:pt x="1" y="5"/>
                        <a:pt x="7" y="8"/>
                        <a:pt x="9" y="14"/>
                      </a:cubicBezTo>
                      <a:cubicBezTo>
                        <a:pt x="11" y="19"/>
                        <a:pt x="14" y="26"/>
                        <a:pt x="18" y="30"/>
                      </a:cubicBezTo>
                      <a:cubicBezTo>
                        <a:pt x="20" y="35"/>
                        <a:pt x="21" y="41"/>
                        <a:pt x="22" y="46"/>
                      </a:cubicBezTo>
                      <a:cubicBezTo>
                        <a:pt x="23" y="48"/>
                        <a:pt x="25" y="52"/>
                        <a:pt x="25" y="52"/>
                      </a:cubicBezTo>
                      <a:cubicBezTo>
                        <a:pt x="25" y="54"/>
                        <a:pt x="25" y="56"/>
                        <a:pt x="25" y="58"/>
                      </a:cubicBezTo>
                      <a:cubicBezTo>
                        <a:pt x="25" y="62"/>
                        <a:pt x="25" y="116"/>
                        <a:pt x="15" y="123"/>
                      </a:cubicBezTo>
                      <a:cubicBezTo>
                        <a:pt x="13" y="127"/>
                        <a:pt x="12" y="131"/>
                        <a:pt x="11" y="135"/>
                      </a:cubicBezTo>
                      <a:cubicBezTo>
                        <a:pt x="11" y="138"/>
                        <a:pt x="9" y="145"/>
                        <a:pt x="9" y="148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54" name="Freeform 274"/>
                <p:cNvSpPr>
                  <a:spLocks/>
                </p:cNvSpPr>
                <p:nvPr/>
              </p:nvSpPr>
              <p:spPr bwMode="auto">
                <a:xfrm>
                  <a:off x="1087" y="1927"/>
                  <a:ext cx="15" cy="49"/>
                </a:xfrm>
                <a:custGeom>
                  <a:avLst/>
                  <a:gdLst>
                    <a:gd name="T0" fmla="*/ 0 w 15"/>
                    <a:gd name="T1" fmla="*/ 0 h 49"/>
                    <a:gd name="T2" fmla="*/ 3 w 15"/>
                    <a:gd name="T3" fmla="*/ 6 h 49"/>
                    <a:gd name="T4" fmla="*/ 11 w 15"/>
                    <a:gd name="T5" fmla="*/ 28 h 49"/>
                    <a:gd name="T6" fmla="*/ 15 w 15"/>
                    <a:gd name="T7" fmla="*/ 44 h 49"/>
                    <a:gd name="T8" fmla="*/ 15 w 15"/>
                    <a:gd name="T9" fmla="*/ 49 h 4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49"/>
                    <a:gd name="T17" fmla="*/ 15 w 15"/>
                    <a:gd name="T18" fmla="*/ 49 h 4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49">
                      <a:moveTo>
                        <a:pt x="0" y="0"/>
                      </a:moveTo>
                      <a:cubicBezTo>
                        <a:pt x="1" y="5"/>
                        <a:pt x="0" y="3"/>
                        <a:pt x="3" y="6"/>
                      </a:cubicBezTo>
                      <a:cubicBezTo>
                        <a:pt x="5" y="14"/>
                        <a:pt x="10" y="20"/>
                        <a:pt x="11" y="28"/>
                      </a:cubicBezTo>
                      <a:cubicBezTo>
                        <a:pt x="13" y="33"/>
                        <a:pt x="13" y="38"/>
                        <a:pt x="15" y="44"/>
                      </a:cubicBezTo>
                      <a:cubicBezTo>
                        <a:pt x="15" y="45"/>
                        <a:pt x="15" y="49"/>
                        <a:pt x="15" y="49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55" name="Freeform 275"/>
                <p:cNvSpPr>
                  <a:spLocks/>
                </p:cNvSpPr>
                <p:nvPr/>
              </p:nvSpPr>
              <p:spPr bwMode="auto">
                <a:xfrm>
                  <a:off x="1230" y="1925"/>
                  <a:ext cx="26" cy="53"/>
                </a:xfrm>
                <a:custGeom>
                  <a:avLst/>
                  <a:gdLst>
                    <a:gd name="T0" fmla="*/ 26 w 26"/>
                    <a:gd name="T1" fmla="*/ 0 h 53"/>
                    <a:gd name="T2" fmla="*/ 21 w 26"/>
                    <a:gd name="T3" fmla="*/ 7 h 53"/>
                    <a:gd name="T4" fmla="*/ 14 w 26"/>
                    <a:gd name="T5" fmla="*/ 16 h 53"/>
                    <a:gd name="T6" fmla="*/ 9 w 26"/>
                    <a:gd name="T7" fmla="*/ 25 h 53"/>
                    <a:gd name="T8" fmla="*/ 3 w 26"/>
                    <a:gd name="T9" fmla="*/ 44 h 53"/>
                    <a:gd name="T10" fmla="*/ 0 w 26"/>
                    <a:gd name="T11" fmla="*/ 53 h 5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6"/>
                    <a:gd name="T19" fmla="*/ 0 h 53"/>
                    <a:gd name="T20" fmla="*/ 26 w 26"/>
                    <a:gd name="T21" fmla="*/ 53 h 5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6" h="53">
                      <a:moveTo>
                        <a:pt x="26" y="0"/>
                      </a:moveTo>
                      <a:cubicBezTo>
                        <a:pt x="25" y="3"/>
                        <a:pt x="24" y="5"/>
                        <a:pt x="21" y="7"/>
                      </a:cubicBezTo>
                      <a:cubicBezTo>
                        <a:pt x="20" y="10"/>
                        <a:pt x="16" y="15"/>
                        <a:pt x="14" y="16"/>
                      </a:cubicBezTo>
                      <a:cubicBezTo>
                        <a:pt x="13" y="20"/>
                        <a:pt x="12" y="22"/>
                        <a:pt x="9" y="25"/>
                      </a:cubicBezTo>
                      <a:cubicBezTo>
                        <a:pt x="7" y="31"/>
                        <a:pt x="5" y="38"/>
                        <a:pt x="3" y="44"/>
                      </a:cubicBezTo>
                      <a:cubicBezTo>
                        <a:pt x="2" y="47"/>
                        <a:pt x="0" y="53"/>
                        <a:pt x="0" y="53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56" name="Freeform 276"/>
                <p:cNvSpPr>
                  <a:spLocks/>
                </p:cNvSpPr>
                <p:nvPr/>
              </p:nvSpPr>
              <p:spPr bwMode="auto">
                <a:xfrm>
                  <a:off x="990" y="1913"/>
                  <a:ext cx="47" cy="40"/>
                </a:xfrm>
                <a:custGeom>
                  <a:avLst/>
                  <a:gdLst>
                    <a:gd name="T0" fmla="*/ 47 w 47"/>
                    <a:gd name="T1" fmla="*/ 4 h 40"/>
                    <a:gd name="T2" fmla="*/ 36 w 47"/>
                    <a:gd name="T3" fmla="*/ 2 h 40"/>
                    <a:gd name="T4" fmla="*/ 22 w 47"/>
                    <a:gd name="T5" fmla="*/ 12 h 40"/>
                    <a:gd name="T6" fmla="*/ 14 w 47"/>
                    <a:gd name="T7" fmla="*/ 18 h 40"/>
                    <a:gd name="T8" fmla="*/ 5 w 47"/>
                    <a:gd name="T9" fmla="*/ 27 h 40"/>
                    <a:gd name="T10" fmla="*/ 0 w 47"/>
                    <a:gd name="T11" fmla="*/ 35 h 40"/>
                    <a:gd name="T12" fmla="*/ 5 w 47"/>
                    <a:gd name="T13" fmla="*/ 39 h 40"/>
                    <a:gd name="T14" fmla="*/ 26 w 47"/>
                    <a:gd name="T15" fmla="*/ 35 h 40"/>
                    <a:gd name="T16" fmla="*/ 32 w 47"/>
                    <a:gd name="T17" fmla="*/ 29 h 40"/>
                    <a:gd name="T18" fmla="*/ 34 w 47"/>
                    <a:gd name="T19" fmla="*/ 27 h 40"/>
                    <a:gd name="T20" fmla="*/ 45 w 47"/>
                    <a:gd name="T21" fmla="*/ 14 h 40"/>
                    <a:gd name="T22" fmla="*/ 47 w 47"/>
                    <a:gd name="T23" fmla="*/ 8 h 40"/>
                    <a:gd name="T24" fmla="*/ 47 w 47"/>
                    <a:gd name="T25" fmla="*/ 4 h 40"/>
                    <a:gd name="T26" fmla="*/ 40 w 47"/>
                    <a:gd name="T27" fmla="*/ 2 h 4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7"/>
                    <a:gd name="T43" fmla="*/ 0 h 40"/>
                    <a:gd name="T44" fmla="*/ 47 w 47"/>
                    <a:gd name="T45" fmla="*/ 40 h 4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7" h="40">
                      <a:moveTo>
                        <a:pt x="47" y="4"/>
                      </a:moveTo>
                      <a:cubicBezTo>
                        <a:pt x="43" y="0"/>
                        <a:pt x="41" y="1"/>
                        <a:pt x="36" y="2"/>
                      </a:cubicBezTo>
                      <a:cubicBezTo>
                        <a:pt x="31" y="4"/>
                        <a:pt x="26" y="8"/>
                        <a:pt x="22" y="12"/>
                      </a:cubicBezTo>
                      <a:cubicBezTo>
                        <a:pt x="20" y="14"/>
                        <a:pt x="17" y="18"/>
                        <a:pt x="14" y="18"/>
                      </a:cubicBezTo>
                      <a:cubicBezTo>
                        <a:pt x="11" y="21"/>
                        <a:pt x="8" y="26"/>
                        <a:pt x="5" y="27"/>
                      </a:cubicBezTo>
                      <a:cubicBezTo>
                        <a:pt x="3" y="30"/>
                        <a:pt x="0" y="32"/>
                        <a:pt x="0" y="35"/>
                      </a:cubicBezTo>
                      <a:cubicBezTo>
                        <a:pt x="0" y="38"/>
                        <a:pt x="2" y="39"/>
                        <a:pt x="5" y="39"/>
                      </a:cubicBezTo>
                      <a:cubicBezTo>
                        <a:pt x="12" y="39"/>
                        <a:pt x="20" y="40"/>
                        <a:pt x="26" y="35"/>
                      </a:cubicBezTo>
                      <a:cubicBezTo>
                        <a:pt x="26" y="35"/>
                        <a:pt x="31" y="30"/>
                        <a:pt x="32" y="29"/>
                      </a:cubicBezTo>
                      <a:cubicBezTo>
                        <a:pt x="33" y="28"/>
                        <a:pt x="34" y="27"/>
                        <a:pt x="34" y="27"/>
                      </a:cubicBezTo>
                      <a:cubicBezTo>
                        <a:pt x="35" y="24"/>
                        <a:pt x="42" y="16"/>
                        <a:pt x="45" y="14"/>
                      </a:cubicBezTo>
                      <a:cubicBezTo>
                        <a:pt x="45" y="12"/>
                        <a:pt x="47" y="10"/>
                        <a:pt x="47" y="8"/>
                      </a:cubicBezTo>
                      <a:cubicBezTo>
                        <a:pt x="47" y="6"/>
                        <a:pt x="47" y="5"/>
                        <a:pt x="47" y="4"/>
                      </a:cubicBezTo>
                      <a:cubicBezTo>
                        <a:pt x="45" y="2"/>
                        <a:pt x="40" y="2"/>
                        <a:pt x="40" y="2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57" name="Freeform 277"/>
                <p:cNvSpPr>
                  <a:spLocks/>
                </p:cNvSpPr>
                <p:nvPr/>
              </p:nvSpPr>
              <p:spPr bwMode="auto">
                <a:xfrm>
                  <a:off x="990" y="1949"/>
                  <a:ext cx="13" cy="45"/>
                </a:xfrm>
                <a:custGeom>
                  <a:avLst/>
                  <a:gdLst>
                    <a:gd name="T0" fmla="*/ 0 w 13"/>
                    <a:gd name="T1" fmla="*/ 0 h 45"/>
                    <a:gd name="T2" fmla="*/ 7 w 13"/>
                    <a:gd name="T3" fmla="*/ 22 h 45"/>
                    <a:gd name="T4" fmla="*/ 11 w 13"/>
                    <a:gd name="T5" fmla="*/ 39 h 45"/>
                    <a:gd name="T6" fmla="*/ 13 w 13"/>
                    <a:gd name="T7" fmla="*/ 43 h 4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"/>
                    <a:gd name="T13" fmla="*/ 0 h 45"/>
                    <a:gd name="T14" fmla="*/ 13 w 13"/>
                    <a:gd name="T15" fmla="*/ 45 h 4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" h="45">
                      <a:moveTo>
                        <a:pt x="0" y="0"/>
                      </a:moveTo>
                      <a:cubicBezTo>
                        <a:pt x="1" y="6"/>
                        <a:pt x="3" y="17"/>
                        <a:pt x="7" y="22"/>
                      </a:cubicBezTo>
                      <a:cubicBezTo>
                        <a:pt x="8" y="28"/>
                        <a:pt x="10" y="33"/>
                        <a:pt x="11" y="39"/>
                      </a:cubicBezTo>
                      <a:cubicBezTo>
                        <a:pt x="12" y="40"/>
                        <a:pt x="13" y="45"/>
                        <a:pt x="13" y="43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58" name="Freeform 278"/>
                <p:cNvSpPr>
                  <a:spLocks/>
                </p:cNvSpPr>
                <p:nvPr/>
              </p:nvSpPr>
              <p:spPr bwMode="auto">
                <a:xfrm>
                  <a:off x="1039" y="1920"/>
                  <a:ext cx="29" cy="35"/>
                </a:xfrm>
                <a:custGeom>
                  <a:avLst/>
                  <a:gdLst>
                    <a:gd name="T0" fmla="*/ 0 w 29"/>
                    <a:gd name="T1" fmla="*/ 0 h 35"/>
                    <a:gd name="T2" fmla="*/ 4 w 29"/>
                    <a:gd name="T3" fmla="*/ 5 h 35"/>
                    <a:gd name="T4" fmla="*/ 13 w 29"/>
                    <a:gd name="T5" fmla="*/ 15 h 35"/>
                    <a:gd name="T6" fmla="*/ 17 w 29"/>
                    <a:gd name="T7" fmla="*/ 20 h 35"/>
                    <a:gd name="T8" fmla="*/ 25 w 29"/>
                    <a:gd name="T9" fmla="*/ 29 h 35"/>
                    <a:gd name="T10" fmla="*/ 29 w 29"/>
                    <a:gd name="T11" fmla="*/ 35 h 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9"/>
                    <a:gd name="T19" fmla="*/ 0 h 35"/>
                    <a:gd name="T20" fmla="*/ 29 w 29"/>
                    <a:gd name="T21" fmla="*/ 35 h 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9" h="35">
                      <a:moveTo>
                        <a:pt x="0" y="0"/>
                      </a:moveTo>
                      <a:cubicBezTo>
                        <a:pt x="1" y="3"/>
                        <a:pt x="2" y="4"/>
                        <a:pt x="4" y="5"/>
                      </a:cubicBezTo>
                      <a:cubicBezTo>
                        <a:pt x="6" y="8"/>
                        <a:pt x="10" y="13"/>
                        <a:pt x="13" y="15"/>
                      </a:cubicBezTo>
                      <a:cubicBezTo>
                        <a:pt x="15" y="18"/>
                        <a:pt x="15" y="19"/>
                        <a:pt x="17" y="20"/>
                      </a:cubicBezTo>
                      <a:cubicBezTo>
                        <a:pt x="19" y="24"/>
                        <a:pt x="22" y="27"/>
                        <a:pt x="25" y="29"/>
                      </a:cubicBezTo>
                      <a:cubicBezTo>
                        <a:pt x="26" y="31"/>
                        <a:pt x="27" y="33"/>
                        <a:pt x="29" y="35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59" name="Freeform 279"/>
                <p:cNvSpPr>
                  <a:spLocks/>
                </p:cNvSpPr>
                <p:nvPr/>
              </p:nvSpPr>
              <p:spPr bwMode="auto">
                <a:xfrm>
                  <a:off x="989" y="2084"/>
                  <a:ext cx="2" cy="14"/>
                </a:xfrm>
                <a:custGeom>
                  <a:avLst/>
                  <a:gdLst>
                    <a:gd name="T0" fmla="*/ 0 w 2"/>
                    <a:gd name="T1" fmla="*/ 0 h 14"/>
                    <a:gd name="T2" fmla="*/ 2 w 2"/>
                    <a:gd name="T3" fmla="*/ 14 h 14"/>
                    <a:gd name="T4" fmla="*/ 0 60000 65536"/>
                    <a:gd name="T5" fmla="*/ 0 60000 65536"/>
                    <a:gd name="T6" fmla="*/ 0 w 2"/>
                    <a:gd name="T7" fmla="*/ 0 h 14"/>
                    <a:gd name="T8" fmla="*/ 2 w 2"/>
                    <a:gd name="T9" fmla="*/ 14 h 1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" h="14">
                      <a:moveTo>
                        <a:pt x="0" y="0"/>
                      </a:moveTo>
                      <a:cubicBezTo>
                        <a:pt x="0" y="4"/>
                        <a:pt x="2" y="9"/>
                        <a:pt x="2" y="14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60" name="Freeform 280"/>
                <p:cNvSpPr>
                  <a:spLocks/>
                </p:cNvSpPr>
                <p:nvPr/>
              </p:nvSpPr>
              <p:spPr bwMode="auto">
                <a:xfrm>
                  <a:off x="1011" y="2001"/>
                  <a:ext cx="15" cy="14"/>
                </a:xfrm>
                <a:custGeom>
                  <a:avLst/>
                  <a:gdLst>
                    <a:gd name="T0" fmla="*/ 13 w 15"/>
                    <a:gd name="T1" fmla="*/ 2 h 14"/>
                    <a:gd name="T2" fmla="*/ 0 w 15"/>
                    <a:gd name="T3" fmla="*/ 6 h 14"/>
                    <a:gd name="T4" fmla="*/ 11 w 15"/>
                    <a:gd name="T5" fmla="*/ 10 h 14"/>
                    <a:gd name="T6" fmla="*/ 15 w 15"/>
                    <a:gd name="T7" fmla="*/ 4 h 14"/>
                    <a:gd name="T8" fmla="*/ 13 w 15"/>
                    <a:gd name="T9" fmla="*/ 2 h 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14"/>
                    <a:gd name="T17" fmla="*/ 15 w 15"/>
                    <a:gd name="T18" fmla="*/ 14 h 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14">
                      <a:moveTo>
                        <a:pt x="13" y="2"/>
                      </a:moveTo>
                      <a:cubicBezTo>
                        <a:pt x="7" y="2"/>
                        <a:pt x="2" y="0"/>
                        <a:pt x="0" y="6"/>
                      </a:cubicBezTo>
                      <a:cubicBezTo>
                        <a:pt x="1" y="14"/>
                        <a:pt x="4" y="11"/>
                        <a:pt x="11" y="10"/>
                      </a:cubicBezTo>
                      <a:cubicBezTo>
                        <a:pt x="12" y="7"/>
                        <a:pt x="14" y="7"/>
                        <a:pt x="15" y="4"/>
                      </a:cubicBezTo>
                      <a:cubicBezTo>
                        <a:pt x="15" y="3"/>
                        <a:pt x="12" y="2"/>
                        <a:pt x="13" y="2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61" name="Freeform 281"/>
                <p:cNvSpPr>
                  <a:spLocks/>
                </p:cNvSpPr>
                <p:nvPr/>
              </p:nvSpPr>
              <p:spPr bwMode="auto">
                <a:xfrm>
                  <a:off x="1028" y="2002"/>
                  <a:ext cx="30" cy="43"/>
                </a:xfrm>
                <a:custGeom>
                  <a:avLst/>
                  <a:gdLst>
                    <a:gd name="T0" fmla="*/ 0 w 30"/>
                    <a:gd name="T1" fmla="*/ 0 h 43"/>
                    <a:gd name="T2" fmla="*/ 9 w 30"/>
                    <a:gd name="T3" fmla="*/ 10 h 43"/>
                    <a:gd name="T4" fmla="*/ 16 w 30"/>
                    <a:gd name="T5" fmla="*/ 22 h 43"/>
                    <a:gd name="T6" fmla="*/ 20 w 30"/>
                    <a:gd name="T7" fmla="*/ 27 h 43"/>
                    <a:gd name="T8" fmla="*/ 24 w 30"/>
                    <a:gd name="T9" fmla="*/ 33 h 43"/>
                    <a:gd name="T10" fmla="*/ 29 w 30"/>
                    <a:gd name="T11" fmla="*/ 41 h 43"/>
                    <a:gd name="T12" fmla="*/ 30 w 30"/>
                    <a:gd name="T13" fmla="*/ 43 h 4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0"/>
                    <a:gd name="T22" fmla="*/ 0 h 43"/>
                    <a:gd name="T23" fmla="*/ 30 w 30"/>
                    <a:gd name="T24" fmla="*/ 43 h 4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0" h="43">
                      <a:moveTo>
                        <a:pt x="0" y="0"/>
                      </a:moveTo>
                      <a:cubicBezTo>
                        <a:pt x="4" y="2"/>
                        <a:pt x="5" y="7"/>
                        <a:pt x="9" y="10"/>
                      </a:cubicBezTo>
                      <a:cubicBezTo>
                        <a:pt x="10" y="15"/>
                        <a:pt x="13" y="19"/>
                        <a:pt x="16" y="22"/>
                      </a:cubicBezTo>
                      <a:cubicBezTo>
                        <a:pt x="18" y="27"/>
                        <a:pt x="16" y="25"/>
                        <a:pt x="20" y="27"/>
                      </a:cubicBezTo>
                      <a:cubicBezTo>
                        <a:pt x="20" y="29"/>
                        <a:pt x="22" y="31"/>
                        <a:pt x="24" y="33"/>
                      </a:cubicBezTo>
                      <a:cubicBezTo>
                        <a:pt x="25" y="36"/>
                        <a:pt x="26" y="39"/>
                        <a:pt x="29" y="41"/>
                      </a:cubicBezTo>
                      <a:cubicBezTo>
                        <a:pt x="29" y="41"/>
                        <a:pt x="30" y="43"/>
                        <a:pt x="30" y="43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62" name="Freeform 282"/>
                <p:cNvSpPr>
                  <a:spLocks/>
                </p:cNvSpPr>
                <p:nvPr/>
              </p:nvSpPr>
              <p:spPr bwMode="auto">
                <a:xfrm>
                  <a:off x="1011" y="2015"/>
                  <a:ext cx="12" cy="34"/>
                </a:xfrm>
                <a:custGeom>
                  <a:avLst/>
                  <a:gdLst>
                    <a:gd name="T0" fmla="*/ 0 w 12"/>
                    <a:gd name="T1" fmla="*/ 0 h 34"/>
                    <a:gd name="T2" fmla="*/ 12 w 12"/>
                    <a:gd name="T3" fmla="*/ 34 h 34"/>
                    <a:gd name="T4" fmla="*/ 0 60000 65536"/>
                    <a:gd name="T5" fmla="*/ 0 60000 65536"/>
                    <a:gd name="T6" fmla="*/ 0 w 12"/>
                    <a:gd name="T7" fmla="*/ 0 h 34"/>
                    <a:gd name="T8" fmla="*/ 12 w 12"/>
                    <a:gd name="T9" fmla="*/ 34 h 34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2" h="34">
                      <a:moveTo>
                        <a:pt x="0" y="0"/>
                      </a:moveTo>
                      <a:cubicBezTo>
                        <a:pt x="2" y="12"/>
                        <a:pt x="6" y="23"/>
                        <a:pt x="12" y="34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63" name="Freeform 283"/>
                <p:cNvSpPr>
                  <a:spLocks/>
                </p:cNvSpPr>
                <p:nvPr/>
              </p:nvSpPr>
              <p:spPr bwMode="auto">
                <a:xfrm>
                  <a:off x="994" y="2034"/>
                  <a:ext cx="15" cy="15"/>
                </a:xfrm>
                <a:custGeom>
                  <a:avLst/>
                  <a:gdLst>
                    <a:gd name="T0" fmla="*/ 12 w 15"/>
                    <a:gd name="T1" fmla="*/ 4 h 15"/>
                    <a:gd name="T2" fmla="*/ 0 w 15"/>
                    <a:gd name="T3" fmla="*/ 11 h 15"/>
                    <a:gd name="T4" fmla="*/ 8 w 15"/>
                    <a:gd name="T5" fmla="*/ 11 h 15"/>
                    <a:gd name="T6" fmla="*/ 12 w 15"/>
                    <a:gd name="T7" fmla="*/ 4 h 1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5"/>
                    <a:gd name="T13" fmla="*/ 0 h 15"/>
                    <a:gd name="T14" fmla="*/ 15 w 15"/>
                    <a:gd name="T15" fmla="*/ 15 h 1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5" h="15">
                      <a:moveTo>
                        <a:pt x="12" y="4"/>
                      </a:moveTo>
                      <a:cubicBezTo>
                        <a:pt x="4" y="4"/>
                        <a:pt x="2" y="4"/>
                        <a:pt x="0" y="11"/>
                      </a:cubicBezTo>
                      <a:cubicBezTo>
                        <a:pt x="1" y="15"/>
                        <a:pt x="4" y="13"/>
                        <a:pt x="8" y="11"/>
                      </a:cubicBezTo>
                      <a:cubicBezTo>
                        <a:pt x="8" y="11"/>
                        <a:pt x="15" y="0"/>
                        <a:pt x="12" y="4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64" name="Freeform 284"/>
                <p:cNvSpPr>
                  <a:spLocks/>
                </p:cNvSpPr>
                <p:nvPr/>
              </p:nvSpPr>
              <p:spPr bwMode="auto">
                <a:xfrm>
                  <a:off x="1008" y="2037"/>
                  <a:ext cx="31" cy="31"/>
                </a:xfrm>
                <a:custGeom>
                  <a:avLst/>
                  <a:gdLst>
                    <a:gd name="T0" fmla="*/ 0 w 31"/>
                    <a:gd name="T1" fmla="*/ 0 h 31"/>
                    <a:gd name="T2" fmla="*/ 6 w 31"/>
                    <a:gd name="T3" fmla="*/ 6 h 31"/>
                    <a:gd name="T4" fmla="*/ 11 w 31"/>
                    <a:gd name="T5" fmla="*/ 11 h 31"/>
                    <a:gd name="T6" fmla="*/ 25 w 31"/>
                    <a:gd name="T7" fmla="*/ 27 h 31"/>
                    <a:gd name="T8" fmla="*/ 31 w 31"/>
                    <a:gd name="T9" fmla="*/ 31 h 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1"/>
                    <a:gd name="T16" fmla="*/ 0 h 31"/>
                    <a:gd name="T17" fmla="*/ 31 w 31"/>
                    <a:gd name="T18" fmla="*/ 31 h 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1" h="31">
                      <a:moveTo>
                        <a:pt x="0" y="0"/>
                      </a:moveTo>
                      <a:cubicBezTo>
                        <a:pt x="3" y="1"/>
                        <a:pt x="3" y="4"/>
                        <a:pt x="6" y="6"/>
                      </a:cubicBezTo>
                      <a:cubicBezTo>
                        <a:pt x="7" y="8"/>
                        <a:pt x="8" y="10"/>
                        <a:pt x="11" y="11"/>
                      </a:cubicBezTo>
                      <a:cubicBezTo>
                        <a:pt x="13" y="16"/>
                        <a:pt x="20" y="23"/>
                        <a:pt x="25" y="27"/>
                      </a:cubicBezTo>
                      <a:cubicBezTo>
                        <a:pt x="27" y="29"/>
                        <a:pt x="31" y="31"/>
                        <a:pt x="31" y="31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65" name="Freeform 285"/>
                <p:cNvSpPr>
                  <a:spLocks/>
                </p:cNvSpPr>
                <p:nvPr/>
              </p:nvSpPr>
              <p:spPr bwMode="auto">
                <a:xfrm>
                  <a:off x="994" y="2047"/>
                  <a:ext cx="17" cy="33"/>
                </a:xfrm>
                <a:custGeom>
                  <a:avLst/>
                  <a:gdLst>
                    <a:gd name="T0" fmla="*/ 0 w 17"/>
                    <a:gd name="T1" fmla="*/ 0 h 33"/>
                    <a:gd name="T2" fmla="*/ 4 w 17"/>
                    <a:gd name="T3" fmla="*/ 7 h 33"/>
                    <a:gd name="T4" fmla="*/ 8 w 17"/>
                    <a:gd name="T5" fmla="*/ 16 h 33"/>
                    <a:gd name="T6" fmla="*/ 17 w 17"/>
                    <a:gd name="T7" fmla="*/ 30 h 3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33"/>
                    <a:gd name="T14" fmla="*/ 17 w 17"/>
                    <a:gd name="T15" fmla="*/ 33 h 3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33">
                      <a:moveTo>
                        <a:pt x="0" y="0"/>
                      </a:moveTo>
                      <a:cubicBezTo>
                        <a:pt x="1" y="4"/>
                        <a:pt x="0" y="5"/>
                        <a:pt x="4" y="7"/>
                      </a:cubicBezTo>
                      <a:cubicBezTo>
                        <a:pt x="5" y="11"/>
                        <a:pt x="5" y="14"/>
                        <a:pt x="8" y="16"/>
                      </a:cubicBezTo>
                      <a:cubicBezTo>
                        <a:pt x="9" y="18"/>
                        <a:pt x="15" y="33"/>
                        <a:pt x="17" y="30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66" name="Freeform 286"/>
                <p:cNvSpPr>
                  <a:spLocks/>
                </p:cNvSpPr>
                <p:nvPr/>
              </p:nvSpPr>
              <p:spPr bwMode="auto">
                <a:xfrm>
                  <a:off x="1313" y="1997"/>
                  <a:ext cx="17" cy="16"/>
                </a:xfrm>
                <a:custGeom>
                  <a:avLst/>
                  <a:gdLst>
                    <a:gd name="T0" fmla="*/ 5 w 17"/>
                    <a:gd name="T1" fmla="*/ 0 h 16"/>
                    <a:gd name="T2" fmla="*/ 1 w 17"/>
                    <a:gd name="T3" fmla="*/ 2 h 16"/>
                    <a:gd name="T4" fmla="*/ 8 w 17"/>
                    <a:gd name="T5" fmla="*/ 16 h 16"/>
                    <a:gd name="T6" fmla="*/ 5 w 17"/>
                    <a:gd name="T7" fmla="*/ 0 h 1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7"/>
                    <a:gd name="T13" fmla="*/ 0 h 16"/>
                    <a:gd name="T14" fmla="*/ 17 w 17"/>
                    <a:gd name="T15" fmla="*/ 16 h 1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7" h="16">
                      <a:moveTo>
                        <a:pt x="5" y="0"/>
                      </a:moveTo>
                      <a:cubicBezTo>
                        <a:pt x="4" y="1"/>
                        <a:pt x="1" y="1"/>
                        <a:pt x="1" y="2"/>
                      </a:cubicBezTo>
                      <a:cubicBezTo>
                        <a:pt x="0" y="10"/>
                        <a:pt x="2" y="14"/>
                        <a:pt x="8" y="16"/>
                      </a:cubicBezTo>
                      <a:cubicBezTo>
                        <a:pt x="17" y="13"/>
                        <a:pt x="11" y="2"/>
                        <a:pt x="5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67" name="Freeform 287"/>
                <p:cNvSpPr>
                  <a:spLocks/>
                </p:cNvSpPr>
                <p:nvPr/>
              </p:nvSpPr>
              <p:spPr bwMode="auto">
                <a:xfrm>
                  <a:off x="1268" y="1999"/>
                  <a:ext cx="45" cy="30"/>
                </a:xfrm>
                <a:custGeom>
                  <a:avLst/>
                  <a:gdLst>
                    <a:gd name="T0" fmla="*/ 45 w 45"/>
                    <a:gd name="T1" fmla="*/ 0 h 30"/>
                    <a:gd name="T2" fmla="*/ 38 w 45"/>
                    <a:gd name="T3" fmla="*/ 4 h 30"/>
                    <a:gd name="T4" fmla="*/ 29 w 45"/>
                    <a:gd name="T5" fmla="*/ 10 h 30"/>
                    <a:gd name="T6" fmla="*/ 4 w 45"/>
                    <a:gd name="T7" fmla="*/ 27 h 30"/>
                    <a:gd name="T8" fmla="*/ 0 w 45"/>
                    <a:gd name="T9" fmla="*/ 30 h 3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5"/>
                    <a:gd name="T16" fmla="*/ 0 h 30"/>
                    <a:gd name="T17" fmla="*/ 45 w 45"/>
                    <a:gd name="T18" fmla="*/ 30 h 3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5" h="30">
                      <a:moveTo>
                        <a:pt x="45" y="0"/>
                      </a:moveTo>
                      <a:cubicBezTo>
                        <a:pt x="43" y="1"/>
                        <a:pt x="41" y="3"/>
                        <a:pt x="38" y="4"/>
                      </a:cubicBezTo>
                      <a:cubicBezTo>
                        <a:pt x="36" y="6"/>
                        <a:pt x="33" y="8"/>
                        <a:pt x="29" y="10"/>
                      </a:cubicBezTo>
                      <a:cubicBezTo>
                        <a:pt x="24" y="18"/>
                        <a:pt x="12" y="22"/>
                        <a:pt x="4" y="27"/>
                      </a:cubicBezTo>
                      <a:cubicBezTo>
                        <a:pt x="3" y="29"/>
                        <a:pt x="3" y="30"/>
                        <a:pt x="0" y="30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68" name="Freeform 288"/>
                <p:cNvSpPr>
                  <a:spLocks/>
                </p:cNvSpPr>
                <p:nvPr/>
              </p:nvSpPr>
              <p:spPr bwMode="auto">
                <a:xfrm>
                  <a:off x="1300" y="2015"/>
                  <a:ext cx="23" cy="24"/>
                </a:xfrm>
                <a:custGeom>
                  <a:avLst/>
                  <a:gdLst>
                    <a:gd name="T0" fmla="*/ 23 w 23"/>
                    <a:gd name="T1" fmla="*/ 0 h 24"/>
                    <a:gd name="T2" fmla="*/ 6 w 23"/>
                    <a:gd name="T3" fmla="*/ 16 h 24"/>
                    <a:gd name="T4" fmla="*/ 2 w 23"/>
                    <a:gd name="T5" fmla="*/ 21 h 24"/>
                    <a:gd name="T6" fmla="*/ 0 w 23"/>
                    <a:gd name="T7" fmla="*/ 23 h 24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3"/>
                    <a:gd name="T13" fmla="*/ 0 h 24"/>
                    <a:gd name="T14" fmla="*/ 23 w 23"/>
                    <a:gd name="T15" fmla="*/ 24 h 24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3" h="24">
                      <a:moveTo>
                        <a:pt x="23" y="0"/>
                      </a:moveTo>
                      <a:cubicBezTo>
                        <a:pt x="13" y="2"/>
                        <a:pt x="13" y="9"/>
                        <a:pt x="6" y="16"/>
                      </a:cubicBezTo>
                      <a:cubicBezTo>
                        <a:pt x="5" y="19"/>
                        <a:pt x="4" y="20"/>
                        <a:pt x="2" y="21"/>
                      </a:cubicBezTo>
                      <a:cubicBezTo>
                        <a:pt x="0" y="24"/>
                        <a:pt x="0" y="24"/>
                        <a:pt x="0" y="23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69" name="Freeform 289"/>
                <p:cNvSpPr>
                  <a:spLocks/>
                </p:cNvSpPr>
                <p:nvPr/>
              </p:nvSpPr>
              <p:spPr bwMode="auto">
                <a:xfrm>
                  <a:off x="1276" y="2038"/>
                  <a:ext cx="38" cy="28"/>
                </a:xfrm>
                <a:custGeom>
                  <a:avLst/>
                  <a:gdLst>
                    <a:gd name="T0" fmla="*/ 38 w 38"/>
                    <a:gd name="T1" fmla="*/ 0 h 28"/>
                    <a:gd name="T2" fmla="*/ 30 w 38"/>
                    <a:gd name="T3" fmla="*/ 5 h 28"/>
                    <a:gd name="T4" fmla="*/ 14 w 38"/>
                    <a:gd name="T5" fmla="*/ 17 h 28"/>
                    <a:gd name="T6" fmla="*/ 9 w 38"/>
                    <a:gd name="T7" fmla="*/ 21 h 28"/>
                    <a:gd name="T8" fmla="*/ 2 w 38"/>
                    <a:gd name="T9" fmla="*/ 26 h 28"/>
                    <a:gd name="T10" fmla="*/ 0 w 38"/>
                    <a:gd name="T11" fmla="*/ 28 h 2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8"/>
                    <a:gd name="T19" fmla="*/ 0 h 28"/>
                    <a:gd name="T20" fmla="*/ 38 w 38"/>
                    <a:gd name="T21" fmla="*/ 28 h 2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8" h="28">
                      <a:moveTo>
                        <a:pt x="38" y="0"/>
                      </a:moveTo>
                      <a:cubicBezTo>
                        <a:pt x="36" y="1"/>
                        <a:pt x="30" y="5"/>
                        <a:pt x="30" y="5"/>
                      </a:cubicBezTo>
                      <a:cubicBezTo>
                        <a:pt x="27" y="9"/>
                        <a:pt x="19" y="15"/>
                        <a:pt x="14" y="17"/>
                      </a:cubicBezTo>
                      <a:cubicBezTo>
                        <a:pt x="13" y="20"/>
                        <a:pt x="12" y="21"/>
                        <a:pt x="9" y="21"/>
                      </a:cubicBezTo>
                      <a:cubicBezTo>
                        <a:pt x="7" y="23"/>
                        <a:pt x="5" y="24"/>
                        <a:pt x="2" y="26"/>
                      </a:cubicBezTo>
                      <a:cubicBezTo>
                        <a:pt x="2" y="27"/>
                        <a:pt x="0" y="28"/>
                        <a:pt x="0" y="28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70" name="Freeform 290"/>
                <p:cNvSpPr>
                  <a:spLocks/>
                </p:cNvSpPr>
                <p:nvPr/>
              </p:nvSpPr>
              <p:spPr bwMode="auto">
                <a:xfrm>
                  <a:off x="1312" y="2033"/>
                  <a:ext cx="15" cy="13"/>
                </a:xfrm>
                <a:custGeom>
                  <a:avLst/>
                  <a:gdLst>
                    <a:gd name="T0" fmla="*/ 2 w 15"/>
                    <a:gd name="T1" fmla="*/ 4 h 13"/>
                    <a:gd name="T2" fmla="*/ 11 w 15"/>
                    <a:gd name="T3" fmla="*/ 2 h 13"/>
                    <a:gd name="T4" fmla="*/ 15 w 15"/>
                    <a:gd name="T5" fmla="*/ 9 h 13"/>
                    <a:gd name="T6" fmla="*/ 4 w 15"/>
                    <a:gd name="T7" fmla="*/ 10 h 13"/>
                    <a:gd name="T8" fmla="*/ 2 w 15"/>
                    <a:gd name="T9" fmla="*/ 4 h 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"/>
                    <a:gd name="T16" fmla="*/ 0 h 13"/>
                    <a:gd name="T17" fmla="*/ 15 w 15"/>
                    <a:gd name="T18" fmla="*/ 13 h 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" h="13">
                      <a:moveTo>
                        <a:pt x="2" y="4"/>
                      </a:moveTo>
                      <a:cubicBezTo>
                        <a:pt x="8" y="2"/>
                        <a:pt x="3" y="0"/>
                        <a:pt x="11" y="2"/>
                      </a:cubicBezTo>
                      <a:cubicBezTo>
                        <a:pt x="15" y="7"/>
                        <a:pt x="13" y="4"/>
                        <a:pt x="15" y="9"/>
                      </a:cubicBezTo>
                      <a:cubicBezTo>
                        <a:pt x="9" y="13"/>
                        <a:pt x="12" y="12"/>
                        <a:pt x="4" y="10"/>
                      </a:cubicBezTo>
                      <a:cubicBezTo>
                        <a:pt x="4" y="9"/>
                        <a:pt x="0" y="4"/>
                        <a:pt x="2" y="4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71" name="Freeform 291"/>
                <p:cNvSpPr>
                  <a:spLocks/>
                </p:cNvSpPr>
                <p:nvPr/>
              </p:nvSpPr>
              <p:spPr bwMode="auto">
                <a:xfrm>
                  <a:off x="1305" y="2045"/>
                  <a:ext cx="21" cy="34"/>
                </a:xfrm>
                <a:custGeom>
                  <a:avLst/>
                  <a:gdLst>
                    <a:gd name="T0" fmla="*/ 21 w 21"/>
                    <a:gd name="T1" fmla="*/ 0 h 34"/>
                    <a:gd name="T2" fmla="*/ 18 w 21"/>
                    <a:gd name="T3" fmla="*/ 6 h 34"/>
                    <a:gd name="T4" fmla="*/ 14 w 21"/>
                    <a:gd name="T5" fmla="*/ 12 h 34"/>
                    <a:gd name="T6" fmla="*/ 10 w 21"/>
                    <a:gd name="T7" fmla="*/ 19 h 34"/>
                    <a:gd name="T8" fmla="*/ 5 w 21"/>
                    <a:gd name="T9" fmla="*/ 27 h 34"/>
                    <a:gd name="T10" fmla="*/ 0 w 21"/>
                    <a:gd name="T11" fmla="*/ 34 h 3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1"/>
                    <a:gd name="T19" fmla="*/ 0 h 34"/>
                    <a:gd name="T20" fmla="*/ 21 w 21"/>
                    <a:gd name="T21" fmla="*/ 34 h 3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1" h="34">
                      <a:moveTo>
                        <a:pt x="21" y="0"/>
                      </a:moveTo>
                      <a:cubicBezTo>
                        <a:pt x="20" y="3"/>
                        <a:pt x="20" y="4"/>
                        <a:pt x="18" y="6"/>
                      </a:cubicBezTo>
                      <a:cubicBezTo>
                        <a:pt x="16" y="11"/>
                        <a:pt x="17" y="10"/>
                        <a:pt x="14" y="12"/>
                      </a:cubicBezTo>
                      <a:cubicBezTo>
                        <a:pt x="12" y="18"/>
                        <a:pt x="14" y="16"/>
                        <a:pt x="10" y="19"/>
                      </a:cubicBezTo>
                      <a:cubicBezTo>
                        <a:pt x="9" y="22"/>
                        <a:pt x="8" y="25"/>
                        <a:pt x="5" y="27"/>
                      </a:cubicBezTo>
                      <a:cubicBezTo>
                        <a:pt x="4" y="29"/>
                        <a:pt x="3" y="34"/>
                        <a:pt x="0" y="34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72" name="Freeform 292"/>
                <p:cNvSpPr>
                  <a:spLocks/>
                </p:cNvSpPr>
                <p:nvPr/>
              </p:nvSpPr>
              <p:spPr bwMode="auto">
                <a:xfrm>
                  <a:off x="1424" y="2018"/>
                  <a:ext cx="24" cy="58"/>
                </a:xfrm>
                <a:custGeom>
                  <a:avLst/>
                  <a:gdLst>
                    <a:gd name="T0" fmla="*/ 4 w 24"/>
                    <a:gd name="T1" fmla="*/ 0 h 58"/>
                    <a:gd name="T2" fmla="*/ 15 w 24"/>
                    <a:gd name="T3" fmla="*/ 12 h 58"/>
                    <a:gd name="T4" fmla="*/ 20 w 24"/>
                    <a:gd name="T5" fmla="*/ 18 h 58"/>
                    <a:gd name="T6" fmla="*/ 8 w 24"/>
                    <a:gd name="T7" fmla="*/ 50 h 58"/>
                    <a:gd name="T8" fmla="*/ 0 w 24"/>
                    <a:gd name="T9" fmla="*/ 58 h 5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4"/>
                    <a:gd name="T16" fmla="*/ 0 h 58"/>
                    <a:gd name="T17" fmla="*/ 24 w 24"/>
                    <a:gd name="T18" fmla="*/ 58 h 5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4" h="58">
                      <a:moveTo>
                        <a:pt x="4" y="0"/>
                      </a:moveTo>
                      <a:cubicBezTo>
                        <a:pt x="9" y="3"/>
                        <a:pt x="8" y="10"/>
                        <a:pt x="15" y="12"/>
                      </a:cubicBezTo>
                      <a:cubicBezTo>
                        <a:pt x="16" y="15"/>
                        <a:pt x="18" y="15"/>
                        <a:pt x="20" y="18"/>
                      </a:cubicBezTo>
                      <a:cubicBezTo>
                        <a:pt x="24" y="29"/>
                        <a:pt x="18" y="43"/>
                        <a:pt x="8" y="50"/>
                      </a:cubicBezTo>
                      <a:cubicBezTo>
                        <a:pt x="7" y="52"/>
                        <a:pt x="2" y="58"/>
                        <a:pt x="0" y="58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73" name="Freeform 293"/>
                <p:cNvSpPr>
                  <a:spLocks/>
                </p:cNvSpPr>
                <p:nvPr/>
              </p:nvSpPr>
              <p:spPr bwMode="auto">
                <a:xfrm>
                  <a:off x="1360" y="1997"/>
                  <a:ext cx="133" cy="162"/>
                </a:xfrm>
                <a:custGeom>
                  <a:avLst/>
                  <a:gdLst>
                    <a:gd name="T0" fmla="*/ 0 w 133"/>
                    <a:gd name="T1" fmla="*/ 0 h 162"/>
                    <a:gd name="T2" fmla="*/ 12 w 133"/>
                    <a:gd name="T3" fmla="*/ 12 h 162"/>
                    <a:gd name="T4" fmla="*/ 16 w 133"/>
                    <a:gd name="T5" fmla="*/ 18 h 162"/>
                    <a:gd name="T6" fmla="*/ 20 w 133"/>
                    <a:gd name="T7" fmla="*/ 21 h 162"/>
                    <a:gd name="T8" fmla="*/ 37 w 133"/>
                    <a:gd name="T9" fmla="*/ 31 h 162"/>
                    <a:gd name="T10" fmla="*/ 43 w 133"/>
                    <a:gd name="T11" fmla="*/ 33 h 162"/>
                    <a:gd name="T12" fmla="*/ 74 w 133"/>
                    <a:gd name="T13" fmla="*/ 46 h 162"/>
                    <a:gd name="T14" fmla="*/ 96 w 133"/>
                    <a:gd name="T15" fmla="*/ 58 h 162"/>
                    <a:gd name="T16" fmla="*/ 118 w 133"/>
                    <a:gd name="T17" fmla="*/ 62 h 162"/>
                    <a:gd name="T18" fmla="*/ 123 w 133"/>
                    <a:gd name="T19" fmla="*/ 67 h 162"/>
                    <a:gd name="T20" fmla="*/ 131 w 133"/>
                    <a:gd name="T21" fmla="*/ 88 h 162"/>
                    <a:gd name="T22" fmla="*/ 123 w 133"/>
                    <a:gd name="T23" fmla="*/ 135 h 162"/>
                    <a:gd name="T24" fmla="*/ 114 w 133"/>
                    <a:gd name="T25" fmla="*/ 143 h 162"/>
                    <a:gd name="T26" fmla="*/ 89 w 133"/>
                    <a:gd name="T27" fmla="*/ 156 h 162"/>
                    <a:gd name="T28" fmla="*/ 66 w 133"/>
                    <a:gd name="T29" fmla="*/ 162 h 162"/>
                    <a:gd name="T30" fmla="*/ 43 w 133"/>
                    <a:gd name="T31" fmla="*/ 154 h 162"/>
                    <a:gd name="T32" fmla="*/ 35 w 133"/>
                    <a:gd name="T33" fmla="*/ 146 h 162"/>
                    <a:gd name="T34" fmla="*/ 31 w 133"/>
                    <a:gd name="T35" fmla="*/ 134 h 162"/>
                    <a:gd name="T36" fmla="*/ 19 w 133"/>
                    <a:gd name="T37" fmla="*/ 105 h 16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133"/>
                    <a:gd name="T58" fmla="*/ 0 h 162"/>
                    <a:gd name="T59" fmla="*/ 133 w 133"/>
                    <a:gd name="T60" fmla="*/ 162 h 162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133" h="162">
                      <a:moveTo>
                        <a:pt x="0" y="0"/>
                      </a:moveTo>
                      <a:cubicBezTo>
                        <a:pt x="5" y="3"/>
                        <a:pt x="7" y="9"/>
                        <a:pt x="12" y="12"/>
                      </a:cubicBezTo>
                      <a:cubicBezTo>
                        <a:pt x="12" y="14"/>
                        <a:pt x="14" y="17"/>
                        <a:pt x="16" y="18"/>
                      </a:cubicBezTo>
                      <a:cubicBezTo>
                        <a:pt x="17" y="19"/>
                        <a:pt x="20" y="21"/>
                        <a:pt x="20" y="21"/>
                      </a:cubicBezTo>
                      <a:cubicBezTo>
                        <a:pt x="22" y="24"/>
                        <a:pt x="33" y="29"/>
                        <a:pt x="37" y="31"/>
                      </a:cubicBezTo>
                      <a:cubicBezTo>
                        <a:pt x="39" y="31"/>
                        <a:pt x="43" y="33"/>
                        <a:pt x="43" y="33"/>
                      </a:cubicBezTo>
                      <a:cubicBezTo>
                        <a:pt x="51" y="41"/>
                        <a:pt x="63" y="43"/>
                        <a:pt x="74" y="46"/>
                      </a:cubicBezTo>
                      <a:cubicBezTo>
                        <a:pt x="82" y="55"/>
                        <a:pt x="84" y="57"/>
                        <a:pt x="96" y="58"/>
                      </a:cubicBezTo>
                      <a:cubicBezTo>
                        <a:pt x="103" y="60"/>
                        <a:pt x="110" y="62"/>
                        <a:pt x="118" y="62"/>
                      </a:cubicBezTo>
                      <a:cubicBezTo>
                        <a:pt x="121" y="63"/>
                        <a:pt x="120" y="65"/>
                        <a:pt x="123" y="67"/>
                      </a:cubicBezTo>
                      <a:cubicBezTo>
                        <a:pt x="127" y="73"/>
                        <a:pt x="130" y="80"/>
                        <a:pt x="131" y="88"/>
                      </a:cubicBezTo>
                      <a:cubicBezTo>
                        <a:pt x="130" y="100"/>
                        <a:pt x="133" y="124"/>
                        <a:pt x="123" y="135"/>
                      </a:cubicBezTo>
                      <a:cubicBezTo>
                        <a:pt x="122" y="138"/>
                        <a:pt x="117" y="143"/>
                        <a:pt x="114" y="143"/>
                      </a:cubicBezTo>
                      <a:cubicBezTo>
                        <a:pt x="112" y="152"/>
                        <a:pt x="97" y="154"/>
                        <a:pt x="89" y="156"/>
                      </a:cubicBezTo>
                      <a:cubicBezTo>
                        <a:pt x="83" y="160"/>
                        <a:pt x="74" y="160"/>
                        <a:pt x="66" y="162"/>
                      </a:cubicBezTo>
                      <a:cubicBezTo>
                        <a:pt x="44" y="160"/>
                        <a:pt x="56" y="158"/>
                        <a:pt x="43" y="154"/>
                      </a:cubicBezTo>
                      <a:cubicBezTo>
                        <a:pt x="40" y="151"/>
                        <a:pt x="38" y="148"/>
                        <a:pt x="35" y="146"/>
                      </a:cubicBezTo>
                      <a:cubicBezTo>
                        <a:pt x="33" y="142"/>
                        <a:pt x="33" y="138"/>
                        <a:pt x="31" y="134"/>
                      </a:cubicBezTo>
                      <a:cubicBezTo>
                        <a:pt x="28" y="124"/>
                        <a:pt x="26" y="112"/>
                        <a:pt x="19" y="105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74" name="Freeform 294"/>
                <p:cNvSpPr>
                  <a:spLocks/>
                </p:cNvSpPr>
                <p:nvPr/>
              </p:nvSpPr>
              <p:spPr bwMode="auto">
                <a:xfrm>
                  <a:off x="1355" y="2151"/>
                  <a:ext cx="52" cy="35"/>
                </a:xfrm>
                <a:custGeom>
                  <a:avLst/>
                  <a:gdLst>
                    <a:gd name="T0" fmla="*/ 50 w 52"/>
                    <a:gd name="T1" fmla="*/ 0 h 35"/>
                    <a:gd name="T2" fmla="*/ 31 w 52"/>
                    <a:gd name="T3" fmla="*/ 22 h 35"/>
                    <a:gd name="T4" fmla="*/ 10 w 52"/>
                    <a:gd name="T5" fmla="*/ 33 h 35"/>
                    <a:gd name="T6" fmla="*/ 0 w 52"/>
                    <a:gd name="T7" fmla="*/ 34 h 3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2"/>
                    <a:gd name="T13" fmla="*/ 0 h 35"/>
                    <a:gd name="T14" fmla="*/ 52 w 52"/>
                    <a:gd name="T15" fmla="*/ 35 h 3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2" h="35">
                      <a:moveTo>
                        <a:pt x="50" y="0"/>
                      </a:moveTo>
                      <a:cubicBezTo>
                        <a:pt x="52" y="10"/>
                        <a:pt x="39" y="20"/>
                        <a:pt x="31" y="22"/>
                      </a:cubicBezTo>
                      <a:cubicBezTo>
                        <a:pt x="26" y="30"/>
                        <a:pt x="17" y="31"/>
                        <a:pt x="10" y="33"/>
                      </a:cubicBezTo>
                      <a:cubicBezTo>
                        <a:pt x="8" y="34"/>
                        <a:pt x="0" y="35"/>
                        <a:pt x="0" y="34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75" name="Freeform 295"/>
                <p:cNvSpPr>
                  <a:spLocks/>
                </p:cNvSpPr>
                <p:nvPr/>
              </p:nvSpPr>
              <p:spPr bwMode="auto">
                <a:xfrm>
                  <a:off x="890" y="1967"/>
                  <a:ext cx="96" cy="85"/>
                </a:xfrm>
                <a:custGeom>
                  <a:avLst/>
                  <a:gdLst>
                    <a:gd name="T0" fmla="*/ 96 w 96"/>
                    <a:gd name="T1" fmla="*/ 0 h 85"/>
                    <a:gd name="T2" fmla="*/ 63 w 96"/>
                    <a:gd name="T3" fmla="*/ 13 h 85"/>
                    <a:gd name="T4" fmla="*/ 50 w 96"/>
                    <a:gd name="T5" fmla="*/ 20 h 85"/>
                    <a:gd name="T6" fmla="*/ 38 w 96"/>
                    <a:gd name="T7" fmla="*/ 30 h 85"/>
                    <a:gd name="T8" fmla="*/ 22 w 96"/>
                    <a:gd name="T9" fmla="*/ 42 h 85"/>
                    <a:gd name="T10" fmla="*/ 13 w 96"/>
                    <a:gd name="T11" fmla="*/ 50 h 85"/>
                    <a:gd name="T12" fmla="*/ 8 w 96"/>
                    <a:gd name="T13" fmla="*/ 55 h 85"/>
                    <a:gd name="T14" fmla="*/ 5 w 96"/>
                    <a:gd name="T15" fmla="*/ 61 h 85"/>
                    <a:gd name="T16" fmla="*/ 0 w 96"/>
                    <a:gd name="T17" fmla="*/ 74 h 85"/>
                    <a:gd name="T18" fmla="*/ 20 w 96"/>
                    <a:gd name="T19" fmla="*/ 75 h 85"/>
                    <a:gd name="T20" fmla="*/ 32 w 96"/>
                    <a:gd name="T21" fmla="*/ 79 h 85"/>
                    <a:gd name="T22" fmla="*/ 36 w 96"/>
                    <a:gd name="T23" fmla="*/ 83 h 8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96"/>
                    <a:gd name="T37" fmla="*/ 0 h 85"/>
                    <a:gd name="T38" fmla="*/ 96 w 96"/>
                    <a:gd name="T39" fmla="*/ 85 h 8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96" h="85">
                      <a:moveTo>
                        <a:pt x="96" y="0"/>
                      </a:moveTo>
                      <a:cubicBezTo>
                        <a:pt x="87" y="6"/>
                        <a:pt x="73" y="9"/>
                        <a:pt x="63" y="13"/>
                      </a:cubicBezTo>
                      <a:cubicBezTo>
                        <a:pt x="58" y="14"/>
                        <a:pt x="55" y="19"/>
                        <a:pt x="50" y="20"/>
                      </a:cubicBezTo>
                      <a:cubicBezTo>
                        <a:pt x="49" y="24"/>
                        <a:pt x="42" y="28"/>
                        <a:pt x="38" y="30"/>
                      </a:cubicBezTo>
                      <a:cubicBezTo>
                        <a:pt x="36" y="34"/>
                        <a:pt x="27" y="40"/>
                        <a:pt x="22" y="42"/>
                      </a:cubicBezTo>
                      <a:cubicBezTo>
                        <a:pt x="20" y="45"/>
                        <a:pt x="17" y="49"/>
                        <a:pt x="13" y="50"/>
                      </a:cubicBezTo>
                      <a:cubicBezTo>
                        <a:pt x="13" y="52"/>
                        <a:pt x="8" y="55"/>
                        <a:pt x="8" y="55"/>
                      </a:cubicBezTo>
                      <a:cubicBezTo>
                        <a:pt x="7" y="60"/>
                        <a:pt x="8" y="58"/>
                        <a:pt x="5" y="61"/>
                      </a:cubicBezTo>
                      <a:cubicBezTo>
                        <a:pt x="3" y="65"/>
                        <a:pt x="1" y="70"/>
                        <a:pt x="0" y="74"/>
                      </a:cubicBezTo>
                      <a:cubicBezTo>
                        <a:pt x="6" y="78"/>
                        <a:pt x="9" y="76"/>
                        <a:pt x="20" y="75"/>
                      </a:cubicBezTo>
                      <a:cubicBezTo>
                        <a:pt x="34" y="77"/>
                        <a:pt x="24" y="76"/>
                        <a:pt x="32" y="79"/>
                      </a:cubicBezTo>
                      <a:cubicBezTo>
                        <a:pt x="32" y="79"/>
                        <a:pt x="36" y="85"/>
                        <a:pt x="36" y="83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76" name="Freeform 296"/>
                <p:cNvSpPr>
                  <a:spLocks/>
                </p:cNvSpPr>
                <p:nvPr/>
              </p:nvSpPr>
              <p:spPr bwMode="auto">
                <a:xfrm>
                  <a:off x="915" y="1980"/>
                  <a:ext cx="71" cy="63"/>
                </a:xfrm>
                <a:custGeom>
                  <a:avLst/>
                  <a:gdLst>
                    <a:gd name="T0" fmla="*/ 2 w 71"/>
                    <a:gd name="T1" fmla="*/ 63 h 63"/>
                    <a:gd name="T2" fmla="*/ 11 w 71"/>
                    <a:gd name="T3" fmla="*/ 48 h 63"/>
                    <a:gd name="T4" fmla="*/ 19 w 71"/>
                    <a:gd name="T5" fmla="*/ 41 h 63"/>
                    <a:gd name="T6" fmla="*/ 32 w 71"/>
                    <a:gd name="T7" fmla="*/ 34 h 63"/>
                    <a:gd name="T8" fmla="*/ 40 w 71"/>
                    <a:gd name="T9" fmla="*/ 31 h 63"/>
                    <a:gd name="T10" fmla="*/ 45 w 71"/>
                    <a:gd name="T11" fmla="*/ 27 h 63"/>
                    <a:gd name="T12" fmla="*/ 53 w 71"/>
                    <a:gd name="T13" fmla="*/ 18 h 63"/>
                    <a:gd name="T14" fmla="*/ 66 w 71"/>
                    <a:gd name="T15" fmla="*/ 5 h 63"/>
                    <a:gd name="T16" fmla="*/ 71 w 71"/>
                    <a:gd name="T17" fmla="*/ 0 h 63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71"/>
                    <a:gd name="T28" fmla="*/ 0 h 63"/>
                    <a:gd name="T29" fmla="*/ 71 w 71"/>
                    <a:gd name="T30" fmla="*/ 63 h 63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71" h="63">
                      <a:moveTo>
                        <a:pt x="2" y="63"/>
                      </a:moveTo>
                      <a:cubicBezTo>
                        <a:pt x="0" y="57"/>
                        <a:pt x="4" y="50"/>
                        <a:pt x="11" y="48"/>
                      </a:cubicBezTo>
                      <a:cubicBezTo>
                        <a:pt x="13" y="45"/>
                        <a:pt x="16" y="42"/>
                        <a:pt x="19" y="41"/>
                      </a:cubicBezTo>
                      <a:cubicBezTo>
                        <a:pt x="22" y="36"/>
                        <a:pt x="28" y="36"/>
                        <a:pt x="32" y="34"/>
                      </a:cubicBezTo>
                      <a:cubicBezTo>
                        <a:pt x="35" y="32"/>
                        <a:pt x="40" y="31"/>
                        <a:pt x="40" y="31"/>
                      </a:cubicBezTo>
                      <a:cubicBezTo>
                        <a:pt x="41" y="28"/>
                        <a:pt x="42" y="28"/>
                        <a:pt x="45" y="27"/>
                      </a:cubicBezTo>
                      <a:cubicBezTo>
                        <a:pt x="47" y="24"/>
                        <a:pt x="50" y="20"/>
                        <a:pt x="53" y="18"/>
                      </a:cubicBezTo>
                      <a:cubicBezTo>
                        <a:pt x="56" y="15"/>
                        <a:pt x="62" y="7"/>
                        <a:pt x="66" y="5"/>
                      </a:cubicBezTo>
                      <a:cubicBezTo>
                        <a:pt x="67" y="4"/>
                        <a:pt x="70" y="0"/>
                        <a:pt x="71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77" name="Freeform 297"/>
                <p:cNvSpPr>
                  <a:spLocks/>
                </p:cNvSpPr>
                <p:nvPr/>
              </p:nvSpPr>
              <p:spPr bwMode="auto">
                <a:xfrm>
                  <a:off x="865" y="2045"/>
                  <a:ext cx="78" cy="109"/>
                </a:xfrm>
                <a:custGeom>
                  <a:avLst/>
                  <a:gdLst>
                    <a:gd name="T0" fmla="*/ 26 w 78"/>
                    <a:gd name="T1" fmla="*/ 0 h 109"/>
                    <a:gd name="T2" fmla="*/ 17 w 78"/>
                    <a:gd name="T3" fmla="*/ 5 h 109"/>
                    <a:gd name="T4" fmla="*/ 13 w 78"/>
                    <a:gd name="T5" fmla="*/ 11 h 109"/>
                    <a:gd name="T6" fmla="*/ 8 w 78"/>
                    <a:gd name="T7" fmla="*/ 17 h 109"/>
                    <a:gd name="T8" fmla="*/ 3 w 78"/>
                    <a:gd name="T9" fmla="*/ 24 h 109"/>
                    <a:gd name="T10" fmla="*/ 0 w 78"/>
                    <a:gd name="T11" fmla="*/ 36 h 109"/>
                    <a:gd name="T12" fmla="*/ 11 w 78"/>
                    <a:gd name="T13" fmla="*/ 73 h 109"/>
                    <a:gd name="T14" fmla="*/ 21 w 78"/>
                    <a:gd name="T15" fmla="*/ 91 h 109"/>
                    <a:gd name="T16" fmla="*/ 29 w 78"/>
                    <a:gd name="T17" fmla="*/ 98 h 109"/>
                    <a:gd name="T18" fmla="*/ 31 w 78"/>
                    <a:gd name="T19" fmla="*/ 99 h 109"/>
                    <a:gd name="T20" fmla="*/ 46 w 78"/>
                    <a:gd name="T21" fmla="*/ 109 h 109"/>
                    <a:gd name="T22" fmla="*/ 61 w 78"/>
                    <a:gd name="T23" fmla="*/ 108 h 109"/>
                    <a:gd name="T24" fmla="*/ 73 w 78"/>
                    <a:gd name="T25" fmla="*/ 99 h 109"/>
                    <a:gd name="T26" fmla="*/ 78 w 78"/>
                    <a:gd name="T27" fmla="*/ 91 h 10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78"/>
                    <a:gd name="T43" fmla="*/ 0 h 109"/>
                    <a:gd name="T44" fmla="*/ 78 w 78"/>
                    <a:gd name="T45" fmla="*/ 109 h 10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78" h="109">
                      <a:moveTo>
                        <a:pt x="26" y="0"/>
                      </a:moveTo>
                      <a:cubicBezTo>
                        <a:pt x="21" y="2"/>
                        <a:pt x="21" y="3"/>
                        <a:pt x="17" y="5"/>
                      </a:cubicBezTo>
                      <a:cubicBezTo>
                        <a:pt x="17" y="9"/>
                        <a:pt x="17" y="10"/>
                        <a:pt x="13" y="11"/>
                      </a:cubicBezTo>
                      <a:cubicBezTo>
                        <a:pt x="12" y="14"/>
                        <a:pt x="11" y="15"/>
                        <a:pt x="8" y="17"/>
                      </a:cubicBezTo>
                      <a:cubicBezTo>
                        <a:pt x="6" y="19"/>
                        <a:pt x="5" y="21"/>
                        <a:pt x="3" y="24"/>
                      </a:cubicBezTo>
                      <a:cubicBezTo>
                        <a:pt x="1" y="28"/>
                        <a:pt x="0" y="31"/>
                        <a:pt x="0" y="36"/>
                      </a:cubicBezTo>
                      <a:cubicBezTo>
                        <a:pt x="0" y="43"/>
                        <a:pt x="3" y="69"/>
                        <a:pt x="11" y="73"/>
                      </a:cubicBezTo>
                      <a:cubicBezTo>
                        <a:pt x="12" y="78"/>
                        <a:pt x="17" y="87"/>
                        <a:pt x="21" y="91"/>
                      </a:cubicBezTo>
                      <a:cubicBezTo>
                        <a:pt x="25" y="95"/>
                        <a:pt x="24" y="95"/>
                        <a:pt x="29" y="98"/>
                      </a:cubicBezTo>
                      <a:cubicBezTo>
                        <a:pt x="30" y="99"/>
                        <a:pt x="31" y="99"/>
                        <a:pt x="31" y="99"/>
                      </a:cubicBezTo>
                      <a:cubicBezTo>
                        <a:pt x="33" y="106"/>
                        <a:pt x="40" y="106"/>
                        <a:pt x="46" y="109"/>
                      </a:cubicBezTo>
                      <a:cubicBezTo>
                        <a:pt x="51" y="109"/>
                        <a:pt x="56" y="109"/>
                        <a:pt x="61" y="108"/>
                      </a:cubicBezTo>
                      <a:cubicBezTo>
                        <a:pt x="66" y="107"/>
                        <a:pt x="68" y="100"/>
                        <a:pt x="73" y="99"/>
                      </a:cubicBezTo>
                      <a:cubicBezTo>
                        <a:pt x="75" y="96"/>
                        <a:pt x="77" y="94"/>
                        <a:pt x="78" y="91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78" name="Freeform 298"/>
                <p:cNvSpPr>
                  <a:spLocks/>
                </p:cNvSpPr>
                <p:nvPr/>
              </p:nvSpPr>
              <p:spPr bwMode="auto">
                <a:xfrm>
                  <a:off x="932" y="2151"/>
                  <a:ext cx="73" cy="41"/>
                </a:xfrm>
                <a:custGeom>
                  <a:avLst/>
                  <a:gdLst>
                    <a:gd name="T0" fmla="*/ 0 w 73"/>
                    <a:gd name="T1" fmla="*/ 0 h 41"/>
                    <a:gd name="T2" fmla="*/ 11 w 73"/>
                    <a:gd name="T3" fmla="*/ 19 h 41"/>
                    <a:gd name="T4" fmla="*/ 19 w 73"/>
                    <a:gd name="T5" fmla="*/ 23 h 41"/>
                    <a:gd name="T6" fmla="*/ 28 w 73"/>
                    <a:gd name="T7" fmla="*/ 27 h 41"/>
                    <a:gd name="T8" fmla="*/ 36 w 73"/>
                    <a:gd name="T9" fmla="*/ 31 h 41"/>
                    <a:gd name="T10" fmla="*/ 62 w 73"/>
                    <a:gd name="T11" fmla="*/ 41 h 41"/>
                    <a:gd name="T12" fmla="*/ 73 w 73"/>
                    <a:gd name="T13" fmla="*/ 38 h 4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3"/>
                    <a:gd name="T22" fmla="*/ 0 h 41"/>
                    <a:gd name="T23" fmla="*/ 73 w 73"/>
                    <a:gd name="T24" fmla="*/ 41 h 4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3" h="41">
                      <a:moveTo>
                        <a:pt x="0" y="0"/>
                      </a:moveTo>
                      <a:cubicBezTo>
                        <a:pt x="2" y="5"/>
                        <a:pt x="4" y="17"/>
                        <a:pt x="11" y="19"/>
                      </a:cubicBezTo>
                      <a:cubicBezTo>
                        <a:pt x="13" y="20"/>
                        <a:pt x="16" y="22"/>
                        <a:pt x="19" y="23"/>
                      </a:cubicBezTo>
                      <a:cubicBezTo>
                        <a:pt x="22" y="26"/>
                        <a:pt x="25" y="27"/>
                        <a:pt x="28" y="27"/>
                      </a:cubicBezTo>
                      <a:cubicBezTo>
                        <a:pt x="31" y="29"/>
                        <a:pt x="36" y="31"/>
                        <a:pt x="36" y="31"/>
                      </a:cubicBezTo>
                      <a:cubicBezTo>
                        <a:pt x="42" y="36"/>
                        <a:pt x="54" y="39"/>
                        <a:pt x="62" y="41"/>
                      </a:cubicBezTo>
                      <a:cubicBezTo>
                        <a:pt x="66" y="41"/>
                        <a:pt x="73" y="38"/>
                        <a:pt x="73" y="38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79" name="Freeform 299"/>
                <p:cNvSpPr>
                  <a:spLocks/>
                </p:cNvSpPr>
                <p:nvPr/>
              </p:nvSpPr>
              <p:spPr bwMode="auto">
                <a:xfrm>
                  <a:off x="1017" y="2226"/>
                  <a:ext cx="233" cy="261"/>
                </a:xfrm>
                <a:custGeom>
                  <a:avLst/>
                  <a:gdLst>
                    <a:gd name="T0" fmla="*/ 0 w 233"/>
                    <a:gd name="T1" fmla="*/ 0 h 261"/>
                    <a:gd name="T2" fmla="*/ 6 w 233"/>
                    <a:gd name="T3" fmla="*/ 19 h 261"/>
                    <a:gd name="T4" fmla="*/ 16 w 233"/>
                    <a:gd name="T5" fmla="*/ 32 h 261"/>
                    <a:gd name="T6" fmla="*/ 23 w 233"/>
                    <a:gd name="T7" fmla="*/ 44 h 261"/>
                    <a:gd name="T8" fmla="*/ 56 w 233"/>
                    <a:gd name="T9" fmla="*/ 82 h 261"/>
                    <a:gd name="T10" fmla="*/ 73 w 233"/>
                    <a:gd name="T11" fmla="*/ 119 h 261"/>
                    <a:gd name="T12" fmla="*/ 82 w 233"/>
                    <a:gd name="T13" fmla="*/ 140 h 261"/>
                    <a:gd name="T14" fmla="*/ 85 w 233"/>
                    <a:gd name="T15" fmla="*/ 148 h 261"/>
                    <a:gd name="T16" fmla="*/ 92 w 233"/>
                    <a:gd name="T17" fmla="*/ 167 h 261"/>
                    <a:gd name="T18" fmla="*/ 95 w 233"/>
                    <a:gd name="T19" fmla="*/ 178 h 261"/>
                    <a:gd name="T20" fmla="*/ 96 w 233"/>
                    <a:gd name="T21" fmla="*/ 189 h 261"/>
                    <a:gd name="T22" fmla="*/ 99 w 233"/>
                    <a:gd name="T23" fmla="*/ 193 h 261"/>
                    <a:gd name="T24" fmla="*/ 102 w 233"/>
                    <a:gd name="T25" fmla="*/ 201 h 261"/>
                    <a:gd name="T26" fmla="*/ 106 w 233"/>
                    <a:gd name="T27" fmla="*/ 214 h 261"/>
                    <a:gd name="T28" fmla="*/ 111 w 233"/>
                    <a:gd name="T29" fmla="*/ 226 h 261"/>
                    <a:gd name="T30" fmla="*/ 115 w 233"/>
                    <a:gd name="T31" fmla="*/ 231 h 261"/>
                    <a:gd name="T32" fmla="*/ 127 w 233"/>
                    <a:gd name="T33" fmla="*/ 242 h 261"/>
                    <a:gd name="T34" fmla="*/ 136 w 233"/>
                    <a:gd name="T35" fmla="*/ 250 h 261"/>
                    <a:gd name="T36" fmla="*/ 153 w 233"/>
                    <a:gd name="T37" fmla="*/ 257 h 261"/>
                    <a:gd name="T38" fmla="*/ 187 w 233"/>
                    <a:gd name="T39" fmla="*/ 256 h 261"/>
                    <a:gd name="T40" fmla="*/ 195 w 233"/>
                    <a:gd name="T41" fmla="*/ 251 h 261"/>
                    <a:gd name="T42" fmla="*/ 199 w 233"/>
                    <a:gd name="T43" fmla="*/ 250 h 261"/>
                    <a:gd name="T44" fmla="*/ 208 w 233"/>
                    <a:gd name="T45" fmla="*/ 245 h 261"/>
                    <a:gd name="T46" fmla="*/ 215 w 233"/>
                    <a:gd name="T47" fmla="*/ 238 h 261"/>
                    <a:gd name="T48" fmla="*/ 225 w 233"/>
                    <a:gd name="T49" fmla="*/ 230 h 261"/>
                    <a:gd name="T50" fmla="*/ 229 w 233"/>
                    <a:gd name="T51" fmla="*/ 223 h 261"/>
                    <a:gd name="T52" fmla="*/ 233 w 233"/>
                    <a:gd name="T53" fmla="*/ 220 h 26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w 233"/>
                    <a:gd name="T82" fmla="*/ 0 h 261"/>
                    <a:gd name="T83" fmla="*/ 233 w 233"/>
                    <a:gd name="T84" fmla="*/ 261 h 261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T81" t="T82" r="T83" b="T84"/>
                  <a:pathLst>
                    <a:path w="233" h="261">
                      <a:moveTo>
                        <a:pt x="0" y="0"/>
                      </a:moveTo>
                      <a:cubicBezTo>
                        <a:pt x="0" y="7"/>
                        <a:pt x="1" y="14"/>
                        <a:pt x="6" y="19"/>
                      </a:cubicBezTo>
                      <a:cubicBezTo>
                        <a:pt x="7" y="24"/>
                        <a:pt x="12" y="29"/>
                        <a:pt x="16" y="32"/>
                      </a:cubicBezTo>
                      <a:cubicBezTo>
                        <a:pt x="17" y="35"/>
                        <a:pt x="20" y="42"/>
                        <a:pt x="23" y="44"/>
                      </a:cubicBezTo>
                      <a:cubicBezTo>
                        <a:pt x="28" y="54"/>
                        <a:pt x="47" y="75"/>
                        <a:pt x="56" y="82"/>
                      </a:cubicBezTo>
                      <a:cubicBezTo>
                        <a:pt x="59" y="95"/>
                        <a:pt x="68" y="106"/>
                        <a:pt x="73" y="119"/>
                      </a:cubicBezTo>
                      <a:cubicBezTo>
                        <a:pt x="75" y="126"/>
                        <a:pt x="77" y="134"/>
                        <a:pt x="82" y="140"/>
                      </a:cubicBezTo>
                      <a:cubicBezTo>
                        <a:pt x="83" y="143"/>
                        <a:pt x="83" y="145"/>
                        <a:pt x="85" y="148"/>
                      </a:cubicBezTo>
                      <a:cubicBezTo>
                        <a:pt x="87" y="154"/>
                        <a:pt x="90" y="161"/>
                        <a:pt x="92" y="167"/>
                      </a:cubicBezTo>
                      <a:cubicBezTo>
                        <a:pt x="94" y="171"/>
                        <a:pt x="95" y="178"/>
                        <a:pt x="95" y="178"/>
                      </a:cubicBezTo>
                      <a:cubicBezTo>
                        <a:pt x="95" y="179"/>
                        <a:pt x="95" y="186"/>
                        <a:pt x="96" y="189"/>
                      </a:cubicBezTo>
                      <a:cubicBezTo>
                        <a:pt x="97" y="190"/>
                        <a:pt x="99" y="193"/>
                        <a:pt x="99" y="193"/>
                      </a:cubicBezTo>
                      <a:cubicBezTo>
                        <a:pt x="101" y="199"/>
                        <a:pt x="99" y="197"/>
                        <a:pt x="102" y="201"/>
                      </a:cubicBezTo>
                      <a:cubicBezTo>
                        <a:pt x="103" y="206"/>
                        <a:pt x="103" y="210"/>
                        <a:pt x="106" y="214"/>
                      </a:cubicBezTo>
                      <a:cubicBezTo>
                        <a:pt x="108" y="218"/>
                        <a:pt x="107" y="223"/>
                        <a:pt x="111" y="226"/>
                      </a:cubicBezTo>
                      <a:cubicBezTo>
                        <a:pt x="112" y="229"/>
                        <a:pt x="112" y="230"/>
                        <a:pt x="115" y="231"/>
                      </a:cubicBezTo>
                      <a:cubicBezTo>
                        <a:pt x="117" y="235"/>
                        <a:pt x="124" y="240"/>
                        <a:pt x="127" y="242"/>
                      </a:cubicBezTo>
                      <a:cubicBezTo>
                        <a:pt x="129" y="245"/>
                        <a:pt x="132" y="250"/>
                        <a:pt x="136" y="250"/>
                      </a:cubicBezTo>
                      <a:cubicBezTo>
                        <a:pt x="142" y="254"/>
                        <a:pt x="145" y="256"/>
                        <a:pt x="153" y="257"/>
                      </a:cubicBezTo>
                      <a:cubicBezTo>
                        <a:pt x="164" y="261"/>
                        <a:pt x="176" y="259"/>
                        <a:pt x="187" y="256"/>
                      </a:cubicBezTo>
                      <a:cubicBezTo>
                        <a:pt x="189" y="254"/>
                        <a:pt x="193" y="252"/>
                        <a:pt x="195" y="251"/>
                      </a:cubicBezTo>
                      <a:cubicBezTo>
                        <a:pt x="196" y="250"/>
                        <a:pt x="199" y="250"/>
                        <a:pt x="199" y="250"/>
                      </a:cubicBezTo>
                      <a:cubicBezTo>
                        <a:pt x="201" y="247"/>
                        <a:pt x="208" y="245"/>
                        <a:pt x="208" y="245"/>
                      </a:cubicBezTo>
                      <a:cubicBezTo>
                        <a:pt x="210" y="243"/>
                        <a:pt x="213" y="240"/>
                        <a:pt x="215" y="238"/>
                      </a:cubicBezTo>
                      <a:cubicBezTo>
                        <a:pt x="218" y="233"/>
                        <a:pt x="218" y="231"/>
                        <a:pt x="225" y="230"/>
                      </a:cubicBezTo>
                      <a:cubicBezTo>
                        <a:pt x="228" y="228"/>
                        <a:pt x="228" y="227"/>
                        <a:pt x="229" y="223"/>
                      </a:cubicBezTo>
                      <a:cubicBezTo>
                        <a:pt x="230" y="221"/>
                        <a:pt x="233" y="220"/>
                        <a:pt x="233" y="220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80" name="Freeform 300"/>
                <p:cNvSpPr>
                  <a:spLocks/>
                </p:cNvSpPr>
                <p:nvPr/>
              </p:nvSpPr>
              <p:spPr bwMode="auto">
                <a:xfrm>
                  <a:off x="1248" y="2231"/>
                  <a:ext cx="95" cy="217"/>
                </a:xfrm>
                <a:custGeom>
                  <a:avLst/>
                  <a:gdLst>
                    <a:gd name="T0" fmla="*/ 0 w 95"/>
                    <a:gd name="T1" fmla="*/ 217 h 217"/>
                    <a:gd name="T2" fmla="*/ 3 w 95"/>
                    <a:gd name="T3" fmla="*/ 207 h 217"/>
                    <a:gd name="T4" fmla="*/ 9 w 95"/>
                    <a:gd name="T5" fmla="*/ 190 h 217"/>
                    <a:gd name="T6" fmla="*/ 18 w 95"/>
                    <a:gd name="T7" fmla="*/ 152 h 217"/>
                    <a:gd name="T8" fmla="*/ 28 w 95"/>
                    <a:gd name="T9" fmla="*/ 124 h 217"/>
                    <a:gd name="T10" fmla="*/ 35 w 95"/>
                    <a:gd name="T11" fmla="*/ 106 h 217"/>
                    <a:gd name="T12" fmla="*/ 39 w 95"/>
                    <a:gd name="T13" fmla="*/ 97 h 217"/>
                    <a:gd name="T14" fmla="*/ 52 w 95"/>
                    <a:gd name="T15" fmla="*/ 68 h 217"/>
                    <a:gd name="T16" fmla="*/ 58 w 95"/>
                    <a:gd name="T17" fmla="*/ 59 h 217"/>
                    <a:gd name="T18" fmla="*/ 64 w 95"/>
                    <a:gd name="T19" fmla="*/ 53 h 217"/>
                    <a:gd name="T20" fmla="*/ 69 w 95"/>
                    <a:gd name="T21" fmla="*/ 48 h 217"/>
                    <a:gd name="T22" fmla="*/ 77 w 95"/>
                    <a:gd name="T23" fmla="*/ 40 h 217"/>
                    <a:gd name="T24" fmla="*/ 79 w 95"/>
                    <a:gd name="T25" fmla="*/ 38 h 217"/>
                    <a:gd name="T26" fmla="*/ 86 w 95"/>
                    <a:gd name="T27" fmla="*/ 28 h 217"/>
                    <a:gd name="T28" fmla="*/ 89 w 95"/>
                    <a:gd name="T29" fmla="*/ 21 h 217"/>
                    <a:gd name="T30" fmla="*/ 94 w 95"/>
                    <a:gd name="T31" fmla="*/ 13 h 217"/>
                    <a:gd name="T32" fmla="*/ 95 w 95"/>
                    <a:gd name="T33" fmla="*/ 0 h 2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5"/>
                    <a:gd name="T52" fmla="*/ 0 h 217"/>
                    <a:gd name="T53" fmla="*/ 95 w 95"/>
                    <a:gd name="T54" fmla="*/ 217 h 2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5" h="217">
                      <a:moveTo>
                        <a:pt x="0" y="217"/>
                      </a:moveTo>
                      <a:cubicBezTo>
                        <a:pt x="1" y="214"/>
                        <a:pt x="3" y="207"/>
                        <a:pt x="3" y="207"/>
                      </a:cubicBezTo>
                      <a:cubicBezTo>
                        <a:pt x="4" y="201"/>
                        <a:pt x="6" y="195"/>
                        <a:pt x="9" y="190"/>
                      </a:cubicBezTo>
                      <a:cubicBezTo>
                        <a:pt x="12" y="178"/>
                        <a:pt x="11" y="163"/>
                        <a:pt x="18" y="152"/>
                      </a:cubicBezTo>
                      <a:cubicBezTo>
                        <a:pt x="20" y="142"/>
                        <a:pt x="24" y="134"/>
                        <a:pt x="28" y="124"/>
                      </a:cubicBezTo>
                      <a:cubicBezTo>
                        <a:pt x="30" y="118"/>
                        <a:pt x="31" y="110"/>
                        <a:pt x="35" y="106"/>
                      </a:cubicBezTo>
                      <a:cubicBezTo>
                        <a:pt x="37" y="102"/>
                        <a:pt x="37" y="100"/>
                        <a:pt x="39" y="97"/>
                      </a:cubicBezTo>
                      <a:cubicBezTo>
                        <a:pt x="41" y="90"/>
                        <a:pt x="45" y="72"/>
                        <a:pt x="52" y="68"/>
                      </a:cubicBezTo>
                      <a:cubicBezTo>
                        <a:pt x="54" y="64"/>
                        <a:pt x="55" y="62"/>
                        <a:pt x="58" y="59"/>
                      </a:cubicBezTo>
                      <a:cubicBezTo>
                        <a:pt x="59" y="56"/>
                        <a:pt x="62" y="54"/>
                        <a:pt x="64" y="53"/>
                      </a:cubicBezTo>
                      <a:cubicBezTo>
                        <a:pt x="68" y="48"/>
                        <a:pt x="66" y="49"/>
                        <a:pt x="69" y="48"/>
                      </a:cubicBezTo>
                      <a:cubicBezTo>
                        <a:pt x="71" y="45"/>
                        <a:pt x="74" y="43"/>
                        <a:pt x="77" y="40"/>
                      </a:cubicBezTo>
                      <a:cubicBezTo>
                        <a:pt x="77" y="40"/>
                        <a:pt x="79" y="38"/>
                        <a:pt x="79" y="38"/>
                      </a:cubicBezTo>
                      <a:cubicBezTo>
                        <a:pt x="80" y="35"/>
                        <a:pt x="83" y="30"/>
                        <a:pt x="86" y="28"/>
                      </a:cubicBezTo>
                      <a:cubicBezTo>
                        <a:pt x="87" y="23"/>
                        <a:pt x="87" y="24"/>
                        <a:pt x="89" y="21"/>
                      </a:cubicBezTo>
                      <a:cubicBezTo>
                        <a:pt x="91" y="17"/>
                        <a:pt x="91" y="16"/>
                        <a:pt x="94" y="13"/>
                      </a:cubicBezTo>
                      <a:cubicBezTo>
                        <a:pt x="94" y="9"/>
                        <a:pt x="95" y="4"/>
                        <a:pt x="95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81" name="Freeform 301"/>
                <p:cNvSpPr>
                  <a:spLocks/>
                </p:cNvSpPr>
                <p:nvPr/>
              </p:nvSpPr>
              <p:spPr bwMode="auto">
                <a:xfrm>
                  <a:off x="1121" y="2393"/>
                  <a:ext cx="128" cy="58"/>
                </a:xfrm>
                <a:custGeom>
                  <a:avLst/>
                  <a:gdLst>
                    <a:gd name="T0" fmla="*/ 0 w 128"/>
                    <a:gd name="T1" fmla="*/ 42 h 58"/>
                    <a:gd name="T2" fmla="*/ 34 w 128"/>
                    <a:gd name="T3" fmla="*/ 4 h 58"/>
                    <a:gd name="T4" fmla="*/ 57 w 128"/>
                    <a:gd name="T5" fmla="*/ 9 h 58"/>
                    <a:gd name="T6" fmla="*/ 62 w 128"/>
                    <a:gd name="T7" fmla="*/ 13 h 58"/>
                    <a:gd name="T8" fmla="*/ 66 w 128"/>
                    <a:gd name="T9" fmla="*/ 19 h 58"/>
                    <a:gd name="T10" fmla="*/ 78 w 128"/>
                    <a:gd name="T11" fmla="*/ 7 h 58"/>
                    <a:gd name="T12" fmla="*/ 105 w 128"/>
                    <a:gd name="T13" fmla="*/ 5 h 58"/>
                    <a:gd name="T14" fmla="*/ 112 w 128"/>
                    <a:gd name="T15" fmla="*/ 9 h 58"/>
                    <a:gd name="T16" fmla="*/ 120 w 128"/>
                    <a:gd name="T17" fmla="*/ 16 h 58"/>
                    <a:gd name="T18" fmla="*/ 128 w 128"/>
                    <a:gd name="T19" fmla="*/ 37 h 58"/>
                    <a:gd name="T20" fmla="*/ 126 w 128"/>
                    <a:gd name="T21" fmla="*/ 53 h 58"/>
                    <a:gd name="T22" fmla="*/ 123 w 128"/>
                    <a:gd name="T23" fmla="*/ 58 h 5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28"/>
                    <a:gd name="T37" fmla="*/ 0 h 58"/>
                    <a:gd name="T38" fmla="*/ 128 w 128"/>
                    <a:gd name="T39" fmla="*/ 58 h 58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28" h="58">
                      <a:moveTo>
                        <a:pt x="0" y="42"/>
                      </a:moveTo>
                      <a:cubicBezTo>
                        <a:pt x="1" y="21"/>
                        <a:pt x="15" y="11"/>
                        <a:pt x="34" y="4"/>
                      </a:cubicBezTo>
                      <a:cubicBezTo>
                        <a:pt x="66" y="6"/>
                        <a:pt x="45" y="2"/>
                        <a:pt x="57" y="9"/>
                      </a:cubicBezTo>
                      <a:cubicBezTo>
                        <a:pt x="58" y="11"/>
                        <a:pt x="62" y="13"/>
                        <a:pt x="62" y="13"/>
                      </a:cubicBezTo>
                      <a:cubicBezTo>
                        <a:pt x="62" y="16"/>
                        <a:pt x="65" y="16"/>
                        <a:pt x="66" y="19"/>
                      </a:cubicBezTo>
                      <a:cubicBezTo>
                        <a:pt x="69" y="14"/>
                        <a:pt x="72" y="9"/>
                        <a:pt x="78" y="7"/>
                      </a:cubicBezTo>
                      <a:cubicBezTo>
                        <a:pt x="85" y="0"/>
                        <a:pt x="93" y="4"/>
                        <a:pt x="105" y="5"/>
                      </a:cubicBezTo>
                      <a:cubicBezTo>
                        <a:pt x="107" y="6"/>
                        <a:pt x="109" y="8"/>
                        <a:pt x="112" y="9"/>
                      </a:cubicBezTo>
                      <a:cubicBezTo>
                        <a:pt x="114" y="11"/>
                        <a:pt x="117" y="11"/>
                        <a:pt x="120" y="16"/>
                      </a:cubicBezTo>
                      <a:cubicBezTo>
                        <a:pt x="124" y="22"/>
                        <a:pt x="126" y="30"/>
                        <a:pt x="128" y="37"/>
                      </a:cubicBezTo>
                      <a:cubicBezTo>
                        <a:pt x="128" y="45"/>
                        <a:pt x="128" y="47"/>
                        <a:pt x="126" y="53"/>
                      </a:cubicBezTo>
                      <a:cubicBezTo>
                        <a:pt x="126" y="55"/>
                        <a:pt x="123" y="58"/>
                        <a:pt x="123" y="58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25982" name="Group 302"/>
                <p:cNvGrpSpPr>
                  <a:grpSpLocks/>
                </p:cNvGrpSpPr>
                <p:nvPr/>
              </p:nvGrpSpPr>
              <p:grpSpPr bwMode="auto">
                <a:xfrm>
                  <a:off x="1183" y="2442"/>
                  <a:ext cx="6" cy="6"/>
                  <a:chOff x="1183" y="2442"/>
                  <a:chExt cx="6" cy="6"/>
                </a:xfrm>
              </p:grpSpPr>
              <p:sp>
                <p:nvSpPr>
                  <p:cNvPr id="26004" name="Freeform 303"/>
                  <p:cNvSpPr>
                    <a:spLocks/>
                  </p:cNvSpPr>
                  <p:nvPr/>
                </p:nvSpPr>
                <p:spPr bwMode="auto">
                  <a:xfrm>
                    <a:off x="1183" y="2442"/>
                    <a:ext cx="6" cy="6"/>
                  </a:xfrm>
                  <a:custGeom>
                    <a:avLst/>
                    <a:gdLst>
                      <a:gd name="T0" fmla="*/ 0 w 100"/>
                      <a:gd name="T1" fmla="*/ 10 h 83"/>
                      <a:gd name="T2" fmla="*/ 50 w 100"/>
                      <a:gd name="T3" fmla="*/ 83 h 83"/>
                      <a:gd name="T4" fmla="*/ 30 w 100"/>
                      <a:gd name="T5" fmla="*/ 0 h 83"/>
                      <a:gd name="T6" fmla="*/ 0 w 100"/>
                      <a:gd name="T7" fmla="*/ 10 h 83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100"/>
                      <a:gd name="T13" fmla="*/ 0 h 83"/>
                      <a:gd name="T14" fmla="*/ 100 w 100"/>
                      <a:gd name="T15" fmla="*/ 83 h 83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100" h="83">
                        <a:moveTo>
                          <a:pt x="0" y="10"/>
                        </a:moveTo>
                        <a:cubicBezTo>
                          <a:pt x="20" y="83"/>
                          <a:pt x="0" y="62"/>
                          <a:pt x="50" y="83"/>
                        </a:cubicBezTo>
                        <a:cubicBezTo>
                          <a:pt x="100" y="52"/>
                          <a:pt x="80" y="21"/>
                          <a:pt x="30" y="0"/>
                        </a:cubicBezTo>
                        <a:cubicBezTo>
                          <a:pt x="20" y="0"/>
                          <a:pt x="0" y="10"/>
                          <a:pt x="0" y="10"/>
                        </a:cubicBezTo>
                      </a:path>
                    </a:pathLst>
                  </a:custGeom>
                  <a:solidFill>
                    <a:srgbClr val="00CC99"/>
                  </a:solidFill>
                  <a:ln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005" name="Freeform 304"/>
                  <p:cNvSpPr>
                    <a:spLocks/>
                  </p:cNvSpPr>
                  <p:nvPr/>
                </p:nvSpPr>
                <p:spPr bwMode="auto">
                  <a:xfrm>
                    <a:off x="1183" y="2442"/>
                    <a:ext cx="6" cy="6"/>
                  </a:xfrm>
                  <a:custGeom>
                    <a:avLst/>
                    <a:gdLst>
                      <a:gd name="T0" fmla="*/ 0 w 6"/>
                      <a:gd name="T1" fmla="*/ 1 h 6"/>
                      <a:gd name="T2" fmla="*/ 3 w 6"/>
                      <a:gd name="T3" fmla="*/ 6 h 6"/>
                      <a:gd name="T4" fmla="*/ 2 w 6"/>
                      <a:gd name="T5" fmla="*/ 0 h 6"/>
                      <a:gd name="T6" fmla="*/ 0 w 6"/>
                      <a:gd name="T7" fmla="*/ 1 h 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"/>
                      <a:gd name="T13" fmla="*/ 0 h 6"/>
                      <a:gd name="T14" fmla="*/ 6 w 6"/>
                      <a:gd name="T15" fmla="*/ 6 h 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" h="6">
                        <a:moveTo>
                          <a:pt x="0" y="1"/>
                        </a:moveTo>
                        <a:cubicBezTo>
                          <a:pt x="1" y="6"/>
                          <a:pt x="0" y="4"/>
                          <a:pt x="3" y="6"/>
                        </a:cubicBezTo>
                        <a:cubicBezTo>
                          <a:pt x="6" y="3"/>
                          <a:pt x="5" y="1"/>
                          <a:pt x="2" y="0"/>
                        </a:cubicBezTo>
                        <a:cubicBezTo>
                          <a:pt x="1" y="0"/>
                          <a:pt x="0" y="1"/>
                          <a:pt x="0" y="1"/>
                        </a:cubicBezTo>
                      </a:path>
                    </a:pathLst>
                  </a:custGeom>
                  <a:noFill/>
                  <a:ln w="4763" cap="rnd">
                    <a:solidFill>
                      <a:srgbClr val="3333CC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983" name="Freeform 305"/>
                <p:cNvSpPr>
                  <a:spLocks/>
                </p:cNvSpPr>
                <p:nvPr/>
              </p:nvSpPr>
              <p:spPr bwMode="auto">
                <a:xfrm>
                  <a:off x="1137" y="2409"/>
                  <a:ext cx="93" cy="56"/>
                </a:xfrm>
                <a:custGeom>
                  <a:avLst/>
                  <a:gdLst>
                    <a:gd name="T0" fmla="*/ 6 w 93"/>
                    <a:gd name="T1" fmla="*/ 0 h 56"/>
                    <a:gd name="T2" fmla="*/ 1 w 93"/>
                    <a:gd name="T3" fmla="*/ 7 h 56"/>
                    <a:gd name="T4" fmla="*/ 7 w 93"/>
                    <a:gd name="T5" fmla="*/ 20 h 56"/>
                    <a:gd name="T6" fmla="*/ 16 w 93"/>
                    <a:gd name="T7" fmla="*/ 37 h 56"/>
                    <a:gd name="T8" fmla="*/ 12 w 93"/>
                    <a:gd name="T9" fmla="*/ 50 h 56"/>
                    <a:gd name="T10" fmla="*/ 18 w 93"/>
                    <a:gd name="T11" fmla="*/ 56 h 56"/>
                    <a:gd name="T12" fmla="*/ 28 w 93"/>
                    <a:gd name="T13" fmla="*/ 54 h 56"/>
                    <a:gd name="T14" fmla="*/ 37 w 93"/>
                    <a:gd name="T15" fmla="*/ 49 h 56"/>
                    <a:gd name="T16" fmla="*/ 46 w 93"/>
                    <a:gd name="T17" fmla="*/ 45 h 56"/>
                    <a:gd name="T18" fmla="*/ 66 w 93"/>
                    <a:gd name="T19" fmla="*/ 50 h 56"/>
                    <a:gd name="T20" fmla="*/ 74 w 93"/>
                    <a:gd name="T21" fmla="*/ 56 h 56"/>
                    <a:gd name="T22" fmla="*/ 83 w 93"/>
                    <a:gd name="T23" fmla="*/ 56 h 56"/>
                    <a:gd name="T24" fmla="*/ 81 w 93"/>
                    <a:gd name="T25" fmla="*/ 44 h 56"/>
                    <a:gd name="T26" fmla="*/ 85 w 93"/>
                    <a:gd name="T27" fmla="*/ 29 h 56"/>
                    <a:gd name="T28" fmla="*/ 91 w 93"/>
                    <a:gd name="T29" fmla="*/ 19 h 56"/>
                    <a:gd name="T30" fmla="*/ 93 w 93"/>
                    <a:gd name="T31" fmla="*/ 10 h 56"/>
                    <a:gd name="T32" fmla="*/ 86 w 93"/>
                    <a:gd name="T33" fmla="*/ 1 h 56"/>
                    <a:gd name="T34" fmla="*/ 73 w 93"/>
                    <a:gd name="T35" fmla="*/ 6 h 56"/>
                    <a:gd name="T36" fmla="*/ 69 w 93"/>
                    <a:gd name="T37" fmla="*/ 12 h 56"/>
                    <a:gd name="T38" fmla="*/ 65 w 93"/>
                    <a:gd name="T39" fmla="*/ 14 h 56"/>
                    <a:gd name="T40" fmla="*/ 53 w 93"/>
                    <a:gd name="T41" fmla="*/ 23 h 56"/>
                    <a:gd name="T42" fmla="*/ 33 w 93"/>
                    <a:gd name="T43" fmla="*/ 20 h 56"/>
                    <a:gd name="T44" fmla="*/ 27 w 93"/>
                    <a:gd name="T45" fmla="*/ 14 h 56"/>
                    <a:gd name="T46" fmla="*/ 22 w 93"/>
                    <a:gd name="T47" fmla="*/ 9 h 56"/>
                    <a:gd name="T48" fmla="*/ 10 w 93"/>
                    <a:gd name="T49" fmla="*/ 1 h 56"/>
                    <a:gd name="T50" fmla="*/ 6 w 93"/>
                    <a:gd name="T51" fmla="*/ 0 h 5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w 93"/>
                    <a:gd name="T79" fmla="*/ 0 h 56"/>
                    <a:gd name="T80" fmla="*/ 93 w 93"/>
                    <a:gd name="T81" fmla="*/ 56 h 5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T78" t="T79" r="T80" b="T81"/>
                  <a:pathLst>
                    <a:path w="93" h="56">
                      <a:moveTo>
                        <a:pt x="6" y="0"/>
                      </a:moveTo>
                      <a:cubicBezTo>
                        <a:pt x="3" y="1"/>
                        <a:pt x="2" y="5"/>
                        <a:pt x="1" y="7"/>
                      </a:cubicBezTo>
                      <a:cubicBezTo>
                        <a:pt x="2" y="15"/>
                        <a:pt x="3" y="14"/>
                        <a:pt x="7" y="20"/>
                      </a:cubicBezTo>
                      <a:cubicBezTo>
                        <a:pt x="9" y="26"/>
                        <a:pt x="12" y="32"/>
                        <a:pt x="16" y="37"/>
                      </a:cubicBezTo>
                      <a:cubicBezTo>
                        <a:pt x="14" y="41"/>
                        <a:pt x="13" y="46"/>
                        <a:pt x="12" y="50"/>
                      </a:cubicBezTo>
                      <a:cubicBezTo>
                        <a:pt x="13" y="56"/>
                        <a:pt x="13" y="55"/>
                        <a:pt x="18" y="56"/>
                      </a:cubicBezTo>
                      <a:cubicBezTo>
                        <a:pt x="21" y="56"/>
                        <a:pt x="25" y="56"/>
                        <a:pt x="28" y="54"/>
                      </a:cubicBezTo>
                      <a:cubicBezTo>
                        <a:pt x="30" y="52"/>
                        <a:pt x="37" y="49"/>
                        <a:pt x="37" y="49"/>
                      </a:cubicBezTo>
                      <a:cubicBezTo>
                        <a:pt x="39" y="46"/>
                        <a:pt x="43" y="46"/>
                        <a:pt x="46" y="45"/>
                      </a:cubicBezTo>
                      <a:cubicBezTo>
                        <a:pt x="63" y="46"/>
                        <a:pt x="56" y="47"/>
                        <a:pt x="66" y="50"/>
                      </a:cubicBezTo>
                      <a:cubicBezTo>
                        <a:pt x="68" y="53"/>
                        <a:pt x="71" y="55"/>
                        <a:pt x="74" y="56"/>
                      </a:cubicBezTo>
                      <a:cubicBezTo>
                        <a:pt x="77" y="56"/>
                        <a:pt x="81" y="56"/>
                        <a:pt x="83" y="56"/>
                      </a:cubicBezTo>
                      <a:cubicBezTo>
                        <a:pt x="86" y="55"/>
                        <a:pt x="84" y="46"/>
                        <a:pt x="81" y="44"/>
                      </a:cubicBezTo>
                      <a:cubicBezTo>
                        <a:pt x="79" y="38"/>
                        <a:pt x="81" y="33"/>
                        <a:pt x="85" y="29"/>
                      </a:cubicBezTo>
                      <a:cubicBezTo>
                        <a:pt x="86" y="26"/>
                        <a:pt x="88" y="21"/>
                        <a:pt x="91" y="19"/>
                      </a:cubicBezTo>
                      <a:cubicBezTo>
                        <a:pt x="92" y="16"/>
                        <a:pt x="93" y="13"/>
                        <a:pt x="93" y="10"/>
                      </a:cubicBezTo>
                      <a:cubicBezTo>
                        <a:pt x="93" y="3"/>
                        <a:pt x="93" y="3"/>
                        <a:pt x="86" y="1"/>
                      </a:cubicBezTo>
                      <a:cubicBezTo>
                        <a:pt x="81" y="1"/>
                        <a:pt x="77" y="3"/>
                        <a:pt x="73" y="6"/>
                      </a:cubicBezTo>
                      <a:cubicBezTo>
                        <a:pt x="72" y="8"/>
                        <a:pt x="70" y="10"/>
                        <a:pt x="69" y="12"/>
                      </a:cubicBezTo>
                      <a:cubicBezTo>
                        <a:pt x="67" y="13"/>
                        <a:pt x="65" y="14"/>
                        <a:pt x="65" y="14"/>
                      </a:cubicBezTo>
                      <a:cubicBezTo>
                        <a:pt x="63" y="20"/>
                        <a:pt x="58" y="21"/>
                        <a:pt x="53" y="23"/>
                      </a:cubicBezTo>
                      <a:cubicBezTo>
                        <a:pt x="44" y="22"/>
                        <a:pt x="39" y="24"/>
                        <a:pt x="33" y="20"/>
                      </a:cubicBezTo>
                      <a:cubicBezTo>
                        <a:pt x="32" y="18"/>
                        <a:pt x="29" y="14"/>
                        <a:pt x="27" y="14"/>
                      </a:cubicBezTo>
                      <a:cubicBezTo>
                        <a:pt x="25" y="12"/>
                        <a:pt x="25" y="10"/>
                        <a:pt x="22" y="9"/>
                      </a:cubicBezTo>
                      <a:cubicBezTo>
                        <a:pt x="20" y="4"/>
                        <a:pt x="15" y="2"/>
                        <a:pt x="10" y="1"/>
                      </a:cubicBezTo>
                      <a:cubicBezTo>
                        <a:pt x="8" y="0"/>
                        <a:pt x="0" y="0"/>
                        <a:pt x="6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84" name="Freeform 306"/>
                <p:cNvSpPr>
                  <a:spLocks/>
                </p:cNvSpPr>
                <p:nvPr/>
              </p:nvSpPr>
              <p:spPr bwMode="auto">
                <a:xfrm>
                  <a:off x="818" y="1909"/>
                  <a:ext cx="125" cy="81"/>
                </a:xfrm>
                <a:custGeom>
                  <a:avLst/>
                  <a:gdLst>
                    <a:gd name="T0" fmla="*/ 125 w 125"/>
                    <a:gd name="T1" fmla="*/ 78 h 81"/>
                    <a:gd name="T2" fmla="*/ 100 w 125"/>
                    <a:gd name="T3" fmla="*/ 81 h 81"/>
                    <a:gd name="T4" fmla="*/ 71 w 125"/>
                    <a:gd name="T5" fmla="*/ 80 h 81"/>
                    <a:gd name="T6" fmla="*/ 64 w 125"/>
                    <a:gd name="T7" fmla="*/ 77 h 81"/>
                    <a:gd name="T8" fmla="*/ 56 w 125"/>
                    <a:gd name="T9" fmla="*/ 72 h 81"/>
                    <a:gd name="T10" fmla="*/ 39 w 125"/>
                    <a:gd name="T11" fmla="*/ 64 h 81"/>
                    <a:gd name="T12" fmla="*/ 30 w 125"/>
                    <a:gd name="T13" fmla="*/ 53 h 81"/>
                    <a:gd name="T14" fmla="*/ 21 w 125"/>
                    <a:gd name="T15" fmla="*/ 41 h 81"/>
                    <a:gd name="T16" fmla="*/ 18 w 125"/>
                    <a:gd name="T17" fmla="*/ 35 h 81"/>
                    <a:gd name="T18" fmla="*/ 5 w 125"/>
                    <a:gd name="T19" fmla="*/ 14 h 81"/>
                    <a:gd name="T20" fmla="*/ 0 w 125"/>
                    <a:gd name="T21" fmla="*/ 0 h 8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25"/>
                    <a:gd name="T34" fmla="*/ 0 h 81"/>
                    <a:gd name="T35" fmla="*/ 125 w 125"/>
                    <a:gd name="T36" fmla="*/ 81 h 81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25" h="81">
                      <a:moveTo>
                        <a:pt x="125" y="78"/>
                      </a:moveTo>
                      <a:cubicBezTo>
                        <a:pt x="117" y="81"/>
                        <a:pt x="111" y="80"/>
                        <a:pt x="100" y="81"/>
                      </a:cubicBezTo>
                      <a:cubicBezTo>
                        <a:pt x="90" y="80"/>
                        <a:pt x="81" y="80"/>
                        <a:pt x="71" y="80"/>
                      </a:cubicBezTo>
                      <a:cubicBezTo>
                        <a:pt x="69" y="80"/>
                        <a:pt x="64" y="77"/>
                        <a:pt x="64" y="77"/>
                      </a:cubicBezTo>
                      <a:cubicBezTo>
                        <a:pt x="62" y="75"/>
                        <a:pt x="59" y="73"/>
                        <a:pt x="56" y="72"/>
                      </a:cubicBezTo>
                      <a:cubicBezTo>
                        <a:pt x="54" y="69"/>
                        <a:pt x="43" y="65"/>
                        <a:pt x="39" y="64"/>
                      </a:cubicBezTo>
                      <a:cubicBezTo>
                        <a:pt x="38" y="60"/>
                        <a:pt x="33" y="55"/>
                        <a:pt x="30" y="53"/>
                      </a:cubicBezTo>
                      <a:cubicBezTo>
                        <a:pt x="28" y="49"/>
                        <a:pt x="25" y="42"/>
                        <a:pt x="21" y="41"/>
                      </a:cubicBezTo>
                      <a:cubicBezTo>
                        <a:pt x="20" y="36"/>
                        <a:pt x="21" y="37"/>
                        <a:pt x="18" y="35"/>
                      </a:cubicBezTo>
                      <a:cubicBezTo>
                        <a:pt x="16" y="28"/>
                        <a:pt x="10" y="19"/>
                        <a:pt x="5" y="14"/>
                      </a:cubicBezTo>
                      <a:cubicBezTo>
                        <a:pt x="4" y="9"/>
                        <a:pt x="2" y="3"/>
                        <a:pt x="0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85" name="Freeform 307"/>
                <p:cNvSpPr>
                  <a:spLocks/>
                </p:cNvSpPr>
                <p:nvPr/>
              </p:nvSpPr>
              <p:spPr bwMode="auto">
                <a:xfrm>
                  <a:off x="781" y="1697"/>
                  <a:ext cx="38" cy="214"/>
                </a:xfrm>
                <a:custGeom>
                  <a:avLst/>
                  <a:gdLst>
                    <a:gd name="T0" fmla="*/ 38 w 38"/>
                    <a:gd name="T1" fmla="*/ 214 h 214"/>
                    <a:gd name="T2" fmla="*/ 29 w 38"/>
                    <a:gd name="T3" fmla="*/ 184 h 214"/>
                    <a:gd name="T4" fmla="*/ 26 w 38"/>
                    <a:gd name="T5" fmla="*/ 174 h 214"/>
                    <a:gd name="T6" fmla="*/ 22 w 38"/>
                    <a:gd name="T7" fmla="*/ 158 h 214"/>
                    <a:gd name="T8" fmla="*/ 17 w 38"/>
                    <a:gd name="T9" fmla="*/ 145 h 214"/>
                    <a:gd name="T10" fmla="*/ 12 w 38"/>
                    <a:gd name="T11" fmla="*/ 129 h 214"/>
                    <a:gd name="T12" fmla="*/ 9 w 38"/>
                    <a:gd name="T13" fmla="*/ 117 h 214"/>
                    <a:gd name="T14" fmla="*/ 6 w 38"/>
                    <a:gd name="T15" fmla="*/ 104 h 214"/>
                    <a:gd name="T16" fmla="*/ 3 w 38"/>
                    <a:gd name="T17" fmla="*/ 72 h 214"/>
                    <a:gd name="T18" fmla="*/ 0 w 38"/>
                    <a:gd name="T19" fmla="*/ 36 h 214"/>
                    <a:gd name="T20" fmla="*/ 2 w 38"/>
                    <a:gd name="T21" fmla="*/ 0 h 2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8"/>
                    <a:gd name="T34" fmla="*/ 0 h 214"/>
                    <a:gd name="T35" fmla="*/ 38 w 38"/>
                    <a:gd name="T36" fmla="*/ 214 h 21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8" h="214">
                      <a:moveTo>
                        <a:pt x="38" y="214"/>
                      </a:moveTo>
                      <a:cubicBezTo>
                        <a:pt x="36" y="205"/>
                        <a:pt x="35" y="189"/>
                        <a:pt x="29" y="184"/>
                      </a:cubicBezTo>
                      <a:cubicBezTo>
                        <a:pt x="28" y="180"/>
                        <a:pt x="28" y="177"/>
                        <a:pt x="26" y="174"/>
                      </a:cubicBezTo>
                      <a:cubicBezTo>
                        <a:pt x="25" y="169"/>
                        <a:pt x="24" y="163"/>
                        <a:pt x="22" y="158"/>
                      </a:cubicBezTo>
                      <a:cubicBezTo>
                        <a:pt x="21" y="153"/>
                        <a:pt x="18" y="150"/>
                        <a:pt x="17" y="145"/>
                      </a:cubicBezTo>
                      <a:cubicBezTo>
                        <a:pt x="16" y="139"/>
                        <a:pt x="17" y="133"/>
                        <a:pt x="12" y="129"/>
                      </a:cubicBezTo>
                      <a:cubicBezTo>
                        <a:pt x="11" y="124"/>
                        <a:pt x="10" y="121"/>
                        <a:pt x="9" y="117"/>
                      </a:cubicBezTo>
                      <a:cubicBezTo>
                        <a:pt x="8" y="111"/>
                        <a:pt x="7" y="109"/>
                        <a:pt x="6" y="104"/>
                      </a:cubicBezTo>
                      <a:cubicBezTo>
                        <a:pt x="5" y="93"/>
                        <a:pt x="5" y="82"/>
                        <a:pt x="3" y="72"/>
                      </a:cubicBezTo>
                      <a:cubicBezTo>
                        <a:pt x="2" y="59"/>
                        <a:pt x="1" y="49"/>
                        <a:pt x="0" y="36"/>
                      </a:cubicBezTo>
                      <a:cubicBezTo>
                        <a:pt x="0" y="24"/>
                        <a:pt x="2" y="12"/>
                        <a:pt x="2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86" name="Freeform 308"/>
                <p:cNvSpPr>
                  <a:spLocks/>
                </p:cNvSpPr>
                <p:nvPr/>
              </p:nvSpPr>
              <p:spPr bwMode="auto">
                <a:xfrm>
                  <a:off x="781" y="1291"/>
                  <a:ext cx="214" cy="410"/>
                </a:xfrm>
                <a:custGeom>
                  <a:avLst/>
                  <a:gdLst>
                    <a:gd name="T0" fmla="*/ 214 w 214"/>
                    <a:gd name="T1" fmla="*/ 0 h 410"/>
                    <a:gd name="T2" fmla="*/ 204 w 214"/>
                    <a:gd name="T3" fmla="*/ 8 h 410"/>
                    <a:gd name="T4" fmla="*/ 193 w 214"/>
                    <a:gd name="T5" fmla="*/ 17 h 410"/>
                    <a:gd name="T6" fmla="*/ 185 w 214"/>
                    <a:gd name="T7" fmla="*/ 23 h 410"/>
                    <a:gd name="T8" fmla="*/ 172 w 214"/>
                    <a:gd name="T9" fmla="*/ 42 h 410"/>
                    <a:gd name="T10" fmla="*/ 158 w 214"/>
                    <a:gd name="T11" fmla="*/ 59 h 410"/>
                    <a:gd name="T12" fmla="*/ 151 w 214"/>
                    <a:gd name="T13" fmla="*/ 66 h 410"/>
                    <a:gd name="T14" fmla="*/ 139 w 214"/>
                    <a:gd name="T15" fmla="*/ 84 h 410"/>
                    <a:gd name="T16" fmla="*/ 126 w 214"/>
                    <a:gd name="T17" fmla="*/ 99 h 410"/>
                    <a:gd name="T18" fmla="*/ 118 w 214"/>
                    <a:gd name="T19" fmla="*/ 112 h 410"/>
                    <a:gd name="T20" fmla="*/ 105 w 214"/>
                    <a:gd name="T21" fmla="*/ 131 h 410"/>
                    <a:gd name="T22" fmla="*/ 95 w 214"/>
                    <a:gd name="T23" fmla="*/ 148 h 410"/>
                    <a:gd name="T24" fmla="*/ 88 w 214"/>
                    <a:gd name="T25" fmla="*/ 160 h 410"/>
                    <a:gd name="T26" fmla="*/ 79 w 214"/>
                    <a:gd name="T27" fmla="*/ 172 h 410"/>
                    <a:gd name="T28" fmla="*/ 67 w 214"/>
                    <a:gd name="T29" fmla="*/ 190 h 410"/>
                    <a:gd name="T30" fmla="*/ 58 w 214"/>
                    <a:gd name="T31" fmla="*/ 207 h 410"/>
                    <a:gd name="T32" fmla="*/ 55 w 214"/>
                    <a:gd name="T33" fmla="*/ 213 h 410"/>
                    <a:gd name="T34" fmla="*/ 49 w 214"/>
                    <a:gd name="T35" fmla="*/ 228 h 410"/>
                    <a:gd name="T36" fmla="*/ 42 w 214"/>
                    <a:gd name="T37" fmla="*/ 241 h 410"/>
                    <a:gd name="T38" fmla="*/ 25 w 214"/>
                    <a:gd name="T39" fmla="*/ 293 h 410"/>
                    <a:gd name="T40" fmla="*/ 16 w 214"/>
                    <a:gd name="T41" fmla="*/ 316 h 410"/>
                    <a:gd name="T42" fmla="*/ 4 w 214"/>
                    <a:gd name="T43" fmla="*/ 370 h 410"/>
                    <a:gd name="T44" fmla="*/ 2 w 214"/>
                    <a:gd name="T45" fmla="*/ 403 h 410"/>
                    <a:gd name="T46" fmla="*/ 0 w 214"/>
                    <a:gd name="T47" fmla="*/ 410 h 410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214"/>
                    <a:gd name="T73" fmla="*/ 0 h 410"/>
                    <a:gd name="T74" fmla="*/ 214 w 214"/>
                    <a:gd name="T75" fmla="*/ 410 h 410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214" h="410">
                      <a:moveTo>
                        <a:pt x="214" y="0"/>
                      </a:moveTo>
                      <a:cubicBezTo>
                        <a:pt x="210" y="3"/>
                        <a:pt x="207" y="5"/>
                        <a:pt x="204" y="8"/>
                      </a:cubicBezTo>
                      <a:cubicBezTo>
                        <a:pt x="203" y="11"/>
                        <a:pt x="197" y="16"/>
                        <a:pt x="193" y="17"/>
                      </a:cubicBezTo>
                      <a:cubicBezTo>
                        <a:pt x="191" y="20"/>
                        <a:pt x="188" y="23"/>
                        <a:pt x="185" y="23"/>
                      </a:cubicBezTo>
                      <a:cubicBezTo>
                        <a:pt x="181" y="30"/>
                        <a:pt x="179" y="38"/>
                        <a:pt x="172" y="42"/>
                      </a:cubicBezTo>
                      <a:cubicBezTo>
                        <a:pt x="171" y="48"/>
                        <a:pt x="163" y="55"/>
                        <a:pt x="158" y="59"/>
                      </a:cubicBezTo>
                      <a:cubicBezTo>
                        <a:pt x="157" y="61"/>
                        <a:pt x="154" y="65"/>
                        <a:pt x="151" y="66"/>
                      </a:cubicBezTo>
                      <a:cubicBezTo>
                        <a:pt x="149" y="71"/>
                        <a:pt x="143" y="81"/>
                        <a:pt x="139" y="84"/>
                      </a:cubicBezTo>
                      <a:cubicBezTo>
                        <a:pt x="136" y="90"/>
                        <a:pt x="130" y="93"/>
                        <a:pt x="126" y="99"/>
                      </a:cubicBezTo>
                      <a:cubicBezTo>
                        <a:pt x="123" y="104"/>
                        <a:pt x="122" y="108"/>
                        <a:pt x="118" y="112"/>
                      </a:cubicBezTo>
                      <a:cubicBezTo>
                        <a:pt x="115" y="119"/>
                        <a:pt x="110" y="126"/>
                        <a:pt x="105" y="131"/>
                      </a:cubicBezTo>
                      <a:cubicBezTo>
                        <a:pt x="104" y="136"/>
                        <a:pt x="99" y="144"/>
                        <a:pt x="95" y="148"/>
                      </a:cubicBezTo>
                      <a:cubicBezTo>
                        <a:pt x="93" y="152"/>
                        <a:pt x="91" y="158"/>
                        <a:pt x="88" y="160"/>
                      </a:cubicBezTo>
                      <a:cubicBezTo>
                        <a:pt x="87" y="163"/>
                        <a:pt x="82" y="170"/>
                        <a:pt x="79" y="172"/>
                      </a:cubicBezTo>
                      <a:cubicBezTo>
                        <a:pt x="76" y="178"/>
                        <a:pt x="72" y="184"/>
                        <a:pt x="67" y="190"/>
                      </a:cubicBezTo>
                      <a:cubicBezTo>
                        <a:pt x="64" y="195"/>
                        <a:pt x="63" y="202"/>
                        <a:pt x="58" y="207"/>
                      </a:cubicBezTo>
                      <a:cubicBezTo>
                        <a:pt x="57" y="212"/>
                        <a:pt x="58" y="210"/>
                        <a:pt x="55" y="213"/>
                      </a:cubicBezTo>
                      <a:cubicBezTo>
                        <a:pt x="53" y="218"/>
                        <a:pt x="51" y="223"/>
                        <a:pt x="49" y="228"/>
                      </a:cubicBezTo>
                      <a:cubicBezTo>
                        <a:pt x="47" y="233"/>
                        <a:pt x="45" y="238"/>
                        <a:pt x="42" y="241"/>
                      </a:cubicBezTo>
                      <a:cubicBezTo>
                        <a:pt x="37" y="259"/>
                        <a:pt x="34" y="276"/>
                        <a:pt x="25" y="293"/>
                      </a:cubicBezTo>
                      <a:cubicBezTo>
                        <a:pt x="22" y="300"/>
                        <a:pt x="22" y="311"/>
                        <a:pt x="16" y="316"/>
                      </a:cubicBezTo>
                      <a:cubicBezTo>
                        <a:pt x="12" y="333"/>
                        <a:pt x="11" y="354"/>
                        <a:pt x="4" y="370"/>
                      </a:cubicBezTo>
                      <a:cubicBezTo>
                        <a:pt x="3" y="380"/>
                        <a:pt x="3" y="395"/>
                        <a:pt x="2" y="403"/>
                      </a:cubicBezTo>
                      <a:cubicBezTo>
                        <a:pt x="1" y="405"/>
                        <a:pt x="0" y="410"/>
                        <a:pt x="0" y="410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87" name="Freeform 309"/>
                <p:cNvSpPr>
                  <a:spLocks/>
                </p:cNvSpPr>
                <p:nvPr/>
              </p:nvSpPr>
              <p:spPr bwMode="auto">
                <a:xfrm>
                  <a:off x="995" y="1247"/>
                  <a:ext cx="82" cy="46"/>
                </a:xfrm>
                <a:custGeom>
                  <a:avLst/>
                  <a:gdLst>
                    <a:gd name="T0" fmla="*/ 0 w 82"/>
                    <a:gd name="T1" fmla="*/ 46 h 46"/>
                    <a:gd name="T2" fmla="*/ 7 w 82"/>
                    <a:gd name="T3" fmla="*/ 37 h 46"/>
                    <a:gd name="T4" fmla="*/ 15 w 82"/>
                    <a:gd name="T5" fmla="*/ 32 h 46"/>
                    <a:gd name="T6" fmla="*/ 19 w 82"/>
                    <a:gd name="T7" fmla="*/ 29 h 46"/>
                    <a:gd name="T8" fmla="*/ 27 w 82"/>
                    <a:gd name="T9" fmla="*/ 22 h 46"/>
                    <a:gd name="T10" fmla="*/ 40 w 82"/>
                    <a:gd name="T11" fmla="*/ 12 h 46"/>
                    <a:gd name="T12" fmla="*/ 47 w 82"/>
                    <a:gd name="T13" fmla="*/ 8 h 46"/>
                    <a:gd name="T14" fmla="*/ 63 w 82"/>
                    <a:gd name="T15" fmla="*/ 0 h 46"/>
                    <a:gd name="T16" fmla="*/ 73 w 82"/>
                    <a:gd name="T17" fmla="*/ 4 h 46"/>
                    <a:gd name="T18" fmla="*/ 78 w 82"/>
                    <a:gd name="T19" fmla="*/ 9 h 46"/>
                    <a:gd name="T20" fmla="*/ 82 w 82"/>
                    <a:gd name="T21" fmla="*/ 17 h 4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82"/>
                    <a:gd name="T34" fmla="*/ 0 h 46"/>
                    <a:gd name="T35" fmla="*/ 82 w 82"/>
                    <a:gd name="T36" fmla="*/ 46 h 4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82" h="46">
                      <a:moveTo>
                        <a:pt x="0" y="46"/>
                      </a:moveTo>
                      <a:cubicBezTo>
                        <a:pt x="1" y="44"/>
                        <a:pt x="4" y="38"/>
                        <a:pt x="7" y="37"/>
                      </a:cubicBezTo>
                      <a:cubicBezTo>
                        <a:pt x="9" y="34"/>
                        <a:pt x="12" y="34"/>
                        <a:pt x="15" y="32"/>
                      </a:cubicBezTo>
                      <a:cubicBezTo>
                        <a:pt x="16" y="31"/>
                        <a:pt x="19" y="29"/>
                        <a:pt x="19" y="29"/>
                      </a:cubicBezTo>
                      <a:cubicBezTo>
                        <a:pt x="21" y="26"/>
                        <a:pt x="24" y="23"/>
                        <a:pt x="27" y="22"/>
                      </a:cubicBezTo>
                      <a:cubicBezTo>
                        <a:pt x="31" y="17"/>
                        <a:pt x="34" y="14"/>
                        <a:pt x="40" y="12"/>
                      </a:cubicBezTo>
                      <a:cubicBezTo>
                        <a:pt x="42" y="10"/>
                        <a:pt x="44" y="9"/>
                        <a:pt x="47" y="8"/>
                      </a:cubicBezTo>
                      <a:cubicBezTo>
                        <a:pt x="51" y="4"/>
                        <a:pt x="58" y="3"/>
                        <a:pt x="63" y="0"/>
                      </a:cubicBezTo>
                      <a:cubicBezTo>
                        <a:pt x="72" y="1"/>
                        <a:pt x="68" y="2"/>
                        <a:pt x="73" y="4"/>
                      </a:cubicBezTo>
                      <a:cubicBezTo>
                        <a:pt x="77" y="9"/>
                        <a:pt x="75" y="8"/>
                        <a:pt x="78" y="9"/>
                      </a:cubicBezTo>
                      <a:cubicBezTo>
                        <a:pt x="79" y="13"/>
                        <a:pt x="82" y="14"/>
                        <a:pt x="82" y="17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88" name="Freeform 310"/>
                <p:cNvSpPr>
                  <a:spLocks/>
                </p:cNvSpPr>
                <p:nvPr/>
              </p:nvSpPr>
              <p:spPr bwMode="auto">
                <a:xfrm>
                  <a:off x="995" y="1268"/>
                  <a:ext cx="86" cy="131"/>
                </a:xfrm>
                <a:custGeom>
                  <a:avLst/>
                  <a:gdLst>
                    <a:gd name="T0" fmla="*/ 83 w 86"/>
                    <a:gd name="T1" fmla="*/ 0 h 131"/>
                    <a:gd name="T2" fmla="*/ 76 w 86"/>
                    <a:gd name="T3" fmla="*/ 35 h 131"/>
                    <a:gd name="T4" fmla="*/ 71 w 86"/>
                    <a:gd name="T5" fmla="*/ 50 h 131"/>
                    <a:gd name="T6" fmla="*/ 68 w 86"/>
                    <a:gd name="T7" fmla="*/ 54 h 131"/>
                    <a:gd name="T8" fmla="*/ 59 w 86"/>
                    <a:gd name="T9" fmla="*/ 75 h 131"/>
                    <a:gd name="T10" fmla="*/ 50 w 86"/>
                    <a:gd name="T11" fmla="*/ 82 h 131"/>
                    <a:gd name="T12" fmla="*/ 38 w 86"/>
                    <a:gd name="T13" fmla="*/ 93 h 131"/>
                    <a:gd name="T14" fmla="*/ 30 w 86"/>
                    <a:gd name="T15" fmla="*/ 99 h 131"/>
                    <a:gd name="T16" fmla="*/ 21 w 86"/>
                    <a:gd name="T17" fmla="*/ 108 h 131"/>
                    <a:gd name="T18" fmla="*/ 9 w 86"/>
                    <a:gd name="T19" fmla="*/ 122 h 131"/>
                    <a:gd name="T20" fmla="*/ 5 w 86"/>
                    <a:gd name="T21" fmla="*/ 125 h 131"/>
                    <a:gd name="T22" fmla="*/ 0 w 86"/>
                    <a:gd name="T23" fmla="*/ 131 h 13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6"/>
                    <a:gd name="T37" fmla="*/ 0 h 131"/>
                    <a:gd name="T38" fmla="*/ 86 w 86"/>
                    <a:gd name="T39" fmla="*/ 131 h 13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6" h="131">
                      <a:moveTo>
                        <a:pt x="83" y="0"/>
                      </a:moveTo>
                      <a:cubicBezTo>
                        <a:pt x="86" y="8"/>
                        <a:pt x="81" y="28"/>
                        <a:pt x="76" y="35"/>
                      </a:cubicBezTo>
                      <a:cubicBezTo>
                        <a:pt x="75" y="41"/>
                        <a:pt x="74" y="45"/>
                        <a:pt x="71" y="50"/>
                      </a:cubicBezTo>
                      <a:cubicBezTo>
                        <a:pt x="70" y="52"/>
                        <a:pt x="68" y="54"/>
                        <a:pt x="68" y="54"/>
                      </a:cubicBezTo>
                      <a:cubicBezTo>
                        <a:pt x="66" y="61"/>
                        <a:pt x="66" y="71"/>
                        <a:pt x="59" y="75"/>
                      </a:cubicBezTo>
                      <a:cubicBezTo>
                        <a:pt x="57" y="80"/>
                        <a:pt x="55" y="81"/>
                        <a:pt x="50" y="82"/>
                      </a:cubicBezTo>
                      <a:cubicBezTo>
                        <a:pt x="47" y="86"/>
                        <a:pt x="42" y="92"/>
                        <a:pt x="38" y="93"/>
                      </a:cubicBezTo>
                      <a:cubicBezTo>
                        <a:pt x="36" y="96"/>
                        <a:pt x="34" y="99"/>
                        <a:pt x="30" y="99"/>
                      </a:cubicBezTo>
                      <a:cubicBezTo>
                        <a:pt x="29" y="103"/>
                        <a:pt x="24" y="106"/>
                        <a:pt x="21" y="108"/>
                      </a:cubicBezTo>
                      <a:cubicBezTo>
                        <a:pt x="19" y="112"/>
                        <a:pt x="12" y="120"/>
                        <a:pt x="9" y="122"/>
                      </a:cubicBezTo>
                      <a:cubicBezTo>
                        <a:pt x="8" y="122"/>
                        <a:pt x="5" y="125"/>
                        <a:pt x="5" y="125"/>
                      </a:cubicBezTo>
                      <a:cubicBezTo>
                        <a:pt x="4" y="125"/>
                        <a:pt x="2" y="131"/>
                        <a:pt x="0" y="131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89" name="Freeform 311"/>
                <p:cNvSpPr>
                  <a:spLocks/>
                </p:cNvSpPr>
                <p:nvPr/>
              </p:nvSpPr>
              <p:spPr bwMode="auto">
                <a:xfrm>
                  <a:off x="1032" y="1343"/>
                  <a:ext cx="29" cy="67"/>
                </a:xfrm>
                <a:custGeom>
                  <a:avLst/>
                  <a:gdLst>
                    <a:gd name="T0" fmla="*/ 27 w 29"/>
                    <a:gd name="T1" fmla="*/ 0 h 67"/>
                    <a:gd name="T2" fmla="*/ 22 w 29"/>
                    <a:gd name="T3" fmla="*/ 14 h 67"/>
                    <a:gd name="T4" fmla="*/ 16 w 29"/>
                    <a:gd name="T5" fmla="*/ 30 h 67"/>
                    <a:gd name="T6" fmla="*/ 8 w 29"/>
                    <a:gd name="T7" fmla="*/ 43 h 67"/>
                    <a:gd name="T8" fmla="*/ 0 w 29"/>
                    <a:gd name="T9" fmla="*/ 65 h 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9"/>
                    <a:gd name="T16" fmla="*/ 0 h 67"/>
                    <a:gd name="T17" fmla="*/ 29 w 29"/>
                    <a:gd name="T18" fmla="*/ 67 h 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9" h="67">
                      <a:moveTo>
                        <a:pt x="27" y="0"/>
                      </a:moveTo>
                      <a:cubicBezTo>
                        <a:pt x="29" y="4"/>
                        <a:pt x="25" y="12"/>
                        <a:pt x="22" y="14"/>
                      </a:cubicBezTo>
                      <a:cubicBezTo>
                        <a:pt x="21" y="18"/>
                        <a:pt x="19" y="27"/>
                        <a:pt x="16" y="30"/>
                      </a:cubicBezTo>
                      <a:cubicBezTo>
                        <a:pt x="12" y="34"/>
                        <a:pt x="10" y="38"/>
                        <a:pt x="8" y="43"/>
                      </a:cubicBezTo>
                      <a:cubicBezTo>
                        <a:pt x="8" y="46"/>
                        <a:pt x="3" y="67"/>
                        <a:pt x="0" y="65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90" name="Freeform 312"/>
                <p:cNvSpPr>
                  <a:spLocks/>
                </p:cNvSpPr>
                <p:nvPr/>
              </p:nvSpPr>
              <p:spPr bwMode="auto">
                <a:xfrm>
                  <a:off x="1129" y="1834"/>
                  <a:ext cx="37" cy="42"/>
                </a:xfrm>
                <a:custGeom>
                  <a:avLst/>
                  <a:gdLst>
                    <a:gd name="T0" fmla="*/ 2 w 37"/>
                    <a:gd name="T1" fmla="*/ 42 h 42"/>
                    <a:gd name="T2" fmla="*/ 11 w 37"/>
                    <a:gd name="T3" fmla="*/ 16 h 42"/>
                    <a:gd name="T4" fmla="*/ 37 w 37"/>
                    <a:gd name="T5" fmla="*/ 0 h 42"/>
                    <a:gd name="T6" fmla="*/ 0 60000 65536"/>
                    <a:gd name="T7" fmla="*/ 0 60000 65536"/>
                    <a:gd name="T8" fmla="*/ 0 60000 65536"/>
                    <a:gd name="T9" fmla="*/ 0 w 37"/>
                    <a:gd name="T10" fmla="*/ 0 h 42"/>
                    <a:gd name="T11" fmla="*/ 37 w 37"/>
                    <a:gd name="T12" fmla="*/ 42 h 4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" h="42">
                      <a:moveTo>
                        <a:pt x="2" y="42"/>
                      </a:moveTo>
                      <a:cubicBezTo>
                        <a:pt x="1" y="32"/>
                        <a:pt x="0" y="20"/>
                        <a:pt x="11" y="16"/>
                      </a:cubicBezTo>
                      <a:cubicBezTo>
                        <a:pt x="14" y="13"/>
                        <a:pt x="34" y="0"/>
                        <a:pt x="37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91" name="Freeform 313"/>
                <p:cNvSpPr>
                  <a:spLocks/>
                </p:cNvSpPr>
                <p:nvPr/>
              </p:nvSpPr>
              <p:spPr bwMode="auto">
                <a:xfrm>
                  <a:off x="1189" y="1834"/>
                  <a:ext cx="37" cy="42"/>
                </a:xfrm>
                <a:custGeom>
                  <a:avLst/>
                  <a:gdLst>
                    <a:gd name="T0" fmla="*/ 35 w 37"/>
                    <a:gd name="T1" fmla="*/ 42 h 42"/>
                    <a:gd name="T2" fmla="*/ 26 w 37"/>
                    <a:gd name="T3" fmla="*/ 16 h 42"/>
                    <a:gd name="T4" fmla="*/ 0 w 37"/>
                    <a:gd name="T5" fmla="*/ 0 h 42"/>
                    <a:gd name="T6" fmla="*/ 0 60000 65536"/>
                    <a:gd name="T7" fmla="*/ 0 60000 65536"/>
                    <a:gd name="T8" fmla="*/ 0 60000 65536"/>
                    <a:gd name="T9" fmla="*/ 0 w 37"/>
                    <a:gd name="T10" fmla="*/ 0 h 42"/>
                    <a:gd name="T11" fmla="*/ 37 w 37"/>
                    <a:gd name="T12" fmla="*/ 42 h 4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7" h="42">
                      <a:moveTo>
                        <a:pt x="35" y="42"/>
                      </a:moveTo>
                      <a:cubicBezTo>
                        <a:pt x="36" y="32"/>
                        <a:pt x="37" y="20"/>
                        <a:pt x="26" y="16"/>
                      </a:cubicBezTo>
                      <a:cubicBezTo>
                        <a:pt x="24" y="13"/>
                        <a:pt x="3" y="0"/>
                        <a:pt x="0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92" name="Freeform 314"/>
                <p:cNvSpPr>
                  <a:spLocks/>
                </p:cNvSpPr>
                <p:nvPr/>
              </p:nvSpPr>
              <p:spPr bwMode="auto">
                <a:xfrm>
                  <a:off x="1167" y="1890"/>
                  <a:ext cx="84" cy="11"/>
                </a:xfrm>
                <a:custGeom>
                  <a:avLst/>
                  <a:gdLst>
                    <a:gd name="T0" fmla="*/ 84 w 84"/>
                    <a:gd name="T1" fmla="*/ 1 h 11"/>
                    <a:gd name="T2" fmla="*/ 61 w 84"/>
                    <a:gd name="T3" fmla="*/ 0 h 11"/>
                    <a:gd name="T4" fmla="*/ 41 w 84"/>
                    <a:gd name="T5" fmla="*/ 5 h 11"/>
                    <a:gd name="T6" fmla="*/ 0 w 84"/>
                    <a:gd name="T7" fmla="*/ 11 h 1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4"/>
                    <a:gd name="T13" fmla="*/ 0 h 11"/>
                    <a:gd name="T14" fmla="*/ 84 w 84"/>
                    <a:gd name="T15" fmla="*/ 11 h 1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4" h="11">
                      <a:moveTo>
                        <a:pt x="84" y="1"/>
                      </a:moveTo>
                      <a:cubicBezTo>
                        <a:pt x="76" y="0"/>
                        <a:pt x="70" y="0"/>
                        <a:pt x="61" y="0"/>
                      </a:cubicBezTo>
                      <a:cubicBezTo>
                        <a:pt x="55" y="2"/>
                        <a:pt x="48" y="4"/>
                        <a:pt x="41" y="5"/>
                      </a:cubicBezTo>
                      <a:cubicBezTo>
                        <a:pt x="29" y="10"/>
                        <a:pt x="13" y="11"/>
                        <a:pt x="0" y="11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93" name="Freeform 315"/>
                <p:cNvSpPr>
                  <a:spLocks/>
                </p:cNvSpPr>
                <p:nvPr/>
              </p:nvSpPr>
              <p:spPr bwMode="auto">
                <a:xfrm>
                  <a:off x="1212" y="1877"/>
                  <a:ext cx="12" cy="17"/>
                </a:xfrm>
                <a:custGeom>
                  <a:avLst/>
                  <a:gdLst>
                    <a:gd name="T0" fmla="*/ 12 w 12"/>
                    <a:gd name="T1" fmla="*/ 0 h 17"/>
                    <a:gd name="T2" fmla="*/ 6 w 12"/>
                    <a:gd name="T3" fmla="*/ 13 h 17"/>
                    <a:gd name="T4" fmla="*/ 0 w 12"/>
                    <a:gd name="T5" fmla="*/ 17 h 17"/>
                    <a:gd name="T6" fmla="*/ 0 60000 65536"/>
                    <a:gd name="T7" fmla="*/ 0 60000 65536"/>
                    <a:gd name="T8" fmla="*/ 0 60000 65536"/>
                    <a:gd name="T9" fmla="*/ 0 w 12"/>
                    <a:gd name="T10" fmla="*/ 0 h 17"/>
                    <a:gd name="T11" fmla="*/ 12 w 12"/>
                    <a:gd name="T12" fmla="*/ 17 h 1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" h="17">
                      <a:moveTo>
                        <a:pt x="12" y="0"/>
                      </a:moveTo>
                      <a:cubicBezTo>
                        <a:pt x="10" y="4"/>
                        <a:pt x="10" y="10"/>
                        <a:pt x="6" y="13"/>
                      </a:cubicBezTo>
                      <a:cubicBezTo>
                        <a:pt x="5" y="15"/>
                        <a:pt x="0" y="17"/>
                        <a:pt x="0" y="17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94" name="Freeform 316"/>
                <p:cNvSpPr>
                  <a:spLocks/>
                </p:cNvSpPr>
                <p:nvPr/>
              </p:nvSpPr>
              <p:spPr bwMode="auto">
                <a:xfrm>
                  <a:off x="1222" y="1641"/>
                  <a:ext cx="65" cy="245"/>
                </a:xfrm>
                <a:custGeom>
                  <a:avLst/>
                  <a:gdLst>
                    <a:gd name="T0" fmla="*/ 3 w 65"/>
                    <a:gd name="T1" fmla="*/ 0 h 245"/>
                    <a:gd name="T2" fmla="*/ 8 w 65"/>
                    <a:gd name="T3" fmla="*/ 6 h 245"/>
                    <a:gd name="T4" fmla="*/ 16 w 65"/>
                    <a:gd name="T5" fmla="*/ 13 h 245"/>
                    <a:gd name="T6" fmla="*/ 24 w 65"/>
                    <a:gd name="T7" fmla="*/ 21 h 245"/>
                    <a:gd name="T8" fmla="*/ 28 w 65"/>
                    <a:gd name="T9" fmla="*/ 23 h 245"/>
                    <a:gd name="T10" fmla="*/ 37 w 65"/>
                    <a:gd name="T11" fmla="*/ 30 h 245"/>
                    <a:gd name="T12" fmla="*/ 45 w 65"/>
                    <a:gd name="T13" fmla="*/ 38 h 245"/>
                    <a:gd name="T14" fmla="*/ 49 w 65"/>
                    <a:gd name="T15" fmla="*/ 47 h 245"/>
                    <a:gd name="T16" fmla="*/ 58 w 65"/>
                    <a:gd name="T17" fmla="*/ 70 h 245"/>
                    <a:gd name="T18" fmla="*/ 61 w 65"/>
                    <a:gd name="T19" fmla="*/ 81 h 245"/>
                    <a:gd name="T20" fmla="*/ 56 w 65"/>
                    <a:gd name="T21" fmla="*/ 154 h 245"/>
                    <a:gd name="T22" fmla="*/ 52 w 65"/>
                    <a:gd name="T23" fmla="*/ 175 h 245"/>
                    <a:gd name="T24" fmla="*/ 39 w 65"/>
                    <a:gd name="T25" fmla="*/ 209 h 245"/>
                    <a:gd name="T26" fmla="*/ 23 w 65"/>
                    <a:gd name="T27" fmla="*/ 226 h 245"/>
                    <a:gd name="T28" fmla="*/ 19 w 65"/>
                    <a:gd name="T29" fmla="*/ 232 h 245"/>
                    <a:gd name="T30" fmla="*/ 15 w 65"/>
                    <a:gd name="T31" fmla="*/ 235 h 245"/>
                    <a:gd name="T32" fmla="*/ 8 w 65"/>
                    <a:gd name="T33" fmla="*/ 240 h 245"/>
                    <a:gd name="T34" fmla="*/ 2 w 65"/>
                    <a:gd name="T35" fmla="*/ 242 h 245"/>
                    <a:gd name="T36" fmla="*/ 0 w 65"/>
                    <a:gd name="T37" fmla="*/ 245 h 24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w 65"/>
                    <a:gd name="T58" fmla="*/ 0 h 245"/>
                    <a:gd name="T59" fmla="*/ 65 w 65"/>
                    <a:gd name="T60" fmla="*/ 245 h 245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T57" t="T58" r="T59" b="T60"/>
                  <a:pathLst>
                    <a:path w="65" h="245">
                      <a:moveTo>
                        <a:pt x="3" y="0"/>
                      </a:moveTo>
                      <a:cubicBezTo>
                        <a:pt x="4" y="3"/>
                        <a:pt x="5" y="4"/>
                        <a:pt x="8" y="6"/>
                      </a:cubicBezTo>
                      <a:cubicBezTo>
                        <a:pt x="9" y="9"/>
                        <a:pt x="13" y="12"/>
                        <a:pt x="16" y="13"/>
                      </a:cubicBezTo>
                      <a:cubicBezTo>
                        <a:pt x="19" y="16"/>
                        <a:pt x="22" y="18"/>
                        <a:pt x="24" y="21"/>
                      </a:cubicBezTo>
                      <a:cubicBezTo>
                        <a:pt x="26" y="22"/>
                        <a:pt x="28" y="23"/>
                        <a:pt x="28" y="23"/>
                      </a:cubicBezTo>
                      <a:cubicBezTo>
                        <a:pt x="31" y="26"/>
                        <a:pt x="34" y="29"/>
                        <a:pt x="37" y="30"/>
                      </a:cubicBezTo>
                      <a:cubicBezTo>
                        <a:pt x="39" y="34"/>
                        <a:pt x="42" y="35"/>
                        <a:pt x="45" y="38"/>
                      </a:cubicBezTo>
                      <a:cubicBezTo>
                        <a:pt x="47" y="40"/>
                        <a:pt x="47" y="44"/>
                        <a:pt x="49" y="47"/>
                      </a:cubicBezTo>
                      <a:cubicBezTo>
                        <a:pt x="50" y="52"/>
                        <a:pt x="52" y="68"/>
                        <a:pt x="58" y="70"/>
                      </a:cubicBezTo>
                      <a:cubicBezTo>
                        <a:pt x="59" y="73"/>
                        <a:pt x="60" y="78"/>
                        <a:pt x="61" y="81"/>
                      </a:cubicBezTo>
                      <a:cubicBezTo>
                        <a:pt x="62" y="105"/>
                        <a:pt x="65" y="130"/>
                        <a:pt x="56" y="154"/>
                      </a:cubicBezTo>
                      <a:cubicBezTo>
                        <a:pt x="55" y="161"/>
                        <a:pt x="54" y="168"/>
                        <a:pt x="52" y="175"/>
                      </a:cubicBezTo>
                      <a:cubicBezTo>
                        <a:pt x="51" y="187"/>
                        <a:pt x="48" y="199"/>
                        <a:pt x="39" y="209"/>
                      </a:cubicBezTo>
                      <a:cubicBezTo>
                        <a:pt x="38" y="214"/>
                        <a:pt x="28" y="225"/>
                        <a:pt x="23" y="226"/>
                      </a:cubicBezTo>
                      <a:cubicBezTo>
                        <a:pt x="22" y="228"/>
                        <a:pt x="20" y="230"/>
                        <a:pt x="19" y="232"/>
                      </a:cubicBezTo>
                      <a:cubicBezTo>
                        <a:pt x="17" y="233"/>
                        <a:pt x="15" y="235"/>
                        <a:pt x="15" y="235"/>
                      </a:cubicBezTo>
                      <a:cubicBezTo>
                        <a:pt x="13" y="237"/>
                        <a:pt x="10" y="239"/>
                        <a:pt x="8" y="240"/>
                      </a:cubicBezTo>
                      <a:cubicBezTo>
                        <a:pt x="6" y="242"/>
                        <a:pt x="2" y="242"/>
                        <a:pt x="2" y="242"/>
                      </a:cubicBezTo>
                      <a:cubicBezTo>
                        <a:pt x="1" y="244"/>
                        <a:pt x="1" y="244"/>
                        <a:pt x="0" y="245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95" name="Freeform 317"/>
                <p:cNvSpPr>
                  <a:spLocks/>
                </p:cNvSpPr>
                <p:nvPr/>
              </p:nvSpPr>
              <p:spPr bwMode="auto">
                <a:xfrm>
                  <a:off x="1215" y="1595"/>
                  <a:ext cx="11" cy="48"/>
                </a:xfrm>
                <a:custGeom>
                  <a:avLst/>
                  <a:gdLst>
                    <a:gd name="T0" fmla="*/ 0 w 11"/>
                    <a:gd name="T1" fmla="*/ 0 h 48"/>
                    <a:gd name="T2" fmla="*/ 9 w 11"/>
                    <a:gd name="T3" fmla="*/ 42 h 48"/>
                    <a:gd name="T4" fmla="*/ 11 w 11"/>
                    <a:gd name="T5" fmla="*/ 48 h 48"/>
                    <a:gd name="T6" fmla="*/ 0 60000 65536"/>
                    <a:gd name="T7" fmla="*/ 0 60000 65536"/>
                    <a:gd name="T8" fmla="*/ 0 60000 65536"/>
                    <a:gd name="T9" fmla="*/ 0 w 11"/>
                    <a:gd name="T10" fmla="*/ 0 h 48"/>
                    <a:gd name="T11" fmla="*/ 11 w 11"/>
                    <a:gd name="T12" fmla="*/ 48 h 4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1" h="48">
                      <a:moveTo>
                        <a:pt x="0" y="0"/>
                      </a:moveTo>
                      <a:cubicBezTo>
                        <a:pt x="1" y="11"/>
                        <a:pt x="0" y="33"/>
                        <a:pt x="9" y="42"/>
                      </a:cubicBezTo>
                      <a:cubicBezTo>
                        <a:pt x="9" y="44"/>
                        <a:pt x="11" y="48"/>
                        <a:pt x="11" y="48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96" name="Freeform 318"/>
                <p:cNvSpPr>
                  <a:spLocks/>
                </p:cNvSpPr>
                <p:nvPr/>
              </p:nvSpPr>
              <p:spPr bwMode="auto">
                <a:xfrm>
                  <a:off x="1257" y="1638"/>
                  <a:ext cx="85" cy="281"/>
                </a:xfrm>
                <a:custGeom>
                  <a:avLst/>
                  <a:gdLst>
                    <a:gd name="T0" fmla="*/ 0 w 85"/>
                    <a:gd name="T1" fmla="*/ 0 h 281"/>
                    <a:gd name="T2" fmla="*/ 4 w 85"/>
                    <a:gd name="T3" fmla="*/ 9 h 281"/>
                    <a:gd name="T4" fmla="*/ 9 w 85"/>
                    <a:gd name="T5" fmla="*/ 20 h 281"/>
                    <a:gd name="T6" fmla="*/ 17 w 85"/>
                    <a:gd name="T7" fmla="*/ 43 h 281"/>
                    <a:gd name="T8" fmla="*/ 21 w 85"/>
                    <a:gd name="T9" fmla="*/ 60 h 281"/>
                    <a:gd name="T10" fmla="*/ 30 w 85"/>
                    <a:gd name="T11" fmla="*/ 101 h 281"/>
                    <a:gd name="T12" fmla="*/ 42 w 85"/>
                    <a:gd name="T13" fmla="*/ 180 h 281"/>
                    <a:gd name="T14" fmla="*/ 47 w 85"/>
                    <a:gd name="T15" fmla="*/ 208 h 281"/>
                    <a:gd name="T16" fmla="*/ 51 w 85"/>
                    <a:gd name="T17" fmla="*/ 212 h 281"/>
                    <a:gd name="T18" fmla="*/ 55 w 85"/>
                    <a:gd name="T19" fmla="*/ 221 h 281"/>
                    <a:gd name="T20" fmla="*/ 60 w 85"/>
                    <a:gd name="T21" fmla="*/ 229 h 281"/>
                    <a:gd name="T22" fmla="*/ 65 w 85"/>
                    <a:gd name="T23" fmla="*/ 238 h 281"/>
                    <a:gd name="T24" fmla="*/ 74 w 85"/>
                    <a:gd name="T25" fmla="*/ 254 h 281"/>
                    <a:gd name="T26" fmla="*/ 82 w 85"/>
                    <a:gd name="T27" fmla="*/ 275 h 281"/>
                    <a:gd name="T28" fmla="*/ 85 w 85"/>
                    <a:gd name="T29" fmla="*/ 281 h 28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85"/>
                    <a:gd name="T46" fmla="*/ 0 h 281"/>
                    <a:gd name="T47" fmla="*/ 85 w 85"/>
                    <a:gd name="T48" fmla="*/ 281 h 281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85" h="281">
                      <a:moveTo>
                        <a:pt x="0" y="0"/>
                      </a:moveTo>
                      <a:cubicBezTo>
                        <a:pt x="1" y="3"/>
                        <a:pt x="2" y="6"/>
                        <a:pt x="4" y="9"/>
                      </a:cubicBezTo>
                      <a:cubicBezTo>
                        <a:pt x="6" y="13"/>
                        <a:pt x="7" y="17"/>
                        <a:pt x="9" y="20"/>
                      </a:cubicBezTo>
                      <a:cubicBezTo>
                        <a:pt x="12" y="27"/>
                        <a:pt x="15" y="35"/>
                        <a:pt x="17" y="43"/>
                      </a:cubicBezTo>
                      <a:cubicBezTo>
                        <a:pt x="19" y="48"/>
                        <a:pt x="19" y="55"/>
                        <a:pt x="21" y="60"/>
                      </a:cubicBezTo>
                      <a:cubicBezTo>
                        <a:pt x="23" y="74"/>
                        <a:pt x="26" y="88"/>
                        <a:pt x="30" y="101"/>
                      </a:cubicBezTo>
                      <a:cubicBezTo>
                        <a:pt x="32" y="122"/>
                        <a:pt x="30" y="162"/>
                        <a:pt x="42" y="180"/>
                      </a:cubicBezTo>
                      <a:cubicBezTo>
                        <a:pt x="43" y="188"/>
                        <a:pt x="41" y="202"/>
                        <a:pt x="47" y="208"/>
                      </a:cubicBezTo>
                      <a:cubicBezTo>
                        <a:pt x="50" y="214"/>
                        <a:pt x="46" y="205"/>
                        <a:pt x="51" y="212"/>
                      </a:cubicBezTo>
                      <a:cubicBezTo>
                        <a:pt x="54" y="216"/>
                        <a:pt x="52" y="218"/>
                        <a:pt x="55" y="221"/>
                      </a:cubicBezTo>
                      <a:cubicBezTo>
                        <a:pt x="56" y="224"/>
                        <a:pt x="58" y="227"/>
                        <a:pt x="60" y="229"/>
                      </a:cubicBezTo>
                      <a:cubicBezTo>
                        <a:pt x="61" y="232"/>
                        <a:pt x="65" y="238"/>
                        <a:pt x="65" y="238"/>
                      </a:cubicBezTo>
                      <a:cubicBezTo>
                        <a:pt x="66" y="243"/>
                        <a:pt x="70" y="250"/>
                        <a:pt x="74" y="254"/>
                      </a:cubicBezTo>
                      <a:cubicBezTo>
                        <a:pt x="76" y="261"/>
                        <a:pt x="80" y="268"/>
                        <a:pt x="82" y="275"/>
                      </a:cubicBezTo>
                      <a:cubicBezTo>
                        <a:pt x="83" y="276"/>
                        <a:pt x="83" y="281"/>
                        <a:pt x="85" y="281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97" name="Freeform 319"/>
                <p:cNvSpPr>
                  <a:spLocks/>
                </p:cNvSpPr>
                <p:nvPr/>
              </p:nvSpPr>
              <p:spPr bwMode="auto">
                <a:xfrm>
                  <a:off x="1225" y="1449"/>
                  <a:ext cx="28" cy="23"/>
                </a:xfrm>
                <a:custGeom>
                  <a:avLst/>
                  <a:gdLst>
                    <a:gd name="T0" fmla="*/ 2 w 28"/>
                    <a:gd name="T1" fmla="*/ 5 h 23"/>
                    <a:gd name="T2" fmla="*/ 4 w 28"/>
                    <a:gd name="T3" fmla="*/ 15 h 23"/>
                    <a:gd name="T4" fmla="*/ 19 w 28"/>
                    <a:gd name="T5" fmla="*/ 23 h 23"/>
                    <a:gd name="T6" fmla="*/ 26 w 28"/>
                    <a:gd name="T7" fmla="*/ 13 h 23"/>
                    <a:gd name="T8" fmla="*/ 16 w 28"/>
                    <a:gd name="T9" fmla="*/ 6 h 23"/>
                    <a:gd name="T10" fmla="*/ 14 w 28"/>
                    <a:gd name="T11" fmla="*/ 5 h 23"/>
                    <a:gd name="T12" fmla="*/ 2 w 28"/>
                    <a:gd name="T13" fmla="*/ 5 h 2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8"/>
                    <a:gd name="T22" fmla="*/ 0 h 23"/>
                    <a:gd name="T23" fmla="*/ 28 w 28"/>
                    <a:gd name="T24" fmla="*/ 23 h 2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8" h="23">
                      <a:moveTo>
                        <a:pt x="2" y="5"/>
                      </a:moveTo>
                      <a:cubicBezTo>
                        <a:pt x="0" y="9"/>
                        <a:pt x="0" y="13"/>
                        <a:pt x="4" y="15"/>
                      </a:cubicBezTo>
                      <a:cubicBezTo>
                        <a:pt x="7" y="20"/>
                        <a:pt x="14" y="22"/>
                        <a:pt x="19" y="23"/>
                      </a:cubicBezTo>
                      <a:cubicBezTo>
                        <a:pt x="27" y="23"/>
                        <a:pt x="28" y="22"/>
                        <a:pt x="26" y="13"/>
                      </a:cubicBezTo>
                      <a:cubicBezTo>
                        <a:pt x="25" y="10"/>
                        <a:pt x="19" y="6"/>
                        <a:pt x="16" y="6"/>
                      </a:cubicBezTo>
                      <a:cubicBezTo>
                        <a:pt x="16" y="6"/>
                        <a:pt x="14" y="5"/>
                        <a:pt x="14" y="5"/>
                      </a:cubicBezTo>
                      <a:cubicBezTo>
                        <a:pt x="11" y="0"/>
                        <a:pt x="7" y="3"/>
                        <a:pt x="2" y="5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98" name="Freeform 320"/>
                <p:cNvSpPr>
                  <a:spLocks/>
                </p:cNvSpPr>
                <p:nvPr/>
              </p:nvSpPr>
              <p:spPr bwMode="auto">
                <a:xfrm>
                  <a:off x="1526" y="1558"/>
                  <a:ext cx="6" cy="11"/>
                </a:xfrm>
                <a:custGeom>
                  <a:avLst/>
                  <a:gdLst>
                    <a:gd name="T0" fmla="*/ 0 w 6"/>
                    <a:gd name="T1" fmla="*/ 0 h 11"/>
                    <a:gd name="T2" fmla="*/ 4 w 6"/>
                    <a:gd name="T3" fmla="*/ 8 h 11"/>
                    <a:gd name="T4" fmla="*/ 6 w 6"/>
                    <a:gd name="T5" fmla="*/ 11 h 11"/>
                    <a:gd name="T6" fmla="*/ 0 60000 65536"/>
                    <a:gd name="T7" fmla="*/ 0 60000 65536"/>
                    <a:gd name="T8" fmla="*/ 0 60000 65536"/>
                    <a:gd name="T9" fmla="*/ 0 w 6"/>
                    <a:gd name="T10" fmla="*/ 0 h 11"/>
                    <a:gd name="T11" fmla="*/ 6 w 6"/>
                    <a:gd name="T12" fmla="*/ 11 h 1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" h="11">
                      <a:moveTo>
                        <a:pt x="0" y="0"/>
                      </a:moveTo>
                      <a:cubicBezTo>
                        <a:pt x="2" y="4"/>
                        <a:pt x="2" y="5"/>
                        <a:pt x="4" y="8"/>
                      </a:cubicBezTo>
                      <a:cubicBezTo>
                        <a:pt x="5" y="11"/>
                        <a:pt x="4" y="9"/>
                        <a:pt x="6" y="11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99" name="Freeform 321"/>
                <p:cNvSpPr>
                  <a:spLocks/>
                </p:cNvSpPr>
                <p:nvPr/>
              </p:nvSpPr>
              <p:spPr bwMode="auto">
                <a:xfrm>
                  <a:off x="1222" y="1873"/>
                  <a:ext cx="3" cy="8"/>
                </a:xfrm>
                <a:custGeom>
                  <a:avLst/>
                  <a:gdLst>
                    <a:gd name="T0" fmla="*/ 2 w 3"/>
                    <a:gd name="T1" fmla="*/ 0 h 8"/>
                    <a:gd name="T2" fmla="*/ 0 w 3"/>
                    <a:gd name="T3" fmla="*/ 8 h 8"/>
                    <a:gd name="T4" fmla="*/ 0 60000 65536"/>
                    <a:gd name="T5" fmla="*/ 0 60000 65536"/>
                    <a:gd name="T6" fmla="*/ 0 w 3"/>
                    <a:gd name="T7" fmla="*/ 0 h 8"/>
                    <a:gd name="T8" fmla="*/ 3 w 3"/>
                    <a:gd name="T9" fmla="*/ 8 h 8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3" h="8">
                      <a:moveTo>
                        <a:pt x="2" y="0"/>
                      </a:moveTo>
                      <a:cubicBezTo>
                        <a:pt x="1" y="8"/>
                        <a:pt x="3" y="8"/>
                        <a:pt x="0" y="8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00" name="Freeform 322"/>
                <p:cNvSpPr>
                  <a:spLocks/>
                </p:cNvSpPr>
                <p:nvPr/>
              </p:nvSpPr>
              <p:spPr bwMode="auto">
                <a:xfrm>
                  <a:off x="888" y="2043"/>
                  <a:ext cx="6" cy="6"/>
                </a:xfrm>
                <a:custGeom>
                  <a:avLst/>
                  <a:gdLst>
                    <a:gd name="T0" fmla="*/ 0 w 6"/>
                    <a:gd name="T1" fmla="*/ 6 h 6"/>
                    <a:gd name="T2" fmla="*/ 6 w 6"/>
                    <a:gd name="T3" fmla="*/ 3 h 6"/>
                    <a:gd name="T4" fmla="*/ 0 60000 65536"/>
                    <a:gd name="T5" fmla="*/ 0 60000 65536"/>
                    <a:gd name="T6" fmla="*/ 0 w 6"/>
                    <a:gd name="T7" fmla="*/ 0 h 6"/>
                    <a:gd name="T8" fmla="*/ 6 w 6"/>
                    <a:gd name="T9" fmla="*/ 6 h 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6" h="6">
                      <a:moveTo>
                        <a:pt x="0" y="6"/>
                      </a:moveTo>
                      <a:cubicBezTo>
                        <a:pt x="1" y="5"/>
                        <a:pt x="6" y="0"/>
                        <a:pt x="6" y="3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01" name="Freeform 323"/>
                <p:cNvSpPr>
                  <a:spLocks/>
                </p:cNvSpPr>
                <p:nvPr/>
              </p:nvSpPr>
              <p:spPr bwMode="auto">
                <a:xfrm>
                  <a:off x="982" y="1965"/>
                  <a:ext cx="9" cy="6"/>
                </a:xfrm>
                <a:custGeom>
                  <a:avLst/>
                  <a:gdLst>
                    <a:gd name="T0" fmla="*/ 0 w 9"/>
                    <a:gd name="T1" fmla="*/ 6 h 6"/>
                    <a:gd name="T2" fmla="*/ 7 w 9"/>
                    <a:gd name="T3" fmla="*/ 4 h 6"/>
                    <a:gd name="T4" fmla="*/ 9 w 9"/>
                    <a:gd name="T5" fmla="*/ 0 h 6"/>
                    <a:gd name="T6" fmla="*/ 0 60000 65536"/>
                    <a:gd name="T7" fmla="*/ 0 60000 65536"/>
                    <a:gd name="T8" fmla="*/ 0 60000 65536"/>
                    <a:gd name="T9" fmla="*/ 0 w 9"/>
                    <a:gd name="T10" fmla="*/ 0 h 6"/>
                    <a:gd name="T11" fmla="*/ 9 w 9"/>
                    <a:gd name="T12" fmla="*/ 6 h 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9" h="6">
                      <a:moveTo>
                        <a:pt x="0" y="6"/>
                      </a:moveTo>
                      <a:cubicBezTo>
                        <a:pt x="3" y="5"/>
                        <a:pt x="7" y="4"/>
                        <a:pt x="7" y="4"/>
                      </a:cubicBezTo>
                      <a:cubicBezTo>
                        <a:pt x="7" y="2"/>
                        <a:pt x="9" y="0"/>
                        <a:pt x="9" y="0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02" name="Freeform 324"/>
                <p:cNvSpPr>
                  <a:spLocks/>
                </p:cNvSpPr>
                <p:nvPr/>
              </p:nvSpPr>
              <p:spPr bwMode="auto">
                <a:xfrm>
                  <a:off x="1126" y="1891"/>
                  <a:ext cx="18" cy="3"/>
                </a:xfrm>
                <a:custGeom>
                  <a:avLst/>
                  <a:gdLst>
                    <a:gd name="T0" fmla="*/ 0 w 18"/>
                    <a:gd name="T1" fmla="*/ 0 h 3"/>
                    <a:gd name="T2" fmla="*/ 10 w 18"/>
                    <a:gd name="T3" fmla="*/ 0 h 3"/>
                    <a:gd name="T4" fmla="*/ 12 w 18"/>
                    <a:gd name="T5" fmla="*/ 2 h 3"/>
                    <a:gd name="T6" fmla="*/ 18 w 18"/>
                    <a:gd name="T7" fmla="*/ 3 h 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8"/>
                    <a:gd name="T13" fmla="*/ 0 h 3"/>
                    <a:gd name="T14" fmla="*/ 18 w 18"/>
                    <a:gd name="T15" fmla="*/ 3 h 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8" h="3">
                      <a:moveTo>
                        <a:pt x="0" y="0"/>
                      </a:moveTo>
                      <a:cubicBezTo>
                        <a:pt x="3" y="0"/>
                        <a:pt x="6" y="0"/>
                        <a:pt x="10" y="0"/>
                      </a:cubicBezTo>
                      <a:cubicBezTo>
                        <a:pt x="10" y="0"/>
                        <a:pt x="12" y="2"/>
                        <a:pt x="12" y="2"/>
                      </a:cubicBezTo>
                      <a:cubicBezTo>
                        <a:pt x="15" y="2"/>
                        <a:pt x="18" y="3"/>
                        <a:pt x="18" y="3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03" name="Freeform 325"/>
                <p:cNvSpPr>
                  <a:spLocks/>
                </p:cNvSpPr>
                <p:nvPr/>
              </p:nvSpPr>
              <p:spPr bwMode="auto">
                <a:xfrm>
                  <a:off x="1247" y="1885"/>
                  <a:ext cx="16" cy="9"/>
                </a:xfrm>
                <a:custGeom>
                  <a:avLst/>
                  <a:gdLst>
                    <a:gd name="T0" fmla="*/ 0 w 16"/>
                    <a:gd name="T1" fmla="*/ 8 h 9"/>
                    <a:gd name="T2" fmla="*/ 16 w 16"/>
                    <a:gd name="T3" fmla="*/ 9 h 9"/>
                    <a:gd name="T4" fmla="*/ 0 60000 65536"/>
                    <a:gd name="T5" fmla="*/ 0 60000 65536"/>
                    <a:gd name="T6" fmla="*/ 0 w 16"/>
                    <a:gd name="T7" fmla="*/ 0 h 9"/>
                    <a:gd name="T8" fmla="*/ 16 w 16"/>
                    <a:gd name="T9" fmla="*/ 9 h 9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6" h="9">
                      <a:moveTo>
                        <a:pt x="0" y="8"/>
                      </a:moveTo>
                      <a:cubicBezTo>
                        <a:pt x="2" y="0"/>
                        <a:pt x="11" y="6"/>
                        <a:pt x="16" y="9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16" name="Group 326"/>
              <p:cNvGrpSpPr>
                <a:grpSpLocks/>
              </p:cNvGrpSpPr>
              <p:nvPr/>
            </p:nvGrpSpPr>
            <p:grpSpPr bwMode="auto">
              <a:xfrm>
                <a:off x="1424" y="1300"/>
                <a:ext cx="953" cy="895"/>
                <a:chOff x="1424" y="1300"/>
                <a:chExt cx="953" cy="895"/>
              </a:xfrm>
            </p:grpSpPr>
            <p:sp>
              <p:nvSpPr>
                <p:cNvPr id="25896" name="Rectangle 327"/>
                <p:cNvSpPr>
                  <a:spLocks noChangeArrowheads="1"/>
                </p:cNvSpPr>
                <p:nvPr/>
              </p:nvSpPr>
              <p:spPr bwMode="auto">
                <a:xfrm>
                  <a:off x="1424" y="1300"/>
                  <a:ext cx="196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 b="1">
                      <a:solidFill>
                        <a:srgbClr val="000066"/>
                      </a:solidFill>
                    </a:rPr>
                    <a:t>Helyzet</a:t>
                  </a:r>
                  <a:endParaRPr lang="en-US"/>
                </a:p>
              </p:txBody>
            </p:sp>
            <p:sp>
              <p:nvSpPr>
                <p:cNvPr id="25897" name="Rectangle 328"/>
                <p:cNvSpPr>
                  <a:spLocks noChangeArrowheads="1"/>
                </p:cNvSpPr>
                <p:nvPr/>
              </p:nvSpPr>
              <p:spPr bwMode="auto">
                <a:xfrm>
                  <a:off x="1611" y="1300"/>
                  <a:ext cx="31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 b="1">
                      <a:solidFill>
                        <a:srgbClr val="000066"/>
                      </a:solidFill>
                    </a:rPr>
                    <a:t>é</a:t>
                  </a:r>
                  <a:endParaRPr lang="en-US"/>
                </a:p>
              </p:txBody>
            </p:sp>
            <p:sp>
              <p:nvSpPr>
                <p:cNvPr id="25898" name="Rectangle 329"/>
                <p:cNvSpPr>
                  <a:spLocks noChangeArrowheads="1"/>
                </p:cNvSpPr>
                <p:nvPr/>
              </p:nvSpPr>
              <p:spPr bwMode="auto">
                <a:xfrm>
                  <a:off x="1641" y="1300"/>
                  <a:ext cx="41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 b="1">
                      <a:solidFill>
                        <a:srgbClr val="000066"/>
                      </a:solidFill>
                    </a:rPr>
                    <a:t>rt</a:t>
                  </a:r>
                  <a:endParaRPr lang="en-US"/>
                </a:p>
              </p:txBody>
            </p:sp>
            <p:sp>
              <p:nvSpPr>
                <p:cNvPr id="25899" name="Rectangle 330"/>
                <p:cNvSpPr>
                  <a:spLocks noChangeArrowheads="1"/>
                </p:cNvSpPr>
                <p:nvPr/>
              </p:nvSpPr>
              <p:spPr bwMode="auto">
                <a:xfrm>
                  <a:off x="1680" y="1300"/>
                  <a:ext cx="31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 b="1">
                      <a:solidFill>
                        <a:srgbClr val="000066"/>
                      </a:solidFill>
                    </a:rPr>
                    <a:t>é</a:t>
                  </a:r>
                  <a:endParaRPr lang="en-US"/>
                </a:p>
              </p:txBody>
            </p:sp>
            <p:sp>
              <p:nvSpPr>
                <p:cNvPr id="25900" name="Rectangle 331"/>
                <p:cNvSpPr>
                  <a:spLocks noChangeArrowheads="1"/>
                </p:cNvSpPr>
                <p:nvPr/>
              </p:nvSpPr>
              <p:spPr bwMode="auto">
                <a:xfrm>
                  <a:off x="1709" y="1300"/>
                  <a:ext cx="78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 b="1">
                      <a:solidFill>
                        <a:srgbClr val="000066"/>
                      </a:solidFill>
                    </a:rPr>
                    <a:t>kel</a:t>
                  </a:r>
                  <a:endParaRPr lang="en-US"/>
                </a:p>
              </p:txBody>
            </p:sp>
            <p:sp>
              <p:nvSpPr>
                <p:cNvPr id="25901" name="Rectangle 332"/>
                <p:cNvSpPr>
                  <a:spLocks noChangeArrowheads="1"/>
                </p:cNvSpPr>
                <p:nvPr/>
              </p:nvSpPr>
              <p:spPr bwMode="auto">
                <a:xfrm>
                  <a:off x="1784" y="1300"/>
                  <a:ext cx="31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 b="1">
                      <a:solidFill>
                        <a:srgbClr val="000066"/>
                      </a:solidFill>
                    </a:rPr>
                    <a:t>é</a:t>
                  </a:r>
                  <a:endParaRPr lang="en-US"/>
                </a:p>
              </p:txBody>
            </p:sp>
            <p:sp>
              <p:nvSpPr>
                <p:cNvPr id="25902" name="Rectangle 333"/>
                <p:cNvSpPr>
                  <a:spLocks noChangeArrowheads="1"/>
                </p:cNvSpPr>
                <p:nvPr/>
              </p:nvSpPr>
              <p:spPr bwMode="auto">
                <a:xfrm>
                  <a:off x="1814" y="1300"/>
                  <a:ext cx="31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 b="1">
                      <a:solidFill>
                        <a:srgbClr val="000066"/>
                      </a:solidFill>
                    </a:rPr>
                    <a:t>s</a:t>
                  </a:r>
                  <a:endParaRPr lang="en-US"/>
                </a:p>
              </p:txBody>
            </p:sp>
            <p:sp>
              <p:nvSpPr>
                <p:cNvPr id="25903" name="Rectangle 334"/>
                <p:cNvSpPr>
                  <a:spLocks noChangeArrowheads="1"/>
                </p:cNvSpPr>
                <p:nvPr/>
              </p:nvSpPr>
              <p:spPr bwMode="auto">
                <a:xfrm>
                  <a:off x="1592" y="1720"/>
                  <a:ext cx="28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 b="1">
                      <a:solidFill>
                        <a:srgbClr val="000066"/>
                      </a:solidFill>
                    </a:rPr>
                    <a:t>„</a:t>
                  </a:r>
                  <a:endParaRPr lang="en-US"/>
                </a:p>
              </p:txBody>
            </p:sp>
            <p:sp>
              <p:nvSpPr>
                <p:cNvPr id="25904" name="Rectangle 335"/>
                <p:cNvSpPr>
                  <a:spLocks noChangeArrowheads="1"/>
                </p:cNvSpPr>
                <p:nvPr/>
              </p:nvSpPr>
              <p:spPr bwMode="auto">
                <a:xfrm>
                  <a:off x="1618" y="1720"/>
                  <a:ext cx="40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 b="1">
                      <a:solidFill>
                        <a:srgbClr val="000066"/>
                      </a:solidFill>
                    </a:rPr>
                    <a:t>D</a:t>
                  </a:r>
                  <a:endParaRPr lang="en-US"/>
                </a:p>
              </p:txBody>
            </p:sp>
            <p:sp>
              <p:nvSpPr>
                <p:cNvPr id="25905" name="Rectangle 336"/>
                <p:cNvSpPr>
                  <a:spLocks noChangeArrowheads="1"/>
                </p:cNvSpPr>
                <p:nvPr/>
              </p:nvSpPr>
              <p:spPr bwMode="auto">
                <a:xfrm>
                  <a:off x="1657" y="1720"/>
                  <a:ext cx="34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 b="1">
                      <a:solidFill>
                        <a:srgbClr val="000066"/>
                      </a:solidFill>
                    </a:rPr>
                    <a:t>ö</a:t>
                  </a:r>
                  <a:endParaRPr lang="en-US"/>
                </a:p>
              </p:txBody>
            </p:sp>
            <p:sp>
              <p:nvSpPr>
                <p:cNvPr id="25906" name="Rectangle 337"/>
                <p:cNvSpPr>
                  <a:spLocks noChangeArrowheads="1"/>
                </p:cNvSpPr>
                <p:nvPr/>
              </p:nvSpPr>
              <p:spPr bwMode="auto">
                <a:xfrm>
                  <a:off x="1690" y="1720"/>
                  <a:ext cx="53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 b="1">
                      <a:solidFill>
                        <a:srgbClr val="000066"/>
                      </a:solidFill>
                    </a:rPr>
                    <a:t>nt</a:t>
                  </a:r>
                  <a:endParaRPr lang="en-US"/>
                </a:p>
              </p:txBody>
            </p:sp>
            <p:sp>
              <p:nvSpPr>
                <p:cNvPr id="25907" name="Rectangle 338"/>
                <p:cNvSpPr>
                  <a:spLocks noChangeArrowheads="1"/>
                </p:cNvSpPr>
                <p:nvPr/>
              </p:nvSpPr>
              <p:spPr bwMode="auto">
                <a:xfrm>
                  <a:off x="1741" y="1720"/>
                  <a:ext cx="31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 b="1">
                      <a:solidFill>
                        <a:srgbClr val="000066"/>
                      </a:solidFill>
                    </a:rPr>
                    <a:t>é</a:t>
                  </a:r>
                  <a:endParaRPr lang="en-US"/>
                </a:p>
              </p:txBody>
            </p:sp>
            <p:sp>
              <p:nvSpPr>
                <p:cNvPr id="25908" name="Rectangle 339"/>
                <p:cNvSpPr>
                  <a:spLocks noChangeArrowheads="1"/>
                </p:cNvSpPr>
                <p:nvPr/>
              </p:nvSpPr>
              <p:spPr bwMode="auto">
                <a:xfrm>
                  <a:off x="1771" y="1720"/>
                  <a:ext cx="31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 b="1">
                      <a:solidFill>
                        <a:srgbClr val="000066"/>
                      </a:solidFill>
                    </a:rPr>
                    <a:t>s</a:t>
                  </a:r>
                  <a:endParaRPr lang="en-US"/>
                </a:p>
              </p:txBody>
            </p:sp>
            <p:sp>
              <p:nvSpPr>
                <p:cNvPr id="25909" name="Rectangle 340"/>
                <p:cNvSpPr>
                  <a:spLocks noChangeArrowheads="1"/>
                </p:cNvSpPr>
                <p:nvPr/>
              </p:nvSpPr>
              <p:spPr bwMode="auto">
                <a:xfrm>
                  <a:off x="1801" y="1720"/>
                  <a:ext cx="28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 b="1">
                      <a:solidFill>
                        <a:srgbClr val="000066"/>
                      </a:solidFill>
                    </a:rPr>
                    <a:t>”</a:t>
                  </a:r>
                  <a:endParaRPr lang="en-US"/>
                </a:p>
              </p:txBody>
            </p:sp>
            <p:sp>
              <p:nvSpPr>
                <p:cNvPr id="25910" name="Rectangle 341"/>
                <p:cNvSpPr>
                  <a:spLocks noChangeArrowheads="1"/>
                </p:cNvSpPr>
                <p:nvPr/>
              </p:nvSpPr>
              <p:spPr bwMode="auto">
                <a:xfrm>
                  <a:off x="1540" y="2064"/>
                  <a:ext cx="37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 b="1">
                      <a:solidFill>
                        <a:srgbClr val="000066"/>
                      </a:solidFill>
                    </a:rPr>
                    <a:t>V</a:t>
                  </a:r>
                  <a:endParaRPr lang="en-US"/>
                </a:p>
              </p:txBody>
            </p:sp>
            <p:sp>
              <p:nvSpPr>
                <p:cNvPr id="25911" name="Rectangle 342"/>
                <p:cNvSpPr>
                  <a:spLocks noChangeArrowheads="1"/>
                </p:cNvSpPr>
                <p:nvPr/>
              </p:nvSpPr>
              <p:spPr bwMode="auto">
                <a:xfrm>
                  <a:off x="1577" y="2064"/>
                  <a:ext cx="31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 b="1">
                      <a:solidFill>
                        <a:srgbClr val="000066"/>
                      </a:solidFill>
                    </a:rPr>
                    <a:t>é</a:t>
                  </a:r>
                  <a:endParaRPr lang="en-US"/>
                </a:p>
              </p:txBody>
            </p:sp>
            <p:sp>
              <p:nvSpPr>
                <p:cNvPr id="25912" name="Rectangle 343"/>
                <p:cNvSpPr>
                  <a:spLocks noChangeArrowheads="1"/>
                </p:cNvSpPr>
                <p:nvPr/>
              </p:nvSpPr>
              <p:spPr bwMode="auto">
                <a:xfrm>
                  <a:off x="1607" y="2064"/>
                  <a:ext cx="187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 b="1">
                      <a:solidFill>
                        <a:srgbClr val="000066"/>
                      </a:solidFill>
                    </a:rPr>
                    <a:t>grehajt</a:t>
                  </a:r>
                  <a:endParaRPr lang="en-US"/>
                </a:p>
              </p:txBody>
            </p:sp>
            <p:sp>
              <p:nvSpPr>
                <p:cNvPr id="25913" name="Rectangle 344"/>
                <p:cNvSpPr>
                  <a:spLocks noChangeArrowheads="1"/>
                </p:cNvSpPr>
                <p:nvPr/>
              </p:nvSpPr>
              <p:spPr bwMode="auto">
                <a:xfrm>
                  <a:off x="1786" y="2064"/>
                  <a:ext cx="31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 b="1">
                      <a:solidFill>
                        <a:srgbClr val="000066"/>
                      </a:solidFill>
                    </a:rPr>
                    <a:t>é</a:t>
                  </a:r>
                  <a:endParaRPr lang="en-US"/>
                </a:p>
              </p:txBody>
            </p:sp>
            <p:sp>
              <p:nvSpPr>
                <p:cNvPr id="25914" name="Rectangle 345"/>
                <p:cNvSpPr>
                  <a:spLocks noChangeArrowheads="1"/>
                </p:cNvSpPr>
                <p:nvPr/>
              </p:nvSpPr>
              <p:spPr bwMode="auto">
                <a:xfrm>
                  <a:off x="1816" y="2064"/>
                  <a:ext cx="219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 b="1">
                      <a:solidFill>
                        <a:srgbClr val="000066"/>
                      </a:solidFill>
                    </a:rPr>
                    <a:t>s, integr</a:t>
                  </a:r>
                  <a:endParaRPr lang="en-US"/>
                </a:p>
              </p:txBody>
            </p:sp>
            <p:sp>
              <p:nvSpPr>
                <p:cNvPr id="25915" name="Rectangle 346"/>
                <p:cNvSpPr>
                  <a:spLocks noChangeArrowheads="1"/>
                </p:cNvSpPr>
                <p:nvPr/>
              </p:nvSpPr>
              <p:spPr bwMode="auto">
                <a:xfrm>
                  <a:off x="2026" y="2064"/>
                  <a:ext cx="31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 b="1">
                      <a:solidFill>
                        <a:srgbClr val="000066"/>
                      </a:solidFill>
                    </a:rPr>
                    <a:t>á</a:t>
                  </a:r>
                  <a:endParaRPr lang="en-US"/>
                </a:p>
              </p:txBody>
            </p:sp>
            <p:sp>
              <p:nvSpPr>
                <p:cNvPr id="25916" name="Rectangle 347"/>
                <p:cNvSpPr>
                  <a:spLocks noChangeArrowheads="1"/>
                </p:cNvSpPr>
                <p:nvPr/>
              </p:nvSpPr>
              <p:spPr bwMode="auto">
                <a:xfrm>
                  <a:off x="2056" y="2064"/>
                  <a:ext cx="47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 b="1">
                      <a:solidFill>
                        <a:srgbClr val="000066"/>
                      </a:solidFill>
                    </a:rPr>
                    <a:t>ci</a:t>
                  </a:r>
                  <a:endParaRPr lang="en-US"/>
                </a:p>
              </p:txBody>
            </p:sp>
            <p:sp>
              <p:nvSpPr>
                <p:cNvPr id="25917" name="Rectangle 348"/>
                <p:cNvSpPr>
                  <a:spLocks noChangeArrowheads="1"/>
                </p:cNvSpPr>
                <p:nvPr/>
              </p:nvSpPr>
              <p:spPr bwMode="auto">
                <a:xfrm>
                  <a:off x="2101" y="2064"/>
                  <a:ext cx="34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 b="1">
                      <a:solidFill>
                        <a:srgbClr val="000066"/>
                      </a:solidFill>
                    </a:rPr>
                    <a:t>ó</a:t>
                  </a:r>
                  <a:endParaRPr lang="en-US"/>
                </a:p>
              </p:txBody>
            </p:sp>
            <p:sp>
              <p:nvSpPr>
                <p:cNvPr id="25918" name="Rectangle 349"/>
                <p:cNvSpPr>
                  <a:spLocks noChangeArrowheads="1"/>
                </p:cNvSpPr>
                <p:nvPr/>
              </p:nvSpPr>
              <p:spPr bwMode="auto">
                <a:xfrm>
                  <a:off x="1541" y="2128"/>
                  <a:ext cx="171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 b="1">
                      <a:solidFill>
                        <a:srgbClr val="000066"/>
                      </a:solidFill>
                    </a:rPr>
                    <a:t>(auton</a:t>
                  </a:r>
                  <a:endParaRPr lang="en-US"/>
                </a:p>
              </p:txBody>
            </p:sp>
            <p:sp>
              <p:nvSpPr>
                <p:cNvPr id="25919" name="Rectangle 350"/>
                <p:cNvSpPr>
                  <a:spLocks noChangeArrowheads="1"/>
                </p:cNvSpPr>
                <p:nvPr/>
              </p:nvSpPr>
              <p:spPr bwMode="auto">
                <a:xfrm>
                  <a:off x="1706" y="2128"/>
                  <a:ext cx="34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 b="1">
                      <a:solidFill>
                        <a:srgbClr val="000066"/>
                      </a:solidFill>
                    </a:rPr>
                    <a:t>ó</a:t>
                  </a:r>
                  <a:endParaRPr lang="en-US"/>
                </a:p>
              </p:txBody>
            </p:sp>
            <p:sp>
              <p:nvSpPr>
                <p:cNvPr id="25920" name="Rectangle 351"/>
                <p:cNvSpPr>
                  <a:spLocks noChangeArrowheads="1"/>
                </p:cNvSpPr>
                <p:nvPr/>
              </p:nvSpPr>
              <p:spPr bwMode="auto">
                <a:xfrm>
                  <a:off x="1739" y="2128"/>
                  <a:ext cx="66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 b="1">
                      <a:solidFill>
                        <a:srgbClr val="000066"/>
                      </a:solidFill>
                    </a:rPr>
                    <a:t>m </a:t>
                  </a:r>
                  <a:endParaRPr lang="en-US"/>
                </a:p>
              </p:txBody>
            </p:sp>
            <p:sp>
              <p:nvSpPr>
                <p:cNvPr id="25921" name="Rectangle 352"/>
                <p:cNvSpPr>
                  <a:spLocks noChangeArrowheads="1"/>
                </p:cNvSpPr>
                <p:nvPr/>
              </p:nvSpPr>
              <p:spPr bwMode="auto">
                <a:xfrm>
                  <a:off x="1801" y="2128"/>
                  <a:ext cx="31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 b="1">
                      <a:solidFill>
                        <a:srgbClr val="000066"/>
                      </a:solidFill>
                    </a:rPr>
                    <a:t>é</a:t>
                  </a:r>
                  <a:endParaRPr lang="en-US"/>
                </a:p>
              </p:txBody>
            </p:sp>
            <p:sp>
              <p:nvSpPr>
                <p:cNvPr id="25922" name="Rectangle 353"/>
                <p:cNvSpPr>
                  <a:spLocks noChangeArrowheads="1"/>
                </p:cNvSpPr>
                <p:nvPr/>
              </p:nvSpPr>
              <p:spPr bwMode="auto">
                <a:xfrm>
                  <a:off x="1832" y="2128"/>
                  <a:ext cx="268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 b="1">
                      <a:solidFill>
                        <a:srgbClr val="000066"/>
                      </a:solidFill>
                    </a:rPr>
                    <a:t>s viselked</a:t>
                  </a:r>
                  <a:endParaRPr lang="en-US"/>
                </a:p>
              </p:txBody>
            </p:sp>
            <p:sp>
              <p:nvSpPr>
                <p:cNvPr id="25923" name="Rectangle 354"/>
                <p:cNvSpPr>
                  <a:spLocks noChangeArrowheads="1"/>
                </p:cNvSpPr>
                <p:nvPr/>
              </p:nvSpPr>
              <p:spPr bwMode="auto">
                <a:xfrm>
                  <a:off x="2088" y="2128"/>
                  <a:ext cx="31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 b="1">
                      <a:solidFill>
                        <a:srgbClr val="000066"/>
                      </a:solidFill>
                    </a:rPr>
                    <a:t>é</a:t>
                  </a:r>
                  <a:endParaRPr lang="en-US"/>
                </a:p>
              </p:txBody>
            </p:sp>
            <p:sp>
              <p:nvSpPr>
                <p:cNvPr id="25924" name="Rectangle 355"/>
                <p:cNvSpPr>
                  <a:spLocks noChangeArrowheads="1"/>
                </p:cNvSpPr>
                <p:nvPr/>
              </p:nvSpPr>
              <p:spPr bwMode="auto">
                <a:xfrm>
                  <a:off x="2118" y="2128"/>
                  <a:ext cx="109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 b="1">
                      <a:solidFill>
                        <a:srgbClr val="000066"/>
                      </a:solidFill>
                    </a:rPr>
                    <a:t>se v</a:t>
                  </a:r>
                  <a:endParaRPr lang="en-US"/>
                </a:p>
              </p:txBody>
            </p:sp>
            <p:sp>
              <p:nvSpPr>
                <p:cNvPr id="25925" name="Rectangle 356"/>
                <p:cNvSpPr>
                  <a:spLocks noChangeArrowheads="1"/>
                </p:cNvSpPr>
                <p:nvPr/>
              </p:nvSpPr>
              <p:spPr bwMode="auto">
                <a:xfrm>
                  <a:off x="2222" y="2128"/>
                  <a:ext cx="31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 b="1">
                      <a:solidFill>
                        <a:srgbClr val="000066"/>
                      </a:solidFill>
                    </a:rPr>
                    <a:t>á</a:t>
                  </a:r>
                  <a:endParaRPr lang="en-US"/>
                </a:p>
              </p:txBody>
            </p:sp>
            <p:sp>
              <p:nvSpPr>
                <p:cNvPr id="25926" name="Rectangle 357"/>
                <p:cNvSpPr>
                  <a:spLocks noChangeArrowheads="1"/>
                </p:cNvSpPr>
                <p:nvPr/>
              </p:nvSpPr>
              <p:spPr bwMode="auto">
                <a:xfrm>
                  <a:off x="2252" y="2128"/>
                  <a:ext cx="125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 b="1">
                      <a:solidFill>
                        <a:srgbClr val="000066"/>
                      </a:solidFill>
                    </a:rPr>
                    <a:t>lasz)</a:t>
                  </a:r>
                  <a:endParaRPr lang="en-US"/>
                </a:p>
              </p:txBody>
            </p:sp>
          </p:grpSp>
          <p:grpSp>
            <p:nvGrpSpPr>
              <p:cNvPr id="25617" name="Group 358"/>
              <p:cNvGrpSpPr>
                <a:grpSpLocks/>
              </p:cNvGrpSpPr>
              <p:nvPr/>
            </p:nvGrpSpPr>
            <p:grpSpPr bwMode="auto">
              <a:xfrm>
                <a:off x="1157" y="1989"/>
                <a:ext cx="119" cy="189"/>
                <a:chOff x="1157" y="1989"/>
                <a:chExt cx="119" cy="189"/>
              </a:xfrm>
            </p:grpSpPr>
            <p:grpSp>
              <p:nvGrpSpPr>
                <p:cNvPr id="25892" name="Group 359"/>
                <p:cNvGrpSpPr>
                  <a:grpSpLocks/>
                </p:cNvGrpSpPr>
                <p:nvPr/>
              </p:nvGrpSpPr>
              <p:grpSpPr bwMode="auto">
                <a:xfrm>
                  <a:off x="1157" y="1989"/>
                  <a:ext cx="31" cy="189"/>
                  <a:chOff x="1157" y="1989"/>
                  <a:chExt cx="31" cy="189"/>
                </a:xfrm>
              </p:grpSpPr>
              <p:sp>
                <p:nvSpPr>
                  <p:cNvPr id="25894" name="Oval 360"/>
                  <p:cNvSpPr>
                    <a:spLocks noChangeArrowheads="1"/>
                  </p:cNvSpPr>
                  <p:nvPr/>
                </p:nvSpPr>
                <p:spPr bwMode="auto">
                  <a:xfrm>
                    <a:off x="1157" y="1989"/>
                    <a:ext cx="31" cy="189"/>
                  </a:xfrm>
                  <a:prstGeom prst="ellipse">
                    <a:avLst/>
                  </a:prstGeom>
                  <a:solidFill>
                    <a:srgbClr val="3333CC"/>
                  </a:solidFill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5895" name="Oval 361"/>
                  <p:cNvSpPr>
                    <a:spLocks noChangeArrowheads="1"/>
                  </p:cNvSpPr>
                  <p:nvPr/>
                </p:nvSpPr>
                <p:spPr bwMode="auto">
                  <a:xfrm>
                    <a:off x="1157" y="1989"/>
                    <a:ext cx="31" cy="189"/>
                  </a:xfrm>
                  <a:prstGeom prst="ellipse">
                    <a:avLst/>
                  </a:prstGeom>
                  <a:noFill/>
                  <a:ln w="4763" cap="rnd">
                    <a:solidFill>
                      <a:srgbClr val="3333C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5893" name="Rectangle 362"/>
                <p:cNvSpPr>
                  <a:spLocks noChangeArrowheads="1"/>
                </p:cNvSpPr>
                <p:nvPr/>
              </p:nvSpPr>
              <p:spPr bwMode="auto">
                <a:xfrm>
                  <a:off x="1196" y="2060"/>
                  <a:ext cx="80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 b="1">
                      <a:solidFill>
                        <a:srgbClr val="000000"/>
                      </a:solidFill>
                    </a:rPr>
                    <a:t>DR</a:t>
                  </a:r>
                  <a:endParaRPr lang="en-US"/>
                </a:p>
              </p:txBody>
            </p:sp>
          </p:grpSp>
          <p:grpSp>
            <p:nvGrpSpPr>
              <p:cNvPr id="25618" name="Group 363"/>
              <p:cNvGrpSpPr>
                <a:grpSpLocks/>
              </p:cNvGrpSpPr>
              <p:nvPr/>
            </p:nvGrpSpPr>
            <p:grpSpPr bwMode="auto">
              <a:xfrm>
                <a:off x="508" y="1577"/>
                <a:ext cx="559" cy="577"/>
                <a:chOff x="508" y="1577"/>
                <a:chExt cx="559" cy="577"/>
              </a:xfrm>
            </p:grpSpPr>
            <p:sp>
              <p:nvSpPr>
                <p:cNvPr id="25888" name="Freeform 364"/>
                <p:cNvSpPr>
                  <a:spLocks/>
                </p:cNvSpPr>
                <p:nvPr/>
              </p:nvSpPr>
              <p:spPr bwMode="auto">
                <a:xfrm>
                  <a:off x="508" y="1577"/>
                  <a:ext cx="559" cy="577"/>
                </a:xfrm>
                <a:custGeom>
                  <a:avLst/>
                  <a:gdLst>
                    <a:gd name="T0" fmla="*/ 8301 w 8301"/>
                    <a:gd name="T1" fmla="*/ 8574 h 8574"/>
                    <a:gd name="T2" fmla="*/ 0 w 8301"/>
                    <a:gd name="T3" fmla="*/ 5512 h 8574"/>
                    <a:gd name="T4" fmla="*/ 0 w 8301"/>
                    <a:gd name="T5" fmla="*/ 3762 h 8574"/>
                    <a:gd name="T6" fmla="*/ 5534 w 8301"/>
                    <a:gd name="T7" fmla="*/ 875 h 8574"/>
                    <a:gd name="T8" fmla="*/ 5534 w 8301"/>
                    <a:gd name="T9" fmla="*/ 0 h 8574"/>
                    <a:gd name="T10" fmla="*/ 8300 w 8301"/>
                    <a:gd name="T11" fmla="*/ 1574 h 8574"/>
                    <a:gd name="T12" fmla="*/ 5534 w 8301"/>
                    <a:gd name="T13" fmla="*/ 3500 h 8574"/>
                    <a:gd name="T14" fmla="*/ 5534 w 8301"/>
                    <a:gd name="T15" fmla="*/ 2625 h 8574"/>
                    <a:gd name="T16" fmla="*/ 347 w 8301"/>
                    <a:gd name="T17" fmla="*/ 4637 h 8574"/>
                    <a:gd name="T18" fmla="*/ 347 w 8301"/>
                    <a:gd name="T19" fmla="*/ 4637 h 8574"/>
                    <a:gd name="T20" fmla="*/ 8300 w 8301"/>
                    <a:gd name="T21" fmla="*/ 6824 h 8574"/>
                    <a:gd name="T22" fmla="*/ 8301 w 8301"/>
                    <a:gd name="T23" fmla="*/ 8574 h 857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301"/>
                    <a:gd name="T37" fmla="*/ 0 h 8574"/>
                    <a:gd name="T38" fmla="*/ 8301 w 8301"/>
                    <a:gd name="T39" fmla="*/ 8574 h 857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301" h="8574">
                      <a:moveTo>
                        <a:pt x="8301" y="8574"/>
                      </a:moveTo>
                      <a:cubicBezTo>
                        <a:pt x="3717" y="8574"/>
                        <a:pt x="0" y="7204"/>
                        <a:pt x="0" y="5512"/>
                      </a:cubicBezTo>
                      <a:lnTo>
                        <a:pt x="0" y="3762"/>
                      </a:lnTo>
                      <a:cubicBezTo>
                        <a:pt x="0" y="2464"/>
                        <a:pt x="2218" y="1308"/>
                        <a:pt x="5534" y="875"/>
                      </a:cubicBezTo>
                      <a:lnTo>
                        <a:pt x="5534" y="0"/>
                      </a:lnTo>
                      <a:lnTo>
                        <a:pt x="8300" y="1574"/>
                      </a:lnTo>
                      <a:lnTo>
                        <a:pt x="5534" y="3500"/>
                      </a:lnTo>
                      <a:lnTo>
                        <a:pt x="5534" y="2625"/>
                      </a:lnTo>
                      <a:cubicBezTo>
                        <a:pt x="3033" y="2951"/>
                        <a:pt x="1105" y="3699"/>
                        <a:pt x="347" y="4637"/>
                      </a:cubicBezTo>
                      <a:cubicBezTo>
                        <a:pt x="1395" y="5935"/>
                        <a:pt x="4630" y="6824"/>
                        <a:pt x="8300" y="6824"/>
                      </a:cubicBezTo>
                      <a:lnTo>
                        <a:pt x="8301" y="8574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89" name="Freeform 365"/>
                <p:cNvSpPr>
                  <a:spLocks/>
                </p:cNvSpPr>
                <p:nvPr/>
              </p:nvSpPr>
              <p:spPr bwMode="auto">
                <a:xfrm>
                  <a:off x="508" y="1830"/>
                  <a:ext cx="559" cy="324"/>
                </a:xfrm>
                <a:custGeom>
                  <a:avLst/>
                  <a:gdLst>
                    <a:gd name="T0" fmla="*/ 8301 w 8301"/>
                    <a:gd name="T1" fmla="*/ 4812 h 4812"/>
                    <a:gd name="T2" fmla="*/ 0 w 8301"/>
                    <a:gd name="T3" fmla="*/ 1750 h 4812"/>
                    <a:gd name="T4" fmla="*/ 0 w 8301"/>
                    <a:gd name="T5" fmla="*/ 0 h 4812"/>
                    <a:gd name="T6" fmla="*/ 8300 w 8301"/>
                    <a:gd name="T7" fmla="*/ 3062 h 4812"/>
                    <a:gd name="T8" fmla="*/ 8301 w 8301"/>
                    <a:gd name="T9" fmla="*/ 4812 h 48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01"/>
                    <a:gd name="T16" fmla="*/ 0 h 4812"/>
                    <a:gd name="T17" fmla="*/ 8301 w 8301"/>
                    <a:gd name="T18" fmla="*/ 4812 h 48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01" h="4812">
                      <a:moveTo>
                        <a:pt x="8301" y="4812"/>
                      </a:moveTo>
                      <a:cubicBezTo>
                        <a:pt x="3717" y="4812"/>
                        <a:pt x="0" y="3442"/>
                        <a:pt x="0" y="1750"/>
                      </a:cubicBezTo>
                      <a:lnTo>
                        <a:pt x="0" y="0"/>
                      </a:lnTo>
                      <a:cubicBezTo>
                        <a:pt x="0" y="1692"/>
                        <a:pt x="3717" y="3062"/>
                        <a:pt x="8300" y="3062"/>
                      </a:cubicBezTo>
                      <a:lnTo>
                        <a:pt x="8301" y="4812"/>
                      </a:lnTo>
                      <a:close/>
                    </a:path>
                  </a:pathLst>
                </a:custGeom>
                <a:solidFill>
                  <a:srgbClr val="2929A4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90" name="Freeform 366"/>
                <p:cNvSpPr>
                  <a:spLocks/>
                </p:cNvSpPr>
                <p:nvPr/>
              </p:nvSpPr>
              <p:spPr bwMode="auto">
                <a:xfrm>
                  <a:off x="508" y="1577"/>
                  <a:ext cx="559" cy="577"/>
                </a:xfrm>
                <a:custGeom>
                  <a:avLst/>
                  <a:gdLst>
                    <a:gd name="T0" fmla="*/ 8301 w 8301"/>
                    <a:gd name="T1" fmla="*/ 8574 h 8574"/>
                    <a:gd name="T2" fmla="*/ 0 w 8301"/>
                    <a:gd name="T3" fmla="*/ 5512 h 8574"/>
                    <a:gd name="T4" fmla="*/ 0 w 8301"/>
                    <a:gd name="T5" fmla="*/ 3762 h 8574"/>
                    <a:gd name="T6" fmla="*/ 5534 w 8301"/>
                    <a:gd name="T7" fmla="*/ 875 h 8574"/>
                    <a:gd name="T8" fmla="*/ 5534 w 8301"/>
                    <a:gd name="T9" fmla="*/ 0 h 8574"/>
                    <a:gd name="T10" fmla="*/ 8300 w 8301"/>
                    <a:gd name="T11" fmla="*/ 1574 h 8574"/>
                    <a:gd name="T12" fmla="*/ 5534 w 8301"/>
                    <a:gd name="T13" fmla="*/ 3500 h 8574"/>
                    <a:gd name="T14" fmla="*/ 5534 w 8301"/>
                    <a:gd name="T15" fmla="*/ 2625 h 8574"/>
                    <a:gd name="T16" fmla="*/ 347 w 8301"/>
                    <a:gd name="T17" fmla="*/ 4637 h 8574"/>
                    <a:gd name="T18" fmla="*/ 347 w 8301"/>
                    <a:gd name="T19" fmla="*/ 4637 h 8574"/>
                    <a:gd name="T20" fmla="*/ 8300 w 8301"/>
                    <a:gd name="T21" fmla="*/ 6824 h 8574"/>
                    <a:gd name="T22" fmla="*/ 8301 w 8301"/>
                    <a:gd name="T23" fmla="*/ 8574 h 857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301"/>
                    <a:gd name="T37" fmla="*/ 0 h 8574"/>
                    <a:gd name="T38" fmla="*/ 8301 w 8301"/>
                    <a:gd name="T39" fmla="*/ 8574 h 857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301" h="8574">
                      <a:moveTo>
                        <a:pt x="8301" y="8574"/>
                      </a:moveTo>
                      <a:cubicBezTo>
                        <a:pt x="3717" y="8574"/>
                        <a:pt x="0" y="7204"/>
                        <a:pt x="0" y="5512"/>
                      </a:cubicBezTo>
                      <a:lnTo>
                        <a:pt x="0" y="3762"/>
                      </a:lnTo>
                      <a:cubicBezTo>
                        <a:pt x="0" y="2464"/>
                        <a:pt x="2218" y="1308"/>
                        <a:pt x="5534" y="875"/>
                      </a:cubicBezTo>
                      <a:lnTo>
                        <a:pt x="5534" y="0"/>
                      </a:lnTo>
                      <a:lnTo>
                        <a:pt x="8300" y="1574"/>
                      </a:lnTo>
                      <a:lnTo>
                        <a:pt x="5534" y="3500"/>
                      </a:lnTo>
                      <a:lnTo>
                        <a:pt x="5534" y="2625"/>
                      </a:lnTo>
                      <a:cubicBezTo>
                        <a:pt x="3033" y="2951"/>
                        <a:pt x="1105" y="3699"/>
                        <a:pt x="347" y="4637"/>
                      </a:cubicBezTo>
                      <a:cubicBezTo>
                        <a:pt x="1395" y="5935"/>
                        <a:pt x="4630" y="6824"/>
                        <a:pt x="8300" y="6824"/>
                      </a:cubicBezTo>
                      <a:lnTo>
                        <a:pt x="8301" y="8574"/>
                      </a:lnTo>
                      <a:close/>
                    </a:path>
                  </a:pathLst>
                </a:custGeom>
                <a:noFill/>
                <a:ln w="47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91" name="Freeform 367"/>
                <p:cNvSpPr>
                  <a:spLocks/>
                </p:cNvSpPr>
                <p:nvPr/>
              </p:nvSpPr>
              <p:spPr bwMode="auto">
                <a:xfrm>
                  <a:off x="508" y="1830"/>
                  <a:ext cx="24" cy="59"/>
                </a:xfrm>
                <a:custGeom>
                  <a:avLst/>
                  <a:gdLst>
                    <a:gd name="T0" fmla="*/ 0 w 24"/>
                    <a:gd name="T1" fmla="*/ 0 h 59"/>
                    <a:gd name="T2" fmla="*/ 24 w 24"/>
                    <a:gd name="T3" fmla="*/ 59 h 59"/>
                    <a:gd name="T4" fmla="*/ 0 60000 65536"/>
                    <a:gd name="T5" fmla="*/ 0 60000 65536"/>
                    <a:gd name="T6" fmla="*/ 0 w 24"/>
                    <a:gd name="T7" fmla="*/ 0 h 59"/>
                    <a:gd name="T8" fmla="*/ 24 w 24"/>
                    <a:gd name="T9" fmla="*/ 59 h 59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9">
                      <a:moveTo>
                        <a:pt x="0" y="0"/>
                      </a:moveTo>
                      <a:cubicBezTo>
                        <a:pt x="0" y="20"/>
                        <a:pt x="8" y="40"/>
                        <a:pt x="24" y="59"/>
                      </a:cubicBezTo>
                    </a:path>
                  </a:pathLst>
                </a:custGeom>
                <a:noFill/>
                <a:ln w="47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5619" name="Group 368"/>
              <p:cNvGrpSpPr>
                <a:grpSpLocks/>
              </p:cNvGrpSpPr>
              <p:nvPr/>
            </p:nvGrpSpPr>
            <p:grpSpPr bwMode="auto">
              <a:xfrm>
                <a:off x="1186" y="1354"/>
                <a:ext cx="236" cy="348"/>
                <a:chOff x="1186" y="1354"/>
                <a:chExt cx="236" cy="348"/>
              </a:xfrm>
            </p:grpSpPr>
            <p:sp>
              <p:nvSpPr>
                <p:cNvPr id="25885" name="Freeform 369"/>
                <p:cNvSpPr>
                  <a:spLocks/>
                </p:cNvSpPr>
                <p:nvPr/>
              </p:nvSpPr>
              <p:spPr bwMode="auto">
                <a:xfrm>
                  <a:off x="1186" y="1406"/>
                  <a:ext cx="236" cy="296"/>
                </a:xfrm>
                <a:custGeom>
                  <a:avLst/>
                  <a:gdLst>
                    <a:gd name="T0" fmla="*/ 236 w 236"/>
                    <a:gd name="T1" fmla="*/ 185 h 296"/>
                    <a:gd name="T2" fmla="*/ 177 w 236"/>
                    <a:gd name="T3" fmla="*/ 199 h 296"/>
                    <a:gd name="T4" fmla="*/ 132 w 236"/>
                    <a:gd name="T5" fmla="*/ 0 h 296"/>
                    <a:gd name="T6" fmla="*/ 14 w 236"/>
                    <a:gd name="T7" fmla="*/ 27 h 296"/>
                    <a:gd name="T8" fmla="*/ 59 w 236"/>
                    <a:gd name="T9" fmla="*/ 226 h 296"/>
                    <a:gd name="T10" fmla="*/ 0 w 236"/>
                    <a:gd name="T11" fmla="*/ 239 h 296"/>
                    <a:gd name="T12" fmla="*/ 138 w 236"/>
                    <a:gd name="T13" fmla="*/ 296 h 296"/>
                    <a:gd name="T14" fmla="*/ 236 w 236"/>
                    <a:gd name="T15" fmla="*/ 185 h 29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36"/>
                    <a:gd name="T25" fmla="*/ 0 h 296"/>
                    <a:gd name="T26" fmla="*/ 236 w 236"/>
                    <a:gd name="T27" fmla="*/ 296 h 29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36" h="296">
                      <a:moveTo>
                        <a:pt x="236" y="185"/>
                      </a:moveTo>
                      <a:lnTo>
                        <a:pt x="177" y="199"/>
                      </a:lnTo>
                      <a:lnTo>
                        <a:pt x="132" y="0"/>
                      </a:lnTo>
                      <a:lnTo>
                        <a:pt x="14" y="27"/>
                      </a:lnTo>
                      <a:lnTo>
                        <a:pt x="59" y="226"/>
                      </a:lnTo>
                      <a:lnTo>
                        <a:pt x="0" y="239"/>
                      </a:lnTo>
                      <a:lnTo>
                        <a:pt x="138" y="296"/>
                      </a:lnTo>
                      <a:lnTo>
                        <a:pt x="236" y="185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86" name="Freeform 370"/>
                <p:cNvSpPr>
                  <a:spLocks/>
                </p:cNvSpPr>
                <p:nvPr/>
              </p:nvSpPr>
              <p:spPr bwMode="auto">
                <a:xfrm>
                  <a:off x="1193" y="1375"/>
                  <a:ext cx="123" cy="48"/>
                </a:xfrm>
                <a:custGeom>
                  <a:avLst/>
                  <a:gdLst>
                    <a:gd name="T0" fmla="*/ 118 w 123"/>
                    <a:gd name="T1" fmla="*/ 0 h 48"/>
                    <a:gd name="T2" fmla="*/ 0 w 123"/>
                    <a:gd name="T3" fmla="*/ 27 h 48"/>
                    <a:gd name="T4" fmla="*/ 4 w 123"/>
                    <a:gd name="T5" fmla="*/ 48 h 48"/>
                    <a:gd name="T6" fmla="*/ 123 w 123"/>
                    <a:gd name="T7" fmla="*/ 21 h 48"/>
                    <a:gd name="T8" fmla="*/ 118 w 123"/>
                    <a:gd name="T9" fmla="*/ 0 h 4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3"/>
                    <a:gd name="T16" fmla="*/ 0 h 48"/>
                    <a:gd name="T17" fmla="*/ 123 w 123"/>
                    <a:gd name="T18" fmla="*/ 48 h 4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3" h="48">
                      <a:moveTo>
                        <a:pt x="118" y="0"/>
                      </a:moveTo>
                      <a:lnTo>
                        <a:pt x="0" y="27"/>
                      </a:lnTo>
                      <a:lnTo>
                        <a:pt x="4" y="48"/>
                      </a:lnTo>
                      <a:lnTo>
                        <a:pt x="123" y="21"/>
                      </a:lnTo>
                      <a:lnTo>
                        <a:pt x="118" y="0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87" name="Freeform 371"/>
                <p:cNvSpPr>
                  <a:spLocks/>
                </p:cNvSpPr>
                <p:nvPr/>
              </p:nvSpPr>
              <p:spPr bwMode="auto">
                <a:xfrm>
                  <a:off x="1188" y="1354"/>
                  <a:ext cx="120" cy="37"/>
                </a:xfrm>
                <a:custGeom>
                  <a:avLst/>
                  <a:gdLst>
                    <a:gd name="T0" fmla="*/ 118 w 120"/>
                    <a:gd name="T1" fmla="*/ 0 h 37"/>
                    <a:gd name="T2" fmla="*/ 0 w 120"/>
                    <a:gd name="T3" fmla="*/ 27 h 37"/>
                    <a:gd name="T4" fmla="*/ 2 w 120"/>
                    <a:gd name="T5" fmla="*/ 37 h 37"/>
                    <a:gd name="T6" fmla="*/ 120 w 120"/>
                    <a:gd name="T7" fmla="*/ 10 h 37"/>
                    <a:gd name="T8" fmla="*/ 118 w 120"/>
                    <a:gd name="T9" fmla="*/ 0 h 3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0"/>
                    <a:gd name="T16" fmla="*/ 0 h 37"/>
                    <a:gd name="T17" fmla="*/ 120 w 120"/>
                    <a:gd name="T18" fmla="*/ 37 h 3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0" h="37">
                      <a:moveTo>
                        <a:pt x="118" y="0"/>
                      </a:moveTo>
                      <a:lnTo>
                        <a:pt x="0" y="27"/>
                      </a:lnTo>
                      <a:lnTo>
                        <a:pt x="2" y="37"/>
                      </a:lnTo>
                      <a:lnTo>
                        <a:pt x="120" y="10"/>
                      </a:lnTo>
                      <a:lnTo>
                        <a:pt x="118" y="0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620" name="Freeform 372"/>
              <p:cNvSpPr>
                <a:spLocks/>
              </p:cNvSpPr>
              <p:nvPr/>
            </p:nvSpPr>
            <p:spPr bwMode="auto">
              <a:xfrm>
                <a:off x="1058" y="1125"/>
                <a:ext cx="21" cy="148"/>
              </a:xfrm>
              <a:custGeom>
                <a:avLst/>
                <a:gdLst>
                  <a:gd name="T0" fmla="*/ 20 w 21"/>
                  <a:gd name="T1" fmla="*/ 0 h 148"/>
                  <a:gd name="T2" fmla="*/ 13 w 21"/>
                  <a:gd name="T3" fmla="*/ 21 h 148"/>
                  <a:gd name="T4" fmla="*/ 8 w 21"/>
                  <a:gd name="T5" fmla="*/ 48 h 148"/>
                  <a:gd name="T6" fmla="*/ 9 w 21"/>
                  <a:gd name="T7" fmla="*/ 107 h 148"/>
                  <a:gd name="T8" fmla="*/ 12 w 21"/>
                  <a:gd name="T9" fmla="*/ 114 h 148"/>
                  <a:gd name="T10" fmla="*/ 19 w 21"/>
                  <a:gd name="T11" fmla="*/ 137 h 148"/>
                  <a:gd name="T12" fmla="*/ 21 w 21"/>
                  <a:gd name="T13" fmla="*/ 148 h 1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148"/>
                  <a:gd name="T23" fmla="*/ 21 w 21"/>
                  <a:gd name="T24" fmla="*/ 148 h 1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148">
                    <a:moveTo>
                      <a:pt x="20" y="0"/>
                    </a:moveTo>
                    <a:cubicBezTo>
                      <a:pt x="19" y="7"/>
                      <a:pt x="16" y="14"/>
                      <a:pt x="13" y="21"/>
                    </a:cubicBezTo>
                    <a:cubicBezTo>
                      <a:pt x="12" y="30"/>
                      <a:pt x="10" y="38"/>
                      <a:pt x="8" y="48"/>
                    </a:cubicBezTo>
                    <a:cubicBezTo>
                      <a:pt x="8" y="67"/>
                      <a:pt x="0" y="89"/>
                      <a:pt x="9" y="107"/>
                    </a:cubicBezTo>
                    <a:cubicBezTo>
                      <a:pt x="10" y="110"/>
                      <a:pt x="11" y="111"/>
                      <a:pt x="12" y="114"/>
                    </a:cubicBezTo>
                    <a:cubicBezTo>
                      <a:pt x="14" y="122"/>
                      <a:pt x="17" y="129"/>
                      <a:pt x="19" y="137"/>
                    </a:cubicBezTo>
                    <a:cubicBezTo>
                      <a:pt x="20" y="141"/>
                      <a:pt x="21" y="148"/>
                      <a:pt x="21" y="148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1" name="Freeform 373"/>
              <p:cNvSpPr>
                <a:spLocks/>
              </p:cNvSpPr>
              <p:nvPr/>
            </p:nvSpPr>
            <p:spPr bwMode="auto">
              <a:xfrm>
                <a:off x="1175" y="1124"/>
                <a:ext cx="8" cy="310"/>
              </a:xfrm>
              <a:custGeom>
                <a:avLst/>
                <a:gdLst>
                  <a:gd name="T0" fmla="*/ 0 w 8"/>
                  <a:gd name="T1" fmla="*/ 0 h 310"/>
                  <a:gd name="T2" fmla="*/ 5 w 8"/>
                  <a:gd name="T3" fmla="*/ 9 h 310"/>
                  <a:gd name="T4" fmla="*/ 5 w 8"/>
                  <a:gd name="T5" fmla="*/ 145 h 310"/>
                  <a:gd name="T6" fmla="*/ 3 w 8"/>
                  <a:gd name="T7" fmla="*/ 253 h 310"/>
                  <a:gd name="T8" fmla="*/ 3 w 8"/>
                  <a:gd name="T9" fmla="*/ 310 h 3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10"/>
                  <a:gd name="T17" fmla="*/ 8 w 8"/>
                  <a:gd name="T18" fmla="*/ 310 h 3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10">
                    <a:moveTo>
                      <a:pt x="0" y="0"/>
                    </a:moveTo>
                    <a:cubicBezTo>
                      <a:pt x="3" y="2"/>
                      <a:pt x="5" y="9"/>
                      <a:pt x="5" y="9"/>
                    </a:cubicBezTo>
                    <a:cubicBezTo>
                      <a:pt x="8" y="55"/>
                      <a:pt x="8" y="100"/>
                      <a:pt x="5" y="145"/>
                    </a:cubicBezTo>
                    <a:cubicBezTo>
                      <a:pt x="5" y="181"/>
                      <a:pt x="5" y="217"/>
                      <a:pt x="3" y="253"/>
                    </a:cubicBezTo>
                    <a:cubicBezTo>
                      <a:pt x="3" y="273"/>
                      <a:pt x="3" y="291"/>
                      <a:pt x="3" y="310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2" name="Freeform 374"/>
              <p:cNvSpPr>
                <a:spLocks/>
              </p:cNvSpPr>
              <p:nvPr/>
            </p:nvSpPr>
            <p:spPr bwMode="auto">
              <a:xfrm>
                <a:off x="1180" y="1124"/>
                <a:ext cx="8" cy="15"/>
              </a:xfrm>
              <a:custGeom>
                <a:avLst/>
                <a:gdLst>
                  <a:gd name="T0" fmla="*/ 0 w 8"/>
                  <a:gd name="T1" fmla="*/ 15 h 15"/>
                  <a:gd name="T2" fmla="*/ 6 w 8"/>
                  <a:gd name="T3" fmla="*/ 5 h 15"/>
                  <a:gd name="T4" fmla="*/ 8 w 8"/>
                  <a:gd name="T5" fmla="*/ 0 h 15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5"/>
                  <a:gd name="T11" fmla="*/ 8 w 8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5">
                    <a:moveTo>
                      <a:pt x="0" y="15"/>
                    </a:moveTo>
                    <a:cubicBezTo>
                      <a:pt x="5" y="13"/>
                      <a:pt x="2" y="8"/>
                      <a:pt x="6" y="5"/>
                    </a:cubicBezTo>
                    <a:cubicBezTo>
                      <a:pt x="7" y="3"/>
                      <a:pt x="7" y="1"/>
                      <a:pt x="8" y="0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3" name="Freeform 375"/>
              <p:cNvSpPr>
                <a:spLocks/>
              </p:cNvSpPr>
              <p:nvPr/>
            </p:nvSpPr>
            <p:spPr bwMode="auto">
              <a:xfrm>
                <a:off x="1078" y="1079"/>
                <a:ext cx="100" cy="47"/>
              </a:xfrm>
              <a:custGeom>
                <a:avLst/>
                <a:gdLst>
                  <a:gd name="T0" fmla="*/ 0 w 100"/>
                  <a:gd name="T1" fmla="*/ 47 h 47"/>
                  <a:gd name="T2" fmla="*/ 12 w 100"/>
                  <a:gd name="T3" fmla="*/ 21 h 47"/>
                  <a:gd name="T4" fmla="*/ 16 w 100"/>
                  <a:gd name="T5" fmla="*/ 12 h 47"/>
                  <a:gd name="T6" fmla="*/ 42 w 100"/>
                  <a:gd name="T7" fmla="*/ 0 h 47"/>
                  <a:gd name="T8" fmla="*/ 66 w 100"/>
                  <a:gd name="T9" fmla="*/ 5 h 47"/>
                  <a:gd name="T10" fmla="*/ 74 w 100"/>
                  <a:gd name="T11" fmla="*/ 10 h 47"/>
                  <a:gd name="T12" fmla="*/ 80 w 100"/>
                  <a:gd name="T13" fmla="*/ 12 h 47"/>
                  <a:gd name="T14" fmla="*/ 88 w 100"/>
                  <a:gd name="T15" fmla="*/ 21 h 47"/>
                  <a:gd name="T16" fmla="*/ 95 w 100"/>
                  <a:gd name="T17" fmla="*/ 36 h 47"/>
                  <a:gd name="T18" fmla="*/ 100 w 100"/>
                  <a:gd name="T19" fmla="*/ 47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0"/>
                  <a:gd name="T31" fmla="*/ 0 h 47"/>
                  <a:gd name="T32" fmla="*/ 100 w 100"/>
                  <a:gd name="T33" fmla="*/ 47 h 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0" h="47">
                    <a:moveTo>
                      <a:pt x="0" y="47"/>
                    </a:moveTo>
                    <a:cubicBezTo>
                      <a:pt x="2" y="38"/>
                      <a:pt x="8" y="30"/>
                      <a:pt x="12" y="21"/>
                    </a:cubicBezTo>
                    <a:cubicBezTo>
                      <a:pt x="14" y="17"/>
                      <a:pt x="13" y="14"/>
                      <a:pt x="16" y="12"/>
                    </a:cubicBezTo>
                    <a:cubicBezTo>
                      <a:pt x="21" y="4"/>
                      <a:pt x="32" y="0"/>
                      <a:pt x="42" y="0"/>
                    </a:cubicBezTo>
                    <a:cubicBezTo>
                      <a:pt x="51" y="0"/>
                      <a:pt x="58" y="3"/>
                      <a:pt x="66" y="5"/>
                    </a:cubicBezTo>
                    <a:cubicBezTo>
                      <a:pt x="69" y="6"/>
                      <a:pt x="74" y="10"/>
                      <a:pt x="74" y="10"/>
                    </a:cubicBezTo>
                    <a:cubicBezTo>
                      <a:pt x="80" y="15"/>
                      <a:pt x="72" y="8"/>
                      <a:pt x="80" y="12"/>
                    </a:cubicBezTo>
                    <a:cubicBezTo>
                      <a:pt x="84" y="14"/>
                      <a:pt x="84" y="19"/>
                      <a:pt x="88" y="21"/>
                    </a:cubicBezTo>
                    <a:cubicBezTo>
                      <a:pt x="90" y="26"/>
                      <a:pt x="93" y="31"/>
                      <a:pt x="95" y="36"/>
                    </a:cubicBezTo>
                    <a:cubicBezTo>
                      <a:pt x="97" y="40"/>
                      <a:pt x="97" y="45"/>
                      <a:pt x="100" y="47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4" name="Freeform 376"/>
              <p:cNvSpPr>
                <a:spLocks/>
              </p:cNvSpPr>
              <p:nvPr/>
            </p:nvSpPr>
            <p:spPr bwMode="auto">
              <a:xfrm>
                <a:off x="1188" y="1079"/>
                <a:ext cx="184" cy="350"/>
              </a:xfrm>
              <a:custGeom>
                <a:avLst/>
                <a:gdLst>
                  <a:gd name="T0" fmla="*/ 0 w 184"/>
                  <a:gd name="T1" fmla="*/ 46 h 350"/>
                  <a:gd name="T2" fmla="*/ 11 w 184"/>
                  <a:gd name="T3" fmla="*/ 24 h 350"/>
                  <a:gd name="T4" fmla="*/ 17 w 184"/>
                  <a:gd name="T5" fmla="*/ 16 h 350"/>
                  <a:gd name="T6" fmla="*/ 32 w 184"/>
                  <a:gd name="T7" fmla="*/ 3 h 350"/>
                  <a:gd name="T8" fmla="*/ 41 w 184"/>
                  <a:gd name="T9" fmla="*/ 0 h 350"/>
                  <a:gd name="T10" fmla="*/ 58 w 184"/>
                  <a:gd name="T11" fmla="*/ 1 h 350"/>
                  <a:gd name="T12" fmla="*/ 91 w 184"/>
                  <a:gd name="T13" fmla="*/ 29 h 350"/>
                  <a:gd name="T14" fmla="*/ 95 w 184"/>
                  <a:gd name="T15" fmla="*/ 36 h 350"/>
                  <a:gd name="T16" fmla="*/ 99 w 184"/>
                  <a:gd name="T17" fmla="*/ 47 h 350"/>
                  <a:gd name="T18" fmla="*/ 108 w 184"/>
                  <a:gd name="T19" fmla="*/ 81 h 350"/>
                  <a:gd name="T20" fmla="*/ 111 w 184"/>
                  <a:gd name="T21" fmla="*/ 100 h 350"/>
                  <a:gd name="T22" fmla="*/ 97 w 184"/>
                  <a:gd name="T23" fmla="*/ 182 h 350"/>
                  <a:gd name="T24" fmla="*/ 99 w 184"/>
                  <a:gd name="T25" fmla="*/ 214 h 350"/>
                  <a:gd name="T26" fmla="*/ 107 w 184"/>
                  <a:gd name="T27" fmla="*/ 244 h 350"/>
                  <a:gd name="T28" fmla="*/ 116 w 184"/>
                  <a:gd name="T29" fmla="*/ 259 h 350"/>
                  <a:gd name="T30" fmla="*/ 120 w 184"/>
                  <a:gd name="T31" fmla="*/ 266 h 350"/>
                  <a:gd name="T32" fmla="*/ 126 w 184"/>
                  <a:gd name="T33" fmla="*/ 273 h 350"/>
                  <a:gd name="T34" fmla="*/ 141 w 184"/>
                  <a:gd name="T35" fmla="*/ 295 h 350"/>
                  <a:gd name="T36" fmla="*/ 152 w 184"/>
                  <a:gd name="T37" fmla="*/ 300 h 350"/>
                  <a:gd name="T38" fmla="*/ 158 w 184"/>
                  <a:gd name="T39" fmla="*/ 313 h 350"/>
                  <a:gd name="T40" fmla="*/ 166 w 184"/>
                  <a:gd name="T41" fmla="*/ 328 h 350"/>
                  <a:gd name="T42" fmla="*/ 170 w 184"/>
                  <a:gd name="T43" fmla="*/ 333 h 350"/>
                  <a:gd name="T44" fmla="*/ 179 w 184"/>
                  <a:gd name="T45" fmla="*/ 343 h 350"/>
                  <a:gd name="T46" fmla="*/ 184 w 184"/>
                  <a:gd name="T47" fmla="*/ 350 h 35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4"/>
                  <a:gd name="T73" fmla="*/ 0 h 350"/>
                  <a:gd name="T74" fmla="*/ 184 w 184"/>
                  <a:gd name="T75" fmla="*/ 350 h 35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4" h="350">
                    <a:moveTo>
                      <a:pt x="0" y="46"/>
                    </a:moveTo>
                    <a:cubicBezTo>
                      <a:pt x="2" y="39"/>
                      <a:pt x="5" y="29"/>
                      <a:pt x="11" y="24"/>
                    </a:cubicBezTo>
                    <a:cubicBezTo>
                      <a:pt x="12" y="21"/>
                      <a:pt x="14" y="18"/>
                      <a:pt x="17" y="16"/>
                    </a:cubicBezTo>
                    <a:cubicBezTo>
                      <a:pt x="19" y="10"/>
                      <a:pt x="26" y="5"/>
                      <a:pt x="32" y="3"/>
                    </a:cubicBezTo>
                    <a:cubicBezTo>
                      <a:pt x="35" y="0"/>
                      <a:pt x="37" y="0"/>
                      <a:pt x="41" y="0"/>
                    </a:cubicBezTo>
                    <a:cubicBezTo>
                      <a:pt x="43" y="0"/>
                      <a:pt x="54" y="0"/>
                      <a:pt x="58" y="1"/>
                    </a:cubicBezTo>
                    <a:cubicBezTo>
                      <a:pt x="73" y="7"/>
                      <a:pt x="79" y="22"/>
                      <a:pt x="91" y="29"/>
                    </a:cubicBezTo>
                    <a:cubicBezTo>
                      <a:pt x="92" y="33"/>
                      <a:pt x="93" y="34"/>
                      <a:pt x="95" y="36"/>
                    </a:cubicBezTo>
                    <a:cubicBezTo>
                      <a:pt x="96" y="40"/>
                      <a:pt x="97" y="43"/>
                      <a:pt x="99" y="47"/>
                    </a:cubicBezTo>
                    <a:cubicBezTo>
                      <a:pt x="102" y="58"/>
                      <a:pt x="105" y="70"/>
                      <a:pt x="108" y="81"/>
                    </a:cubicBezTo>
                    <a:cubicBezTo>
                      <a:pt x="109" y="88"/>
                      <a:pt x="109" y="94"/>
                      <a:pt x="111" y="100"/>
                    </a:cubicBezTo>
                    <a:cubicBezTo>
                      <a:pt x="111" y="119"/>
                      <a:pt x="109" y="164"/>
                      <a:pt x="97" y="182"/>
                    </a:cubicBezTo>
                    <a:cubicBezTo>
                      <a:pt x="96" y="193"/>
                      <a:pt x="95" y="203"/>
                      <a:pt x="99" y="214"/>
                    </a:cubicBezTo>
                    <a:cubicBezTo>
                      <a:pt x="100" y="224"/>
                      <a:pt x="100" y="236"/>
                      <a:pt x="107" y="244"/>
                    </a:cubicBezTo>
                    <a:cubicBezTo>
                      <a:pt x="109" y="249"/>
                      <a:pt x="112" y="255"/>
                      <a:pt x="116" y="259"/>
                    </a:cubicBezTo>
                    <a:cubicBezTo>
                      <a:pt x="116" y="262"/>
                      <a:pt x="118" y="265"/>
                      <a:pt x="120" y="266"/>
                    </a:cubicBezTo>
                    <a:cubicBezTo>
                      <a:pt x="122" y="269"/>
                      <a:pt x="124" y="270"/>
                      <a:pt x="126" y="273"/>
                    </a:cubicBezTo>
                    <a:cubicBezTo>
                      <a:pt x="127" y="275"/>
                      <a:pt x="138" y="292"/>
                      <a:pt x="141" y="295"/>
                    </a:cubicBezTo>
                    <a:cubicBezTo>
                      <a:pt x="144" y="298"/>
                      <a:pt x="148" y="298"/>
                      <a:pt x="152" y="300"/>
                    </a:cubicBezTo>
                    <a:cubicBezTo>
                      <a:pt x="155" y="305"/>
                      <a:pt x="155" y="309"/>
                      <a:pt x="158" y="313"/>
                    </a:cubicBezTo>
                    <a:cubicBezTo>
                      <a:pt x="159" y="318"/>
                      <a:pt x="162" y="325"/>
                      <a:pt x="166" y="328"/>
                    </a:cubicBezTo>
                    <a:cubicBezTo>
                      <a:pt x="167" y="331"/>
                      <a:pt x="167" y="332"/>
                      <a:pt x="170" y="333"/>
                    </a:cubicBezTo>
                    <a:cubicBezTo>
                      <a:pt x="174" y="336"/>
                      <a:pt x="176" y="340"/>
                      <a:pt x="179" y="343"/>
                    </a:cubicBezTo>
                    <a:cubicBezTo>
                      <a:pt x="181" y="345"/>
                      <a:pt x="184" y="350"/>
                      <a:pt x="184" y="350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5" name="Freeform 377"/>
              <p:cNvSpPr>
                <a:spLocks/>
              </p:cNvSpPr>
              <p:nvPr/>
            </p:nvSpPr>
            <p:spPr bwMode="auto">
              <a:xfrm>
                <a:off x="1304" y="1342"/>
                <a:ext cx="39" cy="88"/>
              </a:xfrm>
              <a:custGeom>
                <a:avLst/>
                <a:gdLst>
                  <a:gd name="T0" fmla="*/ 0 w 39"/>
                  <a:gd name="T1" fmla="*/ 0 h 88"/>
                  <a:gd name="T2" fmla="*/ 8 w 39"/>
                  <a:gd name="T3" fmla="*/ 13 h 88"/>
                  <a:gd name="T4" fmla="*/ 12 w 39"/>
                  <a:gd name="T5" fmla="*/ 25 h 88"/>
                  <a:gd name="T6" fmla="*/ 16 w 39"/>
                  <a:gd name="T7" fmla="*/ 34 h 88"/>
                  <a:gd name="T8" fmla="*/ 32 w 39"/>
                  <a:gd name="T9" fmla="*/ 71 h 88"/>
                  <a:gd name="T10" fmla="*/ 36 w 39"/>
                  <a:gd name="T11" fmla="*/ 81 h 88"/>
                  <a:gd name="T12" fmla="*/ 39 w 39"/>
                  <a:gd name="T13" fmla="*/ 88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"/>
                  <a:gd name="T22" fmla="*/ 0 h 88"/>
                  <a:gd name="T23" fmla="*/ 39 w 39"/>
                  <a:gd name="T24" fmla="*/ 88 h 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" h="88">
                    <a:moveTo>
                      <a:pt x="0" y="0"/>
                    </a:moveTo>
                    <a:cubicBezTo>
                      <a:pt x="3" y="4"/>
                      <a:pt x="5" y="9"/>
                      <a:pt x="8" y="13"/>
                    </a:cubicBezTo>
                    <a:cubicBezTo>
                      <a:pt x="9" y="17"/>
                      <a:pt x="10" y="21"/>
                      <a:pt x="12" y="25"/>
                    </a:cubicBezTo>
                    <a:cubicBezTo>
                      <a:pt x="13" y="28"/>
                      <a:pt x="14" y="31"/>
                      <a:pt x="16" y="34"/>
                    </a:cubicBezTo>
                    <a:cubicBezTo>
                      <a:pt x="20" y="46"/>
                      <a:pt x="25" y="60"/>
                      <a:pt x="32" y="71"/>
                    </a:cubicBezTo>
                    <a:cubicBezTo>
                      <a:pt x="34" y="74"/>
                      <a:pt x="34" y="79"/>
                      <a:pt x="36" y="81"/>
                    </a:cubicBezTo>
                    <a:cubicBezTo>
                      <a:pt x="38" y="84"/>
                      <a:pt x="39" y="88"/>
                      <a:pt x="39" y="88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6" name="Freeform 378"/>
              <p:cNvSpPr>
                <a:spLocks/>
              </p:cNvSpPr>
              <p:nvPr/>
            </p:nvSpPr>
            <p:spPr bwMode="auto">
              <a:xfrm>
                <a:off x="1294" y="1237"/>
                <a:ext cx="235" cy="324"/>
              </a:xfrm>
              <a:custGeom>
                <a:avLst/>
                <a:gdLst>
                  <a:gd name="T0" fmla="*/ 0 w 235"/>
                  <a:gd name="T1" fmla="*/ 9 h 324"/>
                  <a:gd name="T2" fmla="*/ 5 w 235"/>
                  <a:gd name="T3" fmla="*/ 5 h 324"/>
                  <a:gd name="T4" fmla="*/ 19 w 235"/>
                  <a:gd name="T5" fmla="*/ 3 h 324"/>
                  <a:gd name="T6" fmla="*/ 31 w 235"/>
                  <a:gd name="T7" fmla="*/ 9 h 324"/>
                  <a:gd name="T8" fmla="*/ 37 w 235"/>
                  <a:gd name="T9" fmla="*/ 12 h 324"/>
                  <a:gd name="T10" fmla="*/ 43 w 235"/>
                  <a:gd name="T11" fmla="*/ 15 h 324"/>
                  <a:gd name="T12" fmla="*/ 48 w 235"/>
                  <a:gd name="T13" fmla="*/ 20 h 324"/>
                  <a:gd name="T14" fmla="*/ 60 w 235"/>
                  <a:gd name="T15" fmla="*/ 32 h 324"/>
                  <a:gd name="T16" fmla="*/ 70 w 235"/>
                  <a:gd name="T17" fmla="*/ 45 h 324"/>
                  <a:gd name="T18" fmla="*/ 75 w 235"/>
                  <a:gd name="T19" fmla="*/ 49 h 324"/>
                  <a:gd name="T20" fmla="*/ 81 w 235"/>
                  <a:gd name="T21" fmla="*/ 57 h 324"/>
                  <a:gd name="T22" fmla="*/ 86 w 235"/>
                  <a:gd name="T23" fmla="*/ 63 h 324"/>
                  <a:gd name="T24" fmla="*/ 99 w 235"/>
                  <a:gd name="T25" fmla="*/ 79 h 324"/>
                  <a:gd name="T26" fmla="*/ 111 w 235"/>
                  <a:gd name="T27" fmla="*/ 98 h 324"/>
                  <a:gd name="T28" fmla="*/ 115 w 235"/>
                  <a:gd name="T29" fmla="*/ 103 h 324"/>
                  <a:gd name="T30" fmla="*/ 124 w 235"/>
                  <a:gd name="T31" fmla="*/ 113 h 324"/>
                  <a:gd name="T32" fmla="*/ 128 w 235"/>
                  <a:gd name="T33" fmla="*/ 121 h 324"/>
                  <a:gd name="T34" fmla="*/ 140 w 235"/>
                  <a:gd name="T35" fmla="*/ 141 h 324"/>
                  <a:gd name="T36" fmla="*/ 144 w 235"/>
                  <a:gd name="T37" fmla="*/ 149 h 324"/>
                  <a:gd name="T38" fmla="*/ 155 w 235"/>
                  <a:gd name="T39" fmla="*/ 168 h 324"/>
                  <a:gd name="T40" fmla="*/ 161 w 235"/>
                  <a:gd name="T41" fmla="*/ 182 h 324"/>
                  <a:gd name="T42" fmla="*/ 165 w 235"/>
                  <a:gd name="T43" fmla="*/ 192 h 324"/>
                  <a:gd name="T44" fmla="*/ 169 w 235"/>
                  <a:gd name="T45" fmla="*/ 199 h 324"/>
                  <a:gd name="T46" fmla="*/ 178 w 235"/>
                  <a:gd name="T47" fmla="*/ 218 h 324"/>
                  <a:gd name="T48" fmla="*/ 190 w 235"/>
                  <a:gd name="T49" fmla="*/ 244 h 324"/>
                  <a:gd name="T50" fmla="*/ 195 w 235"/>
                  <a:gd name="T51" fmla="*/ 253 h 324"/>
                  <a:gd name="T52" fmla="*/ 208 w 235"/>
                  <a:gd name="T53" fmla="*/ 277 h 324"/>
                  <a:gd name="T54" fmla="*/ 212 w 235"/>
                  <a:gd name="T55" fmla="*/ 284 h 324"/>
                  <a:gd name="T56" fmla="*/ 221 w 235"/>
                  <a:gd name="T57" fmla="*/ 299 h 324"/>
                  <a:gd name="T58" fmla="*/ 229 w 235"/>
                  <a:gd name="T59" fmla="*/ 315 h 324"/>
                  <a:gd name="T60" fmla="*/ 235 w 235"/>
                  <a:gd name="T61" fmla="*/ 324 h 32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35"/>
                  <a:gd name="T94" fmla="*/ 0 h 324"/>
                  <a:gd name="T95" fmla="*/ 235 w 235"/>
                  <a:gd name="T96" fmla="*/ 324 h 32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35" h="324">
                    <a:moveTo>
                      <a:pt x="0" y="9"/>
                    </a:moveTo>
                    <a:cubicBezTo>
                      <a:pt x="2" y="8"/>
                      <a:pt x="2" y="5"/>
                      <a:pt x="5" y="5"/>
                    </a:cubicBezTo>
                    <a:cubicBezTo>
                      <a:pt x="9" y="0"/>
                      <a:pt x="13" y="2"/>
                      <a:pt x="19" y="3"/>
                    </a:cubicBezTo>
                    <a:cubicBezTo>
                      <a:pt x="23" y="4"/>
                      <a:pt x="27" y="6"/>
                      <a:pt x="31" y="9"/>
                    </a:cubicBezTo>
                    <a:cubicBezTo>
                      <a:pt x="33" y="10"/>
                      <a:pt x="37" y="12"/>
                      <a:pt x="37" y="12"/>
                    </a:cubicBezTo>
                    <a:cubicBezTo>
                      <a:pt x="39" y="14"/>
                      <a:pt x="43" y="15"/>
                      <a:pt x="43" y="15"/>
                    </a:cubicBezTo>
                    <a:cubicBezTo>
                      <a:pt x="44" y="18"/>
                      <a:pt x="45" y="18"/>
                      <a:pt x="48" y="20"/>
                    </a:cubicBezTo>
                    <a:cubicBezTo>
                      <a:pt x="51" y="24"/>
                      <a:pt x="55" y="29"/>
                      <a:pt x="60" y="32"/>
                    </a:cubicBezTo>
                    <a:cubicBezTo>
                      <a:pt x="62" y="36"/>
                      <a:pt x="67" y="41"/>
                      <a:pt x="70" y="45"/>
                    </a:cubicBezTo>
                    <a:cubicBezTo>
                      <a:pt x="72" y="46"/>
                      <a:pt x="75" y="49"/>
                      <a:pt x="75" y="49"/>
                    </a:cubicBezTo>
                    <a:cubicBezTo>
                      <a:pt x="75" y="52"/>
                      <a:pt x="78" y="56"/>
                      <a:pt x="81" y="57"/>
                    </a:cubicBezTo>
                    <a:cubicBezTo>
                      <a:pt x="82" y="60"/>
                      <a:pt x="83" y="62"/>
                      <a:pt x="86" y="63"/>
                    </a:cubicBezTo>
                    <a:cubicBezTo>
                      <a:pt x="87" y="68"/>
                      <a:pt x="94" y="76"/>
                      <a:pt x="99" y="79"/>
                    </a:cubicBezTo>
                    <a:cubicBezTo>
                      <a:pt x="101" y="84"/>
                      <a:pt x="107" y="94"/>
                      <a:pt x="111" y="98"/>
                    </a:cubicBezTo>
                    <a:cubicBezTo>
                      <a:pt x="112" y="101"/>
                      <a:pt x="113" y="102"/>
                      <a:pt x="115" y="103"/>
                    </a:cubicBezTo>
                    <a:cubicBezTo>
                      <a:pt x="117" y="106"/>
                      <a:pt x="121" y="110"/>
                      <a:pt x="124" y="113"/>
                    </a:cubicBezTo>
                    <a:cubicBezTo>
                      <a:pt x="125" y="118"/>
                      <a:pt x="124" y="119"/>
                      <a:pt x="128" y="121"/>
                    </a:cubicBezTo>
                    <a:cubicBezTo>
                      <a:pt x="129" y="127"/>
                      <a:pt x="134" y="139"/>
                      <a:pt x="140" y="141"/>
                    </a:cubicBezTo>
                    <a:cubicBezTo>
                      <a:pt x="142" y="146"/>
                      <a:pt x="141" y="144"/>
                      <a:pt x="144" y="149"/>
                    </a:cubicBezTo>
                    <a:cubicBezTo>
                      <a:pt x="146" y="156"/>
                      <a:pt x="151" y="162"/>
                      <a:pt x="155" y="168"/>
                    </a:cubicBezTo>
                    <a:cubicBezTo>
                      <a:pt x="157" y="173"/>
                      <a:pt x="158" y="178"/>
                      <a:pt x="161" y="182"/>
                    </a:cubicBezTo>
                    <a:cubicBezTo>
                      <a:pt x="162" y="187"/>
                      <a:pt x="162" y="188"/>
                      <a:pt x="165" y="192"/>
                    </a:cubicBezTo>
                    <a:cubicBezTo>
                      <a:pt x="167" y="197"/>
                      <a:pt x="166" y="194"/>
                      <a:pt x="169" y="199"/>
                    </a:cubicBezTo>
                    <a:cubicBezTo>
                      <a:pt x="171" y="205"/>
                      <a:pt x="174" y="215"/>
                      <a:pt x="178" y="218"/>
                    </a:cubicBezTo>
                    <a:cubicBezTo>
                      <a:pt x="181" y="224"/>
                      <a:pt x="186" y="239"/>
                      <a:pt x="190" y="244"/>
                    </a:cubicBezTo>
                    <a:cubicBezTo>
                      <a:pt x="191" y="247"/>
                      <a:pt x="192" y="250"/>
                      <a:pt x="195" y="253"/>
                    </a:cubicBezTo>
                    <a:cubicBezTo>
                      <a:pt x="197" y="261"/>
                      <a:pt x="202" y="272"/>
                      <a:pt x="208" y="277"/>
                    </a:cubicBezTo>
                    <a:cubicBezTo>
                      <a:pt x="209" y="280"/>
                      <a:pt x="210" y="282"/>
                      <a:pt x="212" y="284"/>
                    </a:cubicBezTo>
                    <a:cubicBezTo>
                      <a:pt x="213" y="288"/>
                      <a:pt x="218" y="296"/>
                      <a:pt x="221" y="299"/>
                    </a:cubicBezTo>
                    <a:cubicBezTo>
                      <a:pt x="222" y="304"/>
                      <a:pt x="225" y="311"/>
                      <a:pt x="229" y="315"/>
                    </a:cubicBezTo>
                    <a:cubicBezTo>
                      <a:pt x="230" y="318"/>
                      <a:pt x="232" y="324"/>
                      <a:pt x="235" y="324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7" name="Freeform 379"/>
              <p:cNvSpPr>
                <a:spLocks/>
              </p:cNvSpPr>
              <p:nvPr/>
            </p:nvSpPr>
            <p:spPr bwMode="auto">
              <a:xfrm>
                <a:off x="1527" y="1564"/>
                <a:ext cx="47" cy="287"/>
              </a:xfrm>
              <a:custGeom>
                <a:avLst/>
                <a:gdLst>
                  <a:gd name="T0" fmla="*/ 0 w 47"/>
                  <a:gd name="T1" fmla="*/ 0 h 287"/>
                  <a:gd name="T2" fmla="*/ 4 w 47"/>
                  <a:gd name="T3" fmla="*/ 5 h 287"/>
                  <a:gd name="T4" fmla="*/ 8 w 47"/>
                  <a:gd name="T5" fmla="*/ 13 h 287"/>
                  <a:gd name="T6" fmla="*/ 16 w 47"/>
                  <a:gd name="T7" fmla="*/ 29 h 287"/>
                  <a:gd name="T8" fmla="*/ 29 w 47"/>
                  <a:gd name="T9" fmla="*/ 69 h 287"/>
                  <a:gd name="T10" fmla="*/ 37 w 47"/>
                  <a:gd name="T11" fmla="*/ 103 h 287"/>
                  <a:gd name="T12" fmla="*/ 44 w 47"/>
                  <a:gd name="T13" fmla="*/ 143 h 287"/>
                  <a:gd name="T14" fmla="*/ 39 w 47"/>
                  <a:gd name="T15" fmla="*/ 237 h 287"/>
                  <a:gd name="T16" fmla="*/ 31 w 47"/>
                  <a:gd name="T17" fmla="*/ 271 h 287"/>
                  <a:gd name="T18" fmla="*/ 29 w 47"/>
                  <a:gd name="T19" fmla="*/ 287 h 2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7"/>
                  <a:gd name="T31" fmla="*/ 0 h 287"/>
                  <a:gd name="T32" fmla="*/ 47 w 47"/>
                  <a:gd name="T33" fmla="*/ 287 h 2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7" h="287">
                    <a:moveTo>
                      <a:pt x="0" y="0"/>
                    </a:moveTo>
                    <a:cubicBezTo>
                      <a:pt x="1" y="3"/>
                      <a:pt x="2" y="4"/>
                      <a:pt x="4" y="5"/>
                    </a:cubicBezTo>
                    <a:cubicBezTo>
                      <a:pt x="6" y="10"/>
                      <a:pt x="5" y="11"/>
                      <a:pt x="8" y="13"/>
                    </a:cubicBezTo>
                    <a:cubicBezTo>
                      <a:pt x="10" y="18"/>
                      <a:pt x="14" y="24"/>
                      <a:pt x="16" y="29"/>
                    </a:cubicBezTo>
                    <a:cubicBezTo>
                      <a:pt x="22" y="41"/>
                      <a:pt x="27" y="55"/>
                      <a:pt x="29" y="69"/>
                    </a:cubicBezTo>
                    <a:cubicBezTo>
                      <a:pt x="30" y="79"/>
                      <a:pt x="31" y="94"/>
                      <a:pt x="37" y="103"/>
                    </a:cubicBezTo>
                    <a:cubicBezTo>
                      <a:pt x="40" y="117"/>
                      <a:pt x="43" y="129"/>
                      <a:pt x="44" y="143"/>
                    </a:cubicBezTo>
                    <a:cubicBezTo>
                      <a:pt x="44" y="174"/>
                      <a:pt x="47" y="206"/>
                      <a:pt x="39" y="237"/>
                    </a:cubicBezTo>
                    <a:cubicBezTo>
                      <a:pt x="39" y="249"/>
                      <a:pt x="36" y="260"/>
                      <a:pt x="31" y="271"/>
                    </a:cubicBezTo>
                    <a:cubicBezTo>
                      <a:pt x="31" y="276"/>
                      <a:pt x="29" y="282"/>
                      <a:pt x="29" y="287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8" name="Freeform 380"/>
              <p:cNvSpPr>
                <a:spLocks/>
              </p:cNvSpPr>
              <p:nvPr/>
            </p:nvSpPr>
            <p:spPr bwMode="auto">
              <a:xfrm>
                <a:off x="1250" y="1889"/>
                <a:ext cx="51" cy="35"/>
              </a:xfrm>
              <a:custGeom>
                <a:avLst/>
                <a:gdLst>
                  <a:gd name="T0" fmla="*/ 0 w 51"/>
                  <a:gd name="T1" fmla="*/ 0 h 35"/>
                  <a:gd name="T2" fmla="*/ 17 w 51"/>
                  <a:gd name="T3" fmla="*/ 6 h 35"/>
                  <a:gd name="T4" fmla="*/ 33 w 51"/>
                  <a:gd name="T5" fmla="*/ 15 h 35"/>
                  <a:gd name="T6" fmla="*/ 45 w 51"/>
                  <a:gd name="T7" fmla="*/ 27 h 35"/>
                  <a:gd name="T8" fmla="*/ 50 w 51"/>
                  <a:gd name="T9" fmla="*/ 32 h 35"/>
                  <a:gd name="T10" fmla="*/ 51 w 51"/>
                  <a:gd name="T11" fmla="*/ 35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"/>
                  <a:gd name="T19" fmla="*/ 0 h 35"/>
                  <a:gd name="T20" fmla="*/ 51 w 51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" h="35">
                    <a:moveTo>
                      <a:pt x="0" y="0"/>
                    </a:moveTo>
                    <a:cubicBezTo>
                      <a:pt x="6" y="1"/>
                      <a:pt x="11" y="5"/>
                      <a:pt x="17" y="6"/>
                    </a:cubicBezTo>
                    <a:cubicBezTo>
                      <a:pt x="19" y="9"/>
                      <a:pt x="28" y="13"/>
                      <a:pt x="33" y="15"/>
                    </a:cubicBezTo>
                    <a:cubicBezTo>
                      <a:pt x="37" y="19"/>
                      <a:pt x="40" y="23"/>
                      <a:pt x="45" y="27"/>
                    </a:cubicBezTo>
                    <a:cubicBezTo>
                      <a:pt x="46" y="30"/>
                      <a:pt x="47" y="31"/>
                      <a:pt x="50" y="32"/>
                    </a:cubicBezTo>
                    <a:cubicBezTo>
                      <a:pt x="50" y="34"/>
                      <a:pt x="50" y="33"/>
                      <a:pt x="51" y="35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29" name="Freeform 381"/>
              <p:cNvSpPr>
                <a:spLocks/>
              </p:cNvSpPr>
              <p:nvPr/>
            </p:nvSpPr>
            <p:spPr bwMode="auto">
              <a:xfrm>
                <a:off x="1335" y="1969"/>
                <a:ext cx="19" cy="130"/>
              </a:xfrm>
              <a:custGeom>
                <a:avLst/>
                <a:gdLst>
                  <a:gd name="T0" fmla="*/ 0 w 19"/>
                  <a:gd name="T1" fmla="*/ 0 h 130"/>
                  <a:gd name="T2" fmla="*/ 7 w 19"/>
                  <a:gd name="T3" fmla="*/ 12 h 130"/>
                  <a:gd name="T4" fmla="*/ 15 w 19"/>
                  <a:gd name="T5" fmla="*/ 32 h 130"/>
                  <a:gd name="T6" fmla="*/ 19 w 19"/>
                  <a:gd name="T7" fmla="*/ 47 h 130"/>
                  <a:gd name="T8" fmla="*/ 15 w 19"/>
                  <a:gd name="T9" fmla="*/ 111 h 130"/>
                  <a:gd name="T10" fmla="*/ 9 w 19"/>
                  <a:gd name="T11" fmla="*/ 127 h 130"/>
                  <a:gd name="T12" fmla="*/ 8 w 19"/>
                  <a:gd name="T13" fmla="*/ 130 h 1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130"/>
                  <a:gd name="T23" fmla="*/ 19 w 19"/>
                  <a:gd name="T24" fmla="*/ 130 h 1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130">
                    <a:moveTo>
                      <a:pt x="0" y="0"/>
                    </a:moveTo>
                    <a:cubicBezTo>
                      <a:pt x="2" y="4"/>
                      <a:pt x="4" y="8"/>
                      <a:pt x="7" y="12"/>
                    </a:cubicBezTo>
                    <a:cubicBezTo>
                      <a:pt x="10" y="19"/>
                      <a:pt x="10" y="27"/>
                      <a:pt x="15" y="32"/>
                    </a:cubicBezTo>
                    <a:cubicBezTo>
                      <a:pt x="16" y="37"/>
                      <a:pt x="18" y="42"/>
                      <a:pt x="19" y="47"/>
                    </a:cubicBezTo>
                    <a:cubicBezTo>
                      <a:pt x="18" y="68"/>
                      <a:pt x="18" y="90"/>
                      <a:pt x="15" y="111"/>
                    </a:cubicBezTo>
                    <a:cubicBezTo>
                      <a:pt x="14" y="116"/>
                      <a:pt x="14" y="125"/>
                      <a:pt x="9" y="127"/>
                    </a:cubicBezTo>
                    <a:cubicBezTo>
                      <a:pt x="9" y="130"/>
                      <a:pt x="9" y="130"/>
                      <a:pt x="8" y="130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0" name="Freeform 382"/>
              <p:cNvSpPr>
                <a:spLocks/>
              </p:cNvSpPr>
              <p:nvPr/>
            </p:nvSpPr>
            <p:spPr bwMode="auto">
              <a:xfrm>
                <a:off x="1259" y="1923"/>
                <a:ext cx="48" cy="48"/>
              </a:xfrm>
              <a:custGeom>
                <a:avLst/>
                <a:gdLst>
                  <a:gd name="T0" fmla="*/ 48 w 48"/>
                  <a:gd name="T1" fmla="*/ 0 h 48"/>
                  <a:gd name="T2" fmla="*/ 43 w 48"/>
                  <a:gd name="T3" fmla="*/ 5 h 48"/>
                  <a:gd name="T4" fmla="*/ 35 w 48"/>
                  <a:gd name="T5" fmla="*/ 12 h 48"/>
                  <a:gd name="T6" fmla="*/ 30 w 48"/>
                  <a:gd name="T7" fmla="*/ 17 h 48"/>
                  <a:gd name="T8" fmla="*/ 22 w 48"/>
                  <a:gd name="T9" fmla="*/ 23 h 48"/>
                  <a:gd name="T10" fmla="*/ 5 w 48"/>
                  <a:gd name="T11" fmla="*/ 43 h 48"/>
                  <a:gd name="T12" fmla="*/ 0 w 48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48"/>
                  <a:gd name="T23" fmla="*/ 48 w 48"/>
                  <a:gd name="T24" fmla="*/ 48 h 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48">
                    <a:moveTo>
                      <a:pt x="48" y="0"/>
                    </a:moveTo>
                    <a:cubicBezTo>
                      <a:pt x="44" y="5"/>
                      <a:pt x="46" y="3"/>
                      <a:pt x="43" y="5"/>
                    </a:cubicBezTo>
                    <a:cubicBezTo>
                      <a:pt x="41" y="7"/>
                      <a:pt x="38" y="10"/>
                      <a:pt x="35" y="12"/>
                    </a:cubicBezTo>
                    <a:cubicBezTo>
                      <a:pt x="31" y="17"/>
                      <a:pt x="34" y="15"/>
                      <a:pt x="30" y="17"/>
                    </a:cubicBezTo>
                    <a:cubicBezTo>
                      <a:pt x="28" y="19"/>
                      <a:pt x="25" y="22"/>
                      <a:pt x="22" y="23"/>
                    </a:cubicBezTo>
                    <a:cubicBezTo>
                      <a:pt x="21" y="27"/>
                      <a:pt x="9" y="40"/>
                      <a:pt x="5" y="43"/>
                    </a:cubicBezTo>
                    <a:cubicBezTo>
                      <a:pt x="3" y="46"/>
                      <a:pt x="2" y="46"/>
                      <a:pt x="0" y="48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1" name="Freeform 383"/>
              <p:cNvSpPr>
                <a:spLocks/>
              </p:cNvSpPr>
              <p:nvPr/>
            </p:nvSpPr>
            <p:spPr bwMode="auto">
              <a:xfrm>
                <a:off x="1304" y="1921"/>
                <a:ext cx="36" cy="34"/>
              </a:xfrm>
              <a:custGeom>
                <a:avLst/>
                <a:gdLst>
                  <a:gd name="T0" fmla="*/ 2 w 36"/>
                  <a:gd name="T1" fmla="*/ 6 h 34"/>
                  <a:gd name="T2" fmla="*/ 4 w 36"/>
                  <a:gd name="T3" fmla="*/ 0 h 34"/>
                  <a:gd name="T4" fmla="*/ 24 w 36"/>
                  <a:gd name="T5" fmla="*/ 13 h 34"/>
                  <a:gd name="T6" fmla="*/ 30 w 36"/>
                  <a:gd name="T7" fmla="*/ 20 h 34"/>
                  <a:gd name="T8" fmla="*/ 36 w 36"/>
                  <a:gd name="T9" fmla="*/ 31 h 34"/>
                  <a:gd name="T10" fmla="*/ 23 w 36"/>
                  <a:gd name="T11" fmla="*/ 33 h 34"/>
                  <a:gd name="T12" fmla="*/ 15 w 36"/>
                  <a:gd name="T13" fmla="*/ 26 h 34"/>
                  <a:gd name="T14" fmla="*/ 5 w 36"/>
                  <a:gd name="T15" fmla="*/ 12 h 34"/>
                  <a:gd name="T16" fmla="*/ 2 w 36"/>
                  <a:gd name="T17" fmla="*/ 6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34"/>
                  <a:gd name="T29" fmla="*/ 36 w 36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34">
                    <a:moveTo>
                      <a:pt x="2" y="6"/>
                    </a:moveTo>
                    <a:cubicBezTo>
                      <a:pt x="0" y="2"/>
                      <a:pt x="0" y="1"/>
                      <a:pt x="4" y="0"/>
                    </a:cubicBezTo>
                    <a:cubicBezTo>
                      <a:pt x="13" y="3"/>
                      <a:pt x="16" y="8"/>
                      <a:pt x="24" y="13"/>
                    </a:cubicBezTo>
                    <a:cubicBezTo>
                      <a:pt x="25" y="15"/>
                      <a:pt x="28" y="18"/>
                      <a:pt x="30" y="20"/>
                    </a:cubicBezTo>
                    <a:cubicBezTo>
                      <a:pt x="32" y="24"/>
                      <a:pt x="34" y="27"/>
                      <a:pt x="36" y="31"/>
                    </a:cubicBezTo>
                    <a:cubicBezTo>
                      <a:pt x="31" y="34"/>
                      <a:pt x="30" y="33"/>
                      <a:pt x="23" y="33"/>
                    </a:cubicBezTo>
                    <a:cubicBezTo>
                      <a:pt x="20" y="30"/>
                      <a:pt x="15" y="26"/>
                      <a:pt x="15" y="26"/>
                    </a:cubicBezTo>
                    <a:cubicBezTo>
                      <a:pt x="12" y="21"/>
                      <a:pt x="8" y="18"/>
                      <a:pt x="5" y="12"/>
                    </a:cubicBezTo>
                    <a:cubicBezTo>
                      <a:pt x="5" y="10"/>
                      <a:pt x="2" y="1"/>
                      <a:pt x="2" y="6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2" name="Freeform 384"/>
              <p:cNvSpPr>
                <a:spLocks/>
              </p:cNvSpPr>
              <p:nvPr/>
            </p:nvSpPr>
            <p:spPr bwMode="auto">
              <a:xfrm>
                <a:off x="1326" y="1954"/>
                <a:ext cx="12" cy="42"/>
              </a:xfrm>
              <a:custGeom>
                <a:avLst/>
                <a:gdLst>
                  <a:gd name="T0" fmla="*/ 12 w 12"/>
                  <a:gd name="T1" fmla="*/ 0 h 42"/>
                  <a:gd name="T2" fmla="*/ 6 w 12"/>
                  <a:gd name="T3" fmla="*/ 22 h 42"/>
                  <a:gd name="T4" fmla="*/ 0 w 12"/>
                  <a:gd name="T5" fmla="*/ 42 h 42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42"/>
                  <a:gd name="T11" fmla="*/ 12 w 12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42">
                    <a:moveTo>
                      <a:pt x="12" y="0"/>
                    </a:moveTo>
                    <a:cubicBezTo>
                      <a:pt x="12" y="6"/>
                      <a:pt x="9" y="17"/>
                      <a:pt x="6" y="22"/>
                    </a:cubicBezTo>
                    <a:cubicBezTo>
                      <a:pt x="6" y="23"/>
                      <a:pt x="2" y="42"/>
                      <a:pt x="0" y="42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3" name="Freeform 385"/>
              <p:cNvSpPr>
                <a:spLocks/>
              </p:cNvSpPr>
              <p:nvPr/>
            </p:nvSpPr>
            <p:spPr bwMode="auto">
              <a:xfrm>
                <a:off x="1340" y="1967"/>
                <a:ext cx="90" cy="49"/>
              </a:xfrm>
              <a:custGeom>
                <a:avLst/>
                <a:gdLst>
                  <a:gd name="T0" fmla="*/ 0 w 90"/>
                  <a:gd name="T1" fmla="*/ 0 h 49"/>
                  <a:gd name="T2" fmla="*/ 11 w 90"/>
                  <a:gd name="T3" fmla="*/ 8 h 49"/>
                  <a:gd name="T4" fmla="*/ 16 w 90"/>
                  <a:gd name="T5" fmla="*/ 13 h 49"/>
                  <a:gd name="T6" fmla="*/ 23 w 90"/>
                  <a:gd name="T7" fmla="*/ 17 h 49"/>
                  <a:gd name="T8" fmla="*/ 44 w 90"/>
                  <a:gd name="T9" fmla="*/ 29 h 49"/>
                  <a:gd name="T10" fmla="*/ 52 w 90"/>
                  <a:gd name="T11" fmla="*/ 34 h 49"/>
                  <a:gd name="T12" fmla="*/ 58 w 90"/>
                  <a:gd name="T13" fmla="*/ 37 h 49"/>
                  <a:gd name="T14" fmla="*/ 90 w 90"/>
                  <a:gd name="T15" fmla="*/ 49 h 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0"/>
                  <a:gd name="T25" fmla="*/ 0 h 49"/>
                  <a:gd name="T26" fmla="*/ 90 w 90"/>
                  <a:gd name="T27" fmla="*/ 49 h 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0" h="49">
                    <a:moveTo>
                      <a:pt x="0" y="0"/>
                    </a:moveTo>
                    <a:cubicBezTo>
                      <a:pt x="1" y="3"/>
                      <a:pt x="7" y="6"/>
                      <a:pt x="11" y="8"/>
                    </a:cubicBezTo>
                    <a:cubicBezTo>
                      <a:pt x="11" y="11"/>
                      <a:pt x="14" y="11"/>
                      <a:pt x="16" y="13"/>
                    </a:cubicBezTo>
                    <a:cubicBezTo>
                      <a:pt x="18" y="14"/>
                      <a:pt x="23" y="17"/>
                      <a:pt x="23" y="17"/>
                    </a:cubicBezTo>
                    <a:cubicBezTo>
                      <a:pt x="27" y="23"/>
                      <a:pt x="37" y="25"/>
                      <a:pt x="44" y="29"/>
                    </a:cubicBezTo>
                    <a:cubicBezTo>
                      <a:pt x="46" y="32"/>
                      <a:pt x="52" y="34"/>
                      <a:pt x="52" y="34"/>
                    </a:cubicBezTo>
                    <a:cubicBezTo>
                      <a:pt x="54" y="37"/>
                      <a:pt x="56" y="37"/>
                      <a:pt x="58" y="37"/>
                    </a:cubicBezTo>
                    <a:cubicBezTo>
                      <a:pt x="62" y="48"/>
                      <a:pt x="81" y="49"/>
                      <a:pt x="90" y="49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4" name="Freeform 386"/>
              <p:cNvSpPr>
                <a:spLocks/>
              </p:cNvSpPr>
              <p:nvPr/>
            </p:nvSpPr>
            <p:spPr bwMode="auto">
              <a:xfrm>
                <a:off x="1428" y="1850"/>
                <a:ext cx="128" cy="166"/>
              </a:xfrm>
              <a:custGeom>
                <a:avLst/>
                <a:gdLst>
                  <a:gd name="T0" fmla="*/ 0 w 128"/>
                  <a:gd name="T1" fmla="*/ 166 h 166"/>
                  <a:gd name="T2" fmla="*/ 51 w 128"/>
                  <a:gd name="T3" fmla="*/ 149 h 166"/>
                  <a:gd name="T4" fmla="*/ 57 w 128"/>
                  <a:gd name="T5" fmla="*/ 144 h 166"/>
                  <a:gd name="T6" fmla="*/ 65 w 128"/>
                  <a:gd name="T7" fmla="*/ 136 h 166"/>
                  <a:gd name="T8" fmla="*/ 73 w 128"/>
                  <a:gd name="T9" fmla="*/ 131 h 166"/>
                  <a:gd name="T10" fmla="*/ 90 w 128"/>
                  <a:gd name="T11" fmla="*/ 106 h 166"/>
                  <a:gd name="T12" fmla="*/ 95 w 128"/>
                  <a:gd name="T13" fmla="*/ 98 h 166"/>
                  <a:gd name="T14" fmla="*/ 101 w 128"/>
                  <a:gd name="T15" fmla="*/ 85 h 166"/>
                  <a:gd name="T16" fmla="*/ 115 w 128"/>
                  <a:gd name="T17" fmla="*/ 36 h 166"/>
                  <a:gd name="T18" fmla="*/ 120 w 128"/>
                  <a:gd name="T19" fmla="*/ 21 h 166"/>
                  <a:gd name="T20" fmla="*/ 125 w 128"/>
                  <a:gd name="T21" fmla="*/ 7 h 166"/>
                  <a:gd name="T22" fmla="*/ 128 w 128"/>
                  <a:gd name="T23" fmla="*/ 0 h 1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8"/>
                  <a:gd name="T37" fmla="*/ 0 h 166"/>
                  <a:gd name="T38" fmla="*/ 128 w 128"/>
                  <a:gd name="T39" fmla="*/ 166 h 16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8" h="166">
                    <a:moveTo>
                      <a:pt x="0" y="166"/>
                    </a:moveTo>
                    <a:cubicBezTo>
                      <a:pt x="18" y="164"/>
                      <a:pt x="34" y="154"/>
                      <a:pt x="51" y="149"/>
                    </a:cubicBezTo>
                    <a:cubicBezTo>
                      <a:pt x="53" y="147"/>
                      <a:pt x="57" y="144"/>
                      <a:pt x="57" y="144"/>
                    </a:cubicBezTo>
                    <a:cubicBezTo>
                      <a:pt x="58" y="140"/>
                      <a:pt x="62" y="138"/>
                      <a:pt x="65" y="136"/>
                    </a:cubicBezTo>
                    <a:cubicBezTo>
                      <a:pt x="68" y="133"/>
                      <a:pt x="70" y="133"/>
                      <a:pt x="73" y="131"/>
                    </a:cubicBezTo>
                    <a:cubicBezTo>
                      <a:pt x="75" y="126"/>
                      <a:pt x="87" y="109"/>
                      <a:pt x="90" y="106"/>
                    </a:cubicBezTo>
                    <a:cubicBezTo>
                      <a:pt x="91" y="103"/>
                      <a:pt x="92" y="100"/>
                      <a:pt x="95" y="98"/>
                    </a:cubicBezTo>
                    <a:cubicBezTo>
                      <a:pt x="96" y="94"/>
                      <a:pt x="99" y="90"/>
                      <a:pt x="101" y="85"/>
                    </a:cubicBezTo>
                    <a:cubicBezTo>
                      <a:pt x="106" y="69"/>
                      <a:pt x="108" y="51"/>
                      <a:pt x="115" y="36"/>
                    </a:cubicBezTo>
                    <a:cubicBezTo>
                      <a:pt x="116" y="30"/>
                      <a:pt x="115" y="26"/>
                      <a:pt x="120" y="21"/>
                    </a:cubicBezTo>
                    <a:cubicBezTo>
                      <a:pt x="121" y="16"/>
                      <a:pt x="124" y="12"/>
                      <a:pt x="125" y="7"/>
                    </a:cubicBezTo>
                    <a:cubicBezTo>
                      <a:pt x="126" y="5"/>
                      <a:pt x="128" y="0"/>
                      <a:pt x="128" y="0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5" name="Freeform 387"/>
              <p:cNvSpPr>
                <a:spLocks/>
              </p:cNvSpPr>
              <p:nvPr/>
            </p:nvSpPr>
            <p:spPr bwMode="auto">
              <a:xfrm>
                <a:off x="1178" y="1429"/>
                <a:ext cx="0" cy="62"/>
              </a:xfrm>
              <a:custGeom>
                <a:avLst/>
                <a:gdLst>
                  <a:gd name="T0" fmla="*/ 0 h 62"/>
                  <a:gd name="T1" fmla="*/ 41 h 62"/>
                  <a:gd name="T2" fmla="*/ 62 h 62"/>
                  <a:gd name="T3" fmla="*/ 0 60000 65536"/>
                  <a:gd name="T4" fmla="*/ 0 60000 65536"/>
                  <a:gd name="T5" fmla="*/ 0 60000 65536"/>
                  <a:gd name="T6" fmla="*/ 0 h 62"/>
                  <a:gd name="T7" fmla="*/ 62 h 62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62">
                    <a:moveTo>
                      <a:pt x="0" y="0"/>
                    </a:moveTo>
                    <a:cubicBezTo>
                      <a:pt x="0" y="14"/>
                      <a:pt x="0" y="27"/>
                      <a:pt x="0" y="41"/>
                    </a:cubicBezTo>
                    <a:cubicBezTo>
                      <a:pt x="0" y="48"/>
                      <a:pt x="0" y="62"/>
                      <a:pt x="0" y="62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6" name="Freeform 388"/>
              <p:cNvSpPr>
                <a:spLocks/>
              </p:cNvSpPr>
              <p:nvPr/>
            </p:nvSpPr>
            <p:spPr bwMode="auto">
              <a:xfrm>
                <a:off x="1113" y="1445"/>
                <a:ext cx="30" cy="11"/>
              </a:xfrm>
              <a:custGeom>
                <a:avLst/>
                <a:gdLst>
                  <a:gd name="T0" fmla="*/ 27 w 30"/>
                  <a:gd name="T1" fmla="*/ 0 h 11"/>
                  <a:gd name="T2" fmla="*/ 11 w 30"/>
                  <a:gd name="T3" fmla="*/ 1 h 11"/>
                  <a:gd name="T4" fmla="*/ 6 w 30"/>
                  <a:gd name="T5" fmla="*/ 3 h 11"/>
                  <a:gd name="T6" fmla="*/ 7 w 30"/>
                  <a:gd name="T7" fmla="*/ 11 h 11"/>
                  <a:gd name="T8" fmla="*/ 24 w 30"/>
                  <a:gd name="T9" fmla="*/ 10 h 11"/>
                  <a:gd name="T10" fmla="*/ 30 w 30"/>
                  <a:gd name="T11" fmla="*/ 4 h 11"/>
                  <a:gd name="T12" fmla="*/ 27 w 30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11"/>
                  <a:gd name="T23" fmla="*/ 30 w 30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11">
                    <a:moveTo>
                      <a:pt x="27" y="0"/>
                    </a:moveTo>
                    <a:cubicBezTo>
                      <a:pt x="21" y="0"/>
                      <a:pt x="16" y="0"/>
                      <a:pt x="11" y="1"/>
                    </a:cubicBezTo>
                    <a:cubicBezTo>
                      <a:pt x="9" y="1"/>
                      <a:pt x="6" y="3"/>
                      <a:pt x="6" y="3"/>
                    </a:cubicBezTo>
                    <a:cubicBezTo>
                      <a:pt x="5" y="6"/>
                      <a:pt x="0" y="10"/>
                      <a:pt x="7" y="11"/>
                    </a:cubicBezTo>
                    <a:cubicBezTo>
                      <a:pt x="13" y="11"/>
                      <a:pt x="19" y="11"/>
                      <a:pt x="24" y="10"/>
                    </a:cubicBezTo>
                    <a:cubicBezTo>
                      <a:pt x="27" y="10"/>
                      <a:pt x="30" y="4"/>
                      <a:pt x="30" y="4"/>
                    </a:cubicBezTo>
                    <a:cubicBezTo>
                      <a:pt x="29" y="1"/>
                      <a:pt x="24" y="2"/>
                      <a:pt x="27" y="0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7" name="Freeform 389"/>
              <p:cNvSpPr>
                <a:spLocks/>
              </p:cNvSpPr>
              <p:nvPr/>
            </p:nvSpPr>
            <p:spPr bwMode="auto">
              <a:xfrm>
                <a:off x="1116" y="1454"/>
                <a:ext cx="25" cy="182"/>
              </a:xfrm>
              <a:custGeom>
                <a:avLst/>
                <a:gdLst>
                  <a:gd name="T0" fmla="*/ 0 w 25"/>
                  <a:gd name="T1" fmla="*/ 0 h 182"/>
                  <a:gd name="T2" fmla="*/ 7 w 25"/>
                  <a:gd name="T3" fmla="*/ 14 h 182"/>
                  <a:gd name="T4" fmla="*/ 15 w 25"/>
                  <a:gd name="T5" fmla="*/ 43 h 182"/>
                  <a:gd name="T6" fmla="*/ 25 w 25"/>
                  <a:gd name="T7" fmla="*/ 98 h 182"/>
                  <a:gd name="T8" fmla="*/ 17 w 25"/>
                  <a:gd name="T9" fmla="*/ 163 h 182"/>
                  <a:gd name="T10" fmla="*/ 11 w 25"/>
                  <a:gd name="T11" fmla="*/ 182 h 182"/>
                  <a:gd name="T12" fmla="*/ 9 w 25"/>
                  <a:gd name="T13" fmla="*/ 181 h 1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182"/>
                  <a:gd name="T23" fmla="*/ 25 w 25"/>
                  <a:gd name="T24" fmla="*/ 182 h 1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182">
                    <a:moveTo>
                      <a:pt x="0" y="0"/>
                    </a:moveTo>
                    <a:cubicBezTo>
                      <a:pt x="2" y="5"/>
                      <a:pt x="5" y="10"/>
                      <a:pt x="7" y="14"/>
                    </a:cubicBezTo>
                    <a:cubicBezTo>
                      <a:pt x="10" y="24"/>
                      <a:pt x="13" y="34"/>
                      <a:pt x="15" y="43"/>
                    </a:cubicBezTo>
                    <a:cubicBezTo>
                      <a:pt x="21" y="60"/>
                      <a:pt x="22" y="80"/>
                      <a:pt x="25" y="98"/>
                    </a:cubicBezTo>
                    <a:cubicBezTo>
                      <a:pt x="24" y="122"/>
                      <a:pt x="22" y="141"/>
                      <a:pt x="17" y="163"/>
                    </a:cubicBezTo>
                    <a:cubicBezTo>
                      <a:pt x="16" y="170"/>
                      <a:pt x="13" y="174"/>
                      <a:pt x="11" y="182"/>
                    </a:cubicBezTo>
                    <a:cubicBezTo>
                      <a:pt x="10" y="182"/>
                      <a:pt x="9" y="181"/>
                      <a:pt x="9" y="181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8" name="Freeform 390"/>
              <p:cNvSpPr>
                <a:spLocks/>
              </p:cNvSpPr>
              <p:nvPr/>
            </p:nvSpPr>
            <p:spPr bwMode="auto">
              <a:xfrm>
                <a:off x="1143" y="1450"/>
                <a:ext cx="85" cy="103"/>
              </a:xfrm>
              <a:custGeom>
                <a:avLst/>
                <a:gdLst>
                  <a:gd name="T0" fmla="*/ 0 w 85"/>
                  <a:gd name="T1" fmla="*/ 2 h 103"/>
                  <a:gd name="T2" fmla="*/ 10 w 85"/>
                  <a:gd name="T3" fmla="*/ 22 h 103"/>
                  <a:gd name="T4" fmla="*/ 20 w 85"/>
                  <a:gd name="T5" fmla="*/ 48 h 103"/>
                  <a:gd name="T6" fmla="*/ 31 w 85"/>
                  <a:gd name="T7" fmla="*/ 86 h 103"/>
                  <a:gd name="T8" fmla="*/ 37 w 85"/>
                  <a:gd name="T9" fmla="*/ 103 h 103"/>
                  <a:gd name="T10" fmla="*/ 46 w 85"/>
                  <a:gd name="T11" fmla="*/ 84 h 103"/>
                  <a:gd name="T12" fmla="*/ 50 w 85"/>
                  <a:gd name="T13" fmla="*/ 71 h 103"/>
                  <a:gd name="T14" fmla="*/ 64 w 85"/>
                  <a:gd name="T15" fmla="*/ 38 h 103"/>
                  <a:gd name="T16" fmla="*/ 72 w 85"/>
                  <a:gd name="T17" fmla="*/ 19 h 103"/>
                  <a:gd name="T18" fmla="*/ 77 w 85"/>
                  <a:gd name="T19" fmla="*/ 14 h 103"/>
                  <a:gd name="T20" fmla="*/ 82 w 85"/>
                  <a:gd name="T21" fmla="*/ 6 h 103"/>
                  <a:gd name="T22" fmla="*/ 83 w 85"/>
                  <a:gd name="T23" fmla="*/ 1 h 103"/>
                  <a:gd name="T24" fmla="*/ 85 w 85"/>
                  <a:gd name="T25" fmla="*/ 0 h 1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5"/>
                  <a:gd name="T40" fmla="*/ 0 h 103"/>
                  <a:gd name="T41" fmla="*/ 85 w 85"/>
                  <a:gd name="T42" fmla="*/ 103 h 10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5" h="103">
                    <a:moveTo>
                      <a:pt x="0" y="2"/>
                    </a:moveTo>
                    <a:cubicBezTo>
                      <a:pt x="3" y="6"/>
                      <a:pt x="7" y="20"/>
                      <a:pt x="10" y="22"/>
                    </a:cubicBezTo>
                    <a:cubicBezTo>
                      <a:pt x="12" y="27"/>
                      <a:pt x="17" y="43"/>
                      <a:pt x="20" y="48"/>
                    </a:cubicBezTo>
                    <a:cubicBezTo>
                      <a:pt x="23" y="59"/>
                      <a:pt x="24" y="76"/>
                      <a:pt x="31" y="86"/>
                    </a:cubicBezTo>
                    <a:cubicBezTo>
                      <a:pt x="32" y="91"/>
                      <a:pt x="34" y="98"/>
                      <a:pt x="37" y="103"/>
                    </a:cubicBezTo>
                    <a:cubicBezTo>
                      <a:pt x="42" y="101"/>
                      <a:pt x="42" y="89"/>
                      <a:pt x="46" y="84"/>
                    </a:cubicBezTo>
                    <a:cubicBezTo>
                      <a:pt x="49" y="80"/>
                      <a:pt x="48" y="75"/>
                      <a:pt x="50" y="71"/>
                    </a:cubicBezTo>
                    <a:cubicBezTo>
                      <a:pt x="54" y="60"/>
                      <a:pt x="58" y="48"/>
                      <a:pt x="64" y="38"/>
                    </a:cubicBezTo>
                    <a:cubicBezTo>
                      <a:pt x="65" y="32"/>
                      <a:pt x="67" y="22"/>
                      <a:pt x="72" y="19"/>
                    </a:cubicBezTo>
                    <a:cubicBezTo>
                      <a:pt x="74" y="16"/>
                      <a:pt x="74" y="15"/>
                      <a:pt x="77" y="14"/>
                    </a:cubicBezTo>
                    <a:cubicBezTo>
                      <a:pt x="79" y="11"/>
                      <a:pt x="79" y="8"/>
                      <a:pt x="82" y="6"/>
                    </a:cubicBezTo>
                    <a:cubicBezTo>
                      <a:pt x="82" y="4"/>
                      <a:pt x="82" y="2"/>
                      <a:pt x="83" y="1"/>
                    </a:cubicBezTo>
                    <a:cubicBezTo>
                      <a:pt x="85" y="1"/>
                      <a:pt x="85" y="1"/>
                      <a:pt x="85" y="0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39" name="Freeform 391"/>
              <p:cNvSpPr>
                <a:spLocks/>
              </p:cNvSpPr>
              <p:nvPr/>
            </p:nvSpPr>
            <p:spPr bwMode="auto">
              <a:xfrm>
                <a:off x="1212" y="1469"/>
                <a:ext cx="38" cy="130"/>
              </a:xfrm>
              <a:custGeom>
                <a:avLst/>
                <a:gdLst>
                  <a:gd name="T0" fmla="*/ 38 w 38"/>
                  <a:gd name="T1" fmla="*/ 0 h 130"/>
                  <a:gd name="T2" fmla="*/ 31 w 38"/>
                  <a:gd name="T3" fmla="*/ 9 h 130"/>
                  <a:gd name="T4" fmla="*/ 28 w 38"/>
                  <a:gd name="T5" fmla="*/ 18 h 130"/>
                  <a:gd name="T6" fmla="*/ 19 w 38"/>
                  <a:gd name="T7" fmla="*/ 40 h 130"/>
                  <a:gd name="T8" fmla="*/ 15 w 38"/>
                  <a:gd name="T9" fmla="*/ 46 h 130"/>
                  <a:gd name="T10" fmla="*/ 7 w 38"/>
                  <a:gd name="T11" fmla="*/ 63 h 130"/>
                  <a:gd name="T12" fmla="*/ 3 w 38"/>
                  <a:gd name="T13" fmla="*/ 77 h 130"/>
                  <a:gd name="T14" fmla="*/ 0 w 38"/>
                  <a:gd name="T15" fmla="*/ 91 h 130"/>
                  <a:gd name="T16" fmla="*/ 2 w 38"/>
                  <a:gd name="T17" fmla="*/ 130 h 1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130"/>
                  <a:gd name="T29" fmla="*/ 38 w 38"/>
                  <a:gd name="T30" fmla="*/ 130 h 1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130">
                    <a:moveTo>
                      <a:pt x="38" y="0"/>
                    </a:moveTo>
                    <a:cubicBezTo>
                      <a:pt x="38" y="3"/>
                      <a:pt x="35" y="8"/>
                      <a:pt x="31" y="9"/>
                    </a:cubicBezTo>
                    <a:cubicBezTo>
                      <a:pt x="30" y="13"/>
                      <a:pt x="30" y="15"/>
                      <a:pt x="28" y="18"/>
                    </a:cubicBezTo>
                    <a:cubicBezTo>
                      <a:pt x="27" y="24"/>
                      <a:pt x="24" y="37"/>
                      <a:pt x="19" y="40"/>
                    </a:cubicBezTo>
                    <a:cubicBezTo>
                      <a:pt x="17" y="43"/>
                      <a:pt x="17" y="44"/>
                      <a:pt x="15" y="46"/>
                    </a:cubicBezTo>
                    <a:cubicBezTo>
                      <a:pt x="13" y="51"/>
                      <a:pt x="10" y="58"/>
                      <a:pt x="7" y="63"/>
                    </a:cubicBezTo>
                    <a:cubicBezTo>
                      <a:pt x="5" y="68"/>
                      <a:pt x="5" y="73"/>
                      <a:pt x="3" y="77"/>
                    </a:cubicBezTo>
                    <a:cubicBezTo>
                      <a:pt x="2" y="82"/>
                      <a:pt x="0" y="86"/>
                      <a:pt x="0" y="91"/>
                    </a:cubicBezTo>
                    <a:cubicBezTo>
                      <a:pt x="0" y="106"/>
                      <a:pt x="2" y="117"/>
                      <a:pt x="2" y="130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0" name="Freeform 392"/>
              <p:cNvSpPr>
                <a:spLocks/>
              </p:cNvSpPr>
              <p:nvPr/>
            </p:nvSpPr>
            <p:spPr bwMode="auto">
              <a:xfrm>
                <a:off x="1064" y="1636"/>
                <a:ext cx="65" cy="245"/>
              </a:xfrm>
              <a:custGeom>
                <a:avLst/>
                <a:gdLst>
                  <a:gd name="T0" fmla="*/ 62 w 65"/>
                  <a:gd name="T1" fmla="*/ 0 h 245"/>
                  <a:gd name="T2" fmla="*/ 58 w 65"/>
                  <a:gd name="T3" fmla="*/ 5 h 245"/>
                  <a:gd name="T4" fmla="*/ 49 w 65"/>
                  <a:gd name="T5" fmla="*/ 12 h 245"/>
                  <a:gd name="T6" fmla="*/ 41 w 65"/>
                  <a:gd name="T7" fmla="*/ 20 h 245"/>
                  <a:gd name="T8" fmla="*/ 37 w 65"/>
                  <a:gd name="T9" fmla="*/ 23 h 245"/>
                  <a:gd name="T10" fmla="*/ 28 w 65"/>
                  <a:gd name="T11" fmla="*/ 30 h 245"/>
                  <a:gd name="T12" fmla="*/ 20 w 65"/>
                  <a:gd name="T13" fmla="*/ 38 h 245"/>
                  <a:gd name="T14" fmla="*/ 16 w 65"/>
                  <a:gd name="T15" fmla="*/ 46 h 245"/>
                  <a:gd name="T16" fmla="*/ 7 w 65"/>
                  <a:gd name="T17" fmla="*/ 69 h 245"/>
                  <a:gd name="T18" fmla="*/ 5 w 65"/>
                  <a:gd name="T19" fmla="*/ 81 h 245"/>
                  <a:gd name="T20" fmla="*/ 9 w 65"/>
                  <a:gd name="T21" fmla="*/ 153 h 245"/>
                  <a:gd name="T22" fmla="*/ 13 w 65"/>
                  <a:gd name="T23" fmla="*/ 175 h 245"/>
                  <a:gd name="T24" fmla="*/ 26 w 65"/>
                  <a:gd name="T25" fmla="*/ 208 h 245"/>
                  <a:gd name="T26" fmla="*/ 42 w 65"/>
                  <a:gd name="T27" fmla="*/ 226 h 245"/>
                  <a:gd name="T28" fmla="*/ 47 w 65"/>
                  <a:gd name="T29" fmla="*/ 231 h 245"/>
                  <a:gd name="T30" fmla="*/ 51 w 65"/>
                  <a:gd name="T31" fmla="*/ 234 h 245"/>
                  <a:gd name="T32" fmla="*/ 57 w 65"/>
                  <a:gd name="T33" fmla="*/ 240 h 245"/>
                  <a:gd name="T34" fmla="*/ 63 w 65"/>
                  <a:gd name="T35" fmla="*/ 242 h 245"/>
                  <a:gd name="T36" fmla="*/ 65 w 65"/>
                  <a:gd name="T37" fmla="*/ 245 h 2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245"/>
                  <a:gd name="T59" fmla="*/ 65 w 65"/>
                  <a:gd name="T60" fmla="*/ 245 h 24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245">
                    <a:moveTo>
                      <a:pt x="62" y="0"/>
                    </a:moveTo>
                    <a:cubicBezTo>
                      <a:pt x="61" y="2"/>
                      <a:pt x="60" y="4"/>
                      <a:pt x="58" y="5"/>
                    </a:cubicBezTo>
                    <a:cubicBezTo>
                      <a:pt x="56" y="8"/>
                      <a:pt x="52" y="11"/>
                      <a:pt x="49" y="12"/>
                    </a:cubicBezTo>
                    <a:cubicBezTo>
                      <a:pt x="47" y="15"/>
                      <a:pt x="44" y="17"/>
                      <a:pt x="41" y="20"/>
                    </a:cubicBezTo>
                    <a:cubicBezTo>
                      <a:pt x="40" y="21"/>
                      <a:pt x="37" y="23"/>
                      <a:pt x="37" y="23"/>
                    </a:cubicBezTo>
                    <a:cubicBezTo>
                      <a:pt x="35" y="26"/>
                      <a:pt x="31" y="28"/>
                      <a:pt x="28" y="30"/>
                    </a:cubicBezTo>
                    <a:cubicBezTo>
                      <a:pt x="26" y="33"/>
                      <a:pt x="23" y="34"/>
                      <a:pt x="20" y="38"/>
                    </a:cubicBezTo>
                    <a:cubicBezTo>
                      <a:pt x="18" y="40"/>
                      <a:pt x="18" y="43"/>
                      <a:pt x="16" y="46"/>
                    </a:cubicBezTo>
                    <a:cubicBezTo>
                      <a:pt x="15" y="51"/>
                      <a:pt x="13" y="67"/>
                      <a:pt x="7" y="69"/>
                    </a:cubicBezTo>
                    <a:cubicBezTo>
                      <a:pt x="6" y="73"/>
                      <a:pt x="5" y="77"/>
                      <a:pt x="5" y="81"/>
                    </a:cubicBezTo>
                    <a:cubicBezTo>
                      <a:pt x="3" y="104"/>
                      <a:pt x="0" y="130"/>
                      <a:pt x="9" y="153"/>
                    </a:cubicBezTo>
                    <a:cubicBezTo>
                      <a:pt x="10" y="161"/>
                      <a:pt x="11" y="168"/>
                      <a:pt x="13" y="175"/>
                    </a:cubicBezTo>
                    <a:cubicBezTo>
                      <a:pt x="14" y="187"/>
                      <a:pt x="17" y="199"/>
                      <a:pt x="26" y="208"/>
                    </a:cubicBezTo>
                    <a:cubicBezTo>
                      <a:pt x="28" y="213"/>
                      <a:pt x="37" y="224"/>
                      <a:pt x="42" y="226"/>
                    </a:cubicBezTo>
                    <a:cubicBezTo>
                      <a:pt x="43" y="228"/>
                      <a:pt x="45" y="230"/>
                      <a:pt x="47" y="231"/>
                    </a:cubicBezTo>
                    <a:cubicBezTo>
                      <a:pt x="48" y="233"/>
                      <a:pt x="51" y="234"/>
                      <a:pt x="51" y="234"/>
                    </a:cubicBezTo>
                    <a:cubicBezTo>
                      <a:pt x="52" y="236"/>
                      <a:pt x="55" y="238"/>
                      <a:pt x="57" y="240"/>
                    </a:cubicBezTo>
                    <a:cubicBezTo>
                      <a:pt x="59" y="241"/>
                      <a:pt x="63" y="242"/>
                      <a:pt x="63" y="242"/>
                    </a:cubicBezTo>
                    <a:cubicBezTo>
                      <a:pt x="65" y="244"/>
                      <a:pt x="64" y="243"/>
                      <a:pt x="65" y="245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1" name="Freeform 393"/>
              <p:cNvSpPr>
                <a:spLocks/>
              </p:cNvSpPr>
              <p:nvPr/>
            </p:nvSpPr>
            <p:spPr bwMode="auto">
              <a:xfrm>
                <a:off x="1008" y="1636"/>
                <a:ext cx="84" cy="282"/>
              </a:xfrm>
              <a:custGeom>
                <a:avLst/>
                <a:gdLst>
                  <a:gd name="T0" fmla="*/ 84 w 84"/>
                  <a:gd name="T1" fmla="*/ 0 h 282"/>
                  <a:gd name="T2" fmla="*/ 80 w 84"/>
                  <a:gd name="T3" fmla="*/ 9 h 282"/>
                  <a:gd name="T4" fmla="*/ 75 w 84"/>
                  <a:gd name="T5" fmla="*/ 20 h 282"/>
                  <a:gd name="T6" fmla="*/ 68 w 84"/>
                  <a:gd name="T7" fmla="*/ 43 h 282"/>
                  <a:gd name="T8" fmla="*/ 63 w 84"/>
                  <a:gd name="T9" fmla="*/ 61 h 282"/>
                  <a:gd name="T10" fmla="*/ 55 w 84"/>
                  <a:gd name="T11" fmla="*/ 102 h 282"/>
                  <a:gd name="T12" fmla="*/ 42 w 84"/>
                  <a:gd name="T13" fmla="*/ 181 h 282"/>
                  <a:gd name="T14" fmla="*/ 38 w 84"/>
                  <a:gd name="T15" fmla="*/ 209 h 282"/>
                  <a:gd name="T16" fmla="*/ 34 w 84"/>
                  <a:gd name="T17" fmla="*/ 213 h 282"/>
                  <a:gd name="T18" fmla="*/ 30 w 84"/>
                  <a:gd name="T19" fmla="*/ 222 h 282"/>
                  <a:gd name="T20" fmla="*/ 25 w 84"/>
                  <a:gd name="T21" fmla="*/ 230 h 282"/>
                  <a:gd name="T22" fmla="*/ 20 w 84"/>
                  <a:gd name="T23" fmla="*/ 238 h 282"/>
                  <a:gd name="T24" fmla="*/ 11 w 84"/>
                  <a:gd name="T25" fmla="*/ 255 h 282"/>
                  <a:gd name="T26" fmla="*/ 3 w 84"/>
                  <a:gd name="T27" fmla="*/ 276 h 282"/>
                  <a:gd name="T28" fmla="*/ 0 w 84"/>
                  <a:gd name="T29" fmla="*/ 282 h 28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4"/>
                  <a:gd name="T46" fmla="*/ 0 h 282"/>
                  <a:gd name="T47" fmla="*/ 84 w 84"/>
                  <a:gd name="T48" fmla="*/ 282 h 28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4" h="282">
                    <a:moveTo>
                      <a:pt x="84" y="0"/>
                    </a:moveTo>
                    <a:cubicBezTo>
                      <a:pt x="84" y="4"/>
                      <a:pt x="83" y="6"/>
                      <a:pt x="80" y="9"/>
                    </a:cubicBezTo>
                    <a:cubicBezTo>
                      <a:pt x="79" y="14"/>
                      <a:pt x="78" y="17"/>
                      <a:pt x="75" y="20"/>
                    </a:cubicBezTo>
                    <a:cubicBezTo>
                      <a:pt x="72" y="28"/>
                      <a:pt x="70" y="35"/>
                      <a:pt x="68" y="43"/>
                    </a:cubicBezTo>
                    <a:cubicBezTo>
                      <a:pt x="66" y="49"/>
                      <a:pt x="66" y="55"/>
                      <a:pt x="63" y="61"/>
                    </a:cubicBezTo>
                    <a:cubicBezTo>
                      <a:pt x="62" y="74"/>
                      <a:pt x="59" y="88"/>
                      <a:pt x="55" y="102"/>
                    </a:cubicBezTo>
                    <a:cubicBezTo>
                      <a:pt x="53" y="122"/>
                      <a:pt x="54" y="163"/>
                      <a:pt x="42" y="181"/>
                    </a:cubicBezTo>
                    <a:cubicBezTo>
                      <a:pt x="42" y="189"/>
                      <a:pt x="44" y="202"/>
                      <a:pt x="38" y="209"/>
                    </a:cubicBezTo>
                    <a:cubicBezTo>
                      <a:pt x="35" y="215"/>
                      <a:pt x="39" y="205"/>
                      <a:pt x="34" y="213"/>
                    </a:cubicBezTo>
                    <a:cubicBezTo>
                      <a:pt x="31" y="217"/>
                      <a:pt x="33" y="219"/>
                      <a:pt x="30" y="222"/>
                    </a:cubicBezTo>
                    <a:cubicBezTo>
                      <a:pt x="29" y="224"/>
                      <a:pt x="27" y="228"/>
                      <a:pt x="25" y="230"/>
                    </a:cubicBezTo>
                    <a:cubicBezTo>
                      <a:pt x="24" y="233"/>
                      <a:pt x="20" y="238"/>
                      <a:pt x="20" y="238"/>
                    </a:cubicBezTo>
                    <a:cubicBezTo>
                      <a:pt x="19" y="244"/>
                      <a:pt x="15" y="250"/>
                      <a:pt x="11" y="255"/>
                    </a:cubicBezTo>
                    <a:cubicBezTo>
                      <a:pt x="9" y="262"/>
                      <a:pt x="5" y="269"/>
                      <a:pt x="3" y="276"/>
                    </a:cubicBezTo>
                    <a:cubicBezTo>
                      <a:pt x="3" y="277"/>
                      <a:pt x="2" y="282"/>
                      <a:pt x="0" y="282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2" name="Freeform 394"/>
              <p:cNvSpPr>
                <a:spLocks/>
              </p:cNvSpPr>
              <p:nvPr/>
            </p:nvSpPr>
            <p:spPr bwMode="auto">
              <a:xfrm>
                <a:off x="1132" y="1874"/>
                <a:ext cx="36" cy="26"/>
              </a:xfrm>
              <a:custGeom>
                <a:avLst/>
                <a:gdLst>
                  <a:gd name="T0" fmla="*/ 36 w 36"/>
                  <a:gd name="T1" fmla="*/ 26 h 26"/>
                  <a:gd name="T2" fmla="*/ 21 w 36"/>
                  <a:gd name="T3" fmla="*/ 23 h 26"/>
                  <a:gd name="T4" fmla="*/ 12 w 36"/>
                  <a:gd name="T5" fmla="*/ 17 h 26"/>
                  <a:gd name="T6" fmla="*/ 4 w 36"/>
                  <a:gd name="T7" fmla="*/ 14 h 26"/>
                  <a:gd name="T8" fmla="*/ 0 w 36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26"/>
                  <a:gd name="T17" fmla="*/ 36 w 3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26">
                    <a:moveTo>
                      <a:pt x="36" y="26"/>
                    </a:moveTo>
                    <a:cubicBezTo>
                      <a:pt x="32" y="25"/>
                      <a:pt x="26" y="25"/>
                      <a:pt x="21" y="23"/>
                    </a:cubicBezTo>
                    <a:cubicBezTo>
                      <a:pt x="19" y="21"/>
                      <a:pt x="15" y="18"/>
                      <a:pt x="12" y="17"/>
                    </a:cubicBezTo>
                    <a:cubicBezTo>
                      <a:pt x="9" y="17"/>
                      <a:pt x="4" y="14"/>
                      <a:pt x="4" y="14"/>
                    </a:cubicBezTo>
                    <a:cubicBezTo>
                      <a:pt x="0" y="10"/>
                      <a:pt x="0" y="7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3" name="Freeform 395"/>
              <p:cNvSpPr>
                <a:spLocks/>
              </p:cNvSpPr>
              <p:nvPr/>
            </p:nvSpPr>
            <p:spPr bwMode="auto">
              <a:xfrm>
                <a:off x="1044" y="1886"/>
                <a:ext cx="88" cy="36"/>
              </a:xfrm>
              <a:custGeom>
                <a:avLst/>
                <a:gdLst>
                  <a:gd name="T0" fmla="*/ 88 w 88"/>
                  <a:gd name="T1" fmla="*/ 3 h 36"/>
                  <a:gd name="T2" fmla="*/ 68 w 88"/>
                  <a:gd name="T3" fmla="*/ 0 h 36"/>
                  <a:gd name="T4" fmla="*/ 44 w 88"/>
                  <a:gd name="T5" fmla="*/ 4 h 36"/>
                  <a:gd name="T6" fmla="*/ 36 w 88"/>
                  <a:gd name="T7" fmla="*/ 8 h 36"/>
                  <a:gd name="T8" fmla="*/ 29 w 88"/>
                  <a:gd name="T9" fmla="*/ 14 h 36"/>
                  <a:gd name="T10" fmla="*/ 23 w 88"/>
                  <a:gd name="T11" fmla="*/ 17 h 36"/>
                  <a:gd name="T12" fmla="*/ 11 w 88"/>
                  <a:gd name="T13" fmla="*/ 26 h 36"/>
                  <a:gd name="T14" fmla="*/ 2 w 88"/>
                  <a:gd name="T15" fmla="*/ 33 h 36"/>
                  <a:gd name="T16" fmla="*/ 0 w 88"/>
                  <a:gd name="T17" fmla="*/ 36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8"/>
                  <a:gd name="T28" fmla="*/ 0 h 36"/>
                  <a:gd name="T29" fmla="*/ 88 w 88"/>
                  <a:gd name="T30" fmla="*/ 36 h 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8" h="36">
                    <a:moveTo>
                      <a:pt x="88" y="3"/>
                    </a:moveTo>
                    <a:cubicBezTo>
                      <a:pt x="81" y="2"/>
                      <a:pt x="75" y="1"/>
                      <a:pt x="68" y="0"/>
                    </a:cubicBezTo>
                    <a:cubicBezTo>
                      <a:pt x="58" y="1"/>
                      <a:pt x="53" y="3"/>
                      <a:pt x="44" y="4"/>
                    </a:cubicBezTo>
                    <a:cubicBezTo>
                      <a:pt x="42" y="7"/>
                      <a:pt x="36" y="8"/>
                      <a:pt x="36" y="8"/>
                    </a:cubicBezTo>
                    <a:cubicBezTo>
                      <a:pt x="33" y="9"/>
                      <a:pt x="31" y="12"/>
                      <a:pt x="29" y="14"/>
                    </a:cubicBezTo>
                    <a:cubicBezTo>
                      <a:pt x="27" y="15"/>
                      <a:pt x="23" y="17"/>
                      <a:pt x="23" y="17"/>
                    </a:cubicBezTo>
                    <a:cubicBezTo>
                      <a:pt x="20" y="21"/>
                      <a:pt x="15" y="24"/>
                      <a:pt x="11" y="26"/>
                    </a:cubicBezTo>
                    <a:cubicBezTo>
                      <a:pt x="9" y="28"/>
                      <a:pt x="5" y="32"/>
                      <a:pt x="2" y="33"/>
                    </a:cubicBezTo>
                    <a:cubicBezTo>
                      <a:pt x="1" y="36"/>
                      <a:pt x="2" y="36"/>
                      <a:pt x="0" y="36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4" name="Freeform 396"/>
              <p:cNvSpPr>
                <a:spLocks/>
              </p:cNvSpPr>
              <p:nvPr/>
            </p:nvSpPr>
            <p:spPr bwMode="auto">
              <a:xfrm>
                <a:off x="975" y="1982"/>
                <a:ext cx="24" cy="102"/>
              </a:xfrm>
              <a:custGeom>
                <a:avLst/>
                <a:gdLst>
                  <a:gd name="T0" fmla="*/ 24 w 24"/>
                  <a:gd name="T1" fmla="*/ 0 h 102"/>
                  <a:gd name="T2" fmla="*/ 21 w 24"/>
                  <a:gd name="T3" fmla="*/ 5 h 102"/>
                  <a:gd name="T4" fmla="*/ 16 w 24"/>
                  <a:gd name="T5" fmla="*/ 11 h 102"/>
                  <a:gd name="T6" fmla="*/ 4 w 24"/>
                  <a:gd name="T7" fmla="*/ 43 h 102"/>
                  <a:gd name="T8" fmla="*/ 4 w 24"/>
                  <a:gd name="T9" fmla="*/ 78 h 102"/>
                  <a:gd name="T10" fmla="*/ 9 w 24"/>
                  <a:gd name="T11" fmla="*/ 88 h 102"/>
                  <a:gd name="T12" fmla="*/ 12 w 24"/>
                  <a:gd name="T13" fmla="*/ 95 h 102"/>
                  <a:gd name="T14" fmla="*/ 12 w 24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102"/>
                  <a:gd name="T26" fmla="*/ 24 w 24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102">
                    <a:moveTo>
                      <a:pt x="24" y="0"/>
                    </a:moveTo>
                    <a:cubicBezTo>
                      <a:pt x="23" y="5"/>
                      <a:pt x="24" y="4"/>
                      <a:pt x="21" y="5"/>
                    </a:cubicBezTo>
                    <a:cubicBezTo>
                      <a:pt x="19" y="8"/>
                      <a:pt x="19" y="10"/>
                      <a:pt x="16" y="11"/>
                    </a:cubicBezTo>
                    <a:cubicBezTo>
                      <a:pt x="12" y="21"/>
                      <a:pt x="7" y="32"/>
                      <a:pt x="4" y="43"/>
                    </a:cubicBezTo>
                    <a:cubicBezTo>
                      <a:pt x="4" y="54"/>
                      <a:pt x="0" y="67"/>
                      <a:pt x="4" y="78"/>
                    </a:cubicBezTo>
                    <a:cubicBezTo>
                      <a:pt x="5" y="81"/>
                      <a:pt x="8" y="85"/>
                      <a:pt x="9" y="88"/>
                    </a:cubicBezTo>
                    <a:cubicBezTo>
                      <a:pt x="10" y="90"/>
                      <a:pt x="12" y="95"/>
                      <a:pt x="12" y="95"/>
                    </a:cubicBezTo>
                    <a:cubicBezTo>
                      <a:pt x="12" y="97"/>
                      <a:pt x="14" y="102"/>
                      <a:pt x="12" y="102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5" name="Freeform 397"/>
              <p:cNvSpPr>
                <a:spLocks/>
              </p:cNvSpPr>
              <p:nvPr/>
            </p:nvSpPr>
            <p:spPr bwMode="auto">
              <a:xfrm>
                <a:off x="988" y="2071"/>
                <a:ext cx="28" cy="159"/>
              </a:xfrm>
              <a:custGeom>
                <a:avLst/>
                <a:gdLst>
                  <a:gd name="T0" fmla="*/ 15 w 28"/>
                  <a:gd name="T1" fmla="*/ 0 h 159"/>
                  <a:gd name="T2" fmla="*/ 8 w 28"/>
                  <a:gd name="T3" fmla="*/ 12 h 159"/>
                  <a:gd name="T4" fmla="*/ 4 w 28"/>
                  <a:gd name="T5" fmla="*/ 22 h 159"/>
                  <a:gd name="T6" fmla="*/ 9 w 28"/>
                  <a:gd name="T7" fmla="*/ 82 h 159"/>
                  <a:gd name="T8" fmla="*/ 16 w 28"/>
                  <a:gd name="T9" fmla="*/ 107 h 159"/>
                  <a:gd name="T10" fmla="*/ 20 w 28"/>
                  <a:gd name="T11" fmla="*/ 132 h 159"/>
                  <a:gd name="T12" fmla="*/ 28 w 28"/>
                  <a:gd name="T13" fmla="*/ 159 h 1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59"/>
                  <a:gd name="T23" fmla="*/ 28 w 28"/>
                  <a:gd name="T24" fmla="*/ 159 h 1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59">
                    <a:moveTo>
                      <a:pt x="15" y="0"/>
                    </a:moveTo>
                    <a:cubicBezTo>
                      <a:pt x="14" y="4"/>
                      <a:pt x="11" y="9"/>
                      <a:pt x="8" y="12"/>
                    </a:cubicBezTo>
                    <a:cubicBezTo>
                      <a:pt x="6" y="15"/>
                      <a:pt x="6" y="19"/>
                      <a:pt x="4" y="22"/>
                    </a:cubicBezTo>
                    <a:cubicBezTo>
                      <a:pt x="0" y="41"/>
                      <a:pt x="4" y="63"/>
                      <a:pt x="9" y="82"/>
                    </a:cubicBezTo>
                    <a:cubicBezTo>
                      <a:pt x="11" y="91"/>
                      <a:pt x="13" y="99"/>
                      <a:pt x="16" y="107"/>
                    </a:cubicBezTo>
                    <a:cubicBezTo>
                      <a:pt x="16" y="115"/>
                      <a:pt x="18" y="124"/>
                      <a:pt x="20" y="132"/>
                    </a:cubicBezTo>
                    <a:cubicBezTo>
                      <a:pt x="22" y="141"/>
                      <a:pt x="28" y="150"/>
                      <a:pt x="28" y="159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6" name="Freeform 398"/>
              <p:cNvSpPr>
                <a:spLocks/>
              </p:cNvSpPr>
              <p:nvPr/>
            </p:nvSpPr>
            <p:spPr bwMode="auto">
              <a:xfrm>
                <a:off x="1334" y="2084"/>
                <a:ext cx="25" cy="148"/>
              </a:xfrm>
              <a:custGeom>
                <a:avLst/>
                <a:gdLst>
                  <a:gd name="T0" fmla="*/ 0 w 25"/>
                  <a:gd name="T1" fmla="*/ 0 h 148"/>
                  <a:gd name="T2" fmla="*/ 9 w 25"/>
                  <a:gd name="T3" fmla="*/ 14 h 148"/>
                  <a:gd name="T4" fmla="*/ 18 w 25"/>
                  <a:gd name="T5" fmla="*/ 30 h 148"/>
                  <a:gd name="T6" fmla="*/ 22 w 25"/>
                  <a:gd name="T7" fmla="*/ 46 h 148"/>
                  <a:gd name="T8" fmla="*/ 25 w 25"/>
                  <a:gd name="T9" fmla="*/ 52 h 148"/>
                  <a:gd name="T10" fmla="*/ 25 w 25"/>
                  <a:gd name="T11" fmla="*/ 58 h 148"/>
                  <a:gd name="T12" fmla="*/ 15 w 25"/>
                  <a:gd name="T13" fmla="*/ 123 h 148"/>
                  <a:gd name="T14" fmla="*/ 11 w 25"/>
                  <a:gd name="T15" fmla="*/ 135 h 148"/>
                  <a:gd name="T16" fmla="*/ 9 w 25"/>
                  <a:gd name="T17" fmla="*/ 148 h 1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148"/>
                  <a:gd name="T29" fmla="*/ 25 w 25"/>
                  <a:gd name="T30" fmla="*/ 148 h 1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148">
                    <a:moveTo>
                      <a:pt x="0" y="0"/>
                    </a:moveTo>
                    <a:cubicBezTo>
                      <a:pt x="1" y="5"/>
                      <a:pt x="7" y="8"/>
                      <a:pt x="9" y="14"/>
                    </a:cubicBezTo>
                    <a:cubicBezTo>
                      <a:pt x="11" y="19"/>
                      <a:pt x="14" y="26"/>
                      <a:pt x="18" y="30"/>
                    </a:cubicBezTo>
                    <a:cubicBezTo>
                      <a:pt x="20" y="35"/>
                      <a:pt x="21" y="41"/>
                      <a:pt x="22" y="46"/>
                    </a:cubicBezTo>
                    <a:cubicBezTo>
                      <a:pt x="23" y="48"/>
                      <a:pt x="25" y="52"/>
                      <a:pt x="25" y="52"/>
                    </a:cubicBezTo>
                    <a:cubicBezTo>
                      <a:pt x="25" y="54"/>
                      <a:pt x="25" y="56"/>
                      <a:pt x="25" y="58"/>
                    </a:cubicBezTo>
                    <a:cubicBezTo>
                      <a:pt x="25" y="62"/>
                      <a:pt x="25" y="116"/>
                      <a:pt x="15" y="123"/>
                    </a:cubicBezTo>
                    <a:cubicBezTo>
                      <a:pt x="13" y="127"/>
                      <a:pt x="12" y="131"/>
                      <a:pt x="11" y="135"/>
                    </a:cubicBezTo>
                    <a:cubicBezTo>
                      <a:pt x="11" y="138"/>
                      <a:pt x="9" y="145"/>
                      <a:pt x="9" y="148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7" name="Freeform 399"/>
              <p:cNvSpPr>
                <a:spLocks/>
              </p:cNvSpPr>
              <p:nvPr/>
            </p:nvSpPr>
            <p:spPr bwMode="auto">
              <a:xfrm>
                <a:off x="1087" y="1927"/>
                <a:ext cx="15" cy="49"/>
              </a:xfrm>
              <a:custGeom>
                <a:avLst/>
                <a:gdLst>
                  <a:gd name="T0" fmla="*/ 0 w 15"/>
                  <a:gd name="T1" fmla="*/ 0 h 49"/>
                  <a:gd name="T2" fmla="*/ 3 w 15"/>
                  <a:gd name="T3" fmla="*/ 6 h 49"/>
                  <a:gd name="T4" fmla="*/ 11 w 15"/>
                  <a:gd name="T5" fmla="*/ 28 h 49"/>
                  <a:gd name="T6" fmla="*/ 15 w 15"/>
                  <a:gd name="T7" fmla="*/ 44 h 49"/>
                  <a:gd name="T8" fmla="*/ 15 w 15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49"/>
                  <a:gd name="T17" fmla="*/ 15 w 15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49">
                    <a:moveTo>
                      <a:pt x="0" y="0"/>
                    </a:moveTo>
                    <a:cubicBezTo>
                      <a:pt x="1" y="5"/>
                      <a:pt x="0" y="3"/>
                      <a:pt x="3" y="6"/>
                    </a:cubicBezTo>
                    <a:cubicBezTo>
                      <a:pt x="5" y="14"/>
                      <a:pt x="10" y="20"/>
                      <a:pt x="11" y="28"/>
                    </a:cubicBezTo>
                    <a:cubicBezTo>
                      <a:pt x="13" y="33"/>
                      <a:pt x="13" y="38"/>
                      <a:pt x="15" y="44"/>
                    </a:cubicBezTo>
                    <a:cubicBezTo>
                      <a:pt x="15" y="45"/>
                      <a:pt x="15" y="49"/>
                      <a:pt x="15" y="49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8" name="Freeform 400"/>
              <p:cNvSpPr>
                <a:spLocks/>
              </p:cNvSpPr>
              <p:nvPr/>
            </p:nvSpPr>
            <p:spPr bwMode="auto">
              <a:xfrm>
                <a:off x="1230" y="1925"/>
                <a:ext cx="26" cy="53"/>
              </a:xfrm>
              <a:custGeom>
                <a:avLst/>
                <a:gdLst>
                  <a:gd name="T0" fmla="*/ 26 w 26"/>
                  <a:gd name="T1" fmla="*/ 0 h 53"/>
                  <a:gd name="T2" fmla="*/ 21 w 26"/>
                  <a:gd name="T3" fmla="*/ 7 h 53"/>
                  <a:gd name="T4" fmla="*/ 14 w 26"/>
                  <a:gd name="T5" fmla="*/ 16 h 53"/>
                  <a:gd name="T6" fmla="*/ 9 w 26"/>
                  <a:gd name="T7" fmla="*/ 25 h 53"/>
                  <a:gd name="T8" fmla="*/ 3 w 26"/>
                  <a:gd name="T9" fmla="*/ 44 h 53"/>
                  <a:gd name="T10" fmla="*/ 0 w 26"/>
                  <a:gd name="T11" fmla="*/ 53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53"/>
                  <a:gd name="T20" fmla="*/ 26 w 26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53">
                    <a:moveTo>
                      <a:pt x="26" y="0"/>
                    </a:moveTo>
                    <a:cubicBezTo>
                      <a:pt x="25" y="3"/>
                      <a:pt x="24" y="5"/>
                      <a:pt x="21" y="7"/>
                    </a:cubicBezTo>
                    <a:cubicBezTo>
                      <a:pt x="20" y="10"/>
                      <a:pt x="16" y="15"/>
                      <a:pt x="14" y="16"/>
                    </a:cubicBezTo>
                    <a:cubicBezTo>
                      <a:pt x="13" y="20"/>
                      <a:pt x="12" y="22"/>
                      <a:pt x="9" y="25"/>
                    </a:cubicBezTo>
                    <a:cubicBezTo>
                      <a:pt x="7" y="31"/>
                      <a:pt x="5" y="38"/>
                      <a:pt x="3" y="44"/>
                    </a:cubicBezTo>
                    <a:cubicBezTo>
                      <a:pt x="2" y="47"/>
                      <a:pt x="0" y="53"/>
                      <a:pt x="0" y="53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49" name="Freeform 401"/>
              <p:cNvSpPr>
                <a:spLocks/>
              </p:cNvSpPr>
              <p:nvPr/>
            </p:nvSpPr>
            <p:spPr bwMode="auto">
              <a:xfrm>
                <a:off x="990" y="1913"/>
                <a:ext cx="47" cy="40"/>
              </a:xfrm>
              <a:custGeom>
                <a:avLst/>
                <a:gdLst>
                  <a:gd name="T0" fmla="*/ 47 w 47"/>
                  <a:gd name="T1" fmla="*/ 4 h 40"/>
                  <a:gd name="T2" fmla="*/ 36 w 47"/>
                  <a:gd name="T3" fmla="*/ 2 h 40"/>
                  <a:gd name="T4" fmla="*/ 22 w 47"/>
                  <a:gd name="T5" fmla="*/ 12 h 40"/>
                  <a:gd name="T6" fmla="*/ 14 w 47"/>
                  <a:gd name="T7" fmla="*/ 18 h 40"/>
                  <a:gd name="T8" fmla="*/ 5 w 47"/>
                  <a:gd name="T9" fmla="*/ 27 h 40"/>
                  <a:gd name="T10" fmla="*/ 0 w 47"/>
                  <a:gd name="T11" fmla="*/ 35 h 40"/>
                  <a:gd name="T12" fmla="*/ 5 w 47"/>
                  <a:gd name="T13" fmla="*/ 39 h 40"/>
                  <a:gd name="T14" fmla="*/ 26 w 47"/>
                  <a:gd name="T15" fmla="*/ 35 h 40"/>
                  <a:gd name="T16" fmla="*/ 32 w 47"/>
                  <a:gd name="T17" fmla="*/ 29 h 40"/>
                  <a:gd name="T18" fmla="*/ 34 w 47"/>
                  <a:gd name="T19" fmla="*/ 27 h 40"/>
                  <a:gd name="T20" fmla="*/ 45 w 47"/>
                  <a:gd name="T21" fmla="*/ 14 h 40"/>
                  <a:gd name="T22" fmla="*/ 47 w 47"/>
                  <a:gd name="T23" fmla="*/ 8 h 40"/>
                  <a:gd name="T24" fmla="*/ 47 w 47"/>
                  <a:gd name="T25" fmla="*/ 4 h 40"/>
                  <a:gd name="T26" fmla="*/ 40 w 47"/>
                  <a:gd name="T27" fmla="*/ 2 h 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40"/>
                  <a:gd name="T44" fmla="*/ 47 w 47"/>
                  <a:gd name="T45" fmla="*/ 40 h 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40">
                    <a:moveTo>
                      <a:pt x="47" y="4"/>
                    </a:moveTo>
                    <a:cubicBezTo>
                      <a:pt x="43" y="0"/>
                      <a:pt x="41" y="1"/>
                      <a:pt x="36" y="2"/>
                    </a:cubicBezTo>
                    <a:cubicBezTo>
                      <a:pt x="31" y="4"/>
                      <a:pt x="26" y="8"/>
                      <a:pt x="22" y="12"/>
                    </a:cubicBezTo>
                    <a:cubicBezTo>
                      <a:pt x="20" y="14"/>
                      <a:pt x="17" y="18"/>
                      <a:pt x="14" y="18"/>
                    </a:cubicBezTo>
                    <a:cubicBezTo>
                      <a:pt x="11" y="21"/>
                      <a:pt x="8" y="26"/>
                      <a:pt x="5" y="27"/>
                    </a:cubicBezTo>
                    <a:cubicBezTo>
                      <a:pt x="3" y="30"/>
                      <a:pt x="0" y="32"/>
                      <a:pt x="0" y="35"/>
                    </a:cubicBezTo>
                    <a:cubicBezTo>
                      <a:pt x="0" y="38"/>
                      <a:pt x="2" y="39"/>
                      <a:pt x="5" y="39"/>
                    </a:cubicBezTo>
                    <a:cubicBezTo>
                      <a:pt x="12" y="39"/>
                      <a:pt x="20" y="40"/>
                      <a:pt x="26" y="35"/>
                    </a:cubicBezTo>
                    <a:cubicBezTo>
                      <a:pt x="26" y="35"/>
                      <a:pt x="31" y="30"/>
                      <a:pt x="32" y="29"/>
                    </a:cubicBezTo>
                    <a:cubicBezTo>
                      <a:pt x="33" y="28"/>
                      <a:pt x="34" y="27"/>
                      <a:pt x="34" y="27"/>
                    </a:cubicBezTo>
                    <a:cubicBezTo>
                      <a:pt x="35" y="24"/>
                      <a:pt x="42" y="16"/>
                      <a:pt x="45" y="14"/>
                    </a:cubicBezTo>
                    <a:cubicBezTo>
                      <a:pt x="45" y="12"/>
                      <a:pt x="47" y="10"/>
                      <a:pt x="47" y="8"/>
                    </a:cubicBezTo>
                    <a:cubicBezTo>
                      <a:pt x="47" y="6"/>
                      <a:pt x="47" y="5"/>
                      <a:pt x="47" y="4"/>
                    </a:cubicBezTo>
                    <a:cubicBezTo>
                      <a:pt x="45" y="2"/>
                      <a:pt x="40" y="2"/>
                      <a:pt x="40" y="2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0" name="Freeform 402"/>
              <p:cNvSpPr>
                <a:spLocks/>
              </p:cNvSpPr>
              <p:nvPr/>
            </p:nvSpPr>
            <p:spPr bwMode="auto">
              <a:xfrm>
                <a:off x="990" y="1949"/>
                <a:ext cx="13" cy="45"/>
              </a:xfrm>
              <a:custGeom>
                <a:avLst/>
                <a:gdLst>
                  <a:gd name="T0" fmla="*/ 0 w 13"/>
                  <a:gd name="T1" fmla="*/ 0 h 45"/>
                  <a:gd name="T2" fmla="*/ 7 w 13"/>
                  <a:gd name="T3" fmla="*/ 22 h 45"/>
                  <a:gd name="T4" fmla="*/ 11 w 13"/>
                  <a:gd name="T5" fmla="*/ 39 h 45"/>
                  <a:gd name="T6" fmla="*/ 13 w 13"/>
                  <a:gd name="T7" fmla="*/ 43 h 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45"/>
                  <a:gd name="T14" fmla="*/ 13 w 13"/>
                  <a:gd name="T15" fmla="*/ 45 h 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45">
                    <a:moveTo>
                      <a:pt x="0" y="0"/>
                    </a:moveTo>
                    <a:cubicBezTo>
                      <a:pt x="1" y="6"/>
                      <a:pt x="3" y="17"/>
                      <a:pt x="7" y="22"/>
                    </a:cubicBezTo>
                    <a:cubicBezTo>
                      <a:pt x="8" y="28"/>
                      <a:pt x="10" y="33"/>
                      <a:pt x="11" y="39"/>
                    </a:cubicBezTo>
                    <a:cubicBezTo>
                      <a:pt x="12" y="40"/>
                      <a:pt x="13" y="45"/>
                      <a:pt x="13" y="43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1" name="Freeform 403"/>
              <p:cNvSpPr>
                <a:spLocks/>
              </p:cNvSpPr>
              <p:nvPr/>
            </p:nvSpPr>
            <p:spPr bwMode="auto">
              <a:xfrm>
                <a:off x="1039" y="1920"/>
                <a:ext cx="29" cy="35"/>
              </a:xfrm>
              <a:custGeom>
                <a:avLst/>
                <a:gdLst>
                  <a:gd name="T0" fmla="*/ 0 w 29"/>
                  <a:gd name="T1" fmla="*/ 0 h 35"/>
                  <a:gd name="T2" fmla="*/ 4 w 29"/>
                  <a:gd name="T3" fmla="*/ 5 h 35"/>
                  <a:gd name="T4" fmla="*/ 13 w 29"/>
                  <a:gd name="T5" fmla="*/ 15 h 35"/>
                  <a:gd name="T6" fmla="*/ 17 w 29"/>
                  <a:gd name="T7" fmla="*/ 20 h 35"/>
                  <a:gd name="T8" fmla="*/ 25 w 29"/>
                  <a:gd name="T9" fmla="*/ 29 h 35"/>
                  <a:gd name="T10" fmla="*/ 29 w 29"/>
                  <a:gd name="T11" fmla="*/ 35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35"/>
                  <a:gd name="T20" fmla="*/ 29 w 29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35">
                    <a:moveTo>
                      <a:pt x="0" y="0"/>
                    </a:moveTo>
                    <a:cubicBezTo>
                      <a:pt x="1" y="3"/>
                      <a:pt x="2" y="4"/>
                      <a:pt x="4" y="5"/>
                    </a:cubicBezTo>
                    <a:cubicBezTo>
                      <a:pt x="6" y="8"/>
                      <a:pt x="10" y="13"/>
                      <a:pt x="13" y="15"/>
                    </a:cubicBezTo>
                    <a:cubicBezTo>
                      <a:pt x="15" y="18"/>
                      <a:pt x="15" y="19"/>
                      <a:pt x="17" y="20"/>
                    </a:cubicBezTo>
                    <a:cubicBezTo>
                      <a:pt x="19" y="24"/>
                      <a:pt x="22" y="27"/>
                      <a:pt x="25" y="29"/>
                    </a:cubicBezTo>
                    <a:cubicBezTo>
                      <a:pt x="26" y="31"/>
                      <a:pt x="27" y="33"/>
                      <a:pt x="29" y="35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2" name="Freeform 404"/>
              <p:cNvSpPr>
                <a:spLocks/>
              </p:cNvSpPr>
              <p:nvPr/>
            </p:nvSpPr>
            <p:spPr bwMode="auto">
              <a:xfrm>
                <a:off x="989" y="2084"/>
                <a:ext cx="2" cy="14"/>
              </a:xfrm>
              <a:custGeom>
                <a:avLst/>
                <a:gdLst>
                  <a:gd name="T0" fmla="*/ 0 w 2"/>
                  <a:gd name="T1" fmla="*/ 0 h 14"/>
                  <a:gd name="T2" fmla="*/ 2 w 2"/>
                  <a:gd name="T3" fmla="*/ 14 h 14"/>
                  <a:gd name="T4" fmla="*/ 0 60000 65536"/>
                  <a:gd name="T5" fmla="*/ 0 60000 65536"/>
                  <a:gd name="T6" fmla="*/ 0 w 2"/>
                  <a:gd name="T7" fmla="*/ 0 h 14"/>
                  <a:gd name="T8" fmla="*/ 2 w 2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4">
                    <a:moveTo>
                      <a:pt x="0" y="0"/>
                    </a:moveTo>
                    <a:cubicBezTo>
                      <a:pt x="0" y="4"/>
                      <a:pt x="2" y="9"/>
                      <a:pt x="2" y="14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3" name="Freeform 405"/>
              <p:cNvSpPr>
                <a:spLocks/>
              </p:cNvSpPr>
              <p:nvPr/>
            </p:nvSpPr>
            <p:spPr bwMode="auto">
              <a:xfrm>
                <a:off x="1011" y="2001"/>
                <a:ext cx="15" cy="14"/>
              </a:xfrm>
              <a:custGeom>
                <a:avLst/>
                <a:gdLst>
                  <a:gd name="T0" fmla="*/ 13 w 15"/>
                  <a:gd name="T1" fmla="*/ 2 h 14"/>
                  <a:gd name="T2" fmla="*/ 0 w 15"/>
                  <a:gd name="T3" fmla="*/ 6 h 14"/>
                  <a:gd name="T4" fmla="*/ 11 w 15"/>
                  <a:gd name="T5" fmla="*/ 10 h 14"/>
                  <a:gd name="T6" fmla="*/ 15 w 15"/>
                  <a:gd name="T7" fmla="*/ 4 h 14"/>
                  <a:gd name="T8" fmla="*/ 13 w 15"/>
                  <a:gd name="T9" fmla="*/ 2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4"/>
                  <a:gd name="T17" fmla="*/ 15 w 1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4">
                    <a:moveTo>
                      <a:pt x="13" y="2"/>
                    </a:moveTo>
                    <a:cubicBezTo>
                      <a:pt x="7" y="2"/>
                      <a:pt x="2" y="0"/>
                      <a:pt x="0" y="6"/>
                    </a:cubicBezTo>
                    <a:cubicBezTo>
                      <a:pt x="1" y="14"/>
                      <a:pt x="4" y="11"/>
                      <a:pt x="11" y="10"/>
                    </a:cubicBezTo>
                    <a:cubicBezTo>
                      <a:pt x="12" y="7"/>
                      <a:pt x="14" y="7"/>
                      <a:pt x="15" y="4"/>
                    </a:cubicBezTo>
                    <a:cubicBezTo>
                      <a:pt x="15" y="3"/>
                      <a:pt x="12" y="2"/>
                      <a:pt x="13" y="2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4" name="Freeform 406"/>
              <p:cNvSpPr>
                <a:spLocks/>
              </p:cNvSpPr>
              <p:nvPr/>
            </p:nvSpPr>
            <p:spPr bwMode="auto">
              <a:xfrm>
                <a:off x="1028" y="2002"/>
                <a:ext cx="30" cy="43"/>
              </a:xfrm>
              <a:custGeom>
                <a:avLst/>
                <a:gdLst>
                  <a:gd name="T0" fmla="*/ 0 w 30"/>
                  <a:gd name="T1" fmla="*/ 0 h 43"/>
                  <a:gd name="T2" fmla="*/ 9 w 30"/>
                  <a:gd name="T3" fmla="*/ 10 h 43"/>
                  <a:gd name="T4" fmla="*/ 16 w 30"/>
                  <a:gd name="T5" fmla="*/ 22 h 43"/>
                  <a:gd name="T6" fmla="*/ 20 w 30"/>
                  <a:gd name="T7" fmla="*/ 27 h 43"/>
                  <a:gd name="T8" fmla="*/ 24 w 30"/>
                  <a:gd name="T9" fmla="*/ 33 h 43"/>
                  <a:gd name="T10" fmla="*/ 29 w 30"/>
                  <a:gd name="T11" fmla="*/ 41 h 43"/>
                  <a:gd name="T12" fmla="*/ 30 w 30"/>
                  <a:gd name="T13" fmla="*/ 43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43"/>
                  <a:gd name="T23" fmla="*/ 30 w 30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43">
                    <a:moveTo>
                      <a:pt x="0" y="0"/>
                    </a:moveTo>
                    <a:cubicBezTo>
                      <a:pt x="4" y="2"/>
                      <a:pt x="5" y="7"/>
                      <a:pt x="9" y="10"/>
                    </a:cubicBezTo>
                    <a:cubicBezTo>
                      <a:pt x="10" y="15"/>
                      <a:pt x="13" y="19"/>
                      <a:pt x="16" y="22"/>
                    </a:cubicBezTo>
                    <a:cubicBezTo>
                      <a:pt x="18" y="27"/>
                      <a:pt x="16" y="25"/>
                      <a:pt x="20" y="27"/>
                    </a:cubicBezTo>
                    <a:cubicBezTo>
                      <a:pt x="20" y="29"/>
                      <a:pt x="22" y="31"/>
                      <a:pt x="24" y="33"/>
                    </a:cubicBezTo>
                    <a:cubicBezTo>
                      <a:pt x="25" y="36"/>
                      <a:pt x="26" y="39"/>
                      <a:pt x="29" y="41"/>
                    </a:cubicBezTo>
                    <a:cubicBezTo>
                      <a:pt x="29" y="41"/>
                      <a:pt x="30" y="43"/>
                      <a:pt x="30" y="43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5" name="Freeform 407"/>
              <p:cNvSpPr>
                <a:spLocks/>
              </p:cNvSpPr>
              <p:nvPr/>
            </p:nvSpPr>
            <p:spPr bwMode="auto">
              <a:xfrm>
                <a:off x="1011" y="2015"/>
                <a:ext cx="12" cy="34"/>
              </a:xfrm>
              <a:custGeom>
                <a:avLst/>
                <a:gdLst>
                  <a:gd name="T0" fmla="*/ 0 w 12"/>
                  <a:gd name="T1" fmla="*/ 0 h 34"/>
                  <a:gd name="T2" fmla="*/ 12 w 12"/>
                  <a:gd name="T3" fmla="*/ 34 h 34"/>
                  <a:gd name="T4" fmla="*/ 0 60000 65536"/>
                  <a:gd name="T5" fmla="*/ 0 60000 65536"/>
                  <a:gd name="T6" fmla="*/ 0 w 12"/>
                  <a:gd name="T7" fmla="*/ 0 h 34"/>
                  <a:gd name="T8" fmla="*/ 12 w 12"/>
                  <a:gd name="T9" fmla="*/ 34 h 3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" h="34">
                    <a:moveTo>
                      <a:pt x="0" y="0"/>
                    </a:moveTo>
                    <a:cubicBezTo>
                      <a:pt x="2" y="12"/>
                      <a:pt x="6" y="23"/>
                      <a:pt x="12" y="34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6" name="Freeform 408"/>
              <p:cNvSpPr>
                <a:spLocks/>
              </p:cNvSpPr>
              <p:nvPr/>
            </p:nvSpPr>
            <p:spPr bwMode="auto">
              <a:xfrm>
                <a:off x="994" y="2034"/>
                <a:ext cx="15" cy="15"/>
              </a:xfrm>
              <a:custGeom>
                <a:avLst/>
                <a:gdLst>
                  <a:gd name="T0" fmla="*/ 12 w 15"/>
                  <a:gd name="T1" fmla="*/ 4 h 15"/>
                  <a:gd name="T2" fmla="*/ 0 w 15"/>
                  <a:gd name="T3" fmla="*/ 11 h 15"/>
                  <a:gd name="T4" fmla="*/ 8 w 15"/>
                  <a:gd name="T5" fmla="*/ 11 h 15"/>
                  <a:gd name="T6" fmla="*/ 12 w 15"/>
                  <a:gd name="T7" fmla="*/ 4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5"/>
                  <a:gd name="T14" fmla="*/ 15 w 15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5">
                    <a:moveTo>
                      <a:pt x="12" y="4"/>
                    </a:moveTo>
                    <a:cubicBezTo>
                      <a:pt x="4" y="4"/>
                      <a:pt x="2" y="4"/>
                      <a:pt x="0" y="11"/>
                    </a:cubicBezTo>
                    <a:cubicBezTo>
                      <a:pt x="1" y="15"/>
                      <a:pt x="4" y="13"/>
                      <a:pt x="8" y="11"/>
                    </a:cubicBezTo>
                    <a:cubicBezTo>
                      <a:pt x="8" y="11"/>
                      <a:pt x="15" y="0"/>
                      <a:pt x="12" y="4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7" name="Freeform 409"/>
              <p:cNvSpPr>
                <a:spLocks/>
              </p:cNvSpPr>
              <p:nvPr/>
            </p:nvSpPr>
            <p:spPr bwMode="auto">
              <a:xfrm>
                <a:off x="1008" y="2037"/>
                <a:ext cx="31" cy="31"/>
              </a:xfrm>
              <a:custGeom>
                <a:avLst/>
                <a:gdLst>
                  <a:gd name="T0" fmla="*/ 0 w 31"/>
                  <a:gd name="T1" fmla="*/ 0 h 31"/>
                  <a:gd name="T2" fmla="*/ 6 w 31"/>
                  <a:gd name="T3" fmla="*/ 6 h 31"/>
                  <a:gd name="T4" fmla="*/ 11 w 31"/>
                  <a:gd name="T5" fmla="*/ 11 h 31"/>
                  <a:gd name="T6" fmla="*/ 25 w 31"/>
                  <a:gd name="T7" fmla="*/ 27 h 31"/>
                  <a:gd name="T8" fmla="*/ 31 w 31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31"/>
                  <a:gd name="T17" fmla="*/ 31 w 31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31">
                    <a:moveTo>
                      <a:pt x="0" y="0"/>
                    </a:moveTo>
                    <a:cubicBezTo>
                      <a:pt x="3" y="1"/>
                      <a:pt x="3" y="4"/>
                      <a:pt x="6" y="6"/>
                    </a:cubicBezTo>
                    <a:cubicBezTo>
                      <a:pt x="7" y="8"/>
                      <a:pt x="8" y="10"/>
                      <a:pt x="11" y="11"/>
                    </a:cubicBezTo>
                    <a:cubicBezTo>
                      <a:pt x="13" y="16"/>
                      <a:pt x="20" y="23"/>
                      <a:pt x="25" y="27"/>
                    </a:cubicBezTo>
                    <a:cubicBezTo>
                      <a:pt x="27" y="29"/>
                      <a:pt x="31" y="31"/>
                      <a:pt x="31" y="31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8" name="Freeform 410"/>
              <p:cNvSpPr>
                <a:spLocks/>
              </p:cNvSpPr>
              <p:nvPr/>
            </p:nvSpPr>
            <p:spPr bwMode="auto">
              <a:xfrm>
                <a:off x="994" y="2047"/>
                <a:ext cx="17" cy="33"/>
              </a:xfrm>
              <a:custGeom>
                <a:avLst/>
                <a:gdLst>
                  <a:gd name="T0" fmla="*/ 0 w 17"/>
                  <a:gd name="T1" fmla="*/ 0 h 33"/>
                  <a:gd name="T2" fmla="*/ 4 w 17"/>
                  <a:gd name="T3" fmla="*/ 7 h 33"/>
                  <a:gd name="T4" fmla="*/ 8 w 17"/>
                  <a:gd name="T5" fmla="*/ 16 h 33"/>
                  <a:gd name="T6" fmla="*/ 17 w 17"/>
                  <a:gd name="T7" fmla="*/ 30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33"/>
                  <a:gd name="T14" fmla="*/ 17 w 17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33">
                    <a:moveTo>
                      <a:pt x="0" y="0"/>
                    </a:moveTo>
                    <a:cubicBezTo>
                      <a:pt x="1" y="4"/>
                      <a:pt x="0" y="5"/>
                      <a:pt x="4" y="7"/>
                    </a:cubicBezTo>
                    <a:cubicBezTo>
                      <a:pt x="5" y="11"/>
                      <a:pt x="5" y="14"/>
                      <a:pt x="8" y="16"/>
                    </a:cubicBezTo>
                    <a:cubicBezTo>
                      <a:pt x="9" y="18"/>
                      <a:pt x="15" y="33"/>
                      <a:pt x="17" y="30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59" name="Freeform 411"/>
              <p:cNvSpPr>
                <a:spLocks/>
              </p:cNvSpPr>
              <p:nvPr/>
            </p:nvSpPr>
            <p:spPr bwMode="auto">
              <a:xfrm>
                <a:off x="1313" y="1997"/>
                <a:ext cx="17" cy="16"/>
              </a:xfrm>
              <a:custGeom>
                <a:avLst/>
                <a:gdLst>
                  <a:gd name="T0" fmla="*/ 5 w 17"/>
                  <a:gd name="T1" fmla="*/ 0 h 16"/>
                  <a:gd name="T2" fmla="*/ 1 w 17"/>
                  <a:gd name="T3" fmla="*/ 2 h 16"/>
                  <a:gd name="T4" fmla="*/ 8 w 17"/>
                  <a:gd name="T5" fmla="*/ 16 h 16"/>
                  <a:gd name="T6" fmla="*/ 5 w 17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6"/>
                  <a:gd name="T14" fmla="*/ 17 w 17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6">
                    <a:moveTo>
                      <a:pt x="5" y="0"/>
                    </a:moveTo>
                    <a:cubicBezTo>
                      <a:pt x="4" y="1"/>
                      <a:pt x="1" y="1"/>
                      <a:pt x="1" y="2"/>
                    </a:cubicBezTo>
                    <a:cubicBezTo>
                      <a:pt x="0" y="10"/>
                      <a:pt x="2" y="14"/>
                      <a:pt x="8" y="16"/>
                    </a:cubicBezTo>
                    <a:cubicBezTo>
                      <a:pt x="17" y="13"/>
                      <a:pt x="11" y="2"/>
                      <a:pt x="5" y="0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0" name="Freeform 412"/>
              <p:cNvSpPr>
                <a:spLocks/>
              </p:cNvSpPr>
              <p:nvPr/>
            </p:nvSpPr>
            <p:spPr bwMode="auto">
              <a:xfrm>
                <a:off x="1268" y="1999"/>
                <a:ext cx="45" cy="30"/>
              </a:xfrm>
              <a:custGeom>
                <a:avLst/>
                <a:gdLst>
                  <a:gd name="T0" fmla="*/ 45 w 45"/>
                  <a:gd name="T1" fmla="*/ 0 h 30"/>
                  <a:gd name="T2" fmla="*/ 38 w 45"/>
                  <a:gd name="T3" fmla="*/ 4 h 30"/>
                  <a:gd name="T4" fmla="*/ 29 w 45"/>
                  <a:gd name="T5" fmla="*/ 10 h 30"/>
                  <a:gd name="T6" fmla="*/ 4 w 45"/>
                  <a:gd name="T7" fmla="*/ 27 h 30"/>
                  <a:gd name="T8" fmla="*/ 0 w 45"/>
                  <a:gd name="T9" fmla="*/ 3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30"/>
                  <a:gd name="T17" fmla="*/ 45 w 45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30">
                    <a:moveTo>
                      <a:pt x="45" y="0"/>
                    </a:moveTo>
                    <a:cubicBezTo>
                      <a:pt x="43" y="1"/>
                      <a:pt x="41" y="3"/>
                      <a:pt x="38" y="4"/>
                    </a:cubicBezTo>
                    <a:cubicBezTo>
                      <a:pt x="36" y="6"/>
                      <a:pt x="33" y="8"/>
                      <a:pt x="29" y="10"/>
                    </a:cubicBezTo>
                    <a:cubicBezTo>
                      <a:pt x="24" y="18"/>
                      <a:pt x="12" y="22"/>
                      <a:pt x="4" y="27"/>
                    </a:cubicBezTo>
                    <a:cubicBezTo>
                      <a:pt x="3" y="29"/>
                      <a:pt x="3" y="30"/>
                      <a:pt x="0" y="30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1" name="Freeform 413"/>
              <p:cNvSpPr>
                <a:spLocks/>
              </p:cNvSpPr>
              <p:nvPr/>
            </p:nvSpPr>
            <p:spPr bwMode="auto">
              <a:xfrm>
                <a:off x="1300" y="2015"/>
                <a:ext cx="23" cy="24"/>
              </a:xfrm>
              <a:custGeom>
                <a:avLst/>
                <a:gdLst>
                  <a:gd name="T0" fmla="*/ 23 w 23"/>
                  <a:gd name="T1" fmla="*/ 0 h 24"/>
                  <a:gd name="T2" fmla="*/ 6 w 23"/>
                  <a:gd name="T3" fmla="*/ 16 h 24"/>
                  <a:gd name="T4" fmla="*/ 2 w 23"/>
                  <a:gd name="T5" fmla="*/ 21 h 24"/>
                  <a:gd name="T6" fmla="*/ 0 w 23"/>
                  <a:gd name="T7" fmla="*/ 23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23" y="0"/>
                    </a:moveTo>
                    <a:cubicBezTo>
                      <a:pt x="13" y="2"/>
                      <a:pt x="13" y="9"/>
                      <a:pt x="6" y="16"/>
                    </a:cubicBezTo>
                    <a:cubicBezTo>
                      <a:pt x="5" y="19"/>
                      <a:pt x="4" y="20"/>
                      <a:pt x="2" y="21"/>
                    </a:cubicBezTo>
                    <a:cubicBezTo>
                      <a:pt x="0" y="24"/>
                      <a:pt x="0" y="24"/>
                      <a:pt x="0" y="23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2" name="Freeform 414"/>
              <p:cNvSpPr>
                <a:spLocks/>
              </p:cNvSpPr>
              <p:nvPr/>
            </p:nvSpPr>
            <p:spPr bwMode="auto">
              <a:xfrm>
                <a:off x="1276" y="2038"/>
                <a:ext cx="38" cy="28"/>
              </a:xfrm>
              <a:custGeom>
                <a:avLst/>
                <a:gdLst>
                  <a:gd name="T0" fmla="*/ 38 w 38"/>
                  <a:gd name="T1" fmla="*/ 0 h 28"/>
                  <a:gd name="T2" fmla="*/ 30 w 38"/>
                  <a:gd name="T3" fmla="*/ 5 h 28"/>
                  <a:gd name="T4" fmla="*/ 14 w 38"/>
                  <a:gd name="T5" fmla="*/ 17 h 28"/>
                  <a:gd name="T6" fmla="*/ 9 w 38"/>
                  <a:gd name="T7" fmla="*/ 21 h 28"/>
                  <a:gd name="T8" fmla="*/ 2 w 38"/>
                  <a:gd name="T9" fmla="*/ 26 h 28"/>
                  <a:gd name="T10" fmla="*/ 0 w 38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28"/>
                  <a:gd name="T20" fmla="*/ 38 w 38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28">
                    <a:moveTo>
                      <a:pt x="38" y="0"/>
                    </a:moveTo>
                    <a:cubicBezTo>
                      <a:pt x="36" y="1"/>
                      <a:pt x="30" y="5"/>
                      <a:pt x="30" y="5"/>
                    </a:cubicBezTo>
                    <a:cubicBezTo>
                      <a:pt x="27" y="9"/>
                      <a:pt x="19" y="15"/>
                      <a:pt x="14" y="17"/>
                    </a:cubicBezTo>
                    <a:cubicBezTo>
                      <a:pt x="13" y="20"/>
                      <a:pt x="12" y="21"/>
                      <a:pt x="9" y="21"/>
                    </a:cubicBezTo>
                    <a:cubicBezTo>
                      <a:pt x="7" y="23"/>
                      <a:pt x="5" y="24"/>
                      <a:pt x="2" y="26"/>
                    </a:cubicBezTo>
                    <a:cubicBezTo>
                      <a:pt x="2" y="27"/>
                      <a:pt x="0" y="28"/>
                      <a:pt x="0" y="28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3" name="Freeform 415"/>
              <p:cNvSpPr>
                <a:spLocks/>
              </p:cNvSpPr>
              <p:nvPr/>
            </p:nvSpPr>
            <p:spPr bwMode="auto">
              <a:xfrm>
                <a:off x="1312" y="2033"/>
                <a:ext cx="15" cy="13"/>
              </a:xfrm>
              <a:custGeom>
                <a:avLst/>
                <a:gdLst>
                  <a:gd name="T0" fmla="*/ 2 w 15"/>
                  <a:gd name="T1" fmla="*/ 4 h 13"/>
                  <a:gd name="T2" fmla="*/ 11 w 15"/>
                  <a:gd name="T3" fmla="*/ 2 h 13"/>
                  <a:gd name="T4" fmla="*/ 15 w 15"/>
                  <a:gd name="T5" fmla="*/ 9 h 13"/>
                  <a:gd name="T6" fmla="*/ 4 w 15"/>
                  <a:gd name="T7" fmla="*/ 10 h 13"/>
                  <a:gd name="T8" fmla="*/ 2 w 15"/>
                  <a:gd name="T9" fmla="*/ 4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3"/>
                  <a:gd name="T17" fmla="*/ 15 w 15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3">
                    <a:moveTo>
                      <a:pt x="2" y="4"/>
                    </a:moveTo>
                    <a:cubicBezTo>
                      <a:pt x="8" y="2"/>
                      <a:pt x="3" y="0"/>
                      <a:pt x="11" y="2"/>
                    </a:cubicBezTo>
                    <a:cubicBezTo>
                      <a:pt x="15" y="7"/>
                      <a:pt x="13" y="4"/>
                      <a:pt x="15" y="9"/>
                    </a:cubicBezTo>
                    <a:cubicBezTo>
                      <a:pt x="9" y="13"/>
                      <a:pt x="12" y="12"/>
                      <a:pt x="4" y="10"/>
                    </a:cubicBezTo>
                    <a:cubicBezTo>
                      <a:pt x="4" y="9"/>
                      <a:pt x="0" y="4"/>
                      <a:pt x="2" y="4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4" name="Freeform 416"/>
              <p:cNvSpPr>
                <a:spLocks/>
              </p:cNvSpPr>
              <p:nvPr/>
            </p:nvSpPr>
            <p:spPr bwMode="auto">
              <a:xfrm>
                <a:off x="1305" y="2045"/>
                <a:ext cx="21" cy="34"/>
              </a:xfrm>
              <a:custGeom>
                <a:avLst/>
                <a:gdLst>
                  <a:gd name="T0" fmla="*/ 21 w 21"/>
                  <a:gd name="T1" fmla="*/ 0 h 34"/>
                  <a:gd name="T2" fmla="*/ 18 w 21"/>
                  <a:gd name="T3" fmla="*/ 6 h 34"/>
                  <a:gd name="T4" fmla="*/ 14 w 21"/>
                  <a:gd name="T5" fmla="*/ 12 h 34"/>
                  <a:gd name="T6" fmla="*/ 10 w 21"/>
                  <a:gd name="T7" fmla="*/ 19 h 34"/>
                  <a:gd name="T8" fmla="*/ 5 w 21"/>
                  <a:gd name="T9" fmla="*/ 27 h 34"/>
                  <a:gd name="T10" fmla="*/ 0 w 21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34"/>
                  <a:gd name="T20" fmla="*/ 21 w 21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34">
                    <a:moveTo>
                      <a:pt x="21" y="0"/>
                    </a:moveTo>
                    <a:cubicBezTo>
                      <a:pt x="20" y="3"/>
                      <a:pt x="20" y="4"/>
                      <a:pt x="18" y="6"/>
                    </a:cubicBezTo>
                    <a:cubicBezTo>
                      <a:pt x="16" y="11"/>
                      <a:pt x="17" y="10"/>
                      <a:pt x="14" y="12"/>
                    </a:cubicBezTo>
                    <a:cubicBezTo>
                      <a:pt x="12" y="18"/>
                      <a:pt x="14" y="16"/>
                      <a:pt x="10" y="19"/>
                    </a:cubicBezTo>
                    <a:cubicBezTo>
                      <a:pt x="9" y="22"/>
                      <a:pt x="8" y="25"/>
                      <a:pt x="5" y="27"/>
                    </a:cubicBezTo>
                    <a:cubicBezTo>
                      <a:pt x="4" y="29"/>
                      <a:pt x="3" y="34"/>
                      <a:pt x="0" y="34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5" name="Freeform 417"/>
              <p:cNvSpPr>
                <a:spLocks/>
              </p:cNvSpPr>
              <p:nvPr/>
            </p:nvSpPr>
            <p:spPr bwMode="auto">
              <a:xfrm>
                <a:off x="1424" y="2018"/>
                <a:ext cx="24" cy="58"/>
              </a:xfrm>
              <a:custGeom>
                <a:avLst/>
                <a:gdLst>
                  <a:gd name="T0" fmla="*/ 4 w 24"/>
                  <a:gd name="T1" fmla="*/ 0 h 58"/>
                  <a:gd name="T2" fmla="*/ 15 w 24"/>
                  <a:gd name="T3" fmla="*/ 12 h 58"/>
                  <a:gd name="T4" fmla="*/ 20 w 24"/>
                  <a:gd name="T5" fmla="*/ 18 h 58"/>
                  <a:gd name="T6" fmla="*/ 8 w 24"/>
                  <a:gd name="T7" fmla="*/ 50 h 58"/>
                  <a:gd name="T8" fmla="*/ 0 w 24"/>
                  <a:gd name="T9" fmla="*/ 58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58"/>
                  <a:gd name="T17" fmla="*/ 24 w 24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58">
                    <a:moveTo>
                      <a:pt x="4" y="0"/>
                    </a:moveTo>
                    <a:cubicBezTo>
                      <a:pt x="9" y="3"/>
                      <a:pt x="8" y="10"/>
                      <a:pt x="15" y="12"/>
                    </a:cubicBezTo>
                    <a:cubicBezTo>
                      <a:pt x="16" y="15"/>
                      <a:pt x="18" y="15"/>
                      <a:pt x="20" y="18"/>
                    </a:cubicBezTo>
                    <a:cubicBezTo>
                      <a:pt x="24" y="29"/>
                      <a:pt x="18" y="43"/>
                      <a:pt x="8" y="50"/>
                    </a:cubicBezTo>
                    <a:cubicBezTo>
                      <a:pt x="7" y="52"/>
                      <a:pt x="2" y="58"/>
                      <a:pt x="0" y="58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6" name="Freeform 418"/>
              <p:cNvSpPr>
                <a:spLocks/>
              </p:cNvSpPr>
              <p:nvPr/>
            </p:nvSpPr>
            <p:spPr bwMode="auto">
              <a:xfrm>
                <a:off x="1360" y="1997"/>
                <a:ext cx="133" cy="162"/>
              </a:xfrm>
              <a:custGeom>
                <a:avLst/>
                <a:gdLst>
                  <a:gd name="T0" fmla="*/ 0 w 133"/>
                  <a:gd name="T1" fmla="*/ 0 h 162"/>
                  <a:gd name="T2" fmla="*/ 12 w 133"/>
                  <a:gd name="T3" fmla="*/ 12 h 162"/>
                  <a:gd name="T4" fmla="*/ 16 w 133"/>
                  <a:gd name="T5" fmla="*/ 18 h 162"/>
                  <a:gd name="T6" fmla="*/ 20 w 133"/>
                  <a:gd name="T7" fmla="*/ 21 h 162"/>
                  <a:gd name="T8" fmla="*/ 37 w 133"/>
                  <a:gd name="T9" fmla="*/ 31 h 162"/>
                  <a:gd name="T10" fmla="*/ 43 w 133"/>
                  <a:gd name="T11" fmla="*/ 33 h 162"/>
                  <a:gd name="T12" fmla="*/ 74 w 133"/>
                  <a:gd name="T13" fmla="*/ 46 h 162"/>
                  <a:gd name="T14" fmla="*/ 96 w 133"/>
                  <a:gd name="T15" fmla="*/ 58 h 162"/>
                  <a:gd name="T16" fmla="*/ 118 w 133"/>
                  <a:gd name="T17" fmla="*/ 62 h 162"/>
                  <a:gd name="T18" fmla="*/ 123 w 133"/>
                  <a:gd name="T19" fmla="*/ 67 h 162"/>
                  <a:gd name="T20" fmla="*/ 131 w 133"/>
                  <a:gd name="T21" fmla="*/ 88 h 162"/>
                  <a:gd name="T22" fmla="*/ 123 w 133"/>
                  <a:gd name="T23" fmla="*/ 135 h 162"/>
                  <a:gd name="T24" fmla="*/ 114 w 133"/>
                  <a:gd name="T25" fmla="*/ 143 h 162"/>
                  <a:gd name="T26" fmla="*/ 89 w 133"/>
                  <a:gd name="T27" fmla="*/ 156 h 162"/>
                  <a:gd name="T28" fmla="*/ 66 w 133"/>
                  <a:gd name="T29" fmla="*/ 162 h 162"/>
                  <a:gd name="T30" fmla="*/ 43 w 133"/>
                  <a:gd name="T31" fmla="*/ 154 h 162"/>
                  <a:gd name="T32" fmla="*/ 35 w 133"/>
                  <a:gd name="T33" fmla="*/ 146 h 162"/>
                  <a:gd name="T34" fmla="*/ 31 w 133"/>
                  <a:gd name="T35" fmla="*/ 134 h 162"/>
                  <a:gd name="T36" fmla="*/ 19 w 133"/>
                  <a:gd name="T37" fmla="*/ 105 h 1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3"/>
                  <a:gd name="T58" fmla="*/ 0 h 162"/>
                  <a:gd name="T59" fmla="*/ 133 w 133"/>
                  <a:gd name="T60" fmla="*/ 162 h 1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3" h="162">
                    <a:moveTo>
                      <a:pt x="0" y="0"/>
                    </a:moveTo>
                    <a:cubicBezTo>
                      <a:pt x="5" y="3"/>
                      <a:pt x="7" y="9"/>
                      <a:pt x="12" y="12"/>
                    </a:cubicBezTo>
                    <a:cubicBezTo>
                      <a:pt x="12" y="14"/>
                      <a:pt x="14" y="17"/>
                      <a:pt x="16" y="18"/>
                    </a:cubicBezTo>
                    <a:cubicBezTo>
                      <a:pt x="17" y="19"/>
                      <a:pt x="20" y="21"/>
                      <a:pt x="20" y="21"/>
                    </a:cubicBezTo>
                    <a:cubicBezTo>
                      <a:pt x="22" y="24"/>
                      <a:pt x="33" y="29"/>
                      <a:pt x="37" y="31"/>
                    </a:cubicBezTo>
                    <a:cubicBezTo>
                      <a:pt x="39" y="31"/>
                      <a:pt x="43" y="33"/>
                      <a:pt x="43" y="33"/>
                    </a:cubicBezTo>
                    <a:cubicBezTo>
                      <a:pt x="51" y="41"/>
                      <a:pt x="63" y="43"/>
                      <a:pt x="74" y="46"/>
                    </a:cubicBezTo>
                    <a:cubicBezTo>
                      <a:pt x="82" y="55"/>
                      <a:pt x="84" y="57"/>
                      <a:pt x="96" y="58"/>
                    </a:cubicBezTo>
                    <a:cubicBezTo>
                      <a:pt x="103" y="60"/>
                      <a:pt x="110" y="62"/>
                      <a:pt x="118" y="62"/>
                    </a:cubicBezTo>
                    <a:cubicBezTo>
                      <a:pt x="121" y="63"/>
                      <a:pt x="120" y="65"/>
                      <a:pt x="123" y="67"/>
                    </a:cubicBezTo>
                    <a:cubicBezTo>
                      <a:pt x="127" y="73"/>
                      <a:pt x="130" y="80"/>
                      <a:pt x="131" y="88"/>
                    </a:cubicBezTo>
                    <a:cubicBezTo>
                      <a:pt x="130" y="100"/>
                      <a:pt x="133" y="124"/>
                      <a:pt x="123" y="135"/>
                    </a:cubicBezTo>
                    <a:cubicBezTo>
                      <a:pt x="122" y="138"/>
                      <a:pt x="117" y="143"/>
                      <a:pt x="114" y="143"/>
                    </a:cubicBezTo>
                    <a:cubicBezTo>
                      <a:pt x="112" y="152"/>
                      <a:pt x="97" y="154"/>
                      <a:pt x="89" y="156"/>
                    </a:cubicBezTo>
                    <a:cubicBezTo>
                      <a:pt x="83" y="160"/>
                      <a:pt x="74" y="160"/>
                      <a:pt x="66" y="162"/>
                    </a:cubicBezTo>
                    <a:cubicBezTo>
                      <a:pt x="44" y="160"/>
                      <a:pt x="56" y="158"/>
                      <a:pt x="43" y="154"/>
                    </a:cubicBezTo>
                    <a:cubicBezTo>
                      <a:pt x="40" y="151"/>
                      <a:pt x="38" y="148"/>
                      <a:pt x="35" y="146"/>
                    </a:cubicBezTo>
                    <a:cubicBezTo>
                      <a:pt x="33" y="142"/>
                      <a:pt x="33" y="138"/>
                      <a:pt x="31" y="134"/>
                    </a:cubicBezTo>
                    <a:cubicBezTo>
                      <a:pt x="28" y="124"/>
                      <a:pt x="26" y="112"/>
                      <a:pt x="19" y="105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7" name="Freeform 419"/>
              <p:cNvSpPr>
                <a:spLocks/>
              </p:cNvSpPr>
              <p:nvPr/>
            </p:nvSpPr>
            <p:spPr bwMode="auto">
              <a:xfrm>
                <a:off x="1355" y="2151"/>
                <a:ext cx="52" cy="35"/>
              </a:xfrm>
              <a:custGeom>
                <a:avLst/>
                <a:gdLst>
                  <a:gd name="T0" fmla="*/ 50 w 52"/>
                  <a:gd name="T1" fmla="*/ 0 h 35"/>
                  <a:gd name="T2" fmla="*/ 31 w 52"/>
                  <a:gd name="T3" fmla="*/ 22 h 35"/>
                  <a:gd name="T4" fmla="*/ 10 w 52"/>
                  <a:gd name="T5" fmla="*/ 33 h 35"/>
                  <a:gd name="T6" fmla="*/ 0 w 52"/>
                  <a:gd name="T7" fmla="*/ 34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"/>
                  <a:gd name="T13" fmla="*/ 0 h 35"/>
                  <a:gd name="T14" fmla="*/ 52 w 52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" h="35">
                    <a:moveTo>
                      <a:pt x="50" y="0"/>
                    </a:moveTo>
                    <a:cubicBezTo>
                      <a:pt x="52" y="10"/>
                      <a:pt x="39" y="20"/>
                      <a:pt x="31" y="22"/>
                    </a:cubicBezTo>
                    <a:cubicBezTo>
                      <a:pt x="26" y="30"/>
                      <a:pt x="17" y="31"/>
                      <a:pt x="10" y="33"/>
                    </a:cubicBezTo>
                    <a:cubicBezTo>
                      <a:pt x="8" y="34"/>
                      <a:pt x="0" y="35"/>
                      <a:pt x="0" y="34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8" name="Freeform 420"/>
              <p:cNvSpPr>
                <a:spLocks/>
              </p:cNvSpPr>
              <p:nvPr/>
            </p:nvSpPr>
            <p:spPr bwMode="auto">
              <a:xfrm>
                <a:off x="890" y="1967"/>
                <a:ext cx="96" cy="85"/>
              </a:xfrm>
              <a:custGeom>
                <a:avLst/>
                <a:gdLst>
                  <a:gd name="T0" fmla="*/ 96 w 96"/>
                  <a:gd name="T1" fmla="*/ 0 h 85"/>
                  <a:gd name="T2" fmla="*/ 63 w 96"/>
                  <a:gd name="T3" fmla="*/ 13 h 85"/>
                  <a:gd name="T4" fmla="*/ 50 w 96"/>
                  <a:gd name="T5" fmla="*/ 20 h 85"/>
                  <a:gd name="T6" fmla="*/ 38 w 96"/>
                  <a:gd name="T7" fmla="*/ 30 h 85"/>
                  <a:gd name="T8" fmla="*/ 22 w 96"/>
                  <a:gd name="T9" fmla="*/ 42 h 85"/>
                  <a:gd name="T10" fmla="*/ 13 w 96"/>
                  <a:gd name="T11" fmla="*/ 50 h 85"/>
                  <a:gd name="T12" fmla="*/ 8 w 96"/>
                  <a:gd name="T13" fmla="*/ 55 h 85"/>
                  <a:gd name="T14" fmla="*/ 5 w 96"/>
                  <a:gd name="T15" fmla="*/ 61 h 85"/>
                  <a:gd name="T16" fmla="*/ 0 w 96"/>
                  <a:gd name="T17" fmla="*/ 74 h 85"/>
                  <a:gd name="T18" fmla="*/ 20 w 96"/>
                  <a:gd name="T19" fmla="*/ 75 h 85"/>
                  <a:gd name="T20" fmla="*/ 32 w 96"/>
                  <a:gd name="T21" fmla="*/ 79 h 85"/>
                  <a:gd name="T22" fmla="*/ 36 w 96"/>
                  <a:gd name="T23" fmla="*/ 83 h 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6"/>
                  <a:gd name="T37" fmla="*/ 0 h 85"/>
                  <a:gd name="T38" fmla="*/ 96 w 96"/>
                  <a:gd name="T39" fmla="*/ 85 h 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6" h="85">
                    <a:moveTo>
                      <a:pt x="96" y="0"/>
                    </a:moveTo>
                    <a:cubicBezTo>
                      <a:pt x="87" y="6"/>
                      <a:pt x="73" y="9"/>
                      <a:pt x="63" y="13"/>
                    </a:cubicBezTo>
                    <a:cubicBezTo>
                      <a:pt x="58" y="14"/>
                      <a:pt x="55" y="19"/>
                      <a:pt x="50" y="20"/>
                    </a:cubicBezTo>
                    <a:cubicBezTo>
                      <a:pt x="49" y="24"/>
                      <a:pt x="42" y="28"/>
                      <a:pt x="38" y="30"/>
                    </a:cubicBezTo>
                    <a:cubicBezTo>
                      <a:pt x="36" y="34"/>
                      <a:pt x="27" y="40"/>
                      <a:pt x="22" y="42"/>
                    </a:cubicBezTo>
                    <a:cubicBezTo>
                      <a:pt x="20" y="45"/>
                      <a:pt x="17" y="49"/>
                      <a:pt x="13" y="50"/>
                    </a:cubicBezTo>
                    <a:cubicBezTo>
                      <a:pt x="13" y="52"/>
                      <a:pt x="8" y="55"/>
                      <a:pt x="8" y="55"/>
                    </a:cubicBezTo>
                    <a:cubicBezTo>
                      <a:pt x="7" y="60"/>
                      <a:pt x="8" y="58"/>
                      <a:pt x="5" y="61"/>
                    </a:cubicBezTo>
                    <a:cubicBezTo>
                      <a:pt x="3" y="65"/>
                      <a:pt x="1" y="70"/>
                      <a:pt x="0" y="74"/>
                    </a:cubicBezTo>
                    <a:cubicBezTo>
                      <a:pt x="6" y="78"/>
                      <a:pt x="9" y="76"/>
                      <a:pt x="20" y="75"/>
                    </a:cubicBezTo>
                    <a:cubicBezTo>
                      <a:pt x="34" y="77"/>
                      <a:pt x="24" y="76"/>
                      <a:pt x="32" y="79"/>
                    </a:cubicBezTo>
                    <a:cubicBezTo>
                      <a:pt x="32" y="79"/>
                      <a:pt x="36" y="85"/>
                      <a:pt x="36" y="83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69" name="Freeform 421"/>
              <p:cNvSpPr>
                <a:spLocks/>
              </p:cNvSpPr>
              <p:nvPr/>
            </p:nvSpPr>
            <p:spPr bwMode="auto">
              <a:xfrm>
                <a:off x="915" y="1980"/>
                <a:ext cx="71" cy="63"/>
              </a:xfrm>
              <a:custGeom>
                <a:avLst/>
                <a:gdLst>
                  <a:gd name="T0" fmla="*/ 2 w 71"/>
                  <a:gd name="T1" fmla="*/ 63 h 63"/>
                  <a:gd name="T2" fmla="*/ 11 w 71"/>
                  <a:gd name="T3" fmla="*/ 48 h 63"/>
                  <a:gd name="T4" fmla="*/ 19 w 71"/>
                  <a:gd name="T5" fmla="*/ 41 h 63"/>
                  <a:gd name="T6" fmla="*/ 32 w 71"/>
                  <a:gd name="T7" fmla="*/ 34 h 63"/>
                  <a:gd name="T8" fmla="*/ 40 w 71"/>
                  <a:gd name="T9" fmla="*/ 31 h 63"/>
                  <a:gd name="T10" fmla="*/ 45 w 71"/>
                  <a:gd name="T11" fmla="*/ 27 h 63"/>
                  <a:gd name="T12" fmla="*/ 53 w 71"/>
                  <a:gd name="T13" fmla="*/ 18 h 63"/>
                  <a:gd name="T14" fmla="*/ 66 w 71"/>
                  <a:gd name="T15" fmla="*/ 5 h 63"/>
                  <a:gd name="T16" fmla="*/ 71 w 71"/>
                  <a:gd name="T17" fmla="*/ 0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1"/>
                  <a:gd name="T28" fmla="*/ 0 h 63"/>
                  <a:gd name="T29" fmla="*/ 71 w 71"/>
                  <a:gd name="T30" fmla="*/ 63 h 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1" h="63">
                    <a:moveTo>
                      <a:pt x="2" y="63"/>
                    </a:moveTo>
                    <a:cubicBezTo>
                      <a:pt x="0" y="57"/>
                      <a:pt x="4" y="50"/>
                      <a:pt x="11" y="48"/>
                    </a:cubicBezTo>
                    <a:cubicBezTo>
                      <a:pt x="13" y="45"/>
                      <a:pt x="16" y="42"/>
                      <a:pt x="19" y="41"/>
                    </a:cubicBezTo>
                    <a:cubicBezTo>
                      <a:pt x="22" y="36"/>
                      <a:pt x="28" y="36"/>
                      <a:pt x="32" y="34"/>
                    </a:cubicBezTo>
                    <a:cubicBezTo>
                      <a:pt x="35" y="32"/>
                      <a:pt x="40" y="31"/>
                      <a:pt x="40" y="31"/>
                    </a:cubicBezTo>
                    <a:cubicBezTo>
                      <a:pt x="41" y="28"/>
                      <a:pt x="42" y="28"/>
                      <a:pt x="45" y="27"/>
                    </a:cubicBezTo>
                    <a:cubicBezTo>
                      <a:pt x="47" y="24"/>
                      <a:pt x="50" y="20"/>
                      <a:pt x="53" y="18"/>
                    </a:cubicBezTo>
                    <a:cubicBezTo>
                      <a:pt x="56" y="15"/>
                      <a:pt x="62" y="7"/>
                      <a:pt x="66" y="5"/>
                    </a:cubicBezTo>
                    <a:cubicBezTo>
                      <a:pt x="67" y="4"/>
                      <a:pt x="70" y="0"/>
                      <a:pt x="71" y="0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0" name="Freeform 422"/>
              <p:cNvSpPr>
                <a:spLocks/>
              </p:cNvSpPr>
              <p:nvPr/>
            </p:nvSpPr>
            <p:spPr bwMode="auto">
              <a:xfrm>
                <a:off x="865" y="2045"/>
                <a:ext cx="78" cy="109"/>
              </a:xfrm>
              <a:custGeom>
                <a:avLst/>
                <a:gdLst>
                  <a:gd name="T0" fmla="*/ 26 w 78"/>
                  <a:gd name="T1" fmla="*/ 0 h 109"/>
                  <a:gd name="T2" fmla="*/ 17 w 78"/>
                  <a:gd name="T3" fmla="*/ 5 h 109"/>
                  <a:gd name="T4" fmla="*/ 13 w 78"/>
                  <a:gd name="T5" fmla="*/ 11 h 109"/>
                  <a:gd name="T6" fmla="*/ 8 w 78"/>
                  <a:gd name="T7" fmla="*/ 17 h 109"/>
                  <a:gd name="T8" fmla="*/ 3 w 78"/>
                  <a:gd name="T9" fmla="*/ 24 h 109"/>
                  <a:gd name="T10" fmla="*/ 0 w 78"/>
                  <a:gd name="T11" fmla="*/ 36 h 109"/>
                  <a:gd name="T12" fmla="*/ 11 w 78"/>
                  <a:gd name="T13" fmla="*/ 73 h 109"/>
                  <a:gd name="T14" fmla="*/ 21 w 78"/>
                  <a:gd name="T15" fmla="*/ 91 h 109"/>
                  <a:gd name="T16" fmla="*/ 29 w 78"/>
                  <a:gd name="T17" fmla="*/ 98 h 109"/>
                  <a:gd name="T18" fmla="*/ 31 w 78"/>
                  <a:gd name="T19" fmla="*/ 99 h 109"/>
                  <a:gd name="T20" fmla="*/ 46 w 78"/>
                  <a:gd name="T21" fmla="*/ 109 h 109"/>
                  <a:gd name="T22" fmla="*/ 61 w 78"/>
                  <a:gd name="T23" fmla="*/ 108 h 109"/>
                  <a:gd name="T24" fmla="*/ 73 w 78"/>
                  <a:gd name="T25" fmla="*/ 99 h 109"/>
                  <a:gd name="T26" fmla="*/ 78 w 78"/>
                  <a:gd name="T27" fmla="*/ 91 h 1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8"/>
                  <a:gd name="T43" fmla="*/ 0 h 109"/>
                  <a:gd name="T44" fmla="*/ 78 w 78"/>
                  <a:gd name="T45" fmla="*/ 109 h 1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8" h="109">
                    <a:moveTo>
                      <a:pt x="26" y="0"/>
                    </a:moveTo>
                    <a:cubicBezTo>
                      <a:pt x="21" y="2"/>
                      <a:pt x="21" y="3"/>
                      <a:pt x="17" y="5"/>
                    </a:cubicBezTo>
                    <a:cubicBezTo>
                      <a:pt x="17" y="9"/>
                      <a:pt x="17" y="10"/>
                      <a:pt x="13" y="11"/>
                    </a:cubicBezTo>
                    <a:cubicBezTo>
                      <a:pt x="12" y="14"/>
                      <a:pt x="11" y="15"/>
                      <a:pt x="8" y="17"/>
                    </a:cubicBezTo>
                    <a:cubicBezTo>
                      <a:pt x="6" y="19"/>
                      <a:pt x="5" y="21"/>
                      <a:pt x="3" y="24"/>
                    </a:cubicBezTo>
                    <a:cubicBezTo>
                      <a:pt x="1" y="28"/>
                      <a:pt x="0" y="31"/>
                      <a:pt x="0" y="36"/>
                    </a:cubicBezTo>
                    <a:cubicBezTo>
                      <a:pt x="0" y="43"/>
                      <a:pt x="3" y="69"/>
                      <a:pt x="11" y="73"/>
                    </a:cubicBezTo>
                    <a:cubicBezTo>
                      <a:pt x="12" y="78"/>
                      <a:pt x="17" y="87"/>
                      <a:pt x="21" y="91"/>
                    </a:cubicBezTo>
                    <a:cubicBezTo>
                      <a:pt x="25" y="95"/>
                      <a:pt x="24" y="95"/>
                      <a:pt x="29" y="98"/>
                    </a:cubicBezTo>
                    <a:cubicBezTo>
                      <a:pt x="30" y="99"/>
                      <a:pt x="31" y="99"/>
                      <a:pt x="31" y="99"/>
                    </a:cubicBezTo>
                    <a:cubicBezTo>
                      <a:pt x="33" y="106"/>
                      <a:pt x="40" y="106"/>
                      <a:pt x="46" y="109"/>
                    </a:cubicBezTo>
                    <a:cubicBezTo>
                      <a:pt x="51" y="109"/>
                      <a:pt x="56" y="109"/>
                      <a:pt x="61" y="108"/>
                    </a:cubicBezTo>
                    <a:cubicBezTo>
                      <a:pt x="66" y="107"/>
                      <a:pt x="68" y="100"/>
                      <a:pt x="73" y="99"/>
                    </a:cubicBezTo>
                    <a:cubicBezTo>
                      <a:pt x="75" y="96"/>
                      <a:pt x="77" y="94"/>
                      <a:pt x="78" y="91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1" name="Freeform 423"/>
              <p:cNvSpPr>
                <a:spLocks/>
              </p:cNvSpPr>
              <p:nvPr/>
            </p:nvSpPr>
            <p:spPr bwMode="auto">
              <a:xfrm>
                <a:off x="932" y="2151"/>
                <a:ext cx="73" cy="41"/>
              </a:xfrm>
              <a:custGeom>
                <a:avLst/>
                <a:gdLst>
                  <a:gd name="T0" fmla="*/ 0 w 73"/>
                  <a:gd name="T1" fmla="*/ 0 h 41"/>
                  <a:gd name="T2" fmla="*/ 11 w 73"/>
                  <a:gd name="T3" fmla="*/ 19 h 41"/>
                  <a:gd name="T4" fmla="*/ 19 w 73"/>
                  <a:gd name="T5" fmla="*/ 23 h 41"/>
                  <a:gd name="T6" fmla="*/ 28 w 73"/>
                  <a:gd name="T7" fmla="*/ 27 h 41"/>
                  <a:gd name="T8" fmla="*/ 36 w 73"/>
                  <a:gd name="T9" fmla="*/ 31 h 41"/>
                  <a:gd name="T10" fmla="*/ 62 w 73"/>
                  <a:gd name="T11" fmla="*/ 41 h 41"/>
                  <a:gd name="T12" fmla="*/ 73 w 73"/>
                  <a:gd name="T13" fmla="*/ 38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3"/>
                  <a:gd name="T22" fmla="*/ 0 h 41"/>
                  <a:gd name="T23" fmla="*/ 73 w 73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3" h="41">
                    <a:moveTo>
                      <a:pt x="0" y="0"/>
                    </a:moveTo>
                    <a:cubicBezTo>
                      <a:pt x="2" y="5"/>
                      <a:pt x="4" y="17"/>
                      <a:pt x="11" y="19"/>
                    </a:cubicBezTo>
                    <a:cubicBezTo>
                      <a:pt x="13" y="20"/>
                      <a:pt x="16" y="22"/>
                      <a:pt x="19" y="23"/>
                    </a:cubicBezTo>
                    <a:cubicBezTo>
                      <a:pt x="22" y="26"/>
                      <a:pt x="25" y="27"/>
                      <a:pt x="28" y="27"/>
                    </a:cubicBezTo>
                    <a:cubicBezTo>
                      <a:pt x="31" y="29"/>
                      <a:pt x="36" y="31"/>
                      <a:pt x="36" y="31"/>
                    </a:cubicBezTo>
                    <a:cubicBezTo>
                      <a:pt x="42" y="36"/>
                      <a:pt x="54" y="39"/>
                      <a:pt x="62" y="41"/>
                    </a:cubicBezTo>
                    <a:cubicBezTo>
                      <a:pt x="66" y="41"/>
                      <a:pt x="73" y="38"/>
                      <a:pt x="73" y="38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2" name="Freeform 424"/>
              <p:cNvSpPr>
                <a:spLocks/>
              </p:cNvSpPr>
              <p:nvPr/>
            </p:nvSpPr>
            <p:spPr bwMode="auto">
              <a:xfrm>
                <a:off x="1017" y="2226"/>
                <a:ext cx="233" cy="261"/>
              </a:xfrm>
              <a:custGeom>
                <a:avLst/>
                <a:gdLst>
                  <a:gd name="T0" fmla="*/ 0 w 233"/>
                  <a:gd name="T1" fmla="*/ 0 h 261"/>
                  <a:gd name="T2" fmla="*/ 6 w 233"/>
                  <a:gd name="T3" fmla="*/ 19 h 261"/>
                  <a:gd name="T4" fmla="*/ 16 w 233"/>
                  <a:gd name="T5" fmla="*/ 32 h 261"/>
                  <a:gd name="T6" fmla="*/ 23 w 233"/>
                  <a:gd name="T7" fmla="*/ 44 h 261"/>
                  <a:gd name="T8" fmla="*/ 56 w 233"/>
                  <a:gd name="T9" fmla="*/ 82 h 261"/>
                  <a:gd name="T10" fmla="*/ 73 w 233"/>
                  <a:gd name="T11" fmla="*/ 119 h 261"/>
                  <a:gd name="T12" fmla="*/ 82 w 233"/>
                  <a:gd name="T13" fmla="*/ 140 h 261"/>
                  <a:gd name="T14" fmla="*/ 85 w 233"/>
                  <a:gd name="T15" fmla="*/ 148 h 261"/>
                  <a:gd name="T16" fmla="*/ 92 w 233"/>
                  <a:gd name="T17" fmla="*/ 167 h 261"/>
                  <a:gd name="T18" fmla="*/ 95 w 233"/>
                  <a:gd name="T19" fmla="*/ 178 h 261"/>
                  <a:gd name="T20" fmla="*/ 96 w 233"/>
                  <a:gd name="T21" fmla="*/ 189 h 261"/>
                  <a:gd name="T22" fmla="*/ 99 w 233"/>
                  <a:gd name="T23" fmla="*/ 193 h 261"/>
                  <a:gd name="T24" fmla="*/ 102 w 233"/>
                  <a:gd name="T25" fmla="*/ 201 h 261"/>
                  <a:gd name="T26" fmla="*/ 106 w 233"/>
                  <a:gd name="T27" fmla="*/ 214 h 261"/>
                  <a:gd name="T28" fmla="*/ 111 w 233"/>
                  <a:gd name="T29" fmla="*/ 226 h 261"/>
                  <a:gd name="T30" fmla="*/ 115 w 233"/>
                  <a:gd name="T31" fmla="*/ 231 h 261"/>
                  <a:gd name="T32" fmla="*/ 127 w 233"/>
                  <a:gd name="T33" fmla="*/ 242 h 261"/>
                  <a:gd name="T34" fmla="*/ 136 w 233"/>
                  <a:gd name="T35" fmla="*/ 250 h 261"/>
                  <a:gd name="T36" fmla="*/ 153 w 233"/>
                  <a:gd name="T37" fmla="*/ 257 h 261"/>
                  <a:gd name="T38" fmla="*/ 187 w 233"/>
                  <a:gd name="T39" fmla="*/ 256 h 261"/>
                  <a:gd name="T40" fmla="*/ 195 w 233"/>
                  <a:gd name="T41" fmla="*/ 251 h 261"/>
                  <a:gd name="T42" fmla="*/ 199 w 233"/>
                  <a:gd name="T43" fmla="*/ 250 h 261"/>
                  <a:gd name="T44" fmla="*/ 208 w 233"/>
                  <a:gd name="T45" fmla="*/ 245 h 261"/>
                  <a:gd name="T46" fmla="*/ 215 w 233"/>
                  <a:gd name="T47" fmla="*/ 238 h 261"/>
                  <a:gd name="T48" fmla="*/ 225 w 233"/>
                  <a:gd name="T49" fmla="*/ 230 h 261"/>
                  <a:gd name="T50" fmla="*/ 229 w 233"/>
                  <a:gd name="T51" fmla="*/ 223 h 261"/>
                  <a:gd name="T52" fmla="*/ 233 w 233"/>
                  <a:gd name="T53" fmla="*/ 220 h 2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33"/>
                  <a:gd name="T82" fmla="*/ 0 h 261"/>
                  <a:gd name="T83" fmla="*/ 233 w 233"/>
                  <a:gd name="T84" fmla="*/ 261 h 26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33" h="261">
                    <a:moveTo>
                      <a:pt x="0" y="0"/>
                    </a:moveTo>
                    <a:cubicBezTo>
                      <a:pt x="0" y="7"/>
                      <a:pt x="1" y="14"/>
                      <a:pt x="6" y="19"/>
                    </a:cubicBezTo>
                    <a:cubicBezTo>
                      <a:pt x="7" y="24"/>
                      <a:pt x="12" y="29"/>
                      <a:pt x="16" y="32"/>
                    </a:cubicBezTo>
                    <a:cubicBezTo>
                      <a:pt x="17" y="35"/>
                      <a:pt x="20" y="42"/>
                      <a:pt x="23" y="44"/>
                    </a:cubicBezTo>
                    <a:cubicBezTo>
                      <a:pt x="28" y="54"/>
                      <a:pt x="47" y="75"/>
                      <a:pt x="56" y="82"/>
                    </a:cubicBezTo>
                    <a:cubicBezTo>
                      <a:pt x="59" y="95"/>
                      <a:pt x="68" y="106"/>
                      <a:pt x="73" y="119"/>
                    </a:cubicBezTo>
                    <a:cubicBezTo>
                      <a:pt x="75" y="126"/>
                      <a:pt x="77" y="134"/>
                      <a:pt x="82" y="140"/>
                    </a:cubicBezTo>
                    <a:cubicBezTo>
                      <a:pt x="83" y="143"/>
                      <a:pt x="83" y="145"/>
                      <a:pt x="85" y="148"/>
                    </a:cubicBezTo>
                    <a:cubicBezTo>
                      <a:pt x="87" y="154"/>
                      <a:pt x="90" y="161"/>
                      <a:pt x="92" y="167"/>
                    </a:cubicBezTo>
                    <a:cubicBezTo>
                      <a:pt x="94" y="171"/>
                      <a:pt x="95" y="178"/>
                      <a:pt x="95" y="178"/>
                    </a:cubicBezTo>
                    <a:cubicBezTo>
                      <a:pt x="95" y="179"/>
                      <a:pt x="95" y="186"/>
                      <a:pt x="96" y="189"/>
                    </a:cubicBezTo>
                    <a:cubicBezTo>
                      <a:pt x="97" y="190"/>
                      <a:pt x="99" y="193"/>
                      <a:pt x="99" y="193"/>
                    </a:cubicBezTo>
                    <a:cubicBezTo>
                      <a:pt x="101" y="199"/>
                      <a:pt x="99" y="197"/>
                      <a:pt x="102" y="201"/>
                    </a:cubicBezTo>
                    <a:cubicBezTo>
                      <a:pt x="103" y="206"/>
                      <a:pt x="103" y="210"/>
                      <a:pt x="106" y="214"/>
                    </a:cubicBezTo>
                    <a:cubicBezTo>
                      <a:pt x="108" y="218"/>
                      <a:pt x="107" y="223"/>
                      <a:pt x="111" y="226"/>
                    </a:cubicBezTo>
                    <a:cubicBezTo>
                      <a:pt x="112" y="229"/>
                      <a:pt x="112" y="230"/>
                      <a:pt x="115" y="231"/>
                    </a:cubicBezTo>
                    <a:cubicBezTo>
                      <a:pt x="117" y="235"/>
                      <a:pt x="124" y="240"/>
                      <a:pt x="127" y="242"/>
                    </a:cubicBezTo>
                    <a:cubicBezTo>
                      <a:pt x="129" y="245"/>
                      <a:pt x="132" y="250"/>
                      <a:pt x="136" y="250"/>
                    </a:cubicBezTo>
                    <a:cubicBezTo>
                      <a:pt x="142" y="254"/>
                      <a:pt x="145" y="256"/>
                      <a:pt x="153" y="257"/>
                    </a:cubicBezTo>
                    <a:cubicBezTo>
                      <a:pt x="164" y="261"/>
                      <a:pt x="176" y="259"/>
                      <a:pt x="187" y="256"/>
                    </a:cubicBezTo>
                    <a:cubicBezTo>
                      <a:pt x="189" y="254"/>
                      <a:pt x="193" y="252"/>
                      <a:pt x="195" y="251"/>
                    </a:cubicBezTo>
                    <a:cubicBezTo>
                      <a:pt x="196" y="250"/>
                      <a:pt x="199" y="250"/>
                      <a:pt x="199" y="250"/>
                    </a:cubicBezTo>
                    <a:cubicBezTo>
                      <a:pt x="201" y="247"/>
                      <a:pt x="208" y="245"/>
                      <a:pt x="208" y="245"/>
                    </a:cubicBezTo>
                    <a:cubicBezTo>
                      <a:pt x="210" y="243"/>
                      <a:pt x="213" y="240"/>
                      <a:pt x="215" y="238"/>
                    </a:cubicBezTo>
                    <a:cubicBezTo>
                      <a:pt x="218" y="233"/>
                      <a:pt x="218" y="231"/>
                      <a:pt x="225" y="230"/>
                    </a:cubicBezTo>
                    <a:cubicBezTo>
                      <a:pt x="228" y="228"/>
                      <a:pt x="228" y="227"/>
                      <a:pt x="229" y="223"/>
                    </a:cubicBezTo>
                    <a:cubicBezTo>
                      <a:pt x="230" y="221"/>
                      <a:pt x="233" y="220"/>
                      <a:pt x="233" y="220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3" name="Freeform 425"/>
              <p:cNvSpPr>
                <a:spLocks/>
              </p:cNvSpPr>
              <p:nvPr/>
            </p:nvSpPr>
            <p:spPr bwMode="auto">
              <a:xfrm>
                <a:off x="1248" y="2231"/>
                <a:ext cx="95" cy="217"/>
              </a:xfrm>
              <a:custGeom>
                <a:avLst/>
                <a:gdLst>
                  <a:gd name="T0" fmla="*/ 0 w 95"/>
                  <a:gd name="T1" fmla="*/ 217 h 217"/>
                  <a:gd name="T2" fmla="*/ 3 w 95"/>
                  <a:gd name="T3" fmla="*/ 207 h 217"/>
                  <a:gd name="T4" fmla="*/ 9 w 95"/>
                  <a:gd name="T5" fmla="*/ 190 h 217"/>
                  <a:gd name="T6" fmla="*/ 18 w 95"/>
                  <a:gd name="T7" fmla="*/ 152 h 217"/>
                  <a:gd name="T8" fmla="*/ 28 w 95"/>
                  <a:gd name="T9" fmla="*/ 124 h 217"/>
                  <a:gd name="T10" fmla="*/ 35 w 95"/>
                  <a:gd name="T11" fmla="*/ 106 h 217"/>
                  <a:gd name="T12" fmla="*/ 39 w 95"/>
                  <a:gd name="T13" fmla="*/ 97 h 217"/>
                  <a:gd name="T14" fmla="*/ 52 w 95"/>
                  <a:gd name="T15" fmla="*/ 68 h 217"/>
                  <a:gd name="T16" fmla="*/ 58 w 95"/>
                  <a:gd name="T17" fmla="*/ 59 h 217"/>
                  <a:gd name="T18" fmla="*/ 64 w 95"/>
                  <a:gd name="T19" fmla="*/ 53 h 217"/>
                  <a:gd name="T20" fmla="*/ 69 w 95"/>
                  <a:gd name="T21" fmla="*/ 48 h 217"/>
                  <a:gd name="T22" fmla="*/ 77 w 95"/>
                  <a:gd name="T23" fmla="*/ 40 h 217"/>
                  <a:gd name="T24" fmla="*/ 79 w 95"/>
                  <a:gd name="T25" fmla="*/ 38 h 217"/>
                  <a:gd name="T26" fmla="*/ 86 w 95"/>
                  <a:gd name="T27" fmla="*/ 28 h 217"/>
                  <a:gd name="T28" fmla="*/ 89 w 95"/>
                  <a:gd name="T29" fmla="*/ 21 h 217"/>
                  <a:gd name="T30" fmla="*/ 94 w 95"/>
                  <a:gd name="T31" fmla="*/ 13 h 217"/>
                  <a:gd name="T32" fmla="*/ 95 w 95"/>
                  <a:gd name="T33" fmla="*/ 0 h 2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5"/>
                  <a:gd name="T52" fmla="*/ 0 h 217"/>
                  <a:gd name="T53" fmla="*/ 95 w 95"/>
                  <a:gd name="T54" fmla="*/ 217 h 2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5" h="217">
                    <a:moveTo>
                      <a:pt x="0" y="217"/>
                    </a:moveTo>
                    <a:cubicBezTo>
                      <a:pt x="1" y="214"/>
                      <a:pt x="3" y="207"/>
                      <a:pt x="3" y="207"/>
                    </a:cubicBezTo>
                    <a:cubicBezTo>
                      <a:pt x="4" y="201"/>
                      <a:pt x="6" y="195"/>
                      <a:pt x="9" y="190"/>
                    </a:cubicBezTo>
                    <a:cubicBezTo>
                      <a:pt x="12" y="178"/>
                      <a:pt x="11" y="163"/>
                      <a:pt x="18" y="152"/>
                    </a:cubicBezTo>
                    <a:cubicBezTo>
                      <a:pt x="20" y="142"/>
                      <a:pt x="24" y="134"/>
                      <a:pt x="28" y="124"/>
                    </a:cubicBezTo>
                    <a:cubicBezTo>
                      <a:pt x="30" y="118"/>
                      <a:pt x="31" y="110"/>
                      <a:pt x="35" y="106"/>
                    </a:cubicBezTo>
                    <a:cubicBezTo>
                      <a:pt x="37" y="102"/>
                      <a:pt x="37" y="100"/>
                      <a:pt x="39" y="97"/>
                    </a:cubicBezTo>
                    <a:cubicBezTo>
                      <a:pt x="41" y="90"/>
                      <a:pt x="45" y="72"/>
                      <a:pt x="52" y="68"/>
                    </a:cubicBezTo>
                    <a:cubicBezTo>
                      <a:pt x="54" y="64"/>
                      <a:pt x="55" y="62"/>
                      <a:pt x="58" y="59"/>
                    </a:cubicBezTo>
                    <a:cubicBezTo>
                      <a:pt x="59" y="56"/>
                      <a:pt x="62" y="54"/>
                      <a:pt x="64" y="53"/>
                    </a:cubicBezTo>
                    <a:cubicBezTo>
                      <a:pt x="68" y="48"/>
                      <a:pt x="66" y="49"/>
                      <a:pt x="69" y="48"/>
                    </a:cubicBezTo>
                    <a:cubicBezTo>
                      <a:pt x="71" y="45"/>
                      <a:pt x="74" y="43"/>
                      <a:pt x="77" y="40"/>
                    </a:cubicBezTo>
                    <a:cubicBezTo>
                      <a:pt x="77" y="40"/>
                      <a:pt x="79" y="38"/>
                      <a:pt x="79" y="38"/>
                    </a:cubicBezTo>
                    <a:cubicBezTo>
                      <a:pt x="80" y="35"/>
                      <a:pt x="83" y="30"/>
                      <a:pt x="86" y="28"/>
                    </a:cubicBezTo>
                    <a:cubicBezTo>
                      <a:pt x="87" y="23"/>
                      <a:pt x="87" y="24"/>
                      <a:pt x="89" y="21"/>
                    </a:cubicBezTo>
                    <a:cubicBezTo>
                      <a:pt x="91" y="17"/>
                      <a:pt x="91" y="16"/>
                      <a:pt x="94" y="13"/>
                    </a:cubicBezTo>
                    <a:cubicBezTo>
                      <a:pt x="94" y="9"/>
                      <a:pt x="95" y="4"/>
                      <a:pt x="95" y="0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4" name="Freeform 426"/>
              <p:cNvSpPr>
                <a:spLocks/>
              </p:cNvSpPr>
              <p:nvPr/>
            </p:nvSpPr>
            <p:spPr bwMode="auto">
              <a:xfrm>
                <a:off x="1121" y="2393"/>
                <a:ext cx="128" cy="58"/>
              </a:xfrm>
              <a:custGeom>
                <a:avLst/>
                <a:gdLst>
                  <a:gd name="T0" fmla="*/ 0 w 128"/>
                  <a:gd name="T1" fmla="*/ 42 h 58"/>
                  <a:gd name="T2" fmla="*/ 34 w 128"/>
                  <a:gd name="T3" fmla="*/ 4 h 58"/>
                  <a:gd name="T4" fmla="*/ 57 w 128"/>
                  <a:gd name="T5" fmla="*/ 9 h 58"/>
                  <a:gd name="T6" fmla="*/ 62 w 128"/>
                  <a:gd name="T7" fmla="*/ 13 h 58"/>
                  <a:gd name="T8" fmla="*/ 66 w 128"/>
                  <a:gd name="T9" fmla="*/ 19 h 58"/>
                  <a:gd name="T10" fmla="*/ 78 w 128"/>
                  <a:gd name="T11" fmla="*/ 7 h 58"/>
                  <a:gd name="T12" fmla="*/ 105 w 128"/>
                  <a:gd name="T13" fmla="*/ 5 h 58"/>
                  <a:gd name="T14" fmla="*/ 112 w 128"/>
                  <a:gd name="T15" fmla="*/ 9 h 58"/>
                  <a:gd name="T16" fmla="*/ 120 w 128"/>
                  <a:gd name="T17" fmla="*/ 16 h 58"/>
                  <a:gd name="T18" fmla="*/ 128 w 128"/>
                  <a:gd name="T19" fmla="*/ 37 h 58"/>
                  <a:gd name="T20" fmla="*/ 126 w 128"/>
                  <a:gd name="T21" fmla="*/ 53 h 58"/>
                  <a:gd name="T22" fmla="*/ 123 w 128"/>
                  <a:gd name="T23" fmla="*/ 58 h 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8"/>
                  <a:gd name="T37" fmla="*/ 0 h 58"/>
                  <a:gd name="T38" fmla="*/ 128 w 128"/>
                  <a:gd name="T39" fmla="*/ 58 h 5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8" h="58">
                    <a:moveTo>
                      <a:pt x="0" y="42"/>
                    </a:moveTo>
                    <a:cubicBezTo>
                      <a:pt x="1" y="21"/>
                      <a:pt x="15" y="11"/>
                      <a:pt x="34" y="4"/>
                    </a:cubicBezTo>
                    <a:cubicBezTo>
                      <a:pt x="66" y="6"/>
                      <a:pt x="45" y="2"/>
                      <a:pt x="57" y="9"/>
                    </a:cubicBezTo>
                    <a:cubicBezTo>
                      <a:pt x="58" y="11"/>
                      <a:pt x="62" y="13"/>
                      <a:pt x="62" y="13"/>
                    </a:cubicBezTo>
                    <a:cubicBezTo>
                      <a:pt x="62" y="16"/>
                      <a:pt x="65" y="16"/>
                      <a:pt x="66" y="19"/>
                    </a:cubicBezTo>
                    <a:cubicBezTo>
                      <a:pt x="69" y="14"/>
                      <a:pt x="72" y="9"/>
                      <a:pt x="78" y="7"/>
                    </a:cubicBezTo>
                    <a:cubicBezTo>
                      <a:pt x="85" y="0"/>
                      <a:pt x="93" y="4"/>
                      <a:pt x="105" y="5"/>
                    </a:cubicBezTo>
                    <a:cubicBezTo>
                      <a:pt x="107" y="6"/>
                      <a:pt x="109" y="8"/>
                      <a:pt x="112" y="9"/>
                    </a:cubicBezTo>
                    <a:cubicBezTo>
                      <a:pt x="114" y="11"/>
                      <a:pt x="117" y="11"/>
                      <a:pt x="120" y="16"/>
                    </a:cubicBezTo>
                    <a:cubicBezTo>
                      <a:pt x="124" y="22"/>
                      <a:pt x="126" y="30"/>
                      <a:pt x="128" y="37"/>
                    </a:cubicBezTo>
                    <a:cubicBezTo>
                      <a:pt x="128" y="45"/>
                      <a:pt x="128" y="47"/>
                      <a:pt x="126" y="53"/>
                    </a:cubicBezTo>
                    <a:cubicBezTo>
                      <a:pt x="126" y="55"/>
                      <a:pt x="123" y="58"/>
                      <a:pt x="123" y="58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675" name="Group 427"/>
              <p:cNvGrpSpPr>
                <a:grpSpLocks/>
              </p:cNvGrpSpPr>
              <p:nvPr/>
            </p:nvGrpSpPr>
            <p:grpSpPr bwMode="auto">
              <a:xfrm>
                <a:off x="1183" y="2442"/>
                <a:ext cx="6" cy="6"/>
                <a:chOff x="1183" y="2442"/>
                <a:chExt cx="6" cy="6"/>
              </a:xfrm>
            </p:grpSpPr>
            <p:sp>
              <p:nvSpPr>
                <p:cNvPr id="25883" name="Freeform 428"/>
                <p:cNvSpPr>
                  <a:spLocks/>
                </p:cNvSpPr>
                <p:nvPr/>
              </p:nvSpPr>
              <p:spPr bwMode="auto">
                <a:xfrm>
                  <a:off x="1183" y="2442"/>
                  <a:ext cx="6" cy="6"/>
                </a:xfrm>
                <a:custGeom>
                  <a:avLst/>
                  <a:gdLst>
                    <a:gd name="T0" fmla="*/ 0 w 100"/>
                    <a:gd name="T1" fmla="*/ 10 h 83"/>
                    <a:gd name="T2" fmla="*/ 50 w 100"/>
                    <a:gd name="T3" fmla="*/ 83 h 83"/>
                    <a:gd name="T4" fmla="*/ 30 w 100"/>
                    <a:gd name="T5" fmla="*/ 0 h 83"/>
                    <a:gd name="T6" fmla="*/ 0 w 100"/>
                    <a:gd name="T7" fmla="*/ 10 h 8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0"/>
                    <a:gd name="T13" fmla="*/ 0 h 83"/>
                    <a:gd name="T14" fmla="*/ 100 w 100"/>
                    <a:gd name="T15" fmla="*/ 83 h 8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0" h="83">
                      <a:moveTo>
                        <a:pt x="0" y="10"/>
                      </a:moveTo>
                      <a:cubicBezTo>
                        <a:pt x="20" y="83"/>
                        <a:pt x="0" y="62"/>
                        <a:pt x="50" y="83"/>
                      </a:cubicBezTo>
                      <a:cubicBezTo>
                        <a:pt x="100" y="52"/>
                        <a:pt x="80" y="21"/>
                        <a:pt x="30" y="0"/>
                      </a:cubicBezTo>
                      <a:cubicBezTo>
                        <a:pt x="20" y="0"/>
                        <a:pt x="0" y="10"/>
                        <a:pt x="0" y="10"/>
                      </a:cubicBezTo>
                    </a:path>
                  </a:pathLst>
                </a:custGeom>
                <a:solidFill>
                  <a:srgbClr val="00CC9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84" name="Freeform 429"/>
                <p:cNvSpPr>
                  <a:spLocks/>
                </p:cNvSpPr>
                <p:nvPr/>
              </p:nvSpPr>
              <p:spPr bwMode="auto">
                <a:xfrm>
                  <a:off x="1183" y="2442"/>
                  <a:ext cx="6" cy="6"/>
                </a:xfrm>
                <a:custGeom>
                  <a:avLst/>
                  <a:gdLst>
                    <a:gd name="T0" fmla="*/ 0 w 6"/>
                    <a:gd name="T1" fmla="*/ 1 h 6"/>
                    <a:gd name="T2" fmla="*/ 3 w 6"/>
                    <a:gd name="T3" fmla="*/ 6 h 6"/>
                    <a:gd name="T4" fmla="*/ 2 w 6"/>
                    <a:gd name="T5" fmla="*/ 0 h 6"/>
                    <a:gd name="T6" fmla="*/ 0 w 6"/>
                    <a:gd name="T7" fmla="*/ 1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6"/>
                    <a:gd name="T14" fmla="*/ 6 w 6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6">
                      <a:moveTo>
                        <a:pt x="0" y="1"/>
                      </a:moveTo>
                      <a:cubicBezTo>
                        <a:pt x="1" y="6"/>
                        <a:pt x="0" y="4"/>
                        <a:pt x="3" y="6"/>
                      </a:cubicBezTo>
                      <a:cubicBezTo>
                        <a:pt x="6" y="3"/>
                        <a:pt x="5" y="1"/>
                        <a:pt x="2" y="0"/>
                      </a:cubicBezTo>
                      <a:cubicBezTo>
                        <a:pt x="1" y="0"/>
                        <a:pt x="0" y="1"/>
                        <a:pt x="0" y="1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676" name="Freeform 430"/>
              <p:cNvSpPr>
                <a:spLocks/>
              </p:cNvSpPr>
              <p:nvPr/>
            </p:nvSpPr>
            <p:spPr bwMode="auto">
              <a:xfrm>
                <a:off x="1137" y="2409"/>
                <a:ext cx="93" cy="56"/>
              </a:xfrm>
              <a:custGeom>
                <a:avLst/>
                <a:gdLst>
                  <a:gd name="T0" fmla="*/ 6 w 93"/>
                  <a:gd name="T1" fmla="*/ 0 h 56"/>
                  <a:gd name="T2" fmla="*/ 1 w 93"/>
                  <a:gd name="T3" fmla="*/ 7 h 56"/>
                  <a:gd name="T4" fmla="*/ 7 w 93"/>
                  <a:gd name="T5" fmla="*/ 20 h 56"/>
                  <a:gd name="T6" fmla="*/ 16 w 93"/>
                  <a:gd name="T7" fmla="*/ 37 h 56"/>
                  <a:gd name="T8" fmla="*/ 12 w 93"/>
                  <a:gd name="T9" fmla="*/ 50 h 56"/>
                  <a:gd name="T10" fmla="*/ 18 w 93"/>
                  <a:gd name="T11" fmla="*/ 56 h 56"/>
                  <a:gd name="T12" fmla="*/ 28 w 93"/>
                  <a:gd name="T13" fmla="*/ 54 h 56"/>
                  <a:gd name="T14" fmla="*/ 37 w 93"/>
                  <a:gd name="T15" fmla="*/ 49 h 56"/>
                  <a:gd name="T16" fmla="*/ 46 w 93"/>
                  <a:gd name="T17" fmla="*/ 45 h 56"/>
                  <a:gd name="T18" fmla="*/ 66 w 93"/>
                  <a:gd name="T19" fmla="*/ 50 h 56"/>
                  <a:gd name="T20" fmla="*/ 74 w 93"/>
                  <a:gd name="T21" fmla="*/ 56 h 56"/>
                  <a:gd name="T22" fmla="*/ 83 w 93"/>
                  <a:gd name="T23" fmla="*/ 56 h 56"/>
                  <a:gd name="T24" fmla="*/ 81 w 93"/>
                  <a:gd name="T25" fmla="*/ 44 h 56"/>
                  <a:gd name="T26" fmla="*/ 85 w 93"/>
                  <a:gd name="T27" fmla="*/ 29 h 56"/>
                  <a:gd name="T28" fmla="*/ 91 w 93"/>
                  <a:gd name="T29" fmla="*/ 19 h 56"/>
                  <a:gd name="T30" fmla="*/ 93 w 93"/>
                  <a:gd name="T31" fmla="*/ 10 h 56"/>
                  <a:gd name="T32" fmla="*/ 86 w 93"/>
                  <a:gd name="T33" fmla="*/ 1 h 56"/>
                  <a:gd name="T34" fmla="*/ 73 w 93"/>
                  <a:gd name="T35" fmla="*/ 6 h 56"/>
                  <a:gd name="T36" fmla="*/ 69 w 93"/>
                  <a:gd name="T37" fmla="*/ 12 h 56"/>
                  <a:gd name="T38" fmla="*/ 65 w 93"/>
                  <a:gd name="T39" fmla="*/ 14 h 56"/>
                  <a:gd name="T40" fmla="*/ 53 w 93"/>
                  <a:gd name="T41" fmla="*/ 23 h 56"/>
                  <a:gd name="T42" fmla="*/ 33 w 93"/>
                  <a:gd name="T43" fmla="*/ 20 h 56"/>
                  <a:gd name="T44" fmla="*/ 27 w 93"/>
                  <a:gd name="T45" fmla="*/ 14 h 56"/>
                  <a:gd name="T46" fmla="*/ 22 w 93"/>
                  <a:gd name="T47" fmla="*/ 9 h 56"/>
                  <a:gd name="T48" fmla="*/ 10 w 93"/>
                  <a:gd name="T49" fmla="*/ 1 h 56"/>
                  <a:gd name="T50" fmla="*/ 6 w 93"/>
                  <a:gd name="T51" fmla="*/ 0 h 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3"/>
                  <a:gd name="T79" fmla="*/ 0 h 56"/>
                  <a:gd name="T80" fmla="*/ 93 w 93"/>
                  <a:gd name="T81" fmla="*/ 56 h 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3" h="56">
                    <a:moveTo>
                      <a:pt x="6" y="0"/>
                    </a:moveTo>
                    <a:cubicBezTo>
                      <a:pt x="3" y="1"/>
                      <a:pt x="2" y="5"/>
                      <a:pt x="1" y="7"/>
                    </a:cubicBezTo>
                    <a:cubicBezTo>
                      <a:pt x="2" y="15"/>
                      <a:pt x="3" y="14"/>
                      <a:pt x="7" y="20"/>
                    </a:cubicBezTo>
                    <a:cubicBezTo>
                      <a:pt x="9" y="26"/>
                      <a:pt x="12" y="32"/>
                      <a:pt x="16" y="37"/>
                    </a:cubicBezTo>
                    <a:cubicBezTo>
                      <a:pt x="14" y="41"/>
                      <a:pt x="13" y="46"/>
                      <a:pt x="12" y="50"/>
                    </a:cubicBezTo>
                    <a:cubicBezTo>
                      <a:pt x="13" y="56"/>
                      <a:pt x="13" y="55"/>
                      <a:pt x="18" y="56"/>
                    </a:cubicBezTo>
                    <a:cubicBezTo>
                      <a:pt x="21" y="56"/>
                      <a:pt x="25" y="56"/>
                      <a:pt x="28" y="54"/>
                    </a:cubicBezTo>
                    <a:cubicBezTo>
                      <a:pt x="30" y="52"/>
                      <a:pt x="37" y="49"/>
                      <a:pt x="37" y="49"/>
                    </a:cubicBezTo>
                    <a:cubicBezTo>
                      <a:pt x="39" y="46"/>
                      <a:pt x="43" y="46"/>
                      <a:pt x="46" y="45"/>
                    </a:cubicBezTo>
                    <a:cubicBezTo>
                      <a:pt x="63" y="46"/>
                      <a:pt x="56" y="47"/>
                      <a:pt x="66" y="50"/>
                    </a:cubicBezTo>
                    <a:cubicBezTo>
                      <a:pt x="68" y="53"/>
                      <a:pt x="71" y="55"/>
                      <a:pt x="74" y="56"/>
                    </a:cubicBezTo>
                    <a:cubicBezTo>
                      <a:pt x="77" y="56"/>
                      <a:pt x="81" y="56"/>
                      <a:pt x="83" y="56"/>
                    </a:cubicBezTo>
                    <a:cubicBezTo>
                      <a:pt x="86" y="55"/>
                      <a:pt x="84" y="46"/>
                      <a:pt x="81" y="44"/>
                    </a:cubicBezTo>
                    <a:cubicBezTo>
                      <a:pt x="79" y="38"/>
                      <a:pt x="81" y="33"/>
                      <a:pt x="85" y="29"/>
                    </a:cubicBezTo>
                    <a:cubicBezTo>
                      <a:pt x="86" y="26"/>
                      <a:pt x="88" y="21"/>
                      <a:pt x="91" y="19"/>
                    </a:cubicBezTo>
                    <a:cubicBezTo>
                      <a:pt x="92" y="16"/>
                      <a:pt x="93" y="13"/>
                      <a:pt x="93" y="10"/>
                    </a:cubicBezTo>
                    <a:cubicBezTo>
                      <a:pt x="93" y="3"/>
                      <a:pt x="93" y="3"/>
                      <a:pt x="86" y="1"/>
                    </a:cubicBezTo>
                    <a:cubicBezTo>
                      <a:pt x="81" y="1"/>
                      <a:pt x="77" y="3"/>
                      <a:pt x="73" y="6"/>
                    </a:cubicBezTo>
                    <a:cubicBezTo>
                      <a:pt x="72" y="8"/>
                      <a:pt x="70" y="10"/>
                      <a:pt x="69" y="12"/>
                    </a:cubicBezTo>
                    <a:cubicBezTo>
                      <a:pt x="67" y="13"/>
                      <a:pt x="65" y="14"/>
                      <a:pt x="65" y="14"/>
                    </a:cubicBezTo>
                    <a:cubicBezTo>
                      <a:pt x="63" y="20"/>
                      <a:pt x="58" y="21"/>
                      <a:pt x="53" y="23"/>
                    </a:cubicBezTo>
                    <a:cubicBezTo>
                      <a:pt x="44" y="22"/>
                      <a:pt x="39" y="24"/>
                      <a:pt x="33" y="20"/>
                    </a:cubicBezTo>
                    <a:cubicBezTo>
                      <a:pt x="32" y="18"/>
                      <a:pt x="29" y="14"/>
                      <a:pt x="27" y="14"/>
                    </a:cubicBezTo>
                    <a:cubicBezTo>
                      <a:pt x="25" y="12"/>
                      <a:pt x="25" y="10"/>
                      <a:pt x="22" y="9"/>
                    </a:cubicBezTo>
                    <a:cubicBezTo>
                      <a:pt x="20" y="4"/>
                      <a:pt x="15" y="2"/>
                      <a:pt x="10" y="1"/>
                    </a:cubicBezTo>
                    <a:cubicBezTo>
                      <a:pt x="8" y="0"/>
                      <a:pt x="0" y="0"/>
                      <a:pt x="6" y="0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7" name="Freeform 431"/>
              <p:cNvSpPr>
                <a:spLocks/>
              </p:cNvSpPr>
              <p:nvPr/>
            </p:nvSpPr>
            <p:spPr bwMode="auto">
              <a:xfrm>
                <a:off x="818" y="1909"/>
                <a:ext cx="125" cy="81"/>
              </a:xfrm>
              <a:custGeom>
                <a:avLst/>
                <a:gdLst>
                  <a:gd name="T0" fmla="*/ 125 w 125"/>
                  <a:gd name="T1" fmla="*/ 78 h 81"/>
                  <a:gd name="T2" fmla="*/ 100 w 125"/>
                  <a:gd name="T3" fmla="*/ 81 h 81"/>
                  <a:gd name="T4" fmla="*/ 71 w 125"/>
                  <a:gd name="T5" fmla="*/ 80 h 81"/>
                  <a:gd name="T6" fmla="*/ 64 w 125"/>
                  <a:gd name="T7" fmla="*/ 77 h 81"/>
                  <a:gd name="T8" fmla="*/ 56 w 125"/>
                  <a:gd name="T9" fmla="*/ 72 h 81"/>
                  <a:gd name="T10" fmla="*/ 39 w 125"/>
                  <a:gd name="T11" fmla="*/ 64 h 81"/>
                  <a:gd name="T12" fmla="*/ 30 w 125"/>
                  <a:gd name="T13" fmla="*/ 53 h 81"/>
                  <a:gd name="T14" fmla="*/ 21 w 125"/>
                  <a:gd name="T15" fmla="*/ 41 h 81"/>
                  <a:gd name="T16" fmla="*/ 18 w 125"/>
                  <a:gd name="T17" fmla="*/ 35 h 81"/>
                  <a:gd name="T18" fmla="*/ 5 w 125"/>
                  <a:gd name="T19" fmla="*/ 14 h 81"/>
                  <a:gd name="T20" fmla="*/ 0 w 125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5"/>
                  <a:gd name="T34" fmla="*/ 0 h 81"/>
                  <a:gd name="T35" fmla="*/ 125 w 125"/>
                  <a:gd name="T36" fmla="*/ 81 h 8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5" h="81">
                    <a:moveTo>
                      <a:pt x="125" y="78"/>
                    </a:moveTo>
                    <a:cubicBezTo>
                      <a:pt x="117" y="81"/>
                      <a:pt x="111" y="80"/>
                      <a:pt x="100" y="81"/>
                    </a:cubicBezTo>
                    <a:cubicBezTo>
                      <a:pt x="90" y="80"/>
                      <a:pt x="81" y="80"/>
                      <a:pt x="71" y="80"/>
                    </a:cubicBezTo>
                    <a:cubicBezTo>
                      <a:pt x="69" y="80"/>
                      <a:pt x="64" y="77"/>
                      <a:pt x="64" y="77"/>
                    </a:cubicBezTo>
                    <a:cubicBezTo>
                      <a:pt x="62" y="75"/>
                      <a:pt x="59" y="73"/>
                      <a:pt x="56" y="72"/>
                    </a:cubicBezTo>
                    <a:cubicBezTo>
                      <a:pt x="54" y="69"/>
                      <a:pt x="43" y="65"/>
                      <a:pt x="39" y="64"/>
                    </a:cubicBezTo>
                    <a:cubicBezTo>
                      <a:pt x="38" y="60"/>
                      <a:pt x="33" y="55"/>
                      <a:pt x="30" y="53"/>
                    </a:cubicBezTo>
                    <a:cubicBezTo>
                      <a:pt x="28" y="49"/>
                      <a:pt x="25" y="42"/>
                      <a:pt x="21" y="41"/>
                    </a:cubicBezTo>
                    <a:cubicBezTo>
                      <a:pt x="20" y="36"/>
                      <a:pt x="21" y="37"/>
                      <a:pt x="18" y="35"/>
                    </a:cubicBezTo>
                    <a:cubicBezTo>
                      <a:pt x="16" y="28"/>
                      <a:pt x="10" y="19"/>
                      <a:pt x="5" y="14"/>
                    </a:cubicBezTo>
                    <a:cubicBezTo>
                      <a:pt x="4" y="9"/>
                      <a:pt x="2" y="3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8" name="Freeform 432"/>
              <p:cNvSpPr>
                <a:spLocks/>
              </p:cNvSpPr>
              <p:nvPr/>
            </p:nvSpPr>
            <p:spPr bwMode="auto">
              <a:xfrm>
                <a:off x="781" y="1697"/>
                <a:ext cx="38" cy="214"/>
              </a:xfrm>
              <a:custGeom>
                <a:avLst/>
                <a:gdLst>
                  <a:gd name="T0" fmla="*/ 38 w 38"/>
                  <a:gd name="T1" fmla="*/ 214 h 214"/>
                  <a:gd name="T2" fmla="*/ 29 w 38"/>
                  <a:gd name="T3" fmla="*/ 184 h 214"/>
                  <a:gd name="T4" fmla="*/ 26 w 38"/>
                  <a:gd name="T5" fmla="*/ 174 h 214"/>
                  <a:gd name="T6" fmla="*/ 22 w 38"/>
                  <a:gd name="T7" fmla="*/ 158 h 214"/>
                  <a:gd name="T8" fmla="*/ 17 w 38"/>
                  <a:gd name="T9" fmla="*/ 145 h 214"/>
                  <a:gd name="T10" fmla="*/ 12 w 38"/>
                  <a:gd name="T11" fmla="*/ 129 h 214"/>
                  <a:gd name="T12" fmla="*/ 9 w 38"/>
                  <a:gd name="T13" fmla="*/ 117 h 214"/>
                  <a:gd name="T14" fmla="*/ 6 w 38"/>
                  <a:gd name="T15" fmla="*/ 104 h 214"/>
                  <a:gd name="T16" fmla="*/ 3 w 38"/>
                  <a:gd name="T17" fmla="*/ 72 h 214"/>
                  <a:gd name="T18" fmla="*/ 0 w 38"/>
                  <a:gd name="T19" fmla="*/ 36 h 214"/>
                  <a:gd name="T20" fmla="*/ 2 w 38"/>
                  <a:gd name="T21" fmla="*/ 0 h 2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8"/>
                  <a:gd name="T34" fmla="*/ 0 h 214"/>
                  <a:gd name="T35" fmla="*/ 38 w 38"/>
                  <a:gd name="T36" fmla="*/ 214 h 2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8" h="214">
                    <a:moveTo>
                      <a:pt x="38" y="214"/>
                    </a:moveTo>
                    <a:cubicBezTo>
                      <a:pt x="36" y="205"/>
                      <a:pt x="35" y="189"/>
                      <a:pt x="29" y="184"/>
                    </a:cubicBezTo>
                    <a:cubicBezTo>
                      <a:pt x="28" y="180"/>
                      <a:pt x="28" y="177"/>
                      <a:pt x="26" y="174"/>
                    </a:cubicBezTo>
                    <a:cubicBezTo>
                      <a:pt x="25" y="169"/>
                      <a:pt x="24" y="163"/>
                      <a:pt x="22" y="158"/>
                    </a:cubicBezTo>
                    <a:cubicBezTo>
                      <a:pt x="21" y="153"/>
                      <a:pt x="18" y="150"/>
                      <a:pt x="17" y="145"/>
                    </a:cubicBezTo>
                    <a:cubicBezTo>
                      <a:pt x="16" y="139"/>
                      <a:pt x="17" y="133"/>
                      <a:pt x="12" y="129"/>
                    </a:cubicBezTo>
                    <a:cubicBezTo>
                      <a:pt x="11" y="124"/>
                      <a:pt x="10" y="121"/>
                      <a:pt x="9" y="117"/>
                    </a:cubicBezTo>
                    <a:cubicBezTo>
                      <a:pt x="8" y="111"/>
                      <a:pt x="7" y="109"/>
                      <a:pt x="6" y="104"/>
                    </a:cubicBezTo>
                    <a:cubicBezTo>
                      <a:pt x="5" y="93"/>
                      <a:pt x="5" y="82"/>
                      <a:pt x="3" y="72"/>
                    </a:cubicBezTo>
                    <a:cubicBezTo>
                      <a:pt x="2" y="59"/>
                      <a:pt x="1" y="49"/>
                      <a:pt x="0" y="36"/>
                    </a:cubicBezTo>
                    <a:cubicBezTo>
                      <a:pt x="0" y="24"/>
                      <a:pt x="2" y="12"/>
                      <a:pt x="2" y="0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79" name="Freeform 433"/>
              <p:cNvSpPr>
                <a:spLocks/>
              </p:cNvSpPr>
              <p:nvPr/>
            </p:nvSpPr>
            <p:spPr bwMode="auto">
              <a:xfrm>
                <a:off x="781" y="1291"/>
                <a:ext cx="214" cy="410"/>
              </a:xfrm>
              <a:custGeom>
                <a:avLst/>
                <a:gdLst>
                  <a:gd name="T0" fmla="*/ 214 w 214"/>
                  <a:gd name="T1" fmla="*/ 0 h 410"/>
                  <a:gd name="T2" fmla="*/ 204 w 214"/>
                  <a:gd name="T3" fmla="*/ 8 h 410"/>
                  <a:gd name="T4" fmla="*/ 193 w 214"/>
                  <a:gd name="T5" fmla="*/ 17 h 410"/>
                  <a:gd name="T6" fmla="*/ 185 w 214"/>
                  <a:gd name="T7" fmla="*/ 23 h 410"/>
                  <a:gd name="T8" fmla="*/ 172 w 214"/>
                  <a:gd name="T9" fmla="*/ 42 h 410"/>
                  <a:gd name="T10" fmla="*/ 158 w 214"/>
                  <a:gd name="T11" fmla="*/ 59 h 410"/>
                  <a:gd name="T12" fmla="*/ 151 w 214"/>
                  <a:gd name="T13" fmla="*/ 66 h 410"/>
                  <a:gd name="T14" fmla="*/ 139 w 214"/>
                  <a:gd name="T15" fmla="*/ 84 h 410"/>
                  <a:gd name="T16" fmla="*/ 126 w 214"/>
                  <a:gd name="T17" fmla="*/ 99 h 410"/>
                  <a:gd name="T18" fmla="*/ 118 w 214"/>
                  <a:gd name="T19" fmla="*/ 112 h 410"/>
                  <a:gd name="T20" fmla="*/ 105 w 214"/>
                  <a:gd name="T21" fmla="*/ 131 h 410"/>
                  <a:gd name="T22" fmla="*/ 95 w 214"/>
                  <a:gd name="T23" fmla="*/ 148 h 410"/>
                  <a:gd name="T24" fmla="*/ 88 w 214"/>
                  <a:gd name="T25" fmla="*/ 160 h 410"/>
                  <a:gd name="T26" fmla="*/ 79 w 214"/>
                  <a:gd name="T27" fmla="*/ 172 h 410"/>
                  <a:gd name="T28" fmla="*/ 67 w 214"/>
                  <a:gd name="T29" fmla="*/ 190 h 410"/>
                  <a:gd name="T30" fmla="*/ 58 w 214"/>
                  <a:gd name="T31" fmla="*/ 207 h 410"/>
                  <a:gd name="T32" fmla="*/ 55 w 214"/>
                  <a:gd name="T33" fmla="*/ 213 h 410"/>
                  <a:gd name="T34" fmla="*/ 49 w 214"/>
                  <a:gd name="T35" fmla="*/ 228 h 410"/>
                  <a:gd name="T36" fmla="*/ 42 w 214"/>
                  <a:gd name="T37" fmla="*/ 241 h 410"/>
                  <a:gd name="T38" fmla="*/ 25 w 214"/>
                  <a:gd name="T39" fmla="*/ 293 h 410"/>
                  <a:gd name="T40" fmla="*/ 16 w 214"/>
                  <a:gd name="T41" fmla="*/ 316 h 410"/>
                  <a:gd name="T42" fmla="*/ 4 w 214"/>
                  <a:gd name="T43" fmla="*/ 370 h 410"/>
                  <a:gd name="T44" fmla="*/ 2 w 214"/>
                  <a:gd name="T45" fmla="*/ 403 h 410"/>
                  <a:gd name="T46" fmla="*/ 0 w 214"/>
                  <a:gd name="T47" fmla="*/ 410 h 4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14"/>
                  <a:gd name="T73" fmla="*/ 0 h 410"/>
                  <a:gd name="T74" fmla="*/ 214 w 214"/>
                  <a:gd name="T75" fmla="*/ 410 h 4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14" h="410">
                    <a:moveTo>
                      <a:pt x="214" y="0"/>
                    </a:moveTo>
                    <a:cubicBezTo>
                      <a:pt x="210" y="3"/>
                      <a:pt x="207" y="5"/>
                      <a:pt x="204" y="8"/>
                    </a:cubicBezTo>
                    <a:cubicBezTo>
                      <a:pt x="203" y="11"/>
                      <a:pt x="197" y="16"/>
                      <a:pt x="193" y="17"/>
                    </a:cubicBezTo>
                    <a:cubicBezTo>
                      <a:pt x="191" y="20"/>
                      <a:pt x="188" y="23"/>
                      <a:pt x="185" y="23"/>
                    </a:cubicBezTo>
                    <a:cubicBezTo>
                      <a:pt x="181" y="30"/>
                      <a:pt x="179" y="38"/>
                      <a:pt x="172" y="42"/>
                    </a:cubicBezTo>
                    <a:cubicBezTo>
                      <a:pt x="171" y="48"/>
                      <a:pt x="163" y="55"/>
                      <a:pt x="158" y="59"/>
                    </a:cubicBezTo>
                    <a:cubicBezTo>
                      <a:pt x="157" y="61"/>
                      <a:pt x="154" y="65"/>
                      <a:pt x="151" y="66"/>
                    </a:cubicBezTo>
                    <a:cubicBezTo>
                      <a:pt x="149" y="71"/>
                      <a:pt x="143" y="81"/>
                      <a:pt x="139" y="84"/>
                    </a:cubicBezTo>
                    <a:cubicBezTo>
                      <a:pt x="136" y="90"/>
                      <a:pt x="130" y="93"/>
                      <a:pt x="126" y="99"/>
                    </a:cubicBezTo>
                    <a:cubicBezTo>
                      <a:pt x="123" y="104"/>
                      <a:pt x="122" y="108"/>
                      <a:pt x="118" y="112"/>
                    </a:cubicBezTo>
                    <a:cubicBezTo>
                      <a:pt x="115" y="119"/>
                      <a:pt x="110" y="126"/>
                      <a:pt x="105" y="131"/>
                    </a:cubicBezTo>
                    <a:cubicBezTo>
                      <a:pt x="104" y="136"/>
                      <a:pt x="99" y="144"/>
                      <a:pt x="95" y="148"/>
                    </a:cubicBezTo>
                    <a:cubicBezTo>
                      <a:pt x="93" y="152"/>
                      <a:pt x="91" y="158"/>
                      <a:pt x="88" y="160"/>
                    </a:cubicBezTo>
                    <a:cubicBezTo>
                      <a:pt x="87" y="163"/>
                      <a:pt x="82" y="170"/>
                      <a:pt x="79" y="172"/>
                    </a:cubicBezTo>
                    <a:cubicBezTo>
                      <a:pt x="76" y="178"/>
                      <a:pt x="72" y="184"/>
                      <a:pt x="67" y="190"/>
                    </a:cubicBezTo>
                    <a:cubicBezTo>
                      <a:pt x="64" y="195"/>
                      <a:pt x="63" y="202"/>
                      <a:pt x="58" y="207"/>
                    </a:cubicBezTo>
                    <a:cubicBezTo>
                      <a:pt x="57" y="212"/>
                      <a:pt x="58" y="210"/>
                      <a:pt x="55" y="213"/>
                    </a:cubicBezTo>
                    <a:cubicBezTo>
                      <a:pt x="53" y="218"/>
                      <a:pt x="51" y="223"/>
                      <a:pt x="49" y="228"/>
                    </a:cubicBezTo>
                    <a:cubicBezTo>
                      <a:pt x="47" y="233"/>
                      <a:pt x="45" y="238"/>
                      <a:pt x="42" y="241"/>
                    </a:cubicBezTo>
                    <a:cubicBezTo>
                      <a:pt x="37" y="259"/>
                      <a:pt x="34" y="276"/>
                      <a:pt x="25" y="293"/>
                    </a:cubicBezTo>
                    <a:cubicBezTo>
                      <a:pt x="22" y="300"/>
                      <a:pt x="22" y="311"/>
                      <a:pt x="16" y="316"/>
                    </a:cubicBezTo>
                    <a:cubicBezTo>
                      <a:pt x="12" y="333"/>
                      <a:pt x="11" y="354"/>
                      <a:pt x="4" y="370"/>
                    </a:cubicBezTo>
                    <a:cubicBezTo>
                      <a:pt x="3" y="380"/>
                      <a:pt x="3" y="395"/>
                      <a:pt x="2" y="403"/>
                    </a:cubicBezTo>
                    <a:cubicBezTo>
                      <a:pt x="1" y="405"/>
                      <a:pt x="0" y="410"/>
                      <a:pt x="0" y="410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0" name="Freeform 434"/>
              <p:cNvSpPr>
                <a:spLocks/>
              </p:cNvSpPr>
              <p:nvPr/>
            </p:nvSpPr>
            <p:spPr bwMode="auto">
              <a:xfrm>
                <a:off x="995" y="1247"/>
                <a:ext cx="82" cy="46"/>
              </a:xfrm>
              <a:custGeom>
                <a:avLst/>
                <a:gdLst>
                  <a:gd name="T0" fmla="*/ 0 w 82"/>
                  <a:gd name="T1" fmla="*/ 46 h 46"/>
                  <a:gd name="T2" fmla="*/ 7 w 82"/>
                  <a:gd name="T3" fmla="*/ 37 h 46"/>
                  <a:gd name="T4" fmla="*/ 15 w 82"/>
                  <a:gd name="T5" fmla="*/ 32 h 46"/>
                  <a:gd name="T6" fmla="*/ 19 w 82"/>
                  <a:gd name="T7" fmla="*/ 29 h 46"/>
                  <a:gd name="T8" fmla="*/ 27 w 82"/>
                  <a:gd name="T9" fmla="*/ 22 h 46"/>
                  <a:gd name="T10" fmla="*/ 40 w 82"/>
                  <a:gd name="T11" fmla="*/ 12 h 46"/>
                  <a:gd name="T12" fmla="*/ 47 w 82"/>
                  <a:gd name="T13" fmla="*/ 8 h 46"/>
                  <a:gd name="T14" fmla="*/ 63 w 82"/>
                  <a:gd name="T15" fmla="*/ 0 h 46"/>
                  <a:gd name="T16" fmla="*/ 73 w 82"/>
                  <a:gd name="T17" fmla="*/ 4 h 46"/>
                  <a:gd name="T18" fmla="*/ 78 w 82"/>
                  <a:gd name="T19" fmla="*/ 9 h 46"/>
                  <a:gd name="T20" fmla="*/ 82 w 82"/>
                  <a:gd name="T21" fmla="*/ 17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2"/>
                  <a:gd name="T34" fmla="*/ 0 h 46"/>
                  <a:gd name="T35" fmla="*/ 82 w 82"/>
                  <a:gd name="T36" fmla="*/ 46 h 4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2" h="46">
                    <a:moveTo>
                      <a:pt x="0" y="46"/>
                    </a:moveTo>
                    <a:cubicBezTo>
                      <a:pt x="1" y="44"/>
                      <a:pt x="4" y="38"/>
                      <a:pt x="7" y="37"/>
                    </a:cubicBezTo>
                    <a:cubicBezTo>
                      <a:pt x="9" y="34"/>
                      <a:pt x="12" y="34"/>
                      <a:pt x="15" y="32"/>
                    </a:cubicBezTo>
                    <a:cubicBezTo>
                      <a:pt x="16" y="31"/>
                      <a:pt x="19" y="29"/>
                      <a:pt x="19" y="29"/>
                    </a:cubicBezTo>
                    <a:cubicBezTo>
                      <a:pt x="21" y="26"/>
                      <a:pt x="24" y="23"/>
                      <a:pt x="27" y="22"/>
                    </a:cubicBezTo>
                    <a:cubicBezTo>
                      <a:pt x="31" y="17"/>
                      <a:pt x="34" y="14"/>
                      <a:pt x="40" y="12"/>
                    </a:cubicBezTo>
                    <a:cubicBezTo>
                      <a:pt x="42" y="10"/>
                      <a:pt x="44" y="9"/>
                      <a:pt x="47" y="8"/>
                    </a:cubicBezTo>
                    <a:cubicBezTo>
                      <a:pt x="51" y="4"/>
                      <a:pt x="58" y="3"/>
                      <a:pt x="63" y="0"/>
                    </a:cubicBezTo>
                    <a:cubicBezTo>
                      <a:pt x="72" y="1"/>
                      <a:pt x="68" y="2"/>
                      <a:pt x="73" y="4"/>
                    </a:cubicBezTo>
                    <a:cubicBezTo>
                      <a:pt x="77" y="9"/>
                      <a:pt x="75" y="8"/>
                      <a:pt x="78" y="9"/>
                    </a:cubicBezTo>
                    <a:cubicBezTo>
                      <a:pt x="79" y="13"/>
                      <a:pt x="82" y="14"/>
                      <a:pt x="82" y="17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1" name="Freeform 435"/>
              <p:cNvSpPr>
                <a:spLocks/>
              </p:cNvSpPr>
              <p:nvPr/>
            </p:nvSpPr>
            <p:spPr bwMode="auto">
              <a:xfrm>
                <a:off x="995" y="1268"/>
                <a:ext cx="86" cy="131"/>
              </a:xfrm>
              <a:custGeom>
                <a:avLst/>
                <a:gdLst>
                  <a:gd name="T0" fmla="*/ 83 w 86"/>
                  <a:gd name="T1" fmla="*/ 0 h 131"/>
                  <a:gd name="T2" fmla="*/ 76 w 86"/>
                  <a:gd name="T3" fmla="*/ 35 h 131"/>
                  <a:gd name="T4" fmla="*/ 71 w 86"/>
                  <a:gd name="T5" fmla="*/ 50 h 131"/>
                  <a:gd name="T6" fmla="*/ 68 w 86"/>
                  <a:gd name="T7" fmla="*/ 54 h 131"/>
                  <a:gd name="T8" fmla="*/ 59 w 86"/>
                  <a:gd name="T9" fmla="*/ 75 h 131"/>
                  <a:gd name="T10" fmla="*/ 50 w 86"/>
                  <a:gd name="T11" fmla="*/ 82 h 131"/>
                  <a:gd name="T12" fmla="*/ 38 w 86"/>
                  <a:gd name="T13" fmla="*/ 93 h 131"/>
                  <a:gd name="T14" fmla="*/ 30 w 86"/>
                  <a:gd name="T15" fmla="*/ 99 h 131"/>
                  <a:gd name="T16" fmla="*/ 21 w 86"/>
                  <a:gd name="T17" fmla="*/ 108 h 131"/>
                  <a:gd name="T18" fmla="*/ 9 w 86"/>
                  <a:gd name="T19" fmla="*/ 122 h 131"/>
                  <a:gd name="T20" fmla="*/ 5 w 86"/>
                  <a:gd name="T21" fmla="*/ 125 h 131"/>
                  <a:gd name="T22" fmla="*/ 0 w 86"/>
                  <a:gd name="T23" fmla="*/ 131 h 1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6"/>
                  <a:gd name="T37" fmla="*/ 0 h 131"/>
                  <a:gd name="T38" fmla="*/ 86 w 86"/>
                  <a:gd name="T39" fmla="*/ 131 h 1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6" h="131">
                    <a:moveTo>
                      <a:pt x="83" y="0"/>
                    </a:moveTo>
                    <a:cubicBezTo>
                      <a:pt x="86" y="8"/>
                      <a:pt x="81" y="28"/>
                      <a:pt x="76" y="35"/>
                    </a:cubicBezTo>
                    <a:cubicBezTo>
                      <a:pt x="75" y="41"/>
                      <a:pt x="74" y="45"/>
                      <a:pt x="71" y="50"/>
                    </a:cubicBezTo>
                    <a:cubicBezTo>
                      <a:pt x="70" y="52"/>
                      <a:pt x="68" y="54"/>
                      <a:pt x="68" y="54"/>
                    </a:cubicBezTo>
                    <a:cubicBezTo>
                      <a:pt x="66" y="61"/>
                      <a:pt x="66" y="71"/>
                      <a:pt x="59" y="75"/>
                    </a:cubicBezTo>
                    <a:cubicBezTo>
                      <a:pt x="57" y="80"/>
                      <a:pt x="55" y="81"/>
                      <a:pt x="50" y="82"/>
                    </a:cubicBezTo>
                    <a:cubicBezTo>
                      <a:pt x="47" y="86"/>
                      <a:pt x="42" y="92"/>
                      <a:pt x="38" y="93"/>
                    </a:cubicBezTo>
                    <a:cubicBezTo>
                      <a:pt x="36" y="96"/>
                      <a:pt x="34" y="99"/>
                      <a:pt x="30" y="99"/>
                    </a:cubicBezTo>
                    <a:cubicBezTo>
                      <a:pt x="29" y="103"/>
                      <a:pt x="24" y="106"/>
                      <a:pt x="21" y="108"/>
                    </a:cubicBezTo>
                    <a:cubicBezTo>
                      <a:pt x="19" y="112"/>
                      <a:pt x="12" y="120"/>
                      <a:pt x="9" y="122"/>
                    </a:cubicBezTo>
                    <a:cubicBezTo>
                      <a:pt x="8" y="122"/>
                      <a:pt x="5" y="125"/>
                      <a:pt x="5" y="125"/>
                    </a:cubicBezTo>
                    <a:cubicBezTo>
                      <a:pt x="4" y="125"/>
                      <a:pt x="2" y="131"/>
                      <a:pt x="0" y="131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2" name="Freeform 436"/>
              <p:cNvSpPr>
                <a:spLocks/>
              </p:cNvSpPr>
              <p:nvPr/>
            </p:nvSpPr>
            <p:spPr bwMode="auto">
              <a:xfrm>
                <a:off x="1032" y="1343"/>
                <a:ext cx="29" cy="67"/>
              </a:xfrm>
              <a:custGeom>
                <a:avLst/>
                <a:gdLst>
                  <a:gd name="T0" fmla="*/ 27 w 29"/>
                  <a:gd name="T1" fmla="*/ 0 h 67"/>
                  <a:gd name="T2" fmla="*/ 22 w 29"/>
                  <a:gd name="T3" fmla="*/ 14 h 67"/>
                  <a:gd name="T4" fmla="*/ 16 w 29"/>
                  <a:gd name="T5" fmla="*/ 30 h 67"/>
                  <a:gd name="T6" fmla="*/ 8 w 29"/>
                  <a:gd name="T7" fmla="*/ 43 h 67"/>
                  <a:gd name="T8" fmla="*/ 0 w 29"/>
                  <a:gd name="T9" fmla="*/ 65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67"/>
                  <a:gd name="T17" fmla="*/ 29 w 2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67">
                    <a:moveTo>
                      <a:pt x="27" y="0"/>
                    </a:moveTo>
                    <a:cubicBezTo>
                      <a:pt x="29" y="4"/>
                      <a:pt x="25" y="12"/>
                      <a:pt x="22" y="14"/>
                    </a:cubicBezTo>
                    <a:cubicBezTo>
                      <a:pt x="21" y="18"/>
                      <a:pt x="19" y="27"/>
                      <a:pt x="16" y="30"/>
                    </a:cubicBezTo>
                    <a:cubicBezTo>
                      <a:pt x="12" y="34"/>
                      <a:pt x="10" y="38"/>
                      <a:pt x="8" y="43"/>
                    </a:cubicBezTo>
                    <a:cubicBezTo>
                      <a:pt x="8" y="46"/>
                      <a:pt x="3" y="67"/>
                      <a:pt x="0" y="65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3" name="Freeform 437"/>
              <p:cNvSpPr>
                <a:spLocks/>
              </p:cNvSpPr>
              <p:nvPr/>
            </p:nvSpPr>
            <p:spPr bwMode="auto">
              <a:xfrm>
                <a:off x="1129" y="1834"/>
                <a:ext cx="37" cy="42"/>
              </a:xfrm>
              <a:custGeom>
                <a:avLst/>
                <a:gdLst>
                  <a:gd name="T0" fmla="*/ 2 w 37"/>
                  <a:gd name="T1" fmla="*/ 42 h 42"/>
                  <a:gd name="T2" fmla="*/ 11 w 37"/>
                  <a:gd name="T3" fmla="*/ 16 h 42"/>
                  <a:gd name="T4" fmla="*/ 37 w 37"/>
                  <a:gd name="T5" fmla="*/ 0 h 42"/>
                  <a:gd name="T6" fmla="*/ 0 60000 65536"/>
                  <a:gd name="T7" fmla="*/ 0 60000 65536"/>
                  <a:gd name="T8" fmla="*/ 0 60000 65536"/>
                  <a:gd name="T9" fmla="*/ 0 w 37"/>
                  <a:gd name="T10" fmla="*/ 0 h 42"/>
                  <a:gd name="T11" fmla="*/ 37 w 37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" h="42">
                    <a:moveTo>
                      <a:pt x="2" y="42"/>
                    </a:moveTo>
                    <a:cubicBezTo>
                      <a:pt x="1" y="32"/>
                      <a:pt x="0" y="20"/>
                      <a:pt x="11" y="16"/>
                    </a:cubicBezTo>
                    <a:cubicBezTo>
                      <a:pt x="14" y="13"/>
                      <a:pt x="34" y="0"/>
                      <a:pt x="37" y="0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4" name="Freeform 438"/>
              <p:cNvSpPr>
                <a:spLocks/>
              </p:cNvSpPr>
              <p:nvPr/>
            </p:nvSpPr>
            <p:spPr bwMode="auto">
              <a:xfrm>
                <a:off x="1189" y="1834"/>
                <a:ext cx="37" cy="42"/>
              </a:xfrm>
              <a:custGeom>
                <a:avLst/>
                <a:gdLst>
                  <a:gd name="T0" fmla="*/ 35 w 37"/>
                  <a:gd name="T1" fmla="*/ 42 h 42"/>
                  <a:gd name="T2" fmla="*/ 26 w 37"/>
                  <a:gd name="T3" fmla="*/ 16 h 42"/>
                  <a:gd name="T4" fmla="*/ 0 w 37"/>
                  <a:gd name="T5" fmla="*/ 0 h 42"/>
                  <a:gd name="T6" fmla="*/ 0 60000 65536"/>
                  <a:gd name="T7" fmla="*/ 0 60000 65536"/>
                  <a:gd name="T8" fmla="*/ 0 60000 65536"/>
                  <a:gd name="T9" fmla="*/ 0 w 37"/>
                  <a:gd name="T10" fmla="*/ 0 h 42"/>
                  <a:gd name="T11" fmla="*/ 37 w 37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" h="42">
                    <a:moveTo>
                      <a:pt x="35" y="42"/>
                    </a:moveTo>
                    <a:cubicBezTo>
                      <a:pt x="36" y="32"/>
                      <a:pt x="37" y="20"/>
                      <a:pt x="26" y="16"/>
                    </a:cubicBezTo>
                    <a:cubicBezTo>
                      <a:pt x="24" y="13"/>
                      <a:pt x="3" y="0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5" name="Freeform 439"/>
              <p:cNvSpPr>
                <a:spLocks/>
              </p:cNvSpPr>
              <p:nvPr/>
            </p:nvSpPr>
            <p:spPr bwMode="auto">
              <a:xfrm>
                <a:off x="1167" y="1890"/>
                <a:ext cx="84" cy="11"/>
              </a:xfrm>
              <a:custGeom>
                <a:avLst/>
                <a:gdLst>
                  <a:gd name="T0" fmla="*/ 84 w 84"/>
                  <a:gd name="T1" fmla="*/ 1 h 11"/>
                  <a:gd name="T2" fmla="*/ 61 w 84"/>
                  <a:gd name="T3" fmla="*/ 0 h 11"/>
                  <a:gd name="T4" fmla="*/ 41 w 84"/>
                  <a:gd name="T5" fmla="*/ 5 h 11"/>
                  <a:gd name="T6" fmla="*/ 0 w 84"/>
                  <a:gd name="T7" fmla="*/ 11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4"/>
                  <a:gd name="T13" fmla="*/ 0 h 11"/>
                  <a:gd name="T14" fmla="*/ 84 w 8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4" h="11">
                    <a:moveTo>
                      <a:pt x="84" y="1"/>
                    </a:moveTo>
                    <a:cubicBezTo>
                      <a:pt x="76" y="0"/>
                      <a:pt x="70" y="0"/>
                      <a:pt x="61" y="0"/>
                    </a:cubicBezTo>
                    <a:cubicBezTo>
                      <a:pt x="55" y="2"/>
                      <a:pt x="48" y="4"/>
                      <a:pt x="41" y="5"/>
                    </a:cubicBezTo>
                    <a:cubicBezTo>
                      <a:pt x="29" y="10"/>
                      <a:pt x="13" y="11"/>
                      <a:pt x="0" y="11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6" name="Freeform 440"/>
              <p:cNvSpPr>
                <a:spLocks/>
              </p:cNvSpPr>
              <p:nvPr/>
            </p:nvSpPr>
            <p:spPr bwMode="auto">
              <a:xfrm>
                <a:off x="1212" y="1877"/>
                <a:ext cx="12" cy="17"/>
              </a:xfrm>
              <a:custGeom>
                <a:avLst/>
                <a:gdLst>
                  <a:gd name="T0" fmla="*/ 12 w 12"/>
                  <a:gd name="T1" fmla="*/ 0 h 17"/>
                  <a:gd name="T2" fmla="*/ 6 w 12"/>
                  <a:gd name="T3" fmla="*/ 13 h 17"/>
                  <a:gd name="T4" fmla="*/ 0 w 12"/>
                  <a:gd name="T5" fmla="*/ 17 h 17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7"/>
                  <a:gd name="T11" fmla="*/ 12 w 12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7">
                    <a:moveTo>
                      <a:pt x="12" y="0"/>
                    </a:moveTo>
                    <a:cubicBezTo>
                      <a:pt x="10" y="4"/>
                      <a:pt x="10" y="10"/>
                      <a:pt x="6" y="13"/>
                    </a:cubicBezTo>
                    <a:cubicBezTo>
                      <a:pt x="5" y="15"/>
                      <a:pt x="0" y="17"/>
                      <a:pt x="0" y="17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7" name="Freeform 441"/>
              <p:cNvSpPr>
                <a:spLocks/>
              </p:cNvSpPr>
              <p:nvPr/>
            </p:nvSpPr>
            <p:spPr bwMode="auto">
              <a:xfrm>
                <a:off x="1222" y="1641"/>
                <a:ext cx="65" cy="245"/>
              </a:xfrm>
              <a:custGeom>
                <a:avLst/>
                <a:gdLst>
                  <a:gd name="T0" fmla="*/ 3 w 65"/>
                  <a:gd name="T1" fmla="*/ 0 h 245"/>
                  <a:gd name="T2" fmla="*/ 8 w 65"/>
                  <a:gd name="T3" fmla="*/ 6 h 245"/>
                  <a:gd name="T4" fmla="*/ 16 w 65"/>
                  <a:gd name="T5" fmla="*/ 13 h 245"/>
                  <a:gd name="T6" fmla="*/ 24 w 65"/>
                  <a:gd name="T7" fmla="*/ 21 h 245"/>
                  <a:gd name="T8" fmla="*/ 28 w 65"/>
                  <a:gd name="T9" fmla="*/ 23 h 245"/>
                  <a:gd name="T10" fmla="*/ 37 w 65"/>
                  <a:gd name="T11" fmla="*/ 30 h 245"/>
                  <a:gd name="T12" fmla="*/ 45 w 65"/>
                  <a:gd name="T13" fmla="*/ 38 h 245"/>
                  <a:gd name="T14" fmla="*/ 49 w 65"/>
                  <a:gd name="T15" fmla="*/ 47 h 245"/>
                  <a:gd name="T16" fmla="*/ 58 w 65"/>
                  <a:gd name="T17" fmla="*/ 70 h 245"/>
                  <a:gd name="T18" fmla="*/ 61 w 65"/>
                  <a:gd name="T19" fmla="*/ 81 h 245"/>
                  <a:gd name="T20" fmla="*/ 56 w 65"/>
                  <a:gd name="T21" fmla="*/ 154 h 245"/>
                  <a:gd name="T22" fmla="*/ 52 w 65"/>
                  <a:gd name="T23" fmla="*/ 175 h 245"/>
                  <a:gd name="T24" fmla="*/ 39 w 65"/>
                  <a:gd name="T25" fmla="*/ 209 h 245"/>
                  <a:gd name="T26" fmla="*/ 23 w 65"/>
                  <a:gd name="T27" fmla="*/ 226 h 245"/>
                  <a:gd name="T28" fmla="*/ 19 w 65"/>
                  <a:gd name="T29" fmla="*/ 232 h 245"/>
                  <a:gd name="T30" fmla="*/ 15 w 65"/>
                  <a:gd name="T31" fmla="*/ 235 h 245"/>
                  <a:gd name="T32" fmla="*/ 8 w 65"/>
                  <a:gd name="T33" fmla="*/ 240 h 245"/>
                  <a:gd name="T34" fmla="*/ 2 w 65"/>
                  <a:gd name="T35" fmla="*/ 242 h 245"/>
                  <a:gd name="T36" fmla="*/ 0 w 65"/>
                  <a:gd name="T37" fmla="*/ 245 h 2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245"/>
                  <a:gd name="T59" fmla="*/ 65 w 65"/>
                  <a:gd name="T60" fmla="*/ 245 h 24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245">
                    <a:moveTo>
                      <a:pt x="3" y="0"/>
                    </a:moveTo>
                    <a:cubicBezTo>
                      <a:pt x="4" y="3"/>
                      <a:pt x="5" y="4"/>
                      <a:pt x="8" y="6"/>
                    </a:cubicBezTo>
                    <a:cubicBezTo>
                      <a:pt x="9" y="9"/>
                      <a:pt x="13" y="12"/>
                      <a:pt x="16" y="13"/>
                    </a:cubicBezTo>
                    <a:cubicBezTo>
                      <a:pt x="19" y="16"/>
                      <a:pt x="22" y="18"/>
                      <a:pt x="24" y="21"/>
                    </a:cubicBezTo>
                    <a:cubicBezTo>
                      <a:pt x="26" y="22"/>
                      <a:pt x="28" y="23"/>
                      <a:pt x="28" y="23"/>
                    </a:cubicBezTo>
                    <a:cubicBezTo>
                      <a:pt x="31" y="26"/>
                      <a:pt x="34" y="29"/>
                      <a:pt x="37" y="30"/>
                    </a:cubicBezTo>
                    <a:cubicBezTo>
                      <a:pt x="39" y="34"/>
                      <a:pt x="42" y="35"/>
                      <a:pt x="45" y="38"/>
                    </a:cubicBezTo>
                    <a:cubicBezTo>
                      <a:pt x="47" y="40"/>
                      <a:pt x="47" y="44"/>
                      <a:pt x="49" y="47"/>
                    </a:cubicBezTo>
                    <a:cubicBezTo>
                      <a:pt x="50" y="52"/>
                      <a:pt x="52" y="68"/>
                      <a:pt x="58" y="70"/>
                    </a:cubicBezTo>
                    <a:cubicBezTo>
                      <a:pt x="59" y="73"/>
                      <a:pt x="60" y="78"/>
                      <a:pt x="61" y="81"/>
                    </a:cubicBezTo>
                    <a:cubicBezTo>
                      <a:pt x="62" y="105"/>
                      <a:pt x="65" y="130"/>
                      <a:pt x="56" y="154"/>
                    </a:cubicBezTo>
                    <a:cubicBezTo>
                      <a:pt x="55" y="161"/>
                      <a:pt x="54" y="168"/>
                      <a:pt x="52" y="175"/>
                    </a:cubicBezTo>
                    <a:cubicBezTo>
                      <a:pt x="51" y="187"/>
                      <a:pt x="48" y="199"/>
                      <a:pt x="39" y="209"/>
                    </a:cubicBezTo>
                    <a:cubicBezTo>
                      <a:pt x="38" y="214"/>
                      <a:pt x="28" y="225"/>
                      <a:pt x="23" y="226"/>
                    </a:cubicBezTo>
                    <a:cubicBezTo>
                      <a:pt x="22" y="228"/>
                      <a:pt x="20" y="230"/>
                      <a:pt x="19" y="232"/>
                    </a:cubicBezTo>
                    <a:cubicBezTo>
                      <a:pt x="17" y="233"/>
                      <a:pt x="15" y="235"/>
                      <a:pt x="15" y="235"/>
                    </a:cubicBezTo>
                    <a:cubicBezTo>
                      <a:pt x="13" y="237"/>
                      <a:pt x="10" y="239"/>
                      <a:pt x="8" y="240"/>
                    </a:cubicBezTo>
                    <a:cubicBezTo>
                      <a:pt x="6" y="242"/>
                      <a:pt x="2" y="242"/>
                      <a:pt x="2" y="242"/>
                    </a:cubicBezTo>
                    <a:cubicBezTo>
                      <a:pt x="1" y="244"/>
                      <a:pt x="1" y="244"/>
                      <a:pt x="0" y="245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8" name="Freeform 442"/>
              <p:cNvSpPr>
                <a:spLocks/>
              </p:cNvSpPr>
              <p:nvPr/>
            </p:nvSpPr>
            <p:spPr bwMode="auto">
              <a:xfrm>
                <a:off x="1215" y="1595"/>
                <a:ext cx="11" cy="48"/>
              </a:xfrm>
              <a:custGeom>
                <a:avLst/>
                <a:gdLst>
                  <a:gd name="T0" fmla="*/ 0 w 11"/>
                  <a:gd name="T1" fmla="*/ 0 h 48"/>
                  <a:gd name="T2" fmla="*/ 9 w 11"/>
                  <a:gd name="T3" fmla="*/ 42 h 48"/>
                  <a:gd name="T4" fmla="*/ 11 w 11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48"/>
                  <a:gd name="T11" fmla="*/ 11 w 11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48">
                    <a:moveTo>
                      <a:pt x="0" y="0"/>
                    </a:moveTo>
                    <a:cubicBezTo>
                      <a:pt x="1" y="11"/>
                      <a:pt x="0" y="33"/>
                      <a:pt x="9" y="42"/>
                    </a:cubicBezTo>
                    <a:cubicBezTo>
                      <a:pt x="9" y="44"/>
                      <a:pt x="11" y="48"/>
                      <a:pt x="11" y="48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89" name="Freeform 443"/>
              <p:cNvSpPr>
                <a:spLocks/>
              </p:cNvSpPr>
              <p:nvPr/>
            </p:nvSpPr>
            <p:spPr bwMode="auto">
              <a:xfrm>
                <a:off x="1257" y="1638"/>
                <a:ext cx="85" cy="281"/>
              </a:xfrm>
              <a:custGeom>
                <a:avLst/>
                <a:gdLst>
                  <a:gd name="T0" fmla="*/ 0 w 85"/>
                  <a:gd name="T1" fmla="*/ 0 h 281"/>
                  <a:gd name="T2" fmla="*/ 4 w 85"/>
                  <a:gd name="T3" fmla="*/ 9 h 281"/>
                  <a:gd name="T4" fmla="*/ 9 w 85"/>
                  <a:gd name="T5" fmla="*/ 20 h 281"/>
                  <a:gd name="T6" fmla="*/ 17 w 85"/>
                  <a:gd name="T7" fmla="*/ 43 h 281"/>
                  <a:gd name="T8" fmla="*/ 21 w 85"/>
                  <a:gd name="T9" fmla="*/ 60 h 281"/>
                  <a:gd name="T10" fmla="*/ 30 w 85"/>
                  <a:gd name="T11" fmla="*/ 101 h 281"/>
                  <a:gd name="T12" fmla="*/ 42 w 85"/>
                  <a:gd name="T13" fmla="*/ 180 h 281"/>
                  <a:gd name="T14" fmla="*/ 47 w 85"/>
                  <a:gd name="T15" fmla="*/ 208 h 281"/>
                  <a:gd name="T16" fmla="*/ 51 w 85"/>
                  <a:gd name="T17" fmla="*/ 212 h 281"/>
                  <a:gd name="T18" fmla="*/ 55 w 85"/>
                  <a:gd name="T19" fmla="*/ 221 h 281"/>
                  <a:gd name="T20" fmla="*/ 60 w 85"/>
                  <a:gd name="T21" fmla="*/ 229 h 281"/>
                  <a:gd name="T22" fmla="*/ 65 w 85"/>
                  <a:gd name="T23" fmla="*/ 238 h 281"/>
                  <a:gd name="T24" fmla="*/ 74 w 85"/>
                  <a:gd name="T25" fmla="*/ 254 h 281"/>
                  <a:gd name="T26" fmla="*/ 82 w 85"/>
                  <a:gd name="T27" fmla="*/ 275 h 281"/>
                  <a:gd name="T28" fmla="*/ 85 w 85"/>
                  <a:gd name="T29" fmla="*/ 281 h 2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5"/>
                  <a:gd name="T46" fmla="*/ 0 h 281"/>
                  <a:gd name="T47" fmla="*/ 85 w 85"/>
                  <a:gd name="T48" fmla="*/ 281 h 28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5" h="281">
                    <a:moveTo>
                      <a:pt x="0" y="0"/>
                    </a:moveTo>
                    <a:cubicBezTo>
                      <a:pt x="1" y="3"/>
                      <a:pt x="2" y="6"/>
                      <a:pt x="4" y="9"/>
                    </a:cubicBezTo>
                    <a:cubicBezTo>
                      <a:pt x="6" y="13"/>
                      <a:pt x="7" y="17"/>
                      <a:pt x="9" y="20"/>
                    </a:cubicBezTo>
                    <a:cubicBezTo>
                      <a:pt x="12" y="27"/>
                      <a:pt x="15" y="35"/>
                      <a:pt x="17" y="43"/>
                    </a:cubicBezTo>
                    <a:cubicBezTo>
                      <a:pt x="19" y="48"/>
                      <a:pt x="19" y="55"/>
                      <a:pt x="21" y="60"/>
                    </a:cubicBezTo>
                    <a:cubicBezTo>
                      <a:pt x="23" y="74"/>
                      <a:pt x="26" y="88"/>
                      <a:pt x="30" y="101"/>
                    </a:cubicBezTo>
                    <a:cubicBezTo>
                      <a:pt x="32" y="122"/>
                      <a:pt x="30" y="162"/>
                      <a:pt x="42" y="180"/>
                    </a:cubicBezTo>
                    <a:cubicBezTo>
                      <a:pt x="43" y="188"/>
                      <a:pt x="41" y="202"/>
                      <a:pt x="47" y="208"/>
                    </a:cubicBezTo>
                    <a:cubicBezTo>
                      <a:pt x="50" y="214"/>
                      <a:pt x="46" y="205"/>
                      <a:pt x="51" y="212"/>
                    </a:cubicBezTo>
                    <a:cubicBezTo>
                      <a:pt x="54" y="216"/>
                      <a:pt x="52" y="218"/>
                      <a:pt x="55" y="221"/>
                    </a:cubicBezTo>
                    <a:cubicBezTo>
                      <a:pt x="56" y="224"/>
                      <a:pt x="58" y="227"/>
                      <a:pt x="60" y="229"/>
                    </a:cubicBezTo>
                    <a:cubicBezTo>
                      <a:pt x="61" y="232"/>
                      <a:pt x="65" y="238"/>
                      <a:pt x="65" y="238"/>
                    </a:cubicBezTo>
                    <a:cubicBezTo>
                      <a:pt x="66" y="243"/>
                      <a:pt x="70" y="250"/>
                      <a:pt x="74" y="254"/>
                    </a:cubicBezTo>
                    <a:cubicBezTo>
                      <a:pt x="76" y="261"/>
                      <a:pt x="80" y="268"/>
                      <a:pt x="82" y="275"/>
                    </a:cubicBezTo>
                    <a:cubicBezTo>
                      <a:pt x="83" y="276"/>
                      <a:pt x="83" y="281"/>
                      <a:pt x="85" y="281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0" name="Freeform 444"/>
              <p:cNvSpPr>
                <a:spLocks/>
              </p:cNvSpPr>
              <p:nvPr/>
            </p:nvSpPr>
            <p:spPr bwMode="auto">
              <a:xfrm>
                <a:off x="1225" y="1449"/>
                <a:ext cx="28" cy="23"/>
              </a:xfrm>
              <a:custGeom>
                <a:avLst/>
                <a:gdLst>
                  <a:gd name="T0" fmla="*/ 2 w 28"/>
                  <a:gd name="T1" fmla="*/ 5 h 23"/>
                  <a:gd name="T2" fmla="*/ 4 w 28"/>
                  <a:gd name="T3" fmla="*/ 15 h 23"/>
                  <a:gd name="T4" fmla="*/ 19 w 28"/>
                  <a:gd name="T5" fmla="*/ 23 h 23"/>
                  <a:gd name="T6" fmla="*/ 26 w 28"/>
                  <a:gd name="T7" fmla="*/ 13 h 23"/>
                  <a:gd name="T8" fmla="*/ 16 w 28"/>
                  <a:gd name="T9" fmla="*/ 6 h 23"/>
                  <a:gd name="T10" fmla="*/ 14 w 28"/>
                  <a:gd name="T11" fmla="*/ 5 h 23"/>
                  <a:gd name="T12" fmla="*/ 2 w 28"/>
                  <a:gd name="T13" fmla="*/ 5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23"/>
                  <a:gd name="T23" fmla="*/ 28 w 28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23">
                    <a:moveTo>
                      <a:pt x="2" y="5"/>
                    </a:moveTo>
                    <a:cubicBezTo>
                      <a:pt x="0" y="9"/>
                      <a:pt x="0" y="13"/>
                      <a:pt x="4" y="15"/>
                    </a:cubicBezTo>
                    <a:cubicBezTo>
                      <a:pt x="7" y="20"/>
                      <a:pt x="14" y="22"/>
                      <a:pt x="19" y="23"/>
                    </a:cubicBezTo>
                    <a:cubicBezTo>
                      <a:pt x="27" y="23"/>
                      <a:pt x="28" y="22"/>
                      <a:pt x="26" y="13"/>
                    </a:cubicBezTo>
                    <a:cubicBezTo>
                      <a:pt x="25" y="10"/>
                      <a:pt x="19" y="6"/>
                      <a:pt x="16" y="6"/>
                    </a:cubicBezTo>
                    <a:cubicBezTo>
                      <a:pt x="16" y="6"/>
                      <a:pt x="14" y="5"/>
                      <a:pt x="14" y="5"/>
                    </a:cubicBezTo>
                    <a:cubicBezTo>
                      <a:pt x="11" y="0"/>
                      <a:pt x="7" y="3"/>
                      <a:pt x="2" y="5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1" name="Freeform 445"/>
              <p:cNvSpPr>
                <a:spLocks/>
              </p:cNvSpPr>
              <p:nvPr/>
            </p:nvSpPr>
            <p:spPr bwMode="auto">
              <a:xfrm>
                <a:off x="1526" y="1558"/>
                <a:ext cx="6" cy="11"/>
              </a:xfrm>
              <a:custGeom>
                <a:avLst/>
                <a:gdLst>
                  <a:gd name="T0" fmla="*/ 0 w 6"/>
                  <a:gd name="T1" fmla="*/ 0 h 11"/>
                  <a:gd name="T2" fmla="*/ 4 w 6"/>
                  <a:gd name="T3" fmla="*/ 8 h 11"/>
                  <a:gd name="T4" fmla="*/ 6 w 6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1"/>
                  <a:gd name="T11" fmla="*/ 6 w 6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1">
                    <a:moveTo>
                      <a:pt x="0" y="0"/>
                    </a:moveTo>
                    <a:cubicBezTo>
                      <a:pt x="2" y="4"/>
                      <a:pt x="2" y="5"/>
                      <a:pt x="4" y="8"/>
                    </a:cubicBezTo>
                    <a:cubicBezTo>
                      <a:pt x="5" y="11"/>
                      <a:pt x="4" y="9"/>
                      <a:pt x="6" y="11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2" name="Freeform 446"/>
              <p:cNvSpPr>
                <a:spLocks/>
              </p:cNvSpPr>
              <p:nvPr/>
            </p:nvSpPr>
            <p:spPr bwMode="auto">
              <a:xfrm>
                <a:off x="1222" y="1873"/>
                <a:ext cx="3" cy="8"/>
              </a:xfrm>
              <a:custGeom>
                <a:avLst/>
                <a:gdLst>
                  <a:gd name="T0" fmla="*/ 2 w 3"/>
                  <a:gd name="T1" fmla="*/ 0 h 8"/>
                  <a:gd name="T2" fmla="*/ 0 w 3"/>
                  <a:gd name="T3" fmla="*/ 8 h 8"/>
                  <a:gd name="T4" fmla="*/ 0 60000 65536"/>
                  <a:gd name="T5" fmla="*/ 0 60000 65536"/>
                  <a:gd name="T6" fmla="*/ 0 w 3"/>
                  <a:gd name="T7" fmla="*/ 0 h 8"/>
                  <a:gd name="T8" fmla="*/ 3 w 3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8">
                    <a:moveTo>
                      <a:pt x="2" y="0"/>
                    </a:moveTo>
                    <a:cubicBezTo>
                      <a:pt x="1" y="8"/>
                      <a:pt x="3" y="8"/>
                      <a:pt x="0" y="8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3" name="Freeform 447"/>
              <p:cNvSpPr>
                <a:spLocks/>
              </p:cNvSpPr>
              <p:nvPr/>
            </p:nvSpPr>
            <p:spPr bwMode="auto">
              <a:xfrm>
                <a:off x="888" y="204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3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6" y="0"/>
                      <a:pt x="6" y="3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4" name="Freeform 448"/>
              <p:cNvSpPr>
                <a:spLocks/>
              </p:cNvSpPr>
              <p:nvPr/>
            </p:nvSpPr>
            <p:spPr bwMode="auto">
              <a:xfrm>
                <a:off x="982" y="1965"/>
                <a:ext cx="9" cy="6"/>
              </a:xfrm>
              <a:custGeom>
                <a:avLst/>
                <a:gdLst>
                  <a:gd name="T0" fmla="*/ 0 w 9"/>
                  <a:gd name="T1" fmla="*/ 6 h 6"/>
                  <a:gd name="T2" fmla="*/ 7 w 9"/>
                  <a:gd name="T3" fmla="*/ 4 h 6"/>
                  <a:gd name="T4" fmla="*/ 9 w 9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6"/>
                  <a:gd name="T11" fmla="*/ 9 w 9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6">
                    <a:moveTo>
                      <a:pt x="0" y="6"/>
                    </a:moveTo>
                    <a:cubicBezTo>
                      <a:pt x="3" y="5"/>
                      <a:pt x="7" y="4"/>
                      <a:pt x="7" y="4"/>
                    </a:cubicBezTo>
                    <a:cubicBezTo>
                      <a:pt x="7" y="2"/>
                      <a:pt x="9" y="0"/>
                      <a:pt x="9" y="0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5" name="Freeform 449"/>
              <p:cNvSpPr>
                <a:spLocks/>
              </p:cNvSpPr>
              <p:nvPr/>
            </p:nvSpPr>
            <p:spPr bwMode="auto">
              <a:xfrm>
                <a:off x="1126" y="1891"/>
                <a:ext cx="18" cy="3"/>
              </a:xfrm>
              <a:custGeom>
                <a:avLst/>
                <a:gdLst>
                  <a:gd name="T0" fmla="*/ 0 w 18"/>
                  <a:gd name="T1" fmla="*/ 0 h 3"/>
                  <a:gd name="T2" fmla="*/ 10 w 18"/>
                  <a:gd name="T3" fmla="*/ 0 h 3"/>
                  <a:gd name="T4" fmla="*/ 12 w 18"/>
                  <a:gd name="T5" fmla="*/ 2 h 3"/>
                  <a:gd name="T6" fmla="*/ 18 w 18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3"/>
                  <a:gd name="T14" fmla="*/ 18 w 18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3">
                    <a:moveTo>
                      <a:pt x="0" y="0"/>
                    </a:moveTo>
                    <a:cubicBezTo>
                      <a:pt x="3" y="0"/>
                      <a:pt x="6" y="0"/>
                      <a:pt x="10" y="0"/>
                    </a:cubicBezTo>
                    <a:cubicBezTo>
                      <a:pt x="10" y="0"/>
                      <a:pt x="12" y="2"/>
                      <a:pt x="12" y="2"/>
                    </a:cubicBezTo>
                    <a:cubicBezTo>
                      <a:pt x="15" y="2"/>
                      <a:pt x="18" y="3"/>
                      <a:pt x="18" y="3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6" name="Freeform 450"/>
              <p:cNvSpPr>
                <a:spLocks/>
              </p:cNvSpPr>
              <p:nvPr/>
            </p:nvSpPr>
            <p:spPr bwMode="auto">
              <a:xfrm>
                <a:off x="1247" y="1885"/>
                <a:ext cx="16" cy="9"/>
              </a:xfrm>
              <a:custGeom>
                <a:avLst/>
                <a:gdLst>
                  <a:gd name="T0" fmla="*/ 0 w 16"/>
                  <a:gd name="T1" fmla="*/ 8 h 9"/>
                  <a:gd name="T2" fmla="*/ 16 w 16"/>
                  <a:gd name="T3" fmla="*/ 9 h 9"/>
                  <a:gd name="T4" fmla="*/ 0 60000 65536"/>
                  <a:gd name="T5" fmla="*/ 0 60000 65536"/>
                  <a:gd name="T6" fmla="*/ 0 w 16"/>
                  <a:gd name="T7" fmla="*/ 0 h 9"/>
                  <a:gd name="T8" fmla="*/ 16 w 16"/>
                  <a:gd name="T9" fmla="*/ 9 h 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" h="9">
                    <a:moveTo>
                      <a:pt x="0" y="8"/>
                    </a:moveTo>
                    <a:cubicBezTo>
                      <a:pt x="2" y="0"/>
                      <a:pt x="11" y="6"/>
                      <a:pt x="16" y="9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7" name="Freeform 451"/>
              <p:cNvSpPr>
                <a:spLocks/>
              </p:cNvSpPr>
              <p:nvPr/>
            </p:nvSpPr>
            <p:spPr bwMode="auto">
              <a:xfrm>
                <a:off x="1058" y="1125"/>
                <a:ext cx="21" cy="148"/>
              </a:xfrm>
              <a:custGeom>
                <a:avLst/>
                <a:gdLst>
                  <a:gd name="T0" fmla="*/ 20 w 21"/>
                  <a:gd name="T1" fmla="*/ 0 h 148"/>
                  <a:gd name="T2" fmla="*/ 13 w 21"/>
                  <a:gd name="T3" fmla="*/ 21 h 148"/>
                  <a:gd name="T4" fmla="*/ 8 w 21"/>
                  <a:gd name="T5" fmla="*/ 48 h 148"/>
                  <a:gd name="T6" fmla="*/ 9 w 21"/>
                  <a:gd name="T7" fmla="*/ 107 h 148"/>
                  <a:gd name="T8" fmla="*/ 12 w 21"/>
                  <a:gd name="T9" fmla="*/ 114 h 148"/>
                  <a:gd name="T10" fmla="*/ 19 w 21"/>
                  <a:gd name="T11" fmla="*/ 137 h 148"/>
                  <a:gd name="T12" fmla="*/ 21 w 21"/>
                  <a:gd name="T13" fmla="*/ 148 h 1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1"/>
                  <a:gd name="T22" fmla="*/ 0 h 148"/>
                  <a:gd name="T23" fmla="*/ 21 w 21"/>
                  <a:gd name="T24" fmla="*/ 148 h 1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1" h="148">
                    <a:moveTo>
                      <a:pt x="20" y="0"/>
                    </a:moveTo>
                    <a:cubicBezTo>
                      <a:pt x="19" y="7"/>
                      <a:pt x="16" y="14"/>
                      <a:pt x="13" y="21"/>
                    </a:cubicBezTo>
                    <a:cubicBezTo>
                      <a:pt x="12" y="30"/>
                      <a:pt x="10" y="38"/>
                      <a:pt x="8" y="48"/>
                    </a:cubicBezTo>
                    <a:cubicBezTo>
                      <a:pt x="8" y="67"/>
                      <a:pt x="0" y="89"/>
                      <a:pt x="9" y="107"/>
                    </a:cubicBezTo>
                    <a:cubicBezTo>
                      <a:pt x="10" y="110"/>
                      <a:pt x="11" y="111"/>
                      <a:pt x="12" y="114"/>
                    </a:cubicBezTo>
                    <a:cubicBezTo>
                      <a:pt x="14" y="122"/>
                      <a:pt x="17" y="129"/>
                      <a:pt x="19" y="137"/>
                    </a:cubicBezTo>
                    <a:cubicBezTo>
                      <a:pt x="20" y="141"/>
                      <a:pt x="21" y="148"/>
                      <a:pt x="21" y="148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8" name="Freeform 452"/>
              <p:cNvSpPr>
                <a:spLocks/>
              </p:cNvSpPr>
              <p:nvPr/>
            </p:nvSpPr>
            <p:spPr bwMode="auto">
              <a:xfrm>
                <a:off x="1175" y="1124"/>
                <a:ext cx="8" cy="310"/>
              </a:xfrm>
              <a:custGeom>
                <a:avLst/>
                <a:gdLst>
                  <a:gd name="T0" fmla="*/ 0 w 8"/>
                  <a:gd name="T1" fmla="*/ 0 h 310"/>
                  <a:gd name="T2" fmla="*/ 5 w 8"/>
                  <a:gd name="T3" fmla="*/ 9 h 310"/>
                  <a:gd name="T4" fmla="*/ 5 w 8"/>
                  <a:gd name="T5" fmla="*/ 145 h 310"/>
                  <a:gd name="T6" fmla="*/ 3 w 8"/>
                  <a:gd name="T7" fmla="*/ 253 h 310"/>
                  <a:gd name="T8" fmla="*/ 3 w 8"/>
                  <a:gd name="T9" fmla="*/ 310 h 3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"/>
                  <a:gd name="T16" fmla="*/ 0 h 310"/>
                  <a:gd name="T17" fmla="*/ 8 w 8"/>
                  <a:gd name="T18" fmla="*/ 310 h 3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" h="310">
                    <a:moveTo>
                      <a:pt x="0" y="0"/>
                    </a:moveTo>
                    <a:cubicBezTo>
                      <a:pt x="3" y="2"/>
                      <a:pt x="5" y="9"/>
                      <a:pt x="5" y="9"/>
                    </a:cubicBezTo>
                    <a:cubicBezTo>
                      <a:pt x="8" y="55"/>
                      <a:pt x="8" y="100"/>
                      <a:pt x="5" y="145"/>
                    </a:cubicBezTo>
                    <a:cubicBezTo>
                      <a:pt x="5" y="181"/>
                      <a:pt x="5" y="217"/>
                      <a:pt x="3" y="253"/>
                    </a:cubicBezTo>
                    <a:cubicBezTo>
                      <a:pt x="3" y="273"/>
                      <a:pt x="3" y="291"/>
                      <a:pt x="3" y="310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699" name="Freeform 453"/>
              <p:cNvSpPr>
                <a:spLocks/>
              </p:cNvSpPr>
              <p:nvPr/>
            </p:nvSpPr>
            <p:spPr bwMode="auto">
              <a:xfrm>
                <a:off x="1180" y="1124"/>
                <a:ext cx="8" cy="15"/>
              </a:xfrm>
              <a:custGeom>
                <a:avLst/>
                <a:gdLst>
                  <a:gd name="T0" fmla="*/ 0 w 8"/>
                  <a:gd name="T1" fmla="*/ 15 h 15"/>
                  <a:gd name="T2" fmla="*/ 6 w 8"/>
                  <a:gd name="T3" fmla="*/ 5 h 15"/>
                  <a:gd name="T4" fmla="*/ 8 w 8"/>
                  <a:gd name="T5" fmla="*/ 0 h 15"/>
                  <a:gd name="T6" fmla="*/ 0 60000 65536"/>
                  <a:gd name="T7" fmla="*/ 0 60000 65536"/>
                  <a:gd name="T8" fmla="*/ 0 60000 65536"/>
                  <a:gd name="T9" fmla="*/ 0 w 8"/>
                  <a:gd name="T10" fmla="*/ 0 h 15"/>
                  <a:gd name="T11" fmla="*/ 8 w 8"/>
                  <a:gd name="T12" fmla="*/ 15 h 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" h="15">
                    <a:moveTo>
                      <a:pt x="0" y="15"/>
                    </a:moveTo>
                    <a:cubicBezTo>
                      <a:pt x="5" y="13"/>
                      <a:pt x="2" y="8"/>
                      <a:pt x="6" y="5"/>
                    </a:cubicBezTo>
                    <a:cubicBezTo>
                      <a:pt x="7" y="3"/>
                      <a:pt x="7" y="1"/>
                      <a:pt x="8" y="0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0" name="Freeform 454"/>
              <p:cNvSpPr>
                <a:spLocks/>
              </p:cNvSpPr>
              <p:nvPr/>
            </p:nvSpPr>
            <p:spPr bwMode="auto">
              <a:xfrm>
                <a:off x="1078" y="1079"/>
                <a:ext cx="100" cy="47"/>
              </a:xfrm>
              <a:custGeom>
                <a:avLst/>
                <a:gdLst>
                  <a:gd name="T0" fmla="*/ 0 w 100"/>
                  <a:gd name="T1" fmla="*/ 47 h 47"/>
                  <a:gd name="T2" fmla="*/ 12 w 100"/>
                  <a:gd name="T3" fmla="*/ 21 h 47"/>
                  <a:gd name="T4" fmla="*/ 16 w 100"/>
                  <a:gd name="T5" fmla="*/ 12 h 47"/>
                  <a:gd name="T6" fmla="*/ 42 w 100"/>
                  <a:gd name="T7" fmla="*/ 0 h 47"/>
                  <a:gd name="T8" fmla="*/ 66 w 100"/>
                  <a:gd name="T9" fmla="*/ 5 h 47"/>
                  <a:gd name="T10" fmla="*/ 74 w 100"/>
                  <a:gd name="T11" fmla="*/ 10 h 47"/>
                  <a:gd name="T12" fmla="*/ 80 w 100"/>
                  <a:gd name="T13" fmla="*/ 12 h 47"/>
                  <a:gd name="T14" fmla="*/ 88 w 100"/>
                  <a:gd name="T15" fmla="*/ 21 h 47"/>
                  <a:gd name="T16" fmla="*/ 95 w 100"/>
                  <a:gd name="T17" fmla="*/ 36 h 47"/>
                  <a:gd name="T18" fmla="*/ 100 w 100"/>
                  <a:gd name="T19" fmla="*/ 47 h 4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0"/>
                  <a:gd name="T31" fmla="*/ 0 h 47"/>
                  <a:gd name="T32" fmla="*/ 100 w 100"/>
                  <a:gd name="T33" fmla="*/ 47 h 4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0" h="47">
                    <a:moveTo>
                      <a:pt x="0" y="47"/>
                    </a:moveTo>
                    <a:cubicBezTo>
                      <a:pt x="2" y="38"/>
                      <a:pt x="8" y="30"/>
                      <a:pt x="12" y="21"/>
                    </a:cubicBezTo>
                    <a:cubicBezTo>
                      <a:pt x="14" y="17"/>
                      <a:pt x="13" y="14"/>
                      <a:pt x="16" y="12"/>
                    </a:cubicBezTo>
                    <a:cubicBezTo>
                      <a:pt x="21" y="4"/>
                      <a:pt x="32" y="0"/>
                      <a:pt x="42" y="0"/>
                    </a:cubicBezTo>
                    <a:cubicBezTo>
                      <a:pt x="51" y="0"/>
                      <a:pt x="58" y="3"/>
                      <a:pt x="66" y="5"/>
                    </a:cubicBezTo>
                    <a:cubicBezTo>
                      <a:pt x="69" y="6"/>
                      <a:pt x="74" y="10"/>
                      <a:pt x="74" y="10"/>
                    </a:cubicBezTo>
                    <a:cubicBezTo>
                      <a:pt x="80" y="15"/>
                      <a:pt x="72" y="8"/>
                      <a:pt x="80" y="12"/>
                    </a:cubicBezTo>
                    <a:cubicBezTo>
                      <a:pt x="84" y="14"/>
                      <a:pt x="84" y="19"/>
                      <a:pt x="88" y="21"/>
                    </a:cubicBezTo>
                    <a:cubicBezTo>
                      <a:pt x="90" y="26"/>
                      <a:pt x="93" y="31"/>
                      <a:pt x="95" y="36"/>
                    </a:cubicBezTo>
                    <a:cubicBezTo>
                      <a:pt x="97" y="40"/>
                      <a:pt x="97" y="45"/>
                      <a:pt x="100" y="47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1" name="Freeform 455"/>
              <p:cNvSpPr>
                <a:spLocks/>
              </p:cNvSpPr>
              <p:nvPr/>
            </p:nvSpPr>
            <p:spPr bwMode="auto">
              <a:xfrm>
                <a:off x="1188" y="1079"/>
                <a:ext cx="184" cy="350"/>
              </a:xfrm>
              <a:custGeom>
                <a:avLst/>
                <a:gdLst>
                  <a:gd name="T0" fmla="*/ 0 w 184"/>
                  <a:gd name="T1" fmla="*/ 46 h 350"/>
                  <a:gd name="T2" fmla="*/ 11 w 184"/>
                  <a:gd name="T3" fmla="*/ 24 h 350"/>
                  <a:gd name="T4" fmla="*/ 17 w 184"/>
                  <a:gd name="T5" fmla="*/ 16 h 350"/>
                  <a:gd name="T6" fmla="*/ 32 w 184"/>
                  <a:gd name="T7" fmla="*/ 3 h 350"/>
                  <a:gd name="T8" fmla="*/ 41 w 184"/>
                  <a:gd name="T9" fmla="*/ 0 h 350"/>
                  <a:gd name="T10" fmla="*/ 58 w 184"/>
                  <a:gd name="T11" fmla="*/ 1 h 350"/>
                  <a:gd name="T12" fmla="*/ 91 w 184"/>
                  <a:gd name="T13" fmla="*/ 29 h 350"/>
                  <a:gd name="T14" fmla="*/ 95 w 184"/>
                  <a:gd name="T15" fmla="*/ 36 h 350"/>
                  <a:gd name="T16" fmla="*/ 99 w 184"/>
                  <a:gd name="T17" fmla="*/ 47 h 350"/>
                  <a:gd name="T18" fmla="*/ 108 w 184"/>
                  <a:gd name="T19" fmla="*/ 81 h 350"/>
                  <a:gd name="T20" fmla="*/ 111 w 184"/>
                  <a:gd name="T21" fmla="*/ 100 h 350"/>
                  <a:gd name="T22" fmla="*/ 97 w 184"/>
                  <a:gd name="T23" fmla="*/ 182 h 350"/>
                  <a:gd name="T24" fmla="*/ 99 w 184"/>
                  <a:gd name="T25" fmla="*/ 214 h 350"/>
                  <a:gd name="T26" fmla="*/ 107 w 184"/>
                  <a:gd name="T27" fmla="*/ 244 h 350"/>
                  <a:gd name="T28" fmla="*/ 116 w 184"/>
                  <a:gd name="T29" fmla="*/ 259 h 350"/>
                  <a:gd name="T30" fmla="*/ 120 w 184"/>
                  <a:gd name="T31" fmla="*/ 266 h 350"/>
                  <a:gd name="T32" fmla="*/ 126 w 184"/>
                  <a:gd name="T33" fmla="*/ 273 h 350"/>
                  <a:gd name="T34" fmla="*/ 141 w 184"/>
                  <a:gd name="T35" fmla="*/ 295 h 350"/>
                  <a:gd name="T36" fmla="*/ 152 w 184"/>
                  <a:gd name="T37" fmla="*/ 300 h 350"/>
                  <a:gd name="T38" fmla="*/ 158 w 184"/>
                  <a:gd name="T39" fmla="*/ 313 h 350"/>
                  <a:gd name="T40" fmla="*/ 166 w 184"/>
                  <a:gd name="T41" fmla="*/ 328 h 350"/>
                  <a:gd name="T42" fmla="*/ 170 w 184"/>
                  <a:gd name="T43" fmla="*/ 333 h 350"/>
                  <a:gd name="T44" fmla="*/ 179 w 184"/>
                  <a:gd name="T45" fmla="*/ 343 h 350"/>
                  <a:gd name="T46" fmla="*/ 184 w 184"/>
                  <a:gd name="T47" fmla="*/ 350 h 35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84"/>
                  <a:gd name="T73" fmla="*/ 0 h 350"/>
                  <a:gd name="T74" fmla="*/ 184 w 184"/>
                  <a:gd name="T75" fmla="*/ 350 h 35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84" h="350">
                    <a:moveTo>
                      <a:pt x="0" y="46"/>
                    </a:moveTo>
                    <a:cubicBezTo>
                      <a:pt x="2" y="39"/>
                      <a:pt x="5" y="29"/>
                      <a:pt x="11" y="24"/>
                    </a:cubicBezTo>
                    <a:cubicBezTo>
                      <a:pt x="12" y="21"/>
                      <a:pt x="14" y="18"/>
                      <a:pt x="17" y="16"/>
                    </a:cubicBezTo>
                    <a:cubicBezTo>
                      <a:pt x="19" y="10"/>
                      <a:pt x="26" y="5"/>
                      <a:pt x="32" y="3"/>
                    </a:cubicBezTo>
                    <a:cubicBezTo>
                      <a:pt x="35" y="0"/>
                      <a:pt x="37" y="0"/>
                      <a:pt x="41" y="0"/>
                    </a:cubicBezTo>
                    <a:cubicBezTo>
                      <a:pt x="43" y="0"/>
                      <a:pt x="54" y="0"/>
                      <a:pt x="58" y="1"/>
                    </a:cubicBezTo>
                    <a:cubicBezTo>
                      <a:pt x="73" y="7"/>
                      <a:pt x="79" y="22"/>
                      <a:pt x="91" y="29"/>
                    </a:cubicBezTo>
                    <a:cubicBezTo>
                      <a:pt x="92" y="33"/>
                      <a:pt x="93" y="34"/>
                      <a:pt x="95" y="36"/>
                    </a:cubicBezTo>
                    <a:cubicBezTo>
                      <a:pt x="96" y="40"/>
                      <a:pt x="97" y="43"/>
                      <a:pt x="99" y="47"/>
                    </a:cubicBezTo>
                    <a:cubicBezTo>
                      <a:pt x="102" y="58"/>
                      <a:pt x="105" y="70"/>
                      <a:pt x="108" y="81"/>
                    </a:cubicBezTo>
                    <a:cubicBezTo>
                      <a:pt x="109" y="88"/>
                      <a:pt x="109" y="94"/>
                      <a:pt x="111" y="100"/>
                    </a:cubicBezTo>
                    <a:cubicBezTo>
                      <a:pt x="111" y="119"/>
                      <a:pt x="109" y="164"/>
                      <a:pt x="97" y="182"/>
                    </a:cubicBezTo>
                    <a:cubicBezTo>
                      <a:pt x="96" y="193"/>
                      <a:pt x="95" y="203"/>
                      <a:pt x="99" y="214"/>
                    </a:cubicBezTo>
                    <a:cubicBezTo>
                      <a:pt x="100" y="224"/>
                      <a:pt x="100" y="236"/>
                      <a:pt x="107" y="244"/>
                    </a:cubicBezTo>
                    <a:cubicBezTo>
                      <a:pt x="109" y="249"/>
                      <a:pt x="112" y="255"/>
                      <a:pt x="116" y="259"/>
                    </a:cubicBezTo>
                    <a:cubicBezTo>
                      <a:pt x="116" y="262"/>
                      <a:pt x="118" y="265"/>
                      <a:pt x="120" y="266"/>
                    </a:cubicBezTo>
                    <a:cubicBezTo>
                      <a:pt x="122" y="269"/>
                      <a:pt x="124" y="270"/>
                      <a:pt x="126" y="273"/>
                    </a:cubicBezTo>
                    <a:cubicBezTo>
                      <a:pt x="127" y="275"/>
                      <a:pt x="138" y="292"/>
                      <a:pt x="141" y="295"/>
                    </a:cubicBezTo>
                    <a:cubicBezTo>
                      <a:pt x="144" y="298"/>
                      <a:pt x="148" y="298"/>
                      <a:pt x="152" y="300"/>
                    </a:cubicBezTo>
                    <a:cubicBezTo>
                      <a:pt x="155" y="305"/>
                      <a:pt x="155" y="309"/>
                      <a:pt x="158" y="313"/>
                    </a:cubicBezTo>
                    <a:cubicBezTo>
                      <a:pt x="159" y="318"/>
                      <a:pt x="162" y="325"/>
                      <a:pt x="166" y="328"/>
                    </a:cubicBezTo>
                    <a:cubicBezTo>
                      <a:pt x="167" y="331"/>
                      <a:pt x="167" y="332"/>
                      <a:pt x="170" y="333"/>
                    </a:cubicBezTo>
                    <a:cubicBezTo>
                      <a:pt x="174" y="336"/>
                      <a:pt x="176" y="340"/>
                      <a:pt x="179" y="343"/>
                    </a:cubicBezTo>
                    <a:cubicBezTo>
                      <a:pt x="181" y="345"/>
                      <a:pt x="184" y="350"/>
                      <a:pt x="184" y="350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2" name="Freeform 456"/>
              <p:cNvSpPr>
                <a:spLocks/>
              </p:cNvSpPr>
              <p:nvPr/>
            </p:nvSpPr>
            <p:spPr bwMode="auto">
              <a:xfrm>
                <a:off x="1304" y="1342"/>
                <a:ext cx="39" cy="88"/>
              </a:xfrm>
              <a:custGeom>
                <a:avLst/>
                <a:gdLst>
                  <a:gd name="T0" fmla="*/ 0 w 39"/>
                  <a:gd name="T1" fmla="*/ 0 h 88"/>
                  <a:gd name="T2" fmla="*/ 8 w 39"/>
                  <a:gd name="T3" fmla="*/ 13 h 88"/>
                  <a:gd name="T4" fmla="*/ 12 w 39"/>
                  <a:gd name="T5" fmla="*/ 25 h 88"/>
                  <a:gd name="T6" fmla="*/ 16 w 39"/>
                  <a:gd name="T7" fmla="*/ 34 h 88"/>
                  <a:gd name="T8" fmla="*/ 32 w 39"/>
                  <a:gd name="T9" fmla="*/ 71 h 88"/>
                  <a:gd name="T10" fmla="*/ 36 w 39"/>
                  <a:gd name="T11" fmla="*/ 81 h 88"/>
                  <a:gd name="T12" fmla="*/ 39 w 39"/>
                  <a:gd name="T13" fmla="*/ 88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9"/>
                  <a:gd name="T22" fmla="*/ 0 h 88"/>
                  <a:gd name="T23" fmla="*/ 39 w 39"/>
                  <a:gd name="T24" fmla="*/ 88 h 8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9" h="88">
                    <a:moveTo>
                      <a:pt x="0" y="0"/>
                    </a:moveTo>
                    <a:cubicBezTo>
                      <a:pt x="3" y="4"/>
                      <a:pt x="5" y="9"/>
                      <a:pt x="8" y="13"/>
                    </a:cubicBezTo>
                    <a:cubicBezTo>
                      <a:pt x="9" y="17"/>
                      <a:pt x="10" y="21"/>
                      <a:pt x="12" y="25"/>
                    </a:cubicBezTo>
                    <a:cubicBezTo>
                      <a:pt x="13" y="28"/>
                      <a:pt x="14" y="31"/>
                      <a:pt x="16" y="34"/>
                    </a:cubicBezTo>
                    <a:cubicBezTo>
                      <a:pt x="20" y="46"/>
                      <a:pt x="25" y="60"/>
                      <a:pt x="32" y="71"/>
                    </a:cubicBezTo>
                    <a:cubicBezTo>
                      <a:pt x="34" y="74"/>
                      <a:pt x="34" y="79"/>
                      <a:pt x="36" y="81"/>
                    </a:cubicBezTo>
                    <a:cubicBezTo>
                      <a:pt x="38" y="84"/>
                      <a:pt x="39" y="88"/>
                      <a:pt x="39" y="88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3" name="Freeform 457"/>
              <p:cNvSpPr>
                <a:spLocks/>
              </p:cNvSpPr>
              <p:nvPr/>
            </p:nvSpPr>
            <p:spPr bwMode="auto">
              <a:xfrm>
                <a:off x="1294" y="1237"/>
                <a:ext cx="235" cy="324"/>
              </a:xfrm>
              <a:custGeom>
                <a:avLst/>
                <a:gdLst>
                  <a:gd name="T0" fmla="*/ 0 w 235"/>
                  <a:gd name="T1" fmla="*/ 9 h 324"/>
                  <a:gd name="T2" fmla="*/ 5 w 235"/>
                  <a:gd name="T3" fmla="*/ 5 h 324"/>
                  <a:gd name="T4" fmla="*/ 19 w 235"/>
                  <a:gd name="T5" fmla="*/ 3 h 324"/>
                  <a:gd name="T6" fmla="*/ 31 w 235"/>
                  <a:gd name="T7" fmla="*/ 9 h 324"/>
                  <a:gd name="T8" fmla="*/ 37 w 235"/>
                  <a:gd name="T9" fmla="*/ 12 h 324"/>
                  <a:gd name="T10" fmla="*/ 43 w 235"/>
                  <a:gd name="T11" fmla="*/ 15 h 324"/>
                  <a:gd name="T12" fmla="*/ 48 w 235"/>
                  <a:gd name="T13" fmla="*/ 20 h 324"/>
                  <a:gd name="T14" fmla="*/ 60 w 235"/>
                  <a:gd name="T15" fmla="*/ 32 h 324"/>
                  <a:gd name="T16" fmla="*/ 70 w 235"/>
                  <a:gd name="T17" fmla="*/ 45 h 324"/>
                  <a:gd name="T18" fmla="*/ 75 w 235"/>
                  <a:gd name="T19" fmla="*/ 49 h 324"/>
                  <a:gd name="T20" fmla="*/ 81 w 235"/>
                  <a:gd name="T21" fmla="*/ 57 h 324"/>
                  <a:gd name="T22" fmla="*/ 86 w 235"/>
                  <a:gd name="T23" fmla="*/ 63 h 324"/>
                  <a:gd name="T24" fmla="*/ 99 w 235"/>
                  <a:gd name="T25" fmla="*/ 79 h 324"/>
                  <a:gd name="T26" fmla="*/ 111 w 235"/>
                  <a:gd name="T27" fmla="*/ 98 h 324"/>
                  <a:gd name="T28" fmla="*/ 115 w 235"/>
                  <a:gd name="T29" fmla="*/ 103 h 324"/>
                  <a:gd name="T30" fmla="*/ 124 w 235"/>
                  <a:gd name="T31" fmla="*/ 113 h 324"/>
                  <a:gd name="T32" fmla="*/ 128 w 235"/>
                  <a:gd name="T33" fmla="*/ 121 h 324"/>
                  <a:gd name="T34" fmla="*/ 140 w 235"/>
                  <a:gd name="T35" fmla="*/ 141 h 324"/>
                  <a:gd name="T36" fmla="*/ 144 w 235"/>
                  <a:gd name="T37" fmla="*/ 149 h 324"/>
                  <a:gd name="T38" fmla="*/ 155 w 235"/>
                  <a:gd name="T39" fmla="*/ 168 h 324"/>
                  <a:gd name="T40" fmla="*/ 161 w 235"/>
                  <a:gd name="T41" fmla="*/ 182 h 324"/>
                  <a:gd name="T42" fmla="*/ 165 w 235"/>
                  <a:gd name="T43" fmla="*/ 192 h 324"/>
                  <a:gd name="T44" fmla="*/ 169 w 235"/>
                  <a:gd name="T45" fmla="*/ 199 h 324"/>
                  <a:gd name="T46" fmla="*/ 178 w 235"/>
                  <a:gd name="T47" fmla="*/ 218 h 324"/>
                  <a:gd name="T48" fmla="*/ 190 w 235"/>
                  <a:gd name="T49" fmla="*/ 244 h 324"/>
                  <a:gd name="T50" fmla="*/ 195 w 235"/>
                  <a:gd name="T51" fmla="*/ 253 h 324"/>
                  <a:gd name="T52" fmla="*/ 208 w 235"/>
                  <a:gd name="T53" fmla="*/ 277 h 324"/>
                  <a:gd name="T54" fmla="*/ 212 w 235"/>
                  <a:gd name="T55" fmla="*/ 284 h 324"/>
                  <a:gd name="T56" fmla="*/ 221 w 235"/>
                  <a:gd name="T57" fmla="*/ 299 h 324"/>
                  <a:gd name="T58" fmla="*/ 229 w 235"/>
                  <a:gd name="T59" fmla="*/ 315 h 324"/>
                  <a:gd name="T60" fmla="*/ 235 w 235"/>
                  <a:gd name="T61" fmla="*/ 324 h 324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235"/>
                  <a:gd name="T94" fmla="*/ 0 h 324"/>
                  <a:gd name="T95" fmla="*/ 235 w 235"/>
                  <a:gd name="T96" fmla="*/ 324 h 324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235" h="324">
                    <a:moveTo>
                      <a:pt x="0" y="9"/>
                    </a:moveTo>
                    <a:cubicBezTo>
                      <a:pt x="2" y="8"/>
                      <a:pt x="2" y="5"/>
                      <a:pt x="5" y="5"/>
                    </a:cubicBezTo>
                    <a:cubicBezTo>
                      <a:pt x="9" y="0"/>
                      <a:pt x="13" y="2"/>
                      <a:pt x="19" y="3"/>
                    </a:cubicBezTo>
                    <a:cubicBezTo>
                      <a:pt x="23" y="4"/>
                      <a:pt x="27" y="6"/>
                      <a:pt x="31" y="9"/>
                    </a:cubicBezTo>
                    <a:cubicBezTo>
                      <a:pt x="33" y="10"/>
                      <a:pt x="37" y="12"/>
                      <a:pt x="37" y="12"/>
                    </a:cubicBezTo>
                    <a:cubicBezTo>
                      <a:pt x="39" y="14"/>
                      <a:pt x="43" y="15"/>
                      <a:pt x="43" y="15"/>
                    </a:cubicBezTo>
                    <a:cubicBezTo>
                      <a:pt x="44" y="18"/>
                      <a:pt x="45" y="18"/>
                      <a:pt x="48" y="20"/>
                    </a:cubicBezTo>
                    <a:cubicBezTo>
                      <a:pt x="51" y="24"/>
                      <a:pt x="55" y="29"/>
                      <a:pt x="60" y="32"/>
                    </a:cubicBezTo>
                    <a:cubicBezTo>
                      <a:pt x="62" y="36"/>
                      <a:pt x="67" y="41"/>
                      <a:pt x="70" y="45"/>
                    </a:cubicBezTo>
                    <a:cubicBezTo>
                      <a:pt x="72" y="46"/>
                      <a:pt x="75" y="49"/>
                      <a:pt x="75" y="49"/>
                    </a:cubicBezTo>
                    <a:cubicBezTo>
                      <a:pt x="75" y="52"/>
                      <a:pt x="78" y="56"/>
                      <a:pt x="81" y="57"/>
                    </a:cubicBezTo>
                    <a:cubicBezTo>
                      <a:pt x="82" y="60"/>
                      <a:pt x="83" y="62"/>
                      <a:pt x="86" y="63"/>
                    </a:cubicBezTo>
                    <a:cubicBezTo>
                      <a:pt x="87" y="68"/>
                      <a:pt x="94" y="76"/>
                      <a:pt x="99" y="79"/>
                    </a:cubicBezTo>
                    <a:cubicBezTo>
                      <a:pt x="101" y="84"/>
                      <a:pt x="107" y="94"/>
                      <a:pt x="111" y="98"/>
                    </a:cubicBezTo>
                    <a:cubicBezTo>
                      <a:pt x="112" y="101"/>
                      <a:pt x="113" y="102"/>
                      <a:pt x="115" y="103"/>
                    </a:cubicBezTo>
                    <a:cubicBezTo>
                      <a:pt x="117" y="106"/>
                      <a:pt x="121" y="110"/>
                      <a:pt x="124" y="113"/>
                    </a:cubicBezTo>
                    <a:cubicBezTo>
                      <a:pt x="125" y="118"/>
                      <a:pt x="124" y="119"/>
                      <a:pt x="128" y="121"/>
                    </a:cubicBezTo>
                    <a:cubicBezTo>
                      <a:pt x="129" y="127"/>
                      <a:pt x="134" y="139"/>
                      <a:pt x="140" y="141"/>
                    </a:cubicBezTo>
                    <a:cubicBezTo>
                      <a:pt x="142" y="146"/>
                      <a:pt x="141" y="144"/>
                      <a:pt x="144" y="149"/>
                    </a:cubicBezTo>
                    <a:cubicBezTo>
                      <a:pt x="146" y="156"/>
                      <a:pt x="151" y="162"/>
                      <a:pt x="155" y="168"/>
                    </a:cubicBezTo>
                    <a:cubicBezTo>
                      <a:pt x="157" y="173"/>
                      <a:pt x="158" y="178"/>
                      <a:pt x="161" y="182"/>
                    </a:cubicBezTo>
                    <a:cubicBezTo>
                      <a:pt x="162" y="187"/>
                      <a:pt x="162" y="188"/>
                      <a:pt x="165" y="192"/>
                    </a:cubicBezTo>
                    <a:cubicBezTo>
                      <a:pt x="167" y="197"/>
                      <a:pt x="166" y="194"/>
                      <a:pt x="169" y="199"/>
                    </a:cubicBezTo>
                    <a:cubicBezTo>
                      <a:pt x="171" y="205"/>
                      <a:pt x="174" y="215"/>
                      <a:pt x="178" y="218"/>
                    </a:cubicBezTo>
                    <a:cubicBezTo>
                      <a:pt x="181" y="224"/>
                      <a:pt x="186" y="239"/>
                      <a:pt x="190" y="244"/>
                    </a:cubicBezTo>
                    <a:cubicBezTo>
                      <a:pt x="191" y="247"/>
                      <a:pt x="192" y="250"/>
                      <a:pt x="195" y="253"/>
                    </a:cubicBezTo>
                    <a:cubicBezTo>
                      <a:pt x="197" y="261"/>
                      <a:pt x="202" y="272"/>
                      <a:pt x="208" y="277"/>
                    </a:cubicBezTo>
                    <a:cubicBezTo>
                      <a:pt x="209" y="280"/>
                      <a:pt x="210" y="282"/>
                      <a:pt x="212" y="284"/>
                    </a:cubicBezTo>
                    <a:cubicBezTo>
                      <a:pt x="213" y="288"/>
                      <a:pt x="218" y="296"/>
                      <a:pt x="221" y="299"/>
                    </a:cubicBezTo>
                    <a:cubicBezTo>
                      <a:pt x="222" y="304"/>
                      <a:pt x="225" y="311"/>
                      <a:pt x="229" y="315"/>
                    </a:cubicBezTo>
                    <a:cubicBezTo>
                      <a:pt x="230" y="318"/>
                      <a:pt x="232" y="324"/>
                      <a:pt x="235" y="324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4" name="Freeform 458"/>
              <p:cNvSpPr>
                <a:spLocks/>
              </p:cNvSpPr>
              <p:nvPr/>
            </p:nvSpPr>
            <p:spPr bwMode="auto">
              <a:xfrm>
                <a:off x="1527" y="1564"/>
                <a:ext cx="47" cy="287"/>
              </a:xfrm>
              <a:custGeom>
                <a:avLst/>
                <a:gdLst>
                  <a:gd name="T0" fmla="*/ 0 w 47"/>
                  <a:gd name="T1" fmla="*/ 0 h 287"/>
                  <a:gd name="T2" fmla="*/ 4 w 47"/>
                  <a:gd name="T3" fmla="*/ 5 h 287"/>
                  <a:gd name="T4" fmla="*/ 8 w 47"/>
                  <a:gd name="T5" fmla="*/ 13 h 287"/>
                  <a:gd name="T6" fmla="*/ 16 w 47"/>
                  <a:gd name="T7" fmla="*/ 29 h 287"/>
                  <a:gd name="T8" fmla="*/ 29 w 47"/>
                  <a:gd name="T9" fmla="*/ 69 h 287"/>
                  <a:gd name="T10" fmla="*/ 37 w 47"/>
                  <a:gd name="T11" fmla="*/ 103 h 287"/>
                  <a:gd name="T12" fmla="*/ 44 w 47"/>
                  <a:gd name="T13" fmla="*/ 143 h 287"/>
                  <a:gd name="T14" fmla="*/ 39 w 47"/>
                  <a:gd name="T15" fmla="*/ 237 h 287"/>
                  <a:gd name="T16" fmla="*/ 31 w 47"/>
                  <a:gd name="T17" fmla="*/ 271 h 287"/>
                  <a:gd name="T18" fmla="*/ 29 w 47"/>
                  <a:gd name="T19" fmla="*/ 287 h 28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7"/>
                  <a:gd name="T31" fmla="*/ 0 h 287"/>
                  <a:gd name="T32" fmla="*/ 47 w 47"/>
                  <a:gd name="T33" fmla="*/ 287 h 28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7" h="287">
                    <a:moveTo>
                      <a:pt x="0" y="0"/>
                    </a:moveTo>
                    <a:cubicBezTo>
                      <a:pt x="1" y="3"/>
                      <a:pt x="2" y="4"/>
                      <a:pt x="4" y="5"/>
                    </a:cubicBezTo>
                    <a:cubicBezTo>
                      <a:pt x="6" y="10"/>
                      <a:pt x="5" y="11"/>
                      <a:pt x="8" y="13"/>
                    </a:cubicBezTo>
                    <a:cubicBezTo>
                      <a:pt x="10" y="18"/>
                      <a:pt x="14" y="24"/>
                      <a:pt x="16" y="29"/>
                    </a:cubicBezTo>
                    <a:cubicBezTo>
                      <a:pt x="22" y="41"/>
                      <a:pt x="27" y="55"/>
                      <a:pt x="29" y="69"/>
                    </a:cubicBezTo>
                    <a:cubicBezTo>
                      <a:pt x="30" y="79"/>
                      <a:pt x="31" y="94"/>
                      <a:pt x="37" y="103"/>
                    </a:cubicBezTo>
                    <a:cubicBezTo>
                      <a:pt x="40" y="117"/>
                      <a:pt x="43" y="129"/>
                      <a:pt x="44" y="143"/>
                    </a:cubicBezTo>
                    <a:cubicBezTo>
                      <a:pt x="44" y="174"/>
                      <a:pt x="47" y="206"/>
                      <a:pt x="39" y="237"/>
                    </a:cubicBezTo>
                    <a:cubicBezTo>
                      <a:pt x="39" y="249"/>
                      <a:pt x="36" y="260"/>
                      <a:pt x="31" y="271"/>
                    </a:cubicBezTo>
                    <a:cubicBezTo>
                      <a:pt x="31" y="276"/>
                      <a:pt x="29" y="282"/>
                      <a:pt x="29" y="287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5" name="Freeform 459"/>
              <p:cNvSpPr>
                <a:spLocks/>
              </p:cNvSpPr>
              <p:nvPr/>
            </p:nvSpPr>
            <p:spPr bwMode="auto">
              <a:xfrm>
                <a:off x="1250" y="1889"/>
                <a:ext cx="51" cy="35"/>
              </a:xfrm>
              <a:custGeom>
                <a:avLst/>
                <a:gdLst>
                  <a:gd name="T0" fmla="*/ 0 w 51"/>
                  <a:gd name="T1" fmla="*/ 0 h 35"/>
                  <a:gd name="T2" fmla="*/ 17 w 51"/>
                  <a:gd name="T3" fmla="*/ 6 h 35"/>
                  <a:gd name="T4" fmla="*/ 33 w 51"/>
                  <a:gd name="T5" fmla="*/ 15 h 35"/>
                  <a:gd name="T6" fmla="*/ 45 w 51"/>
                  <a:gd name="T7" fmla="*/ 27 h 35"/>
                  <a:gd name="T8" fmla="*/ 50 w 51"/>
                  <a:gd name="T9" fmla="*/ 32 h 35"/>
                  <a:gd name="T10" fmla="*/ 51 w 51"/>
                  <a:gd name="T11" fmla="*/ 35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"/>
                  <a:gd name="T19" fmla="*/ 0 h 35"/>
                  <a:gd name="T20" fmla="*/ 51 w 51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" h="35">
                    <a:moveTo>
                      <a:pt x="0" y="0"/>
                    </a:moveTo>
                    <a:cubicBezTo>
                      <a:pt x="6" y="1"/>
                      <a:pt x="11" y="5"/>
                      <a:pt x="17" y="6"/>
                    </a:cubicBezTo>
                    <a:cubicBezTo>
                      <a:pt x="19" y="9"/>
                      <a:pt x="28" y="13"/>
                      <a:pt x="33" y="15"/>
                    </a:cubicBezTo>
                    <a:cubicBezTo>
                      <a:pt x="37" y="19"/>
                      <a:pt x="40" y="23"/>
                      <a:pt x="45" y="27"/>
                    </a:cubicBezTo>
                    <a:cubicBezTo>
                      <a:pt x="46" y="30"/>
                      <a:pt x="47" y="31"/>
                      <a:pt x="50" y="32"/>
                    </a:cubicBezTo>
                    <a:cubicBezTo>
                      <a:pt x="50" y="34"/>
                      <a:pt x="50" y="33"/>
                      <a:pt x="51" y="35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6" name="Freeform 460"/>
              <p:cNvSpPr>
                <a:spLocks/>
              </p:cNvSpPr>
              <p:nvPr/>
            </p:nvSpPr>
            <p:spPr bwMode="auto">
              <a:xfrm>
                <a:off x="1335" y="1969"/>
                <a:ext cx="19" cy="130"/>
              </a:xfrm>
              <a:custGeom>
                <a:avLst/>
                <a:gdLst>
                  <a:gd name="T0" fmla="*/ 0 w 19"/>
                  <a:gd name="T1" fmla="*/ 0 h 130"/>
                  <a:gd name="T2" fmla="*/ 7 w 19"/>
                  <a:gd name="T3" fmla="*/ 12 h 130"/>
                  <a:gd name="T4" fmla="*/ 15 w 19"/>
                  <a:gd name="T5" fmla="*/ 32 h 130"/>
                  <a:gd name="T6" fmla="*/ 19 w 19"/>
                  <a:gd name="T7" fmla="*/ 47 h 130"/>
                  <a:gd name="T8" fmla="*/ 15 w 19"/>
                  <a:gd name="T9" fmla="*/ 111 h 130"/>
                  <a:gd name="T10" fmla="*/ 9 w 19"/>
                  <a:gd name="T11" fmla="*/ 127 h 130"/>
                  <a:gd name="T12" fmla="*/ 8 w 19"/>
                  <a:gd name="T13" fmla="*/ 130 h 1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9"/>
                  <a:gd name="T22" fmla="*/ 0 h 130"/>
                  <a:gd name="T23" fmla="*/ 19 w 19"/>
                  <a:gd name="T24" fmla="*/ 130 h 1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9" h="130">
                    <a:moveTo>
                      <a:pt x="0" y="0"/>
                    </a:moveTo>
                    <a:cubicBezTo>
                      <a:pt x="2" y="4"/>
                      <a:pt x="4" y="8"/>
                      <a:pt x="7" y="12"/>
                    </a:cubicBezTo>
                    <a:cubicBezTo>
                      <a:pt x="10" y="19"/>
                      <a:pt x="10" y="27"/>
                      <a:pt x="15" y="32"/>
                    </a:cubicBezTo>
                    <a:cubicBezTo>
                      <a:pt x="16" y="37"/>
                      <a:pt x="18" y="42"/>
                      <a:pt x="19" y="47"/>
                    </a:cubicBezTo>
                    <a:cubicBezTo>
                      <a:pt x="18" y="68"/>
                      <a:pt x="18" y="90"/>
                      <a:pt x="15" y="111"/>
                    </a:cubicBezTo>
                    <a:cubicBezTo>
                      <a:pt x="14" y="116"/>
                      <a:pt x="14" y="125"/>
                      <a:pt x="9" y="127"/>
                    </a:cubicBezTo>
                    <a:cubicBezTo>
                      <a:pt x="9" y="130"/>
                      <a:pt x="9" y="130"/>
                      <a:pt x="8" y="130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7" name="Freeform 461"/>
              <p:cNvSpPr>
                <a:spLocks/>
              </p:cNvSpPr>
              <p:nvPr/>
            </p:nvSpPr>
            <p:spPr bwMode="auto">
              <a:xfrm>
                <a:off x="1259" y="1923"/>
                <a:ext cx="48" cy="48"/>
              </a:xfrm>
              <a:custGeom>
                <a:avLst/>
                <a:gdLst>
                  <a:gd name="T0" fmla="*/ 48 w 48"/>
                  <a:gd name="T1" fmla="*/ 0 h 48"/>
                  <a:gd name="T2" fmla="*/ 43 w 48"/>
                  <a:gd name="T3" fmla="*/ 5 h 48"/>
                  <a:gd name="T4" fmla="*/ 35 w 48"/>
                  <a:gd name="T5" fmla="*/ 12 h 48"/>
                  <a:gd name="T6" fmla="*/ 30 w 48"/>
                  <a:gd name="T7" fmla="*/ 17 h 48"/>
                  <a:gd name="T8" fmla="*/ 22 w 48"/>
                  <a:gd name="T9" fmla="*/ 23 h 48"/>
                  <a:gd name="T10" fmla="*/ 5 w 48"/>
                  <a:gd name="T11" fmla="*/ 43 h 48"/>
                  <a:gd name="T12" fmla="*/ 0 w 48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48"/>
                  <a:gd name="T23" fmla="*/ 48 w 48"/>
                  <a:gd name="T24" fmla="*/ 48 h 4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48">
                    <a:moveTo>
                      <a:pt x="48" y="0"/>
                    </a:moveTo>
                    <a:cubicBezTo>
                      <a:pt x="44" y="5"/>
                      <a:pt x="46" y="3"/>
                      <a:pt x="43" y="5"/>
                    </a:cubicBezTo>
                    <a:cubicBezTo>
                      <a:pt x="41" y="7"/>
                      <a:pt x="38" y="10"/>
                      <a:pt x="35" y="12"/>
                    </a:cubicBezTo>
                    <a:cubicBezTo>
                      <a:pt x="31" y="17"/>
                      <a:pt x="34" y="15"/>
                      <a:pt x="30" y="17"/>
                    </a:cubicBezTo>
                    <a:cubicBezTo>
                      <a:pt x="28" y="19"/>
                      <a:pt x="25" y="22"/>
                      <a:pt x="22" y="23"/>
                    </a:cubicBezTo>
                    <a:cubicBezTo>
                      <a:pt x="21" y="27"/>
                      <a:pt x="9" y="40"/>
                      <a:pt x="5" y="43"/>
                    </a:cubicBezTo>
                    <a:cubicBezTo>
                      <a:pt x="3" y="46"/>
                      <a:pt x="2" y="46"/>
                      <a:pt x="0" y="48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8" name="Freeform 462"/>
              <p:cNvSpPr>
                <a:spLocks/>
              </p:cNvSpPr>
              <p:nvPr/>
            </p:nvSpPr>
            <p:spPr bwMode="auto">
              <a:xfrm>
                <a:off x="1304" y="1921"/>
                <a:ext cx="36" cy="34"/>
              </a:xfrm>
              <a:custGeom>
                <a:avLst/>
                <a:gdLst>
                  <a:gd name="T0" fmla="*/ 2 w 36"/>
                  <a:gd name="T1" fmla="*/ 6 h 34"/>
                  <a:gd name="T2" fmla="*/ 4 w 36"/>
                  <a:gd name="T3" fmla="*/ 0 h 34"/>
                  <a:gd name="T4" fmla="*/ 24 w 36"/>
                  <a:gd name="T5" fmla="*/ 13 h 34"/>
                  <a:gd name="T6" fmla="*/ 30 w 36"/>
                  <a:gd name="T7" fmla="*/ 20 h 34"/>
                  <a:gd name="T8" fmla="*/ 36 w 36"/>
                  <a:gd name="T9" fmla="*/ 31 h 34"/>
                  <a:gd name="T10" fmla="*/ 23 w 36"/>
                  <a:gd name="T11" fmla="*/ 33 h 34"/>
                  <a:gd name="T12" fmla="*/ 15 w 36"/>
                  <a:gd name="T13" fmla="*/ 26 h 34"/>
                  <a:gd name="T14" fmla="*/ 5 w 36"/>
                  <a:gd name="T15" fmla="*/ 12 h 34"/>
                  <a:gd name="T16" fmla="*/ 2 w 36"/>
                  <a:gd name="T17" fmla="*/ 6 h 3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6"/>
                  <a:gd name="T28" fmla="*/ 0 h 34"/>
                  <a:gd name="T29" fmla="*/ 36 w 36"/>
                  <a:gd name="T30" fmla="*/ 34 h 3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6" h="34">
                    <a:moveTo>
                      <a:pt x="2" y="6"/>
                    </a:moveTo>
                    <a:cubicBezTo>
                      <a:pt x="0" y="2"/>
                      <a:pt x="0" y="1"/>
                      <a:pt x="4" y="0"/>
                    </a:cubicBezTo>
                    <a:cubicBezTo>
                      <a:pt x="13" y="3"/>
                      <a:pt x="16" y="8"/>
                      <a:pt x="24" y="13"/>
                    </a:cubicBezTo>
                    <a:cubicBezTo>
                      <a:pt x="25" y="15"/>
                      <a:pt x="28" y="18"/>
                      <a:pt x="30" y="20"/>
                    </a:cubicBezTo>
                    <a:cubicBezTo>
                      <a:pt x="32" y="24"/>
                      <a:pt x="34" y="27"/>
                      <a:pt x="36" y="31"/>
                    </a:cubicBezTo>
                    <a:cubicBezTo>
                      <a:pt x="31" y="34"/>
                      <a:pt x="30" y="33"/>
                      <a:pt x="23" y="33"/>
                    </a:cubicBezTo>
                    <a:cubicBezTo>
                      <a:pt x="20" y="30"/>
                      <a:pt x="15" y="26"/>
                      <a:pt x="15" y="26"/>
                    </a:cubicBezTo>
                    <a:cubicBezTo>
                      <a:pt x="12" y="21"/>
                      <a:pt x="8" y="18"/>
                      <a:pt x="5" y="12"/>
                    </a:cubicBezTo>
                    <a:cubicBezTo>
                      <a:pt x="5" y="10"/>
                      <a:pt x="2" y="1"/>
                      <a:pt x="2" y="6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09" name="Freeform 463"/>
              <p:cNvSpPr>
                <a:spLocks/>
              </p:cNvSpPr>
              <p:nvPr/>
            </p:nvSpPr>
            <p:spPr bwMode="auto">
              <a:xfrm>
                <a:off x="1326" y="1954"/>
                <a:ext cx="12" cy="42"/>
              </a:xfrm>
              <a:custGeom>
                <a:avLst/>
                <a:gdLst>
                  <a:gd name="T0" fmla="*/ 12 w 12"/>
                  <a:gd name="T1" fmla="*/ 0 h 42"/>
                  <a:gd name="T2" fmla="*/ 6 w 12"/>
                  <a:gd name="T3" fmla="*/ 22 h 42"/>
                  <a:gd name="T4" fmla="*/ 0 w 12"/>
                  <a:gd name="T5" fmla="*/ 42 h 42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42"/>
                  <a:gd name="T11" fmla="*/ 12 w 12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42">
                    <a:moveTo>
                      <a:pt x="12" y="0"/>
                    </a:moveTo>
                    <a:cubicBezTo>
                      <a:pt x="12" y="6"/>
                      <a:pt x="9" y="17"/>
                      <a:pt x="6" y="22"/>
                    </a:cubicBezTo>
                    <a:cubicBezTo>
                      <a:pt x="6" y="23"/>
                      <a:pt x="2" y="42"/>
                      <a:pt x="0" y="42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0" name="Freeform 464"/>
              <p:cNvSpPr>
                <a:spLocks/>
              </p:cNvSpPr>
              <p:nvPr/>
            </p:nvSpPr>
            <p:spPr bwMode="auto">
              <a:xfrm>
                <a:off x="1340" y="1967"/>
                <a:ext cx="90" cy="49"/>
              </a:xfrm>
              <a:custGeom>
                <a:avLst/>
                <a:gdLst>
                  <a:gd name="T0" fmla="*/ 0 w 90"/>
                  <a:gd name="T1" fmla="*/ 0 h 49"/>
                  <a:gd name="T2" fmla="*/ 11 w 90"/>
                  <a:gd name="T3" fmla="*/ 8 h 49"/>
                  <a:gd name="T4" fmla="*/ 16 w 90"/>
                  <a:gd name="T5" fmla="*/ 13 h 49"/>
                  <a:gd name="T6" fmla="*/ 23 w 90"/>
                  <a:gd name="T7" fmla="*/ 17 h 49"/>
                  <a:gd name="T8" fmla="*/ 44 w 90"/>
                  <a:gd name="T9" fmla="*/ 29 h 49"/>
                  <a:gd name="T10" fmla="*/ 52 w 90"/>
                  <a:gd name="T11" fmla="*/ 34 h 49"/>
                  <a:gd name="T12" fmla="*/ 58 w 90"/>
                  <a:gd name="T13" fmla="*/ 37 h 49"/>
                  <a:gd name="T14" fmla="*/ 90 w 90"/>
                  <a:gd name="T15" fmla="*/ 49 h 4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0"/>
                  <a:gd name="T25" fmla="*/ 0 h 49"/>
                  <a:gd name="T26" fmla="*/ 90 w 90"/>
                  <a:gd name="T27" fmla="*/ 49 h 4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0" h="49">
                    <a:moveTo>
                      <a:pt x="0" y="0"/>
                    </a:moveTo>
                    <a:cubicBezTo>
                      <a:pt x="1" y="3"/>
                      <a:pt x="7" y="6"/>
                      <a:pt x="11" y="8"/>
                    </a:cubicBezTo>
                    <a:cubicBezTo>
                      <a:pt x="11" y="11"/>
                      <a:pt x="14" y="11"/>
                      <a:pt x="16" y="13"/>
                    </a:cubicBezTo>
                    <a:cubicBezTo>
                      <a:pt x="18" y="14"/>
                      <a:pt x="23" y="17"/>
                      <a:pt x="23" y="17"/>
                    </a:cubicBezTo>
                    <a:cubicBezTo>
                      <a:pt x="27" y="23"/>
                      <a:pt x="37" y="25"/>
                      <a:pt x="44" y="29"/>
                    </a:cubicBezTo>
                    <a:cubicBezTo>
                      <a:pt x="46" y="32"/>
                      <a:pt x="52" y="34"/>
                      <a:pt x="52" y="34"/>
                    </a:cubicBezTo>
                    <a:cubicBezTo>
                      <a:pt x="54" y="37"/>
                      <a:pt x="56" y="37"/>
                      <a:pt x="58" y="37"/>
                    </a:cubicBezTo>
                    <a:cubicBezTo>
                      <a:pt x="62" y="48"/>
                      <a:pt x="81" y="49"/>
                      <a:pt x="90" y="49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1" name="Freeform 465"/>
              <p:cNvSpPr>
                <a:spLocks/>
              </p:cNvSpPr>
              <p:nvPr/>
            </p:nvSpPr>
            <p:spPr bwMode="auto">
              <a:xfrm>
                <a:off x="1428" y="1850"/>
                <a:ext cx="128" cy="166"/>
              </a:xfrm>
              <a:custGeom>
                <a:avLst/>
                <a:gdLst>
                  <a:gd name="T0" fmla="*/ 0 w 128"/>
                  <a:gd name="T1" fmla="*/ 166 h 166"/>
                  <a:gd name="T2" fmla="*/ 51 w 128"/>
                  <a:gd name="T3" fmla="*/ 149 h 166"/>
                  <a:gd name="T4" fmla="*/ 57 w 128"/>
                  <a:gd name="T5" fmla="*/ 144 h 166"/>
                  <a:gd name="T6" fmla="*/ 65 w 128"/>
                  <a:gd name="T7" fmla="*/ 136 h 166"/>
                  <a:gd name="T8" fmla="*/ 73 w 128"/>
                  <a:gd name="T9" fmla="*/ 131 h 166"/>
                  <a:gd name="T10" fmla="*/ 90 w 128"/>
                  <a:gd name="T11" fmla="*/ 106 h 166"/>
                  <a:gd name="T12" fmla="*/ 95 w 128"/>
                  <a:gd name="T13" fmla="*/ 98 h 166"/>
                  <a:gd name="T14" fmla="*/ 101 w 128"/>
                  <a:gd name="T15" fmla="*/ 85 h 166"/>
                  <a:gd name="T16" fmla="*/ 115 w 128"/>
                  <a:gd name="T17" fmla="*/ 36 h 166"/>
                  <a:gd name="T18" fmla="*/ 120 w 128"/>
                  <a:gd name="T19" fmla="*/ 21 h 166"/>
                  <a:gd name="T20" fmla="*/ 125 w 128"/>
                  <a:gd name="T21" fmla="*/ 7 h 166"/>
                  <a:gd name="T22" fmla="*/ 128 w 128"/>
                  <a:gd name="T23" fmla="*/ 0 h 1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8"/>
                  <a:gd name="T37" fmla="*/ 0 h 166"/>
                  <a:gd name="T38" fmla="*/ 128 w 128"/>
                  <a:gd name="T39" fmla="*/ 166 h 16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8" h="166">
                    <a:moveTo>
                      <a:pt x="0" y="166"/>
                    </a:moveTo>
                    <a:cubicBezTo>
                      <a:pt x="18" y="164"/>
                      <a:pt x="34" y="154"/>
                      <a:pt x="51" y="149"/>
                    </a:cubicBezTo>
                    <a:cubicBezTo>
                      <a:pt x="53" y="147"/>
                      <a:pt x="57" y="144"/>
                      <a:pt x="57" y="144"/>
                    </a:cubicBezTo>
                    <a:cubicBezTo>
                      <a:pt x="58" y="140"/>
                      <a:pt x="62" y="138"/>
                      <a:pt x="65" y="136"/>
                    </a:cubicBezTo>
                    <a:cubicBezTo>
                      <a:pt x="68" y="133"/>
                      <a:pt x="70" y="133"/>
                      <a:pt x="73" y="131"/>
                    </a:cubicBezTo>
                    <a:cubicBezTo>
                      <a:pt x="75" y="126"/>
                      <a:pt x="87" y="109"/>
                      <a:pt x="90" y="106"/>
                    </a:cubicBezTo>
                    <a:cubicBezTo>
                      <a:pt x="91" y="103"/>
                      <a:pt x="92" y="100"/>
                      <a:pt x="95" y="98"/>
                    </a:cubicBezTo>
                    <a:cubicBezTo>
                      <a:pt x="96" y="94"/>
                      <a:pt x="99" y="90"/>
                      <a:pt x="101" y="85"/>
                    </a:cubicBezTo>
                    <a:cubicBezTo>
                      <a:pt x="106" y="69"/>
                      <a:pt x="108" y="51"/>
                      <a:pt x="115" y="36"/>
                    </a:cubicBezTo>
                    <a:cubicBezTo>
                      <a:pt x="116" y="30"/>
                      <a:pt x="115" y="26"/>
                      <a:pt x="120" y="21"/>
                    </a:cubicBezTo>
                    <a:cubicBezTo>
                      <a:pt x="121" y="16"/>
                      <a:pt x="124" y="12"/>
                      <a:pt x="125" y="7"/>
                    </a:cubicBezTo>
                    <a:cubicBezTo>
                      <a:pt x="126" y="5"/>
                      <a:pt x="128" y="0"/>
                      <a:pt x="128" y="0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2" name="Freeform 466"/>
              <p:cNvSpPr>
                <a:spLocks/>
              </p:cNvSpPr>
              <p:nvPr/>
            </p:nvSpPr>
            <p:spPr bwMode="auto">
              <a:xfrm>
                <a:off x="1178" y="1429"/>
                <a:ext cx="0" cy="62"/>
              </a:xfrm>
              <a:custGeom>
                <a:avLst/>
                <a:gdLst>
                  <a:gd name="T0" fmla="*/ 0 h 62"/>
                  <a:gd name="T1" fmla="*/ 41 h 62"/>
                  <a:gd name="T2" fmla="*/ 62 h 62"/>
                  <a:gd name="T3" fmla="*/ 0 60000 65536"/>
                  <a:gd name="T4" fmla="*/ 0 60000 65536"/>
                  <a:gd name="T5" fmla="*/ 0 60000 65536"/>
                  <a:gd name="T6" fmla="*/ 0 h 62"/>
                  <a:gd name="T7" fmla="*/ 62 h 62"/>
                </a:gdLst>
                <a:ahLst/>
                <a:cxnLst>
                  <a:cxn ang="T3">
                    <a:pos x="0" y="T0"/>
                  </a:cxn>
                  <a:cxn ang="T4">
                    <a:pos x="0" y="T1"/>
                  </a:cxn>
                  <a:cxn ang="T5">
                    <a:pos x="0" y="T2"/>
                  </a:cxn>
                </a:cxnLst>
                <a:rect l="0" t="T6" r="0" b="T7"/>
                <a:pathLst>
                  <a:path h="62">
                    <a:moveTo>
                      <a:pt x="0" y="0"/>
                    </a:moveTo>
                    <a:cubicBezTo>
                      <a:pt x="0" y="14"/>
                      <a:pt x="0" y="27"/>
                      <a:pt x="0" y="41"/>
                    </a:cubicBezTo>
                    <a:cubicBezTo>
                      <a:pt x="0" y="48"/>
                      <a:pt x="0" y="62"/>
                      <a:pt x="0" y="62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3" name="Freeform 467"/>
              <p:cNvSpPr>
                <a:spLocks/>
              </p:cNvSpPr>
              <p:nvPr/>
            </p:nvSpPr>
            <p:spPr bwMode="auto">
              <a:xfrm>
                <a:off x="1113" y="1445"/>
                <a:ext cx="30" cy="11"/>
              </a:xfrm>
              <a:custGeom>
                <a:avLst/>
                <a:gdLst>
                  <a:gd name="T0" fmla="*/ 27 w 30"/>
                  <a:gd name="T1" fmla="*/ 0 h 11"/>
                  <a:gd name="T2" fmla="*/ 11 w 30"/>
                  <a:gd name="T3" fmla="*/ 1 h 11"/>
                  <a:gd name="T4" fmla="*/ 6 w 30"/>
                  <a:gd name="T5" fmla="*/ 3 h 11"/>
                  <a:gd name="T6" fmla="*/ 7 w 30"/>
                  <a:gd name="T7" fmla="*/ 11 h 11"/>
                  <a:gd name="T8" fmla="*/ 24 w 30"/>
                  <a:gd name="T9" fmla="*/ 10 h 11"/>
                  <a:gd name="T10" fmla="*/ 30 w 30"/>
                  <a:gd name="T11" fmla="*/ 4 h 11"/>
                  <a:gd name="T12" fmla="*/ 27 w 30"/>
                  <a:gd name="T13" fmla="*/ 0 h 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11"/>
                  <a:gd name="T23" fmla="*/ 30 w 30"/>
                  <a:gd name="T24" fmla="*/ 11 h 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11">
                    <a:moveTo>
                      <a:pt x="27" y="0"/>
                    </a:moveTo>
                    <a:cubicBezTo>
                      <a:pt x="21" y="0"/>
                      <a:pt x="16" y="0"/>
                      <a:pt x="11" y="1"/>
                    </a:cubicBezTo>
                    <a:cubicBezTo>
                      <a:pt x="9" y="1"/>
                      <a:pt x="6" y="3"/>
                      <a:pt x="6" y="3"/>
                    </a:cubicBezTo>
                    <a:cubicBezTo>
                      <a:pt x="5" y="6"/>
                      <a:pt x="0" y="10"/>
                      <a:pt x="7" y="11"/>
                    </a:cubicBezTo>
                    <a:cubicBezTo>
                      <a:pt x="13" y="11"/>
                      <a:pt x="19" y="11"/>
                      <a:pt x="24" y="10"/>
                    </a:cubicBezTo>
                    <a:cubicBezTo>
                      <a:pt x="27" y="10"/>
                      <a:pt x="30" y="4"/>
                      <a:pt x="30" y="4"/>
                    </a:cubicBezTo>
                    <a:cubicBezTo>
                      <a:pt x="29" y="1"/>
                      <a:pt x="24" y="2"/>
                      <a:pt x="27" y="0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4" name="Freeform 468"/>
              <p:cNvSpPr>
                <a:spLocks/>
              </p:cNvSpPr>
              <p:nvPr/>
            </p:nvSpPr>
            <p:spPr bwMode="auto">
              <a:xfrm>
                <a:off x="1116" y="1454"/>
                <a:ext cx="25" cy="182"/>
              </a:xfrm>
              <a:custGeom>
                <a:avLst/>
                <a:gdLst>
                  <a:gd name="T0" fmla="*/ 0 w 25"/>
                  <a:gd name="T1" fmla="*/ 0 h 182"/>
                  <a:gd name="T2" fmla="*/ 7 w 25"/>
                  <a:gd name="T3" fmla="*/ 14 h 182"/>
                  <a:gd name="T4" fmla="*/ 15 w 25"/>
                  <a:gd name="T5" fmla="*/ 43 h 182"/>
                  <a:gd name="T6" fmla="*/ 25 w 25"/>
                  <a:gd name="T7" fmla="*/ 98 h 182"/>
                  <a:gd name="T8" fmla="*/ 17 w 25"/>
                  <a:gd name="T9" fmla="*/ 163 h 182"/>
                  <a:gd name="T10" fmla="*/ 11 w 25"/>
                  <a:gd name="T11" fmla="*/ 182 h 182"/>
                  <a:gd name="T12" fmla="*/ 9 w 25"/>
                  <a:gd name="T13" fmla="*/ 181 h 18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5"/>
                  <a:gd name="T22" fmla="*/ 0 h 182"/>
                  <a:gd name="T23" fmla="*/ 25 w 25"/>
                  <a:gd name="T24" fmla="*/ 182 h 18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5" h="182">
                    <a:moveTo>
                      <a:pt x="0" y="0"/>
                    </a:moveTo>
                    <a:cubicBezTo>
                      <a:pt x="2" y="5"/>
                      <a:pt x="5" y="10"/>
                      <a:pt x="7" y="14"/>
                    </a:cubicBezTo>
                    <a:cubicBezTo>
                      <a:pt x="10" y="24"/>
                      <a:pt x="13" y="34"/>
                      <a:pt x="15" y="43"/>
                    </a:cubicBezTo>
                    <a:cubicBezTo>
                      <a:pt x="21" y="60"/>
                      <a:pt x="22" y="80"/>
                      <a:pt x="25" y="98"/>
                    </a:cubicBezTo>
                    <a:cubicBezTo>
                      <a:pt x="24" y="122"/>
                      <a:pt x="22" y="141"/>
                      <a:pt x="17" y="163"/>
                    </a:cubicBezTo>
                    <a:cubicBezTo>
                      <a:pt x="16" y="170"/>
                      <a:pt x="13" y="174"/>
                      <a:pt x="11" y="182"/>
                    </a:cubicBezTo>
                    <a:cubicBezTo>
                      <a:pt x="10" y="182"/>
                      <a:pt x="9" y="181"/>
                      <a:pt x="9" y="181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5" name="Freeform 469"/>
              <p:cNvSpPr>
                <a:spLocks/>
              </p:cNvSpPr>
              <p:nvPr/>
            </p:nvSpPr>
            <p:spPr bwMode="auto">
              <a:xfrm>
                <a:off x="1143" y="1450"/>
                <a:ext cx="85" cy="103"/>
              </a:xfrm>
              <a:custGeom>
                <a:avLst/>
                <a:gdLst>
                  <a:gd name="T0" fmla="*/ 0 w 85"/>
                  <a:gd name="T1" fmla="*/ 2 h 103"/>
                  <a:gd name="T2" fmla="*/ 10 w 85"/>
                  <a:gd name="T3" fmla="*/ 22 h 103"/>
                  <a:gd name="T4" fmla="*/ 20 w 85"/>
                  <a:gd name="T5" fmla="*/ 48 h 103"/>
                  <a:gd name="T6" fmla="*/ 31 w 85"/>
                  <a:gd name="T7" fmla="*/ 86 h 103"/>
                  <a:gd name="T8" fmla="*/ 37 w 85"/>
                  <a:gd name="T9" fmla="*/ 103 h 103"/>
                  <a:gd name="T10" fmla="*/ 46 w 85"/>
                  <a:gd name="T11" fmla="*/ 84 h 103"/>
                  <a:gd name="T12" fmla="*/ 50 w 85"/>
                  <a:gd name="T13" fmla="*/ 71 h 103"/>
                  <a:gd name="T14" fmla="*/ 64 w 85"/>
                  <a:gd name="T15" fmla="*/ 38 h 103"/>
                  <a:gd name="T16" fmla="*/ 72 w 85"/>
                  <a:gd name="T17" fmla="*/ 19 h 103"/>
                  <a:gd name="T18" fmla="*/ 77 w 85"/>
                  <a:gd name="T19" fmla="*/ 14 h 103"/>
                  <a:gd name="T20" fmla="*/ 82 w 85"/>
                  <a:gd name="T21" fmla="*/ 6 h 103"/>
                  <a:gd name="T22" fmla="*/ 83 w 85"/>
                  <a:gd name="T23" fmla="*/ 1 h 103"/>
                  <a:gd name="T24" fmla="*/ 85 w 85"/>
                  <a:gd name="T25" fmla="*/ 0 h 10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5"/>
                  <a:gd name="T40" fmla="*/ 0 h 103"/>
                  <a:gd name="T41" fmla="*/ 85 w 85"/>
                  <a:gd name="T42" fmla="*/ 103 h 10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5" h="103">
                    <a:moveTo>
                      <a:pt x="0" y="2"/>
                    </a:moveTo>
                    <a:cubicBezTo>
                      <a:pt x="3" y="6"/>
                      <a:pt x="7" y="20"/>
                      <a:pt x="10" y="22"/>
                    </a:cubicBezTo>
                    <a:cubicBezTo>
                      <a:pt x="12" y="27"/>
                      <a:pt x="17" y="43"/>
                      <a:pt x="20" y="48"/>
                    </a:cubicBezTo>
                    <a:cubicBezTo>
                      <a:pt x="23" y="59"/>
                      <a:pt x="24" y="76"/>
                      <a:pt x="31" y="86"/>
                    </a:cubicBezTo>
                    <a:cubicBezTo>
                      <a:pt x="32" y="91"/>
                      <a:pt x="34" y="98"/>
                      <a:pt x="37" y="103"/>
                    </a:cubicBezTo>
                    <a:cubicBezTo>
                      <a:pt x="42" y="101"/>
                      <a:pt x="42" y="89"/>
                      <a:pt x="46" y="84"/>
                    </a:cubicBezTo>
                    <a:cubicBezTo>
                      <a:pt x="49" y="80"/>
                      <a:pt x="48" y="75"/>
                      <a:pt x="50" y="71"/>
                    </a:cubicBezTo>
                    <a:cubicBezTo>
                      <a:pt x="54" y="60"/>
                      <a:pt x="58" y="48"/>
                      <a:pt x="64" y="38"/>
                    </a:cubicBezTo>
                    <a:cubicBezTo>
                      <a:pt x="65" y="32"/>
                      <a:pt x="67" y="22"/>
                      <a:pt x="72" y="19"/>
                    </a:cubicBezTo>
                    <a:cubicBezTo>
                      <a:pt x="74" y="16"/>
                      <a:pt x="74" y="15"/>
                      <a:pt x="77" y="14"/>
                    </a:cubicBezTo>
                    <a:cubicBezTo>
                      <a:pt x="79" y="11"/>
                      <a:pt x="79" y="8"/>
                      <a:pt x="82" y="6"/>
                    </a:cubicBezTo>
                    <a:cubicBezTo>
                      <a:pt x="82" y="4"/>
                      <a:pt x="82" y="2"/>
                      <a:pt x="83" y="1"/>
                    </a:cubicBezTo>
                    <a:cubicBezTo>
                      <a:pt x="85" y="1"/>
                      <a:pt x="85" y="1"/>
                      <a:pt x="85" y="0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6" name="Freeform 470"/>
              <p:cNvSpPr>
                <a:spLocks/>
              </p:cNvSpPr>
              <p:nvPr/>
            </p:nvSpPr>
            <p:spPr bwMode="auto">
              <a:xfrm>
                <a:off x="1212" y="1469"/>
                <a:ext cx="38" cy="130"/>
              </a:xfrm>
              <a:custGeom>
                <a:avLst/>
                <a:gdLst>
                  <a:gd name="T0" fmla="*/ 38 w 38"/>
                  <a:gd name="T1" fmla="*/ 0 h 130"/>
                  <a:gd name="T2" fmla="*/ 31 w 38"/>
                  <a:gd name="T3" fmla="*/ 9 h 130"/>
                  <a:gd name="T4" fmla="*/ 28 w 38"/>
                  <a:gd name="T5" fmla="*/ 18 h 130"/>
                  <a:gd name="T6" fmla="*/ 19 w 38"/>
                  <a:gd name="T7" fmla="*/ 40 h 130"/>
                  <a:gd name="T8" fmla="*/ 15 w 38"/>
                  <a:gd name="T9" fmla="*/ 46 h 130"/>
                  <a:gd name="T10" fmla="*/ 7 w 38"/>
                  <a:gd name="T11" fmla="*/ 63 h 130"/>
                  <a:gd name="T12" fmla="*/ 3 w 38"/>
                  <a:gd name="T13" fmla="*/ 77 h 130"/>
                  <a:gd name="T14" fmla="*/ 0 w 38"/>
                  <a:gd name="T15" fmla="*/ 91 h 130"/>
                  <a:gd name="T16" fmla="*/ 2 w 38"/>
                  <a:gd name="T17" fmla="*/ 130 h 1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130"/>
                  <a:gd name="T29" fmla="*/ 38 w 38"/>
                  <a:gd name="T30" fmla="*/ 130 h 13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130">
                    <a:moveTo>
                      <a:pt x="38" y="0"/>
                    </a:moveTo>
                    <a:cubicBezTo>
                      <a:pt x="38" y="3"/>
                      <a:pt x="35" y="8"/>
                      <a:pt x="31" y="9"/>
                    </a:cubicBezTo>
                    <a:cubicBezTo>
                      <a:pt x="30" y="13"/>
                      <a:pt x="30" y="15"/>
                      <a:pt x="28" y="18"/>
                    </a:cubicBezTo>
                    <a:cubicBezTo>
                      <a:pt x="27" y="24"/>
                      <a:pt x="24" y="37"/>
                      <a:pt x="19" y="40"/>
                    </a:cubicBezTo>
                    <a:cubicBezTo>
                      <a:pt x="17" y="43"/>
                      <a:pt x="17" y="44"/>
                      <a:pt x="15" y="46"/>
                    </a:cubicBezTo>
                    <a:cubicBezTo>
                      <a:pt x="13" y="51"/>
                      <a:pt x="10" y="58"/>
                      <a:pt x="7" y="63"/>
                    </a:cubicBezTo>
                    <a:cubicBezTo>
                      <a:pt x="5" y="68"/>
                      <a:pt x="5" y="73"/>
                      <a:pt x="3" y="77"/>
                    </a:cubicBezTo>
                    <a:cubicBezTo>
                      <a:pt x="2" y="82"/>
                      <a:pt x="0" y="86"/>
                      <a:pt x="0" y="91"/>
                    </a:cubicBezTo>
                    <a:cubicBezTo>
                      <a:pt x="0" y="106"/>
                      <a:pt x="2" y="117"/>
                      <a:pt x="2" y="130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7" name="Freeform 471"/>
              <p:cNvSpPr>
                <a:spLocks/>
              </p:cNvSpPr>
              <p:nvPr/>
            </p:nvSpPr>
            <p:spPr bwMode="auto">
              <a:xfrm>
                <a:off x="1064" y="1636"/>
                <a:ext cx="65" cy="245"/>
              </a:xfrm>
              <a:custGeom>
                <a:avLst/>
                <a:gdLst>
                  <a:gd name="T0" fmla="*/ 62 w 65"/>
                  <a:gd name="T1" fmla="*/ 0 h 245"/>
                  <a:gd name="T2" fmla="*/ 58 w 65"/>
                  <a:gd name="T3" fmla="*/ 5 h 245"/>
                  <a:gd name="T4" fmla="*/ 49 w 65"/>
                  <a:gd name="T5" fmla="*/ 12 h 245"/>
                  <a:gd name="T6" fmla="*/ 41 w 65"/>
                  <a:gd name="T7" fmla="*/ 20 h 245"/>
                  <a:gd name="T8" fmla="*/ 37 w 65"/>
                  <a:gd name="T9" fmla="*/ 23 h 245"/>
                  <a:gd name="T10" fmla="*/ 28 w 65"/>
                  <a:gd name="T11" fmla="*/ 30 h 245"/>
                  <a:gd name="T12" fmla="*/ 20 w 65"/>
                  <a:gd name="T13" fmla="*/ 38 h 245"/>
                  <a:gd name="T14" fmla="*/ 16 w 65"/>
                  <a:gd name="T15" fmla="*/ 46 h 245"/>
                  <a:gd name="T16" fmla="*/ 7 w 65"/>
                  <a:gd name="T17" fmla="*/ 69 h 245"/>
                  <a:gd name="T18" fmla="*/ 5 w 65"/>
                  <a:gd name="T19" fmla="*/ 81 h 245"/>
                  <a:gd name="T20" fmla="*/ 9 w 65"/>
                  <a:gd name="T21" fmla="*/ 153 h 245"/>
                  <a:gd name="T22" fmla="*/ 13 w 65"/>
                  <a:gd name="T23" fmla="*/ 175 h 245"/>
                  <a:gd name="T24" fmla="*/ 26 w 65"/>
                  <a:gd name="T25" fmla="*/ 208 h 245"/>
                  <a:gd name="T26" fmla="*/ 42 w 65"/>
                  <a:gd name="T27" fmla="*/ 226 h 245"/>
                  <a:gd name="T28" fmla="*/ 47 w 65"/>
                  <a:gd name="T29" fmla="*/ 231 h 245"/>
                  <a:gd name="T30" fmla="*/ 51 w 65"/>
                  <a:gd name="T31" fmla="*/ 234 h 245"/>
                  <a:gd name="T32" fmla="*/ 57 w 65"/>
                  <a:gd name="T33" fmla="*/ 240 h 245"/>
                  <a:gd name="T34" fmla="*/ 63 w 65"/>
                  <a:gd name="T35" fmla="*/ 242 h 245"/>
                  <a:gd name="T36" fmla="*/ 65 w 65"/>
                  <a:gd name="T37" fmla="*/ 245 h 2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245"/>
                  <a:gd name="T59" fmla="*/ 65 w 65"/>
                  <a:gd name="T60" fmla="*/ 245 h 24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245">
                    <a:moveTo>
                      <a:pt x="62" y="0"/>
                    </a:moveTo>
                    <a:cubicBezTo>
                      <a:pt x="61" y="2"/>
                      <a:pt x="60" y="4"/>
                      <a:pt x="58" y="5"/>
                    </a:cubicBezTo>
                    <a:cubicBezTo>
                      <a:pt x="56" y="8"/>
                      <a:pt x="52" y="11"/>
                      <a:pt x="49" y="12"/>
                    </a:cubicBezTo>
                    <a:cubicBezTo>
                      <a:pt x="47" y="15"/>
                      <a:pt x="44" y="17"/>
                      <a:pt x="41" y="20"/>
                    </a:cubicBezTo>
                    <a:cubicBezTo>
                      <a:pt x="40" y="21"/>
                      <a:pt x="37" y="23"/>
                      <a:pt x="37" y="23"/>
                    </a:cubicBezTo>
                    <a:cubicBezTo>
                      <a:pt x="35" y="26"/>
                      <a:pt x="31" y="28"/>
                      <a:pt x="28" y="30"/>
                    </a:cubicBezTo>
                    <a:cubicBezTo>
                      <a:pt x="26" y="33"/>
                      <a:pt x="23" y="34"/>
                      <a:pt x="20" y="38"/>
                    </a:cubicBezTo>
                    <a:cubicBezTo>
                      <a:pt x="18" y="40"/>
                      <a:pt x="18" y="43"/>
                      <a:pt x="16" y="46"/>
                    </a:cubicBezTo>
                    <a:cubicBezTo>
                      <a:pt x="15" y="51"/>
                      <a:pt x="13" y="67"/>
                      <a:pt x="7" y="69"/>
                    </a:cubicBezTo>
                    <a:cubicBezTo>
                      <a:pt x="6" y="73"/>
                      <a:pt x="5" y="77"/>
                      <a:pt x="5" y="81"/>
                    </a:cubicBezTo>
                    <a:cubicBezTo>
                      <a:pt x="3" y="104"/>
                      <a:pt x="0" y="130"/>
                      <a:pt x="9" y="153"/>
                    </a:cubicBezTo>
                    <a:cubicBezTo>
                      <a:pt x="10" y="161"/>
                      <a:pt x="11" y="168"/>
                      <a:pt x="13" y="175"/>
                    </a:cubicBezTo>
                    <a:cubicBezTo>
                      <a:pt x="14" y="187"/>
                      <a:pt x="17" y="199"/>
                      <a:pt x="26" y="208"/>
                    </a:cubicBezTo>
                    <a:cubicBezTo>
                      <a:pt x="28" y="213"/>
                      <a:pt x="37" y="224"/>
                      <a:pt x="42" y="226"/>
                    </a:cubicBezTo>
                    <a:cubicBezTo>
                      <a:pt x="43" y="228"/>
                      <a:pt x="45" y="230"/>
                      <a:pt x="47" y="231"/>
                    </a:cubicBezTo>
                    <a:cubicBezTo>
                      <a:pt x="48" y="233"/>
                      <a:pt x="51" y="234"/>
                      <a:pt x="51" y="234"/>
                    </a:cubicBezTo>
                    <a:cubicBezTo>
                      <a:pt x="52" y="236"/>
                      <a:pt x="55" y="238"/>
                      <a:pt x="57" y="240"/>
                    </a:cubicBezTo>
                    <a:cubicBezTo>
                      <a:pt x="59" y="241"/>
                      <a:pt x="63" y="242"/>
                      <a:pt x="63" y="242"/>
                    </a:cubicBezTo>
                    <a:cubicBezTo>
                      <a:pt x="65" y="244"/>
                      <a:pt x="64" y="243"/>
                      <a:pt x="65" y="245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8" name="Freeform 472"/>
              <p:cNvSpPr>
                <a:spLocks/>
              </p:cNvSpPr>
              <p:nvPr/>
            </p:nvSpPr>
            <p:spPr bwMode="auto">
              <a:xfrm>
                <a:off x="1008" y="1636"/>
                <a:ext cx="84" cy="282"/>
              </a:xfrm>
              <a:custGeom>
                <a:avLst/>
                <a:gdLst>
                  <a:gd name="T0" fmla="*/ 84 w 84"/>
                  <a:gd name="T1" fmla="*/ 0 h 282"/>
                  <a:gd name="T2" fmla="*/ 80 w 84"/>
                  <a:gd name="T3" fmla="*/ 9 h 282"/>
                  <a:gd name="T4" fmla="*/ 75 w 84"/>
                  <a:gd name="T5" fmla="*/ 20 h 282"/>
                  <a:gd name="T6" fmla="*/ 68 w 84"/>
                  <a:gd name="T7" fmla="*/ 43 h 282"/>
                  <a:gd name="T8" fmla="*/ 63 w 84"/>
                  <a:gd name="T9" fmla="*/ 61 h 282"/>
                  <a:gd name="T10" fmla="*/ 55 w 84"/>
                  <a:gd name="T11" fmla="*/ 102 h 282"/>
                  <a:gd name="T12" fmla="*/ 42 w 84"/>
                  <a:gd name="T13" fmla="*/ 181 h 282"/>
                  <a:gd name="T14" fmla="*/ 38 w 84"/>
                  <a:gd name="T15" fmla="*/ 209 h 282"/>
                  <a:gd name="T16" fmla="*/ 34 w 84"/>
                  <a:gd name="T17" fmla="*/ 213 h 282"/>
                  <a:gd name="T18" fmla="*/ 30 w 84"/>
                  <a:gd name="T19" fmla="*/ 222 h 282"/>
                  <a:gd name="T20" fmla="*/ 25 w 84"/>
                  <a:gd name="T21" fmla="*/ 230 h 282"/>
                  <a:gd name="T22" fmla="*/ 20 w 84"/>
                  <a:gd name="T23" fmla="*/ 238 h 282"/>
                  <a:gd name="T24" fmla="*/ 11 w 84"/>
                  <a:gd name="T25" fmla="*/ 255 h 282"/>
                  <a:gd name="T26" fmla="*/ 3 w 84"/>
                  <a:gd name="T27" fmla="*/ 276 h 282"/>
                  <a:gd name="T28" fmla="*/ 0 w 84"/>
                  <a:gd name="T29" fmla="*/ 282 h 28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4"/>
                  <a:gd name="T46" fmla="*/ 0 h 282"/>
                  <a:gd name="T47" fmla="*/ 84 w 84"/>
                  <a:gd name="T48" fmla="*/ 282 h 282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4" h="282">
                    <a:moveTo>
                      <a:pt x="84" y="0"/>
                    </a:moveTo>
                    <a:cubicBezTo>
                      <a:pt x="84" y="4"/>
                      <a:pt x="83" y="6"/>
                      <a:pt x="80" y="9"/>
                    </a:cubicBezTo>
                    <a:cubicBezTo>
                      <a:pt x="79" y="14"/>
                      <a:pt x="78" y="17"/>
                      <a:pt x="75" y="20"/>
                    </a:cubicBezTo>
                    <a:cubicBezTo>
                      <a:pt x="72" y="28"/>
                      <a:pt x="70" y="35"/>
                      <a:pt x="68" y="43"/>
                    </a:cubicBezTo>
                    <a:cubicBezTo>
                      <a:pt x="66" y="49"/>
                      <a:pt x="66" y="55"/>
                      <a:pt x="63" y="61"/>
                    </a:cubicBezTo>
                    <a:cubicBezTo>
                      <a:pt x="62" y="74"/>
                      <a:pt x="59" y="88"/>
                      <a:pt x="55" y="102"/>
                    </a:cubicBezTo>
                    <a:cubicBezTo>
                      <a:pt x="53" y="122"/>
                      <a:pt x="54" y="163"/>
                      <a:pt x="42" y="181"/>
                    </a:cubicBezTo>
                    <a:cubicBezTo>
                      <a:pt x="42" y="189"/>
                      <a:pt x="44" y="202"/>
                      <a:pt x="38" y="209"/>
                    </a:cubicBezTo>
                    <a:cubicBezTo>
                      <a:pt x="35" y="215"/>
                      <a:pt x="39" y="205"/>
                      <a:pt x="34" y="213"/>
                    </a:cubicBezTo>
                    <a:cubicBezTo>
                      <a:pt x="31" y="217"/>
                      <a:pt x="33" y="219"/>
                      <a:pt x="30" y="222"/>
                    </a:cubicBezTo>
                    <a:cubicBezTo>
                      <a:pt x="29" y="224"/>
                      <a:pt x="27" y="228"/>
                      <a:pt x="25" y="230"/>
                    </a:cubicBezTo>
                    <a:cubicBezTo>
                      <a:pt x="24" y="233"/>
                      <a:pt x="20" y="238"/>
                      <a:pt x="20" y="238"/>
                    </a:cubicBezTo>
                    <a:cubicBezTo>
                      <a:pt x="19" y="244"/>
                      <a:pt x="15" y="250"/>
                      <a:pt x="11" y="255"/>
                    </a:cubicBezTo>
                    <a:cubicBezTo>
                      <a:pt x="9" y="262"/>
                      <a:pt x="5" y="269"/>
                      <a:pt x="3" y="276"/>
                    </a:cubicBezTo>
                    <a:cubicBezTo>
                      <a:pt x="3" y="277"/>
                      <a:pt x="2" y="282"/>
                      <a:pt x="0" y="282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19" name="Freeform 473"/>
              <p:cNvSpPr>
                <a:spLocks/>
              </p:cNvSpPr>
              <p:nvPr/>
            </p:nvSpPr>
            <p:spPr bwMode="auto">
              <a:xfrm>
                <a:off x="1132" y="1874"/>
                <a:ext cx="36" cy="26"/>
              </a:xfrm>
              <a:custGeom>
                <a:avLst/>
                <a:gdLst>
                  <a:gd name="T0" fmla="*/ 36 w 36"/>
                  <a:gd name="T1" fmla="*/ 26 h 26"/>
                  <a:gd name="T2" fmla="*/ 21 w 36"/>
                  <a:gd name="T3" fmla="*/ 23 h 26"/>
                  <a:gd name="T4" fmla="*/ 12 w 36"/>
                  <a:gd name="T5" fmla="*/ 17 h 26"/>
                  <a:gd name="T6" fmla="*/ 4 w 36"/>
                  <a:gd name="T7" fmla="*/ 14 h 26"/>
                  <a:gd name="T8" fmla="*/ 0 w 36"/>
                  <a:gd name="T9" fmla="*/ 0 h 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6"/>
                  <a:gd name="T16" fmla="*/ 0 h 26"/>
                  <a:gd name="T17" fmla="*/ 36 w 36"/>
                  <a:gd name="T18" fmla="*/ 26 h 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6" h="26">
                    <a:moveTo>
                      <a:pt x="36" y="26"/>
                    </a:moveTo>
                    <a:cubicBezTo>
                      <a:pt x="32" y="25"/>
                      <a:pt x="26" y="25"/>
                      <a:pt x="21" y="23"/>
                    </a:cubicBezTo>
                    <a:cubicBezTo>
                      <a:pt x="19" y="21"/>
                      <a:pt x="15" y="18"/>
                      <a:pt x="12" y="17"/>
                    </a:cubicBezTo>
                    <a:cubicBezTo>
                      <a:pt x="9" y="17"/>
                      <a:pt x="4" y="14"/>
                      <a:pt x="4" y="14"/>
                    </a:cubicBezTo>
                    <a:cubicBezTo>
                      <a:pt x="0" y="10"/>
                      <a:pt x="0" y="7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0" name="Freeform 474"/>
              <p:cNvSpPr>
                <a:spLocks/>
              </p:cNvSpPr>
              <p:nvPr/>
            </p:nvSpPr>
            <p:spPr bwMode="auto">
              <a:xfrm>
                <a:off x="1044" y="1886"/>
                <a:ext cx="88" cy="36"/>
              </a:xfrm>
              <a:custGeom>
                <a:avLst/>
                <a:gdLst>
                  <a:gd name="T0" fmla="*/ 88 w 88"/>
                  <a:gd name="T1" fmla="*/ 3 h 36"/>
                  <a:gd name="T2" fmla="*/ 68 w 88"/>
                  <a:gd name="T3" fmla="*/ 0 h 36"/>
                  <a:gd name="T4" fmla="*/ 44 w 88"/>
                  <a:gd name="T5" fmla="*/ 4 h 36"/>
                  <a:gd name="T6" fmla="*/ 36 w 88"/>
                  <a:gd name="T7" fmla="*/ 8 h 36"/>
                  <a:gd name="T8" fmla="*/ 29 w 88"/>
                  <a:gd name="T9" fmla="*/ 14 h 36"/>
                  <a:gd name="T10" fmla="*/ 23 w 88"/>
                  <a:gd name="T11" fmla="*/ 17 h 36"/>
                  <a:gd name="T12" fmla="*/ 11 w 88"/>
                  <a:gd name="T13" fmla="*/ 26 h 36"/>
                  <a:gd name="T14" fmla="*/ 2 w 88"/>
                  <a:gd name="T15" fmla="*/ 33 h 36"/>
                  <a:gd name="T16" fmla="*/ 0 w 88"/>
                  <a:gd name="T17" fmla="*/ 36 h 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8"/>
                  <a:gd name="T28" fmla="*/ 0 h 36"/>
                  <a:gd name="T29" fmla="*/ 88 w 88"/>
                  <a:gd name="T30" fmla="*/ 36 h 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8" h="36">
                    <a:moveTo>
                      <a:pt x="88" y="3"/>
                    </a:moveTo>
                    <a:cubicBezTo>
                      <a:pt x="81" y="2"/>
                      <a:pt x="75" y="1"/>
                      <a:pt x="68" y="0"/>
                    </a:cubicBezTo>
                    <a:cubicBezTo>
                      <a:pt x="58" y="1"/>
                      <a:pt x="53" y="3"/>
                      <a:pt x="44" y="4"/>
                    </a:cubicBezTo>
                    <a:cubicBezTo>
                      <a:pt x="42" y="7"/>
                      <a:pt x="36" y="8"/>
                      <a:pt x="36" y="8"/>
                    </a:cubicBezTo>
                    <a:cubicBezTo>
                      <a:pt x="33" y="9"/>
                      <a:pt x="31" y="12"/>
                      <a:pt x="29" y="14"/>
                    </a:cubicBezTo>
                    <a:cubicBezTo>
                      <a:pt x="27" y="15"/>
                      <a:pt x="23" y="17"/>
                      <a:pt x="23" y="17"/>
                    </a:cubicBezTo>
                    <a:cubicBezTo>
                      <a:pt x="20" y="21"/>
                      <a:pt x="15" y="24"/>
                      <a:pt x="11" y="26"/>
                    </a:cubicBezTo>
                    <a:cubicBezTo>
                      <a:pt x="9" y="28"/>
                      <a:pt x="5" y="32"/>
                      <a:pt x="2" y="33"/>
                    </a:cubicBezTo>
                    <a:cubicBezTo>
                      <a:pt x="1" y="36"/>
                      <a:pt x="2" y="36"/>
                      <a:pt x="0" y="36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1" name="Freeform 475"/>
              <p:cNvSpPr>
                <a:spLocks/>
              </p:cNvSpPr>
              <p:nvPr/>
            </p:nvSpPr>
            <p:spPr bwMode="auto">
              <a:xfrm>
                <a:off x="975" y="1982"/>
                <a:ext cx="24" cy="102"/>
              </a:xfrm>
              <a:custGeom>
                <a:avLst/>
                <a:gdLst>
                  <a:gd name="T0" fmla="*/ 24 w 24"/>
                  <a:gd name="T1" fmla="*/ 0 h 102"/>
                  <a:gd name="T2" fmla="*/ 21 w 24"/>
                  <a:gd name="T3" fmla="*/ 5 h 102"/>
                  <a:gd name="T4" fmla="*/ 16 w 24"/>
                  <a:gd name="T5" fmla="*/ 11 h 102"/>
                  <a:gd name="T6" fmla="*/ 4 w 24"/>
                  <a:gd name="T7" fmla="*/ 43 h 102"/>
                  <a:gd name="T8" fmla="*/ 4 w 24"/>
                  <a:gd name="T9" fmla="*/ 78 h 102"/>
                  <a:gd name="T10" fmla="*/ 9 w 24"/>
                  <a:gd name="T11" fmla="*/ 88 h 102"/>
                  <a:gd name="T12" fmla="*/ 12 w 24"/>
                  <a:gd name="T13" fmla="*/ 95 h 102"/>
                  <a:gd name="T14" fmla="*/ 12 w 24"/>
                  <a:gd name="T15" fmla="*/ 102 h 10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4"/>
                  <a:gd name="T25" fmla="*/ 0 h 102"/>
                  <a:gd name="T26" fmla="*/ 24 w 24"/>
                  <a:gd name="T27" fmla="*/ 102 h 10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4" h="102">
                    <a:moveTo>
                      <a:pt x="24" y="0"/>
                    </a:moveTo>
                    <a:cubicBezTo>
                      <a:pt x="23" y="5"/>
                      <a:pt x="24" y="4"/>
                      <a:pt x="21" y="5"/>
                    </a:cubicBezTo>
                    <a:cubicBezTo>
                      <a:pt x="19" y="8"/>
                      <a:pt x="19" y="10"/>
                      <a:pt x="16" y="11"/>
                    </a:cubicBezTo>
                    <a:cubicBezTo>
                      <a:pt x="12" y="21"/>
                      <a:pt x="7" y="32"/>
                      <a:pt x="4" y="43"/>
                    </a:cubicBezTo>
                    <a:cubicBezTo>
                      <a:pt x="4" y="54"/>
                      <a:pt x="0" y="67"/>
                      <a:pt x="4" y="78"/>
                    </a:cubicBezTo>
                    <a:cubicBezTo>
                      <a:pt x="5" y="81"/>
                      <a:pt x="8" y="85"/>
                      <a:pt x="9" y="88"/>
                    </a:cubicBezTo>
                    <a:cubicBezTo>
                      <a:pt x="10" y="90"/>
                      <a:pt x="12" y="95"/>
                      <a:pt x="12" y="95"/>
                    </a:cubicBezTo>
                    <a:cubicBezTo>
                      <a:pt x="12" y="97"/>
                      <a:pt x="14" y="102"/>
                      <a:pt x="12" y="102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2" name="Freeform 476"/>
              <p:cNvSpPr>
                <a:spLocks/>
              </p:cNvSpPr>
              <p:nvPr/>
            </p:nvSpPr>
            <p:spPr bwMode="auto">
              <a:xfrm>
                <a:off x="988" y="2071"/>
                <a:ext cx="28" cy="159"/>
              </a:xfrm>
              <a:custGeom>
                <a:avLst/>
                <a:gdLst>
                  <a:gd name="T0" fmla="*/ 15 w 28"/>
                  <a:gd name="T1" fmla="*/ 0 h 159"/>
                  <a:gd name="T2" fmla="*/ 8 w 28"/>
                  <a:gd name="T3" fmla="*/ 12 h 159"/>
                  <a:gd name="T4" fmla="*/ 4 w 28"/>
                  <a:gd name="T5" fmla="*/ 22 h 159"/>
                  <a:gd name="T6" fmla="*/ 9 w 28"/>
                  <a:gd name="T7" fmla="*/ 82 h 159"/>
                  <a:gd name="T8" fmla="*/ 16 w 28"/>
                  <a:gd name="T9" fmla="*/ 107 h 159"/>
                  <a:gd name="T10" fmla="*/ 20 w 28"/>
                  <a:gd name="T11" fmla="*/ 132 h 159"/>
                  <a:gd name="T12" fmla="*/ 28 w 28"/>
                  <a:gd name="T13" fmla="*/ 159 h 1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159"/>
                  <a:gd name="T23" fmla="*/ 28 w 28"/>
                  <a:gd name="T24" fmla="*/ 159 h 1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159">
                    <a:moveTo>
                      <a:pt x="15" y="0"/>
                    </a:moveTo>
                    <a:cubicBezTo>
                      <a:pt x="14" y="4"/>
                      <a:pt x="11" y="9"/>
                      <a:pt x="8" y="12"/>
                    </a:cubicBezTo>
                    <a:cubicBezTo>
                      <a:pt x="6" y="15"/>
                      <a:pt x="6" y="19"/>
                      <a:pt x="4" y="22"/>
                    </a:cubicBezTo>
                    <a:cubicBezTo>
                      <a:pt x="0" y="41"/>
                      <a:pt x="4" y="63"/>
                      <a:pt x="9" y="82"/>
                    </a:cubicBezTo>
                    <a:cubicBezTo>
                      <a:pt x="11" y="91"/>
                      <a:pt x="13" y="99"/>
                      <a:pt x="16" y="107"/>
                    </a:cubicBezTo>
                    <a:cubicBezTo>
                      <a:pt x="16" y="115"/>
                      <a:pt x="18" y="124"/>
                      <a:pt x="20" y="132"/>
                    </a:cubicBezTo>
                    <a:cubicBezTo>
                      <a:pt x="22" y="141"/>
                      <a:pt x="28" y="150"/>
                      <a:pt x="28" y="159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3" name="Freeform 477"/>
              <p:cNvSpPr>
                <a:spLocks/>
              </p:cNvSpPr>
              <p:nvPr/>
            </p:nvSpPr>
            <p:spPr bwMode="auto">
              <a:xfrm>
                <a:off x="1334" y="2084"/>
                <a:ext cx="25" cy="148"/>
              </a:xfrm>
              <a:custGeom>
                <a:avLst/>
                <a:gdLst>
                  <a:gd name="T0" fmla="*/ 0 w 25"/>
                  <a:gd name="T1" fmla="*/ 0 h 148"/>
                  <a:gd name="T2" fmla="*/ 9 w 25"/>
                  <a:gd name="T3" fmla="*/ 14 h 148"/>
                  <a:gd name="T4" fmla="*/ 18 w 25"/>
                  <a:gd name="T5" fmla="*/ 30 h 148"/>
                  <a:gd name="T6" fmla="*/ 22 w 25"/>
                  <a:gd name="T7" fmla="*/ 46 h 148"/>
                  <a:gd name="T8" fmla="*/ 25 w 25"/>
                  <a:gd name="T9" fmla="*/ 52 h 148"/>
                  <a:gd name="T10" fmla="*/ 25 w 25"/>
                  <a:gd name="T11" fmla="*/ 58 h 148"/>
                  <a:gd name="T12" fmla="*/ 15 w 25"/>
                  <a:gd name="T13" fmla="*/ 123 h 148"/>
                  <a:gd name="T14" fmla="*/ 11 w 25"/>
                  <a:gd name="T15" fmla="*/ 135 h 148"/>
                  <a:gd name="T16" fmla="*/ 9 w 25"/>
                  <a:gd name="T17" fmla="*/ 148 h 1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5"/>
                  <a:gd name="T28" fmla="*/ 0 h 148"/>
                  <a:gd name="T29" fmla="*/ 25 w 25"/>
                  <a:gd name="T30" fmla="*/ 148 h 14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5" h="148">
                    <a:moveTo>
                      <a:pt x="0" y="0"/>
                    </a:moveTo>
                    <a:cubicBezTo>
                      <a:pt x="1" y="5"/>
                      <a:pt x="7" y="8"/>
                      <a:pt x="9" y="14"/>
                    </a:cubicBezTo>
                    <a:cubicBezTo>
                      <a:pt x="11" y="19"/>
                      <a:pt x="14" y="26"/>
                      <a:pt x="18" y="30"/>
                    </a:cubicBezTo>
                    <a:cubicBezTo>
                      <a:pt x="20" y="35"/>
                      <a:pt x="21" y="41"/>
                      <a:pt x="22" y="46"/>
                    </a:cubicBezTo>
                    <a:cubicBezTo>
                      <a:pt x="23" y="48"/>
                      <a:pt x="25" y="52"/>
                      <a:pt x="25" y="52"/>
                    </a:cubicBezTo>
                    <a:cubicBezTo>
                      <a:pt x="25" y="54"/>
                      <a:pt x="25" y="56"/>
                      <a:pt x="25" y="58"/>
                    </a:cubicBezTo>
                    <a:cubicBezTo>
                      <a:pt x="25" y="62"/>
                      <a:pt x="25" y="116"/>
                      <a:pt x="15" y="123"/>
                    </a:cubicBezTo>
                    <a:cubicBezTo>
                      <a:pt x="13" y="127"/>
                      <a:pt x="12" y="131"/>
                      <a:pt x="11" y="135"/>
                    </a:cubicBezTo>
                    <a:cubicBezTo>
                      <a:pt x="11" y="138"/>
                      <a:pt x="9" y="145"/>
                      <a:pt x="9" y="148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4" name="Freeform 478"/>
              <p:cNvSpPr>
                <a:spLocks/>
              </p:cNvSpPr>
              <p:nvPr/>
            </p:nvSpPr>
            <p:spPr bwMode="auto">
              <a:xfrm>
                <a:off x="1087" y="1927"/>
                <a:ext cx="15" cy="49"/>
              </a:xfrm>
              <a:custGeom>
                <a:avLst/>
                <a:gdLst>
                  <a:gd name="T0" fmla="*/ 0 w 15"/>
                  <a:gd name="T1" fmla="*/ 0 h 49"/>
                  <a:gd name="T2" fmla="*/ 3 w 15"/>
                  <a:gd name="T3" fmla="*/ 6 h 49"/>
                  <a:gd name="T4" fmla="*/ 11 w 15"/>
                  <a:gd name="T5" fmla="*/ 28 h 49"/>
                  <a:gd name="T6" fmla="*/ 15 w 15"/>
                  <a:gd name="T7" fmla="*/ 44 h 49"/>
                  <a:gd name="T8" fmla="*/ 15 w 15"/>
                  <a:gd name="T9" fmla="*/ 49 h 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49"/>
                  <a:gd name="T17" fmla="*/ 15 w 15"/>
                  <a:gd name="T18" fmla="*/ 49 h 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49">
                    <a:moveTo>
                      <a:pt x="0" y="0"/>
                    </a:moveTo>
                    <a:cubicBezTo>
                      <a:pt x="1" y="5"/>
                      <a:pt x="0" y="3"/>
                      <a:pt x="3" y="6"/>
                    </a:cubicBezTo>
                    <a:cubicBezTo>
                      <a:pt x="5" y="14"/>
                      <a:pt x="10" y="20"/>
                      <a:pt x="11" y="28"/>
                    </a:cubicBezTo>
                    <a:cubicBezTo>
                      <a:pt x="13" y="33"/>
                      <a:pt x="13" y="38"/>
                      <a:pt x="15" y="44"/>
                    </a:cubicBezTo>
                    <a:cubicBezTo>
                      <a:pt x="15" y="45"/>
                      <a:pt x="15" y="49"/>
                      <a:pt x="15" y="49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5" name="Freeform 479"/>
              <p:cNvSpPr>
                <a:spLocks/>
              </p:cNvSpPr>
              <p:nvPr/>
            </p:nvSpPr>
            <p:spPr bwMode="auto">
              <a:xfrm>
                <a:off x="1230" y="1925"/>
                <a:ext cx="26" cy="53"/>
              </a:xfrm>
              <a:custGeom>
                <a:avLst/>
                <a:gdLst>
                  <a:gd name="T0" fmla="*/ 26 w 26"/>
                  <a:gd name="T1" fmla="*/ 0 h 53"/>
                  <a:gd name="T2" fmla="*/ 21 w 26"/>
                  <a:gd name="T3" fmla="*/ 7 h 53"/>
                  <a:gd name="T4" fmla="*/ 14 w 26"/>
                  <a:gd name="T5" fmla="*/ 16 h 53"/>
                  <a:gd name="T6" fmla="*/ 9 w 26"/>
                  <a:gd name="T7" fmla="*/ 25 h 53"/>
                  <a:gd name="T8" fmla="*/ 3 w 26"/>
                  <a:gd name="T9" fmla="*/ 44 h 53"/>
                  <a:gd name="T10" fmla="*/ 0 w 26"/>
                  <a:gd name="T11" fmla="*/ 53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6"/>
                  <a:gd name="T19" fmla="*/ 0 h 53"/>
                  <a:gd name="T20" fmla="*/ 26 w 26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6" h="53">
                    <a:moveTo>
                      <a:pt x="26" y="0"/>
                    </a:moveTo>
                    <a:cubicBezTo>
                      <a:pt x="25" y="3"/>
                      <a:pt x="24" y="5"/>
                      <a:pt x="21" y="7"/>
                    </a:cubicBezTo>
                    <a:cubicBezTo>
                      <a:pt x="20" y="10"/>
                      <a:pt x="16" y="15"/>
                      <a:pt x="14" y="16"/>
                    </a:cubicBezTo>
                    <a:cubicBezTo>
                      <a:pt x="13" y="20"/>
                      <a:pt x="12" y="22"/>
                      <a:pt x="9" y="25"/>
                    </a:cubicBezTo>
                    <a:cubicBezTo>
                      <a:pt x="7" y="31"/>
                      <a:pt x="5" y="38"/>
                      <a:pt x="3" y="44"/>
                    </a:cubicBezTo>
                    <a:cubicBezTo>
                      <a:pt x="2" y="47"/>
                      <a:pt x="0" y="53"/>
                      <a:pt x="0" y="53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6" name="Freeform 480"/>
              <p:cNvSpPr>
                <a:spLocks/>
              </p:cNvSpPr>
              <p:nvPr/>
            </p:nvSpPr>
            <p:spPr bwMode="auto">
              <a:xfrm>
                <a:off x="990" y="1913"/>
                <a:ext cx="47" cy="40"/>
              </a:xfrm>
              <a:custGeom>
                <a:avLst/>
                <a:gdLst>
                  <a:gd name="T0" fmla="*/ 47 w 47"/>
                  <a:gd name="T1" fmla="*/ 4 h 40"/>
                  <a:gd name="T2" fmla="*/ 36 w 47"/>
                  <a:gd name="T3" fmla="*/ 2 h 40"/>
                  <a:gd name="T4" fmla="*/ 22 w 47"/>
                  <a:gd name="T5" fmla="*/ 12 h 40"/>
                  <a:gd name="T6" fmla="*/ 14 w 47"/>
                  <a:gd name="T7" fmla="*/ 18 h 40"/>
                  <a:gd name="T8" fmla="*/ 5 w 47"/>
                  <a:gd name="T9" fmla="*/ 27 h 40"/>
                  <a:gd name="T10" fmla="*/ 0 w 47"/>
                  <a:gd name="T11" fmla="*/ 35 h 40"/>
                  <a:gd name="T12" fmla="*/ 5 w 47"/>
                  <a:gd name="T13" fmla="*/ 39 h 40"/>
                  <a:gd name="T14" fmla="*/ 26 w 47"/>
                  <a:gd name="T15" fmla="*/ 35 h 40"/>
                  <a:gd name="T16" fmla="*/ 32 w 47"/>
                  <a:gd name="T17" fmla="*/ 29 h 40"/>
                  <a:gd name="T18" fmla="*/ 34 w 47"/>
                  <a:gd name="T19" fmla="*/ 27 h 40"/>
                  <a:gd name="T20" fmla="*/ 45 w 47"/>
                  <a:gd name="T21" fmla="*/ 14 h 40"/>
                  <a:gd name="T22" fmla="*/ 47 w 47"/>
                  <a:gd name="T23" fmla="*/ 8 h 40"/>
                  <a:gd name="T24" fmla="*/ 47 w 47"/>
                  <a:gd name="T25" fmla="*/ 4 h 40"/>
                  <a:gd name="T26" fmla="*/ 40 w 47"/>
                  <a:gd name="T27" fmla="*/ 2 h 4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7"/>
                  <a:gd name="T43" fmla="*/ 0 h 40"/>
                  <a:gd name="T44" fmla="*/ 47 w 47"/>
                  <a:gd name="T45" fmla="*/ 40 h 40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7" h="40">
                    <a:moveTo>
                      <a:pt x="47" y="4"/>
                    </a:moveTo>
                    <a:cubicBezTo>
                      <a:pt x="43" y="0"/>
                      <a:pt x="41" y="1"/>
                      <a:pt x="36" y="2"/>
                    </a:cubicBezTo>
                    <a:cubicBezTo>
                      <a:pt x="31" y="4"/>
                      <a:pt x="26" y="8"/>
                      <a:pt x="22" y="12"/>
                    </a:cubicBezTo>
                    <a:cubicBezTo>
                      <a:pt x="20" y="14"/>
                      <a:pt x="17" y="18"/>
                      <a:pt x="14" y="18"/>
                    </a:cubicBezTo>
                    <a:cubicBezTo>
                      <a:pt x="11" y="21"/>
                      <a:pt x="8" y="26"/>
                      <a:pt x="5" y="27"/>
                    </a:cubicBezTo>
                    <a:cubicBezTo>
                      <a:pt x="3" y="30"/>
                      <a:pt x="0" y="32"/>
                      <a:pt x="0" y="35"/>
                    </a:cubicBezTo>
                    <a:cubicBezTo>
                      <a:pt x="0" y="38"/>
                      <a:pt x="2" y="39"/>
                      <a:pt x="5" y="39"/>
                    </a:cubicBezTo>
                    <a:cubicBezTo>
                      <a:pt x="12" y="39"/>
                      <a:pt x="20" y="40"/>
                      <a:pt x="26" y="35"/>
                    </a:cubicBezTo>
                    <a:cubicBezTo>
                      <a:pt x="26" y="35"/>
                      <a:pt x="31" y="30"/>
                      <a:pt x="32" y="29"/>
                    </a:cubicBezTo>
                    <a:cubicBezTo>
                      <a:pt x="33" y="28"/>
                      <a:pt x="34" y="27"/>
                      <a:pt x="34" y="27"/>
                    </a:cubicBezTo>
                    <a:cubicBezTo>
                      <a:pt x="35" y="24"/>
                      <a:pt x="42" y="16"/>
                      <a:pt x="45" y="14"/>
                    </a:cubicBezTo>
                    <a:cubicBezTo>
                      <a:pt x="45" y="12"/>
                      <a:pt x="47" y="10"/>
                      <a:pt x="47" y="8"/>
                    </a:cubicBezTo>
                    <a:cubicBezTo>
                      <a:pt x="47" y="6"/>
                      <a:pt x="47" y="5"/>
                      <a:pt x="47" y="4"/>
                    </a:cubicBezTo>
                    <a:cubicBezTo>
                      <a:pt x="45" y="2"/>
                      <a:pt x="40" y="2"/>
                      <a:pt x="40" y="2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7" name="Freeform 481"/>
              <p:cNvSpPr>
                <a:spLocks/>
              </p:cNvSpPr>
              <p:nvPr/>
            </p:nvSpPr>
            <p:spPr bwMode="auto">
              <a:xfrm>
                <a:off x="990" y="1949"/>
                <a:ext cx="13" cy="45"/>
              </a:xfrm>
              <a:custGeom>
                <a:avLst/>
                <a:gdLst>
                  <a:gd name="T0" fmla="*/ 0 w 13"/>
                  <a:gd name="T1" fmla="*/ 0 h 45"/>
                  <a:gd name="T2" fmla="*/ 7 w 13"/>
                  <a:gd name="T3" fmla="*/ 22 h 45"/>
                  <a:gd name="T4" fmla="*/ 11 w 13"/>
                  <a:gd name="T5" fmla="*/ 39 h 45"/>
                  <a:gd name="T6" fmla="*/ 13 w 13"/>
                  <a:gd name="T7" fmla="*/ 43 h 4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3"/>
                  <a:gd name="T13" fmla="*/ 0 h 45"/>
                  <a:gd name="T14" fmla="*/ 13 w 13"/>
                  <a:gd name="T15" fmla="*/ 45 h 4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3" h="45">
                    <a:moveTo>
                      <a:pt x="0" y="0"/>
                    </a:moveTo>
                    <a:cubicBezTo>
                      <a:pt x="1" y="6"/>
                      <a:pt x="3" y="17"/>
                      <a:pt x="7" y="22"/>
                    </a:cubicBezTo>
                    <a:cubicBezTo>
                      <a:pt x="8" y="28"/>
                      <a:pt x="10" y="33"/>
                      <a:pt x="11" y="39"/>
                    </a:cubicBezTo>
                    <a:cubicBezTo>
                      <a:pt x="12" y="40"/>
                      <a:pt x="13" y="45"/>
                      <a:pt x="13" y="43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8" name="Freeform 482"/>
              <p:cNvSpPr>
                <a:spLocks/>
              </p:cNvSpPr>
              <p:nvPr/>
            </p:nvSpPr>
            <p:spPr bwMode="auto">
              <a:xfrm>
                <a:off x="1039" y="1920"/>
                <a:ext cx="29" cy="35"/>
              </a:xfrm>
              <a:custGeom>
                <a:avLst/>
                <a:gdLst>
                  <a:gd name="T0" fmla="*/ 0 w 29"/>
                  <a:gd name="T1" fmla="*/ 0 h 35"/>
                  <a:gd name="T2" fmla="*/ 4 w 29"/>
                  <a:gd name="T3" fmla="*/ 5 h 35"/>
                  <a:gd name="T4" fmla="*/ 13 w 29"/>
                  <a:gd name="T5" fmla="*/ 15 h 35"/>
                  <a:gd name="T6" fmla="*/ 17 w 29"/>
                  <a:gd name="T7" fmla="*/ 20 h 35"/>
                  <a:gd name="T8" fmla="*/ 25 w 29"/>
                  <a:gd name="T9" fmla="*/ 29 h 35"/>
                  <a:gd name="T10" fmla="*/ 29 w 29"/>
                  <a:gd name="T11" fmla="*/ 35 h 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9"/>
                  <a:gd name="T19" fmla="*/ 0 h 35"/>
                  <a:gd name="T20" fmla="*/ 29 w 29"/>
                  <a:gd name="T21" fmla="*/ 35 h 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9" h="35">
                    <a:moveTo>
                      <a:pt x="0" y="0"/>
                    </a:moveTo>
                    <a:cubicBezTo>
                      <a:pt x="1" y="3"/>
                      <a:pt x="2" y="4"/>
                      <a:pt x="4" y="5"/>
                    </a:cubicBezTo>
                    <a:cubicBezTo>
                      <a:pt x="6" y="8"/>
                      <a:pt x="10" y="13"/>
                      <a:pt x="13" y="15"/>
                    </a:cubicBezTo>
                    <a:cubicBezTo>
                      <a:pt x="15" y="18"/>
                      <a:pt x="15" y="19"/>
                      <a:pt x="17" y="20"/>
                    </a:cubicBezTo>
                    <a:cubicBezTo>
                      <a:pt x="19" y="24"/>
                      <a:pt x="22" y="27"/>
                      <a:pt x="25" y="29"/>
                    </a:cubicBezTo>
                    <a:cubicBezTo>
                      <a:pt x="26" y="31"/>
                      <a:pt x="27" y="33"/>
                      <a:pt x="29" y="35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29" name="Freeform 483"/>
              <p:cNvSpPr>
                <a:spLocks/>
              </p:cNvSpPr>
              <p:nvPr/>
            </p:nvSpPr>
            <p:spPr bwMode="auto">
              <a:xfrm>
                <a:off x="989" y="2084"/>
                <a:ext cx="2" cy="14"/>
              </a:xfrm>
              <a:custGeom>
                <a:avLst/>
                <a:gdLst>
                  <a:gd name="T0" fmla="*/ 0 w 2"/>
                  <a:gd name="T1" fmla="*/ 0 h 14"/>
                  <a:gd name="T2" fmla="*/ 2 w 2"/>
                  <a:gd name="T3" fmla="*/ 14 h 14"/>
                  <a:gd name="T4" fmla="*/ 0 60000 65536"/>
                  <a:gd name="T5" fmla="*/ 0 60000 65536"/>
                  <a:gd name="T6" fmla="*/ 0 w 2"/>
                  <a:gd name="T7" fmla="*/ 0 h 14"/>
                  <a:gd name="T8" fmla="*/ 2 w 2"/>
                  <a:gd name="T9" fmla="*/ 14 h 1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" h="14">
                    <a:moveTo>
                      <a:pt x="0" y="0"/>
                    </a:moveTo>
                    <a:cubicBezTo>
                      <a:pt x="0" y="4"/>
                      <a:pt x="2" y="9"/>
                      <a:pt x="2" y="14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0" name="Freeform 484"/>
              <p:cNvSpPr>
                <a:spLocks/>
              </p:cNvSpPr>
              <p:nvPr/>
            </p:nvSpPr>
            <p:spPr bwMode="auto">
              <a:xfrm>
                <a:off x="1011" y="2001"/>
                <a:ext cx="15" cy="14"/>
              </a:xfrm>
              <a:custGeom>
                <a:avLst/>
                <a:gdLst>
                  <a:gd name="T0" fmla="*/ 13 w 15"/>
                  <a:gd name="T1" fmla="*/ 2 h 14"/>
                  <a:gd name="T2" fmla="*/ 0 w 15"/>
                  <a:gd name="T3" fmla="*/ 6 h 14"/>
                  <a:gd name="T4" fmla="*/ 11 w 15"/>
                  <a:gd name="T5" fmla="*/ 10 h 14"/>
                  <a:gd name="T6" fmla="*/ 15 w 15"/>
                  <a:gd name="T7" fmla="*/ 4 h 14"/>
                  <a:gd name="T8" fmla="*/ 13 w 15"/>
                  <a:gd name="T9" fmla="*/ 2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4"/>
                  <a:gd name="T17" fmla="*/ 15 w 15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4">
                    <a:moveTo>
                      <a:pt x="13" y="2"/>
                    </a:moveTo>
                    <a:cubicBezTo>
                      <a:pt x="7" y="2"/>
                      <a:pt x="2" y="0"/>
                      <a:pt x="0" y="6"/>
                    </a:cubicBezTo>
                    <a:cubicBezTo>
                      <a:pt x="1" y="14"/>
                      <a:pt x="4" y="11"/>
                      <a:pt x="11" y="10"/>
                    </a:cubicBezTo>
                    <a:cubicBezTo>
                      <a:pt x="12" y="7"/>
                      <a:pt x="14" y="7"/>
                      <a:pt x="15" y="4"/>
                    </a:cubicBezTo>
                    <a:cubicBezTo>
                      <a:pt x="15" y="3"/>
                      <a:pt x="12" y="2"/>
                      <a:pt x="13" y="2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1" name="Freeform 485"/>
              <p:cNvSpPr>
                <a:spLocks/>
              </p:cNvSpPr>
              <p:nvPr/>
            </p:nvSpPr>
            <p:spPr bwMode="auto">
              <a:xfrm>
                <a:off x="1028" y="2002"/>
                <a:ext cx="30" cy="43"/>
              </a:xfrm>
              <a:custGeom>
                <a:avLst/>
                <a:gdLst>
                  <a:gd name="T0" fmla="*/ 0 w 30"/>
                  <a:gd name="T1" fmla="*/ 0 h 43"/>
                  <a:gd name="T2" fmla="*/ 9 w 30"/>
                  <a:gd name="T3" fmla="*/ 10 h 43"/>
                  <a:gd name="T4" fmla="*/ 16 w 30"/>
                  <a:gd name="T5" fmla="*/ 22 h 43"/>
                  <a:gd name="T6" fmla="*/ 20 w 30"/>
                  <a:gd name="T7" fmla="*/ 27 h 43"/>
                  <a:gd name="T8" fmla="*/ 24 w 30"/>
                  <a:gd name="T9" fmla="*/ 33 h 43"/>
                  <a:gd name="T10" fmla="*/ 29 w 30"/>
                  <a:gd name="T11" fmla="*/ 41 h 43"/>
                  <a:gd name="T12" fmla="*/ 30 w 30"/>
                  <a:gd name="T13" fmla="*/ 43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0"/>
                  <a:gd name="T22" fmla="*/ 0 h 43"/>
                  <a:gd name="T23" fmla="*/ 30 w 30"/>
                  <a:gd name="T24" fmla="*/ 43 h 4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0" h="43">
                    <a:moveTo>
                      <a:pt x="0" y="0"/>
                    </a:moveTo>
                    <a:cubicBezTo>
                      <a:pt x="4" y="2"/>
                      <a:pt x="5" y="7"/>
                      <a:pt x="9" y="10"/>
                    </a:cubicBezTo>
                    <a:cubicBezTo>
                      <a:pt x="10" y="15"/>
                      <a:pt x="13" y="19"/>
                      <a:pt x="16" y="22"/>
                    </a:cubicBezTo>
                    <a:cubicBezTo>
                      <a:pt x="18" y="27"/>
                      <a:pt x="16" y="25"/>
                      <a:pt x="20" y="27"/>
                    </a:cubicBezTo>
                    <a:cubicBezTo>
                      <a:pt x="20" y="29"/>
                      <a:pt x="22" y="31"/>
                      <a:pt x="24" y="33"/>
                    </a:cubicBezTo>
                    <a:cubicBezTo>
                      <a:pt x="25" y="36"/>
                      <a:pt x="26" y="39"/>
                      <a:pt x="29" y="41"/>
                    </a:cubicBezTo>
                    <a:cubicBezTo>
                      <a:pt x="29" y="41"/>
                      <a:pt x="30" y="43"/>
                      <a:pt x="30" y="43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2" name="Freeform 486"/>
              <p:cNvSpPr>
                <a:spLocks/>
              </p:cNvSpPr>
              <p:nvPr/>
            </p:nvSpPr>
            <p:spPr bwMode="auto">
              <a:xfrm>
                <a:off x="1011" y="2015"/>
                <a:ext cx="12" cy="34"/>
              </a:xfrm>
              <a:custGeom>
                <a:avLst/>
                <a:gdLst>
                  <a:gd name="T0" fmla="*/ 0 w 12"/>
                  <a:gd name="T1" fmla="*/ 0 h 34"/>
                  <a:gd name="T2" fmla="*/ 12 w 12"/>
                  <a:gd name="T3" fmla="*/ 34 h 34"/>
                  <a:gd name="T4" fmla="*/ 0 60000 65536"/>
                  <a:gd name="T5" fmla="*/ 0 60000 65536"/>
                  <a:gd name="T6" fmla="*/ 0 w 12"/>
                  <a:gd name="T7" fmla="*/ 0 h 34"/>
                  <a:gd name="T8" fmla="*/ 12 w 12"/>
                  <a:gd name="T9" fmla="*/ 34 h 3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" h="34">
                    <a:moveTo>
                      <a:pt x="0" y="0"/>
                    </a:moveTo>
                    <a:cubicBezTo>
                      <a:pt x="2" y="12"/>
                      <a:pt x="6" y="23"/>
                      <a:pt x="12" y="34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3" name="Freeform 487"/>
              <p:cNvSpPr>
                <a:spLocks/>
              </p:cNvSpPr>
              <p:nvPr/>
            </p:nvSpPr>
            <p:spPr bwMode="auto">
              <a:xfrm>
                <a:off x="994" y="2034"/>
                <a:ext cx="15" cy="15"/>
              </a:xfrm>
              <a:custGeom>
                <a:avLst/>
                <a:gdLst>
                  <a:gd name="T0" fmla="*/ 12 w 15"/>
                  <a:gd name="T1" fmla="*/ 4 h 15"/>
                  <a:gd name="T2" fmla="*/ 0 w 15"/>
                  <a:gd name="T3" fmla="*/ 11 h 15"/>
                  <a:gd name="T4" fmla="*/ 8 w 15"/>
                  <a:gd name="T5" fmla="*/ 11 h 15"/>
                  <a:gd name="T6" fmla="*/ 12 w 15"/>
                  <a:gd name="T7" fmla="*/ 4 h 1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5"/>
                  <a:gd name="T13" fmla="*/ 0 h 15"/>
                  <a:gd name="T14" fmla="*/ 15 w 15"/>
                  <a:gd name="T15" fmla="*/ 15 h 1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5" h="15">
                    <a:moveTo>
                      <a:pt x="12" y="4"/>
                    </a:moveTo>
                    <a:cubicBezTo>
                      <a:pt x="4" y="4"/>
                      <a:pt x="2" y="4"/>
                      <a:pt x="0" y="11"/>
                    </a:cubicBezTo>
                    <a:cubicBezTo>
                      <a:pt x="1" y="15"/>
                      <a:pt x="4" y="13"/>
                      <a:pt x="8" y="11"/>
                    </a:cubicBezTo>
                    <a:cubicBezTo>
                      <a:pt x="8" y="11"/>
                      <a:pt x="15" y="0"/>
                      <a:pt x="12" y="4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4" name="Freeform 488"/>
              <p:cNvSpPr>
                <a:spLocks/>
              </p:cNvSpPr>
              <p:nvPr/>
            </p:nvSpPr>
            <p:spPr bwMode="auto">
              <a:xfrm>
                <a:off x="1008" y="2037"/>
                <a:ext cx="31" cy="31"/>
              </a:xfrm>
              <a:custGeom>
                <a:avLst/>
                <a:gdLst>
                  <a:gd name="T0" fmla="*/ 0 w 31"/>
                  <a:gd name="T1" fmla="*/ 0 h 31"/>
                  <a:gd name="T2" fmla="*/ 6 w 31"/>
                  <a:gd name="T3" fmla="*/ 6 h 31"/>
                  <a:gd name="T4" fmla="*/ 11 w 31"/>
                  <a:gd name="T5" fmla="*/ 11 h 31"/>
                  <a:gd name="T6" fmla="*/ 25 w 31"/>
                  <a:gd name="T7" fmla="*/ 27 h 31"/>
                  <a:gd name="T8" fmla="*/ 31 w 31"/>
                  <a:gd name="T9" fmla="*/ 31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"/>
                  <a:gd name="T16" fmla="*/ 0 h 31"/>
                  <a:gd name="T17" fmla="*/ 31 w 31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" h="31">
                    <a:moveTo>
                      <a:pt x="0" y="0"/>
                    </a:moveTo>
                    <a:cubicBezTo>
                      <a:pt x="3" y="1"/>
                      <a:pt x="3" y="4"/>
                      <a:pt x="6" y="6"/>
                    </a:cubicBezTo>
                    <a:cubicBezTo>
                      <a:pt x="7" y="8"/>
                      <a:pt x="8" y="10"/>
                      <a:pt x="11" y="11"/>
                    </a:cubicBezTo>
                    <a:cubicBezTo>
                      <a:pt x="13" y="16"/>
                      <a:pt x="20" y="23"/>
                      <a:pt x="25" y="27"/>
                    </a:cubicBezTo>
                    <a:cubicBezTo>
                      <a:pt x="27" y="29"/>
                      <a:pt x="31" y="31"/>
                      <a:pt x="31" y="31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5" name="Freeform 489"/>
              <p:cNvSpPr>
                <a:spLocks/>
              </p:cNvSpPr>
              <p:nvPr/>
            </p:nvSpPr>
            <p:spPr bwMode="auto">
              <a:xfrm>
                <a:off x="994" y="2047"/>
                <a:ext cx="17" cy="33"/>
              </a:xfrm>
              <a:custGeom>
                <a:avLst/>
                <a:gdLst>
                  <a:gd name="T0" fmla="*/ 0 w 17"/>
                  <a:gd name="T1" fmla="*/ 0 h 33"/>
                  <a:gd name="T2" fmla="*/ 4 w 17"/>
                  <a:gd name="T3" fmla="*/ 7 h 33"/>
                  <a:gd name="T4" fmla="*/ 8 w 17"/>
                  <a:gd name="T5" fmla="*/ 16 h 33"/>
                  <a:gd name="T6" fmla="*/ 17 w 17"/>
                  <a:gd name="T7" fmla="*/ 30 h 3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33"/>
                  <a:gd name="T14" fmla="*/ 17 w 17"/>
                  <a:gd name="T15" fmla="*/ 33 h 3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33">
                    <a:moveTo>
                      <a:pt x="0" y="0"/>
                    </a:moveTo>
                    <a:cubicBezTo>
                      <a:pt x="1" y="4"/>
                      <a:pt x="0" y="5"/>
                      <a:pt x="4" y="7"/>
                    </a:cubicBezTo>
                    <a:cubicBezTo>
                      <a:pt x="5" y="11"/>
                      <a:pt x="5" y="14"/>
                      <a:pt x="8" y="16"/>
                    </a:cubicBezTo>
                    <a:cubicBezTo>
                      <a:pt x="9" y="18"/>
                      <a:pt x="15" y="33"/>
                      <a:pt x="17" y="30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6" name="Freeform 490"/>
              <p:cNvSpPr>
                <a:spLocks/>
              </p:cNvSpPr>
              <p:nvPr/>
            </p:nvSpPr>
            <p:spPr bwMode="auto">
              <a:xfrm>
                <a:off x="1313" y="1997"/>
                <a:ext cx="17" cy="16"/>
              </a:xfrm>
              <a:custGeom>
                <a:avLst/>
                <a:gdLst>
                  <a:gd name="T0" fmla="*/ 5 w 17"/>
                  <a:gd name="T1" fmla="*/ 0 h 16"/>
                  <a:gd name="T2" fmla="*/ 1 w 17"/>
                  <a:gd name="T3" fmla="*/ 2 h 16"/>
                  <a:gd name="T4" fmla="*/ 8 w 17"/>
                  <a:gd name="T5" fmla="*/ 16 h 16"/>
                  <a:gd name="T6" fmla="*/ 5 w 17"/>
                  <a:gd name="T7" fmla="*/ 0 h 16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"/>
                  <a:gd name="T13" fmla="*/ 0 h 16"/>
                  <a:gd name="T14" fmla="*/ 17 w 17"/>
                  <a:gd name="T15" fmla="*/ 16 h 1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" h="16">
                    <a:moveTo>
                      <a:pt x="5" y="0"/>
                    </a:moveTo>
                    <a:cubicBezTo>
                      <a:pt x="4" y="1"/>
                      <a:pt x="1" y="1"/>
                      <a:pt x="1" y="2"/>
                    </a:cubicBezTo>
                    <a:cubicBezTo>
                      <a:pt x="0" y="10"/>
                      <a:pt x="2" y="14"/>
                      <a:pt x="8" y="16"/>
                    </a:cubicBezTo>
                    <a:cubicBezTo>
                      <a:pt x="17" y="13"/>
                      <a:pt x="11" y="2"/>
                      <a:pt x="5" y="0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7" name="Freeform 491"/>
              <p:cNvSpPr>
                <a:spLocks/>
              </p:cNvSpPr>
              <p:nvPr/>
            </p:nvSpPr>
            <p:spPr bwMode="auto">
              <a:xfrm>
                <a:off x="1268" y="1999"/>
                <a:ext cx="45" cy="30"/>
              </a:xfrm>
              <a:custGeom>
                <a:avLst/>
                <a:gdLst>
                  <a:gd name="T0" fmla="*/ 45 w 45"/>
                  <a:gd name="T1" fmla="*/ 0 h 30"/>
                  <a:gd name="T2" fmla="*/ 38 w 45"/>
                  <a:gd name="T3" fmla="*/ 4 h 30"/>
                  <a:gd name="T4" fmla="*/ 29 w 45"/>
                  <a:gd name="T5" fmla="*/ 10 h 30"/>
                  <a:gd name="T6" fmla="*/ 4 w 45"/>
                  <a:gd name="T7" fmla="*/ 27 h 30"/>
                  <a:gd name="T8" fmla="*/ 0 w 45"/>
                  <a:gd name="T9" fmla="*/ 30 h 3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5"/>
                  <a:gd name="T16" fmla="*/ 0 h 30"/>
                  <a:gd name="T17" fmla="*/ 45 w 45"/>
                  <a:gd name="T18" fmla="*/ 30 h 3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5" h="30">
                    <a:moveTo>
                      <a:pt x="45" y="0"/>
                    </a:moveTo>
                    <a:cubicBezTo>
                      <a:pt x="43" y="1"/>
                      <a:pt x="41" y="3"/>
                      <a:pt x="38" y="4"/>
                    </a:cubicBezTo>
                    <a:cubicBezTo>
                      <a:pt x="36" y="6"/>
                      <a:pt x="33" y="8"/>
                      <a:pt x="29" y="10"/>
                    </a:cubicBezTo>
                    <a:cubicBezTo>
                      <a:pt x="24" y="18"/>
                      <a:pt x="12" y="22"/>
                      <a:pt x="4" y="27"/>
                    </a:cubicBezTo>
                    <a:cubicBezTo>
                      <a:pt x="3" y="29"/>
                      <a:pt x="3" y="30"/>
                      <a:pt x="0" y="30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8" name="Freeform 492"/>
              <p:cNvSpPr>
                <a:spLocks/>
              </p:cNvSpPr>
              <p:nvPr/>
            </p:nvSpPr>
            <p:spPr bwMode="auto">
              <a:xfrm>
                <a:off x="1300" y="2015"/>
                <a:ext cx="23" cy="24"/>
              </a:xfrm>
              <a:custGeom>
                <a:avLst/>
                <a:gdLst>
                  <a:gd name="T0" fmla="*/ 23 w 23"/>
                  <a:gd name="T1" fmla="*/ 0 h 24"/>
                  <a:gd name="T2" fmla="*/ 6 w 23"/>
                  <a:gd name="T3" fmla="*/ 16 h 24"/>
                  <a:gd name="T4" fmla="*/ 2 w 23"/>
                  <a:gd name="T5" fmla="*/ 21 h 24"/>
                  <a:gd name="T6" fmla="*/ 0 w 23"/>
                  <a:gd name="T7" fmla="*/ 23 h 2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3"/>
                  <a:gd name="T13" fmla="*/ 0 h 24"/>
                  <a:gd name="T14" fmla="*/ 23 w 23"/>
                  <a:gd name="T15" fmla="*/ 24 h 2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3" h="24">
                    <a:moveTo>
                      <a:pt x="23" y="0"/>
                    </a:moveTo>
                    <a:cubicBezTo>
                      <a:pt x="13" y="2"/>
                      <a:pt x="13" y="9"/>
                      <a:pt x="6" y="16"/>
                    </a:cubicBezTo>
                    <a:cubicBezTo>
                      <a:pt x="5" y="19"/>
                      <a:pt x="4" y="20"/>
                      <a:pt x="2" y="21"/>
                    </a:cubicBezTo>
                    <a:cubicBezTo>
                      <a:pt x="0" y="24"/>
                      <a:pt x="0" y="24"/>
                      <a:pt x="0" y="23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39" name="Freeform 493"/>
              <p:cNvSpPr>
                <a:spLocks/>
              </p:cNvSpPr>
              <p:nvPr/>
            </p:nvSpPr>
            <p:spPr bwMode="auto">
              <a:xfrm>
                <a:off x="1276" y="2038"/>
                <a:ext cx="38" cy="28"/>
              </a:xfrm>
              <a:custGeom>
                <a:avLst/>
                <a:gdLst>
                  <a:gd name="T0" fmla="*/ 38 w 38"/>
                  <a:gd name="T1" fmla="*/ 0 h 28"/>
                  <a:gd name="T2" fmla="*/ 30 w 38"/>
                  <a:gd name="T3" fmla="*/ 5 h 28"/>
                  <a:gd name="T4" fmla="*/ 14 w 38"/>
                  <a:gd name="T5" fmla="*/ 17 h 28"/>
                  <a:gd name="T6" fmla="*/ 9 w 38"/>
                  <a:gd name="T7" fmla="*/ 21 h 28"/>
                  <a:gd name="T8" fmla="*/ 2 w 38"/>
                  <a:gd name="T9" fmla="*/ 26 h 28"/>
                  <a:gd name="T10" fmla="*/ 0 w 38"/>
                  <a:gd name="T11" fmla="*/ 28 h 28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8"/>
                  <a:gd name="T19" fmla="*/ 0 h 28"/>
                  <a:gd name="T20" fmla="*/ 38 w 38"/>
                  <a:gd name="T21" fmla="*/ 28 h 28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8" h="28">
                    <a:moveTo>
                      <a:pt x="38" y="0"/>
                    </a:moveTo>
                    <a:cubicBezTo>
                      <a:pt x="36" y="1"/>
                      <a:pt x="30" y="5"/>
                      <a:pt x="30" y="5"/>
                    </a:cubicBezTo>
                    <a:cubicBezTo>
                      <a:pt x="27" y="9"/>
                      <a:pt x="19" y="15"/>
                      <a:pt x="14" y="17"/>
                    </a:cubicBezTo>
                    <a:cubicBezTo>
                      <a:pt x="13" y="20"/>
                      <a:pt x="12" y="21"/>
                      <a:pt x="9" y="21"/>
                    </a:cubicBezTo>
                    <a:cubicBezTo>
                      <a:pt x="7" y="23"/>
                      <a:pt x="5" y="24"/>
                      <a:pt x="2" y="26"/>
                    </a:cubicBezTo>
                    <a:cubicBezTo>
                      <a:pt x="2" y="27"/>
                      <a:pt x="0" y="28"/>
                      <a:pt x="0" y="28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0" name="Freeform 494"/>
              <p:cNvSpPr>
                <a:spLocks/>
              </p:cNvSpPr>
              <p:nvPr/>
            </p:nvSpPr>
            <p:spPr bwMode="auto">
              <a:xfrm>
                <a:off x="1312" y="2033"/>
                <a:ext cx="15" cy="13"/>
              </a:xfrm>
              <a:custGeom>
                <a:avLst/>
                <a:gdLst>
                  <a:gd name="T0" fmla="*/ 2 w 15"/>
                  <a:gd name="T1" fmla="*/ 4 h 13"/>
                  <a:gd name="T2" fmla="*/ 11 w 15"/>
                  <a:gd name="T3" fmla="*/ 2 h 13"/>
                  <a:gd name="T4" fmla="*/ 15 w 15"/>
                  <a:gd name="T5" fmla="*/ 9 h 13"/>
                  <a:gd name="T6" fmla="*/ 4 w 15"/>
                  <a:gd name="T7" fmla="*/ 10 h 13"/>
                  <a:gd name="T8" fmla="*/ 2 w 15"/>
                  <a:gd name="T9" fmla="*/ 4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5"/>
                  <a:gd name="T16" fmla="*/ 0 h 13"/>
                  <a:gd name="T17" fmla="*/ 15 w 15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5" h="13">
                    <a:moveTo>
                      <a:pt x="2" y="4"/>
                    </a:moveTo>
                    <a:cubicBezTo>
                      <a:pt x="8" y="2"/>
                      <a:pt x="3" y="0"/>
                      <a:pt x="11" y="2"/>
                    </a:cubicBezTo>
                    <a:cubicBezTo>
                      <a:pt x="15" y="7"/>
                      <a:pt x="13" y="4"/>
                      <a:pt x="15" y="9"/>
                    </a:cubicBezTo>
                    <a:cubicBezTo>
                      <a:pt x="9" y="13"/>
                      <a:pt x="12" y="12"/>
                      <a:pt x="4" y="10"/>
                    </a:cubicBezTo>
                    <a:cubicBezTo>
                      <a:pt x="4" y="9"/>
                      <a:pt x="0" y="4"/>
                      <a:pt x="2" y="4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1" name="Freeform 495"/>
              <p:cNvSpPr>
                <a:spLocks/>
              </p:cNvSpPr>
              <p:nvPr/>
            </p:nvSpPr>
            <p:spPr bwMode="auto">
              <a:xfrm>
                <a:off x="1305" y="2045"/>
                <a:ext cx="21" cy="34"/>
              </a:xfrm>
              <a:custGeom>
                <a:avLst/>
                <a:gdLst>
                  <a:gd name="T0" fmla="*/ 21 w 21"/>
                  <a:gd name="T1" fmla="*/ 0 h 34"/>
                  <a:gd name="T2" fmla="*/ 18 w 21"/>
                  <a:gd name="T3" fmla="*/ 6 h 34"/>
                  <a:gd name="T4" fmla="*/ 14 w 21"/>
                  <a:gd name="T5" fmla="*/ 12 h 34"/>
                  <a:gd name="T6" fmla="*/ 10 w 21"/>
                  <a:gd name="T7" fmla="*/ 19 h 34"/>
                  <a:gd name="T8" fmla="*/ 5 w 21"/>
                  <a:gd name="T9" fmla="*/ 27 h 34"/>
                  <a:gd name="T10" fmla="*/ 0 w 21"/>
                  <a:gd name="T11" fmla="*/ 34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"/>
                  <a:gd name="T19" fmla="*/ 0 h 34"/>
                  <a:gd name="T20" fmla="*/ 21 w 21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" h="34">
                    <a:moveTo>
                      <a:pt x="21" y="0"/>
                    </a:moveTo>
                    <a:cubicBezTo>
                      <a:pt x="20" y="3"/>
                      <a:pt x="20" y="4"/>
                      <a:pt x="18" y="6"/>
                    </a:cubicBezTo>
                    <a:cubicBezTo>
                      <a:pt x="16" y="11"/>
                      <a:pt x="17" y="10"/>
                      <a:pt x="14" y="12"/>
                    </a:cubicBezTo>
                    <a:cubicBezTo>
                      <a:pt x="12" y="18"/>
                      <a:pt x="14" y="16"/>
                      <a:pt x="10" y="19"/>
                    </a:cubicBezTo>
                    <a:cubicBezTo>
                      <a:pt x="9" y="22"/>
                      <a:pt x="8" y="25"/>
                      <a:pt x="5" y="27"/>
                    </a:cubicBezTo>
                    <a:cubicBezTo>
                      <a:pt x="4" y="29"/>
                      <a:pt x="3" y="34"/>
                      <a:pt x="0" y="34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2" name="Freeform 496"/>
              <p:cNvSpPr>
                <a:spLocks/>
              </p:cNvSpPr>
              <p:nvPr/>
            </p:nvSpPr>
            <p:spPr bwMode="auto">
              <a:xfrm>
                <a:off x="1424" y="2018"/>
                <a:ext cx="24" cy="58"/>
              </a:xfrm>
              <a:custGeom>
                <a:avLst/>
                <a:gdLst>
                  <a:gd name="T0" fmla="*/ 4 w 24"/>
                  <a:gd name="T1" fmla="*/ 0 h 58"/>
                  <a:gd name="T2" fmla="*/ 15 w 24"/>
                  <a:gd name="T3" fmla="*/ 12 h 58"/>
                  <a:gd name="T4" fmla="*/ 20 w 24"/>
                  <a:gd name="T5" fmla="*/ 18 h 58"/>
                  <a:gd name="T6" fmla="*/ 8 w 24"/>
                  <a:gd name="T7" fmla="*/ 50 h 58"/>
                  <a:gd name="T8" fmla="*/ 0 w 24"/>
                  <a:gd name="T9" fmla="*/ 58 h 5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4"/>
                  <a:gd name="T16" fmla="*/ 0 h 58"/>
                  <a:gd name="T17" fmla="*/ 24 w 24"/>
                  <a:gd name="T18" fmla="*/ 58 h 5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4" h="58">
                    <a:moveTo>
                      <a:pt x="4" y="0"/>
                    </a:moveTo>
                    <a:cubicBezTo>
                      <a:pt x="9" y="3"/>
                      <a:pt x="8" y="10"/>
                      <a:pt x="15" y="12"/>
                    </a:cubicBezTo>
                    <a:cubicBezTo>
                      <a:pt x="16" y="15"/>
                      <a:pt x="18" y="15"/>
                      <a:pt x="20" y="18"/>
                    </a:cubicBezTo>
                    <a:cubicBezTo>
                      <a:pt x="24" y="29"/>
                      <a:pt x="18" y="43"/>
                      <a:pt x="8" y="50"/>
                    </a:cubicBezTo>
                    <a:cubicBezTo>
                      <a:pt x="7" y="52"/>
                      <a:pt x="2" y="58"/>
                      <a:pt x="0" y="58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3" name="Freeform 497"/>
              <p:cNvSpPr>
                <a:spLocks/>
              </p:cNvSpPr>
              <p:nvPr/>
            </p:nvSpPr>
            <p:spPr bwMode="auto">
              <a:xfrm>
                <a:off x="1360" y="1997"/>
                <a:ext cx="133" cy="162"/>
              </a:xfrm>
              <a:custGeom>
                <a:avLst/>
                <a:gdLst>
                  <a:gd name="T0" fmla="*/ 0 w 133"/>
                  <a:gd name="T1" fmla="*/ 0 h 162"/>
                  <a:gd name="T2" fmla="*/ 12 w 133"/>
                  <a:gd name="T3" fmla="*/ 12 h 162"/>
                  <a:gd name="T4" fmla="*/ 16 w 133"/>
                  <a:gd name="T5" fmla="*/ 18 h 162"/>
                  <a:gd name="T6" fmla="*/ 20 w 133"/>
                  <a:gd name="T7" fmla="*/ 21 h 162"/>
                  <a:gd name="T8" fmla="*/ 37 w 133"/>
                  <a:gd name="T9" fmla="*/ 31 h 162"/>
                  <a:gd name="T10" fmla="*/ 43 w 133"/>
                  <a:gd name="T11" fmla="*/ 33 h 162"/>
                  <a:gd name="T12" fmla="*/ 74 w 133"/>
                  <a:gd name="T13" fmla="*/ 46 h 162"/>
                  <a:gd name="T14" fmla="*/ 96 w 133"/>
                  <a:gd name="T15" fmla="*/ 58 h 162"/>
                  <a:gd name="T16" fmla="*/ 118 w 133"/>
                  <a:gd name="T17" fmla="*/ 62 h 162"/>
                  <a:gd name="T18" fmla="*/ 123 w 133"/>
                  <a:gd name="T19" fmla="*/ 67 h 162"/>
                  <a:gd name="T20" fmla="*/ 131 w 133"/>
                  <a:gd name="T21" fmla="*/ 88 h 162"/>
                  <a:gd name="T22" fmla="*/ 123 w 133"/>
                  <a:gd name="T23" fmla="*/ 135 h 162"/>
                  <a:gd name="T24" fmla="*/ 114 w 133"/>
                  <a:gd name="T25" fmla="*/ 143 h 162"/>
                  <a:gd name="T26" fmla="*/ 89 w 133"/>
                  <a:gd name="T27" fmla="*/ 156 h 162"/>
                  <a:gd name="T28" fmla="*/ 66 w 133"/>
                  <a:gd name="T29" fmla="*/ 162 h 162"/>
                  <a:gd name="T30" fmla="*/ 43 w 133"/>
                  <a:gd name="T31" fmla="*/ 154 h 162"/>
                  <a:gd name="T32" fmla="*/ 35 w 133"/>
                  <a:gd name="T33" fmla="*/ 146 h 162"/>
                  <a:gd name="T34" fmla="*/ 31 w 133"/>
                  <a:gd name="T35" fmla="*/ 134 h 162"/>
                  <a:gd name="T36" fmla="*/ 19 w 133"/>
                  <a:gd name="T37" fmla="*/ 105 h 16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33"/>
                  <a:gd name="T58" fmla="*/ 0 h 162"/>
                  <a:gd name="T59" fmla="*/ 133 w 133"/>
                  <a:gd name="T60" fmla="*/ 162 h 16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33" h="162">
                    <a:moveTo>
                      <a:pt x="0" y="0"/>
                    </a:moveTo>
                    <a:cubicBezTo>
                      <a:pt x="5" y="3"/>
                      <a:pt x="7" y="9"/>
                      <a:pt x="12" y="12"/>
                    </a:cubicBezTo>
                    <a:cubicBezTo>
                      <a:pt x="12" y="14"/>
                      <a:pt x="14" y="17"/>
                      <a:pt x="16" y="18"/>
                    </a:cubicBezTo>
                    <a:cubicBezTo>
                      <a:pt x="17" y="19"/>
                      <a:pt x="20" y="21"/>
                      <a:pt x="20" y="21"/>
                    </a:cubicBezTo>
                    <a:cubicBezTo>
                      <a:pt x="22" y="24"/>
                      <a:pt x="33" y="29"/>
                      <a:pt x="37" y="31"/>
                    </a:cubicBezTo>
                    <a:cubicBezTo>
                      <a:pt x="39" y="31"/>
                      <a:pt x="43" y="33"/>
                      <a:pt x="43" y="33"/>
                    </a:cubicBezTo>
                    <a:cubicBezTo>
                      <a:pt x="51" y="41"/>
                      <a:pt x="63" y="43"/>
                      <a:pt x="74" y="46"/>
                    </a:cubicBezTo>
                    <a:cubicBezTo>
                      <a:pt x="82" y="55"/>
                      <a:pt x="84" y="57"/>
                      <a:pt x="96" y="58"/>
                    </a:cubicBezTo>
                    <a:cubicBezTo>
                      <a:pt x="103" y="60"/>
                      <a:pt x="110" y="62"/>
                      <a:pt x="118" y="62"/>
                    </a:cubicBezTo>
                    <a:cubicBezTo>
                      <a:pt x="121" y="63"/>
                      <a:pt x="120" y="65"/>
                      <a:pt x="123" y="67"/>
                    </a:cubicBezTo>
                    <a:cubicBezTo>
                      <a:pt x="127" y="73"/>
                      <a:pt x="130" y="80"/>
                      <a:pt x="131" y="88"/>
                    </a:cubicBezTo>
                    <a:cubicBezTo>
                      <a:pt x="130" y="100"/>
                      <a:pt x="133" y="124"/>
                      <a:pt x="123" y="135"/>
                    </a:cubicBezTo>
                    <a:cubicBezTo>
                      <a:pt x="122" y="138"/>
                      <a:pt x="117" y="143"/>
                      <a:pt x="114" y="143"/>
                    </a:cubicBezTo>
                    <a:cubicBezTo>
                      <a:pt x="112" y="152"/>
                      <a:pt x="97" y="154"/>
                      <a:pt x="89" y="156"/>
                    </a:cubicBezTo>
                    <a:cubicBezTo>
                      <a:pt x="83" y="160"/>
                      <a:pt x="74" y="160"/>
                      <a:pt x="66" y="162"/>
                    </a:cubicBezTo>
                    <a:cubicBezTo>
                      <a:pt x="44" y="160"/>
                      <a:pt x="56" y="158"/>
                      <a:pt x="43" y="154"/>
                    </a:cubicBezTo>
                    <a:cubicBezTo>
                      <a:pt x="40" y="151"/>
                      <a:pt x="38" y="148"/>
                      <a:pt x="35" y="146"/>
                    </a:cubicBezTo>
                    <a:cubicBezTo>
                      <a:pt x="33" y="142"/>
                      <a:pt x="33" y="138"/>
                      <a:pt x="31" y="134"/>
                    </a:cubicBezTo>
                    <a:cubicBezTo>
                      <a:pt x="28" y="124"/>
                      <a:pt x="26" y="112"/>
                      <a:pt x="19" y="105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4" name="Freeform 498"/>
              <p:cNvSpPr>
                <a:spLocks/>
              </p:cNvSpPr>
              <p:nvPr/>
            </p:nvSpPr>
            <p:spPr bwMode="auto">
              <a:xfrm>
                <a:off x="1355" y="2151"/>
                <a:ext cx="52" cy="35"/>
              </a:xfrm>
              <a:custGeom>
                <a:avLst/>
                <a:gdLst>
                  <a:gd name="T0" fmla="*/ 50 w 52"/>
                  <a:gd name="T1" fmla="*/ 0 h 35"/>
                  <a:gd name="T2" fmla="*/ 31 w 52"/>
                  <a:gd name="T3" fmla="*/ 22 h 35"/>
                  <a:gd name="T4" fmla="*/ 10 w 52"/>
                  <a:gd name="T5" fmla="*/ 33 h 35"/>
                  <a:gd name="T6" fmla="*/ 0 w 52"/>
                  <a:gd name="T7" fmla="*/ 34 h 35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"/>
                  <a:gd name="T13" fmla="*/ 0 h 35"/>
                  <a:gd name="T14" fmla="*/ 52 w 52"/>
                  <a:gd name="T15" fmla="*/ 35 h 35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" h="35">
                    <a:moveTo>
                      <a:pt x="50" y="0"/>
                    </a:moveTo>
                    <a:cubicBezTo>
                      <a:pt x="52" y="10"/>
                      <a:pt x="39" y="20"/>
                      <a:pt x="31" y="22"/>
                    </a:cubicBezTo>
                    <a:cubicBezTo>
                      <a:pt x="26" y="30"/>
                      <a:pt x="17" y="31"/>
                      <a:pt x="10" y="33"/>
                    </a:cubicBezTo>
                    <a:cubicBezTo>
                      <a:pt x="8" y="34"/>
                      <a:pt x="0" y="35"/>
                      <a:pt x="0" y="34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5" name="Freeform 499"/>
              <p:cNvSpPr>
                <a:spLocks/>
              </p:cNvSpPr>
              <p:nvPr/>
            </p:nvSpPr>
            <p:spPr bwMode="auto">
              <a:xfrm>
                <a:off x="890" y="1967"/>
                <a:ext cx="96" cy="85"/>
              </a:xfrm>
              <a:custGeom>
                <a:avLst/>
                <a:gdLst>
                  <a:gd name="T0" fmla="*/ 96 w 96"/>
                  <a:gd name="T1" fmla="*/ 0 h 85"/>
                  <a:gd name="T2" fmla="*/ 63 w 96"/>
                  <a:gd name="T3" fmla="*/ 13 h 85"/>
                  <a:gd name="T4" fmla="*/ 50 w 96"/>
                  <a:gd name="T5" fmla="*/ 20 h 85"/>
                  <a:gd name="T6" fmla="*/ 38 w 96"/>
                  <a:gd name="T7" fmla="*/ 30 h 85"/>
                  <a:gd name="T8" fmla="*/ 22 w 96"/>
                  <a:gd name="T9" fmla="*/ 42 h 85"/>
                  <a:gd name="T10" fmla="*/ 13 w 96"/>
                  <a:gd name="T11" fmla="*/ 50 h 85"/>
                  <a:gd name="T12" fmla="*/ 8 w 96"/>
                  <a:gd name="T13" fmla="*/ 55 h 85"/>
                  <a:gd name="T14" fmla="*/ 5 w 96"/>
                  <a:gd name="T15" fmla="*/ 61 h 85"/>
                  <a:gd name="T16" fmla="*/ 0 w 96"/>
                  <a:gd name="T17" fmla="*/ 74 h 85"/>
                  <a:gd name="T18" fmla="*/ 20 w 96"/>
                  <a:gd name="T19" fmla="*/ 75 h 85"/>
                  <a:gd name="T20" fmla="*/ 32 w 96"/>
                  <a:gd name="T21" fmla="*/ 79 h 85"/>
                  <a:gd name="T22" fmla="*/ 36 w 96"/>
                  <a:gd name="T23" fmla="*/ 83 h 8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6"/>
                  <a:gd name="T37" fmla="*/ 0 h 85"/>
                  <a:gd name="T38" fmla="*/ 96 w 96"/>
                  <a:gd name="T39" fmla="*/ 85 h 8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6" h="85">
                    <a:moveTo>
                      <a:pt x="96" y="0"/>
                    </a:moveTo>
                    <a:cubicBezTo>
                      <a:pt x="87" y="6"/>
                      <a:pt x="73" y="9"/>
                      <a:pt x="63" y="13"/>
                    </a:cubicBezTo>
                    <a:cubicBezTo>
                      <a:pt x="58" y="14"/>
                      <a:pt x="55" y="19"/>
                      <a:pt x="50" y="20"/>
                    </a:cubicBezTo>
                    <a:cubicBezTo>
                      <a:pt x="49" y="24"/>
                      <a:pt x="42" y="28"/>
                      <a:pt x="38" y="30"/>
                    </a:cubicBezTo>
                    <a:cubicBezTo>
                      <a:pt x="36" y="34"/>
                      <a:pt x="27" y="40"/>
                      <a:pt x="22" y="42"/>
                    </a:cubicBezTo>
                    <a:cubicBezTo>
                      <a:pt x="20" y="45"/>
                      <a:pt x="17" y="49"/>
                      <a:pt x="13" y="50"/>
                    </a:cubicBezTo>
                    <a:cubicBezTo>
                      <a:pt x="13" y="52"/>
                      <a:pt x="8" y="55"/>
                      <a:pt x="8" y="55"/>
                    </a:cubicBezTo>
                    <a:cubicBezTo>
                      <a:pt x="7" y="60"/>
                      <a:pt x="8" y="58"/>
                      <a:pt x="5" y="61"/>
                    </a:cubicBezTo>
                    <a:cubicBezTo>
                      <a:pt x="3" y="65"/>
                      <a:pt x="1" y="70"/>
                      <a:pt x="0" y="74"/>
                    </a:cubicBezTo>
                    <a:cubicBezTo>
                      <a:pt x="6" y="78"/>
                      <a:pt x="9" y="76"/>
                      <a:pt x="20" y="75"/>
                    </a:cubicBezTo>
                    <a:cubicBezTo>
                      <a:pt x="34" y="77"/>
                      <a:pt x="24" y="76"/>
                      <a:pt x="32" y="79"/>
                    </a:cubicBezTo>
                    <a:cubicBezTo>
                      <a:pt x="32" y="79"/>
                      <a:pt x="36" y="85"/>
                      <a:pt x="36" y="83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6" name="Freeform 500"/>
              <p:cNvSpPr>
                <a:spLocks/>
              </p:cNvSpPr>
              <p:nvPr/>
            </p:nvSpPr>
            <p:spPr bwMode="auto">
              <a:xfrm>
                <a:off x="915" y="1980"/>
                <a:ext cx="71" cy="63"/>
              </a:xfrm>
              <a:custGeom>
                <a:avLst/>
                <a:gdLst>
                  <a:gd name="T0" fmla="*/ 2 w 71"/>
                  <a:gd name="T1" fmla="*/ 63 h 63"/>
                  <a:gd name="T2" fmla="*/ 11 w 71"/>
                  <a:gd name="T3" fmla="*/ 48 h 63"/>
                  <a:gd name="T4" fmla="*/ 19 w 71"/>
                  <a:gd name="T5" fmla="*/ 41 h 63"/>
                  <a:gd name="T6" fmla="*/ 32 w 71"/>
                  <a:gd name="T7" fmla="*/ 34 h 63"/>
                  <a:gd name="T8" fmla="*/ 40 w 71"/>
                  <a:gd name="T9" fmla="*/ 31 h 63"/>
                  <a:gd name="T10" fmla="*/ 45 w 71"/>
                  <a:gd name="T11" fmla="*/ 27 h 63"/>
                  <a:gd name="T12" fmla="*/ 53 w 71"/>
                  <a:gd name="T13" fmla="*/ 18 h 63"/>
                  <a:gd name="T14" fmla="*/ 66 w 71"/>
                  <a:gd name="T15" fmla="*/ 5 h 63"/>
                  <a:gd name="T16" fmla="*/ 71 w 71"/>
                  <a:gd name="T17" fmla="*/ 0 h 6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1"/>
                  <a:gd name="T28" fmla="*/ 0 h 63"/>
                  <a:gd name="T29" fmla="*/ 71 w 71"/>
                  <a:gd name="T30" fmla="*/ 63 h 6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1" h="63">
                    <a:moveTo>
                      <a:pt x="2" y="63"/>
                    </a:moveTo>
                    <a:cubicBezTo>
                      <a:pt x="0" y="57"/>
                      <a:pt x="4" y="50"/>
                      <a:pt x="11" y="48"/>
                    </a:cubicBezTo>
                    <a:cubicBezTo>
                      <a:pt x="13" y="45"/>
                      <a:pt x="16" y="42"/>
                      <a:pt x="19" y="41"/>
                    </a:cubicBezTo>
                    <a:cubicBezTo>
                      <a:pt x="22" y="36"/>
                      <a:pt x="28" y="36"/>
                      <a:pt x="32" y="34"/>
                    </a:cubicBezTo>
                    <a:cubicBezTo>
                      <a:pt x="35" y="32"/>
                      <a:pt x="40" y="31"/>
                      <a:pt x="40" y="31"/>
                    </a:cubicBezTo>
                    <a:cubicBezTo>
                      <a:pt x="41" y="28"/>
                      <a:pt x="42" y="28"/>
                      <a:pt x="45" y="27"/>
                    </a:cubicBezTo>
                    <a:cubicBezTo>
                      <a:pt x="47" y="24"/>
                      <a:pt x="50" y="20"/>
                      <a:pt x="53" y="18"/>
                    </a:cubicBezTo>
                    <a:cubicBezTo>
                      <a:pt x="56" y="15"/>
                      <a:pt x="62" y="7"/>
                      <a:pt x="66" y="5"/>
                    </a:cubicBezTo>
                    <a:cubicBezTo>
                      <a:pt x="67" y="4"/>
                      <a:pt x="70" y="0"/>
                      <a:pt x="71" y="0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7" name="Freeform 501"/>
              <p:cNvSpPr>
                <a:spLocks/>
              </p:cNvSpPr>
              <p:nvPr/>
            </p:nvSpPr>
            <p:spPr bwMode="auto">
              <a:xfrm>
                <a:off x="865" y="2045"/>
                <a:ext cx="78" cy="109"/>
              </a:xfrm>
              <a:custGeom>
                <a:avLst/>
                <a:gdLst>
                  <a:gd name="T0" fmla="*/ 26 w 78"/>
                  <a:gd name="T1" fmla="*/ 0 h 109"/>
                  <a:gd name="T2" fmla="*/ 17 w 78"/>
                  <a:gd name="T3" fmla="*/ 5 h 109"/>
                  <a:gd name="T4" fmla="*/ 13 w 78"/>
                  <a:gd name="T5" fmla="*/ 11 h 109"/>
                  <a:gd name="T6" fmla="*/ 8 w 78"/>
                  <a:gd name="T7" fmla="*/ 17 h 109"/>
                  <a:gd name="T8" fmla="*/ 3 w 78"/>
                  <a:gd name="T9" fmla="*/ 24 h 109"/>
                  <a:gd name="T10" fmla="*/ 0 w 78"/>
                  <a:gd name="T11" fmla="*/ 36 h 109"/>
                  <a:gd name="T12" fmla="*/ 11 w 78"/>
                  <a:gd name="T13" fmla="*/ 73 h 109"/>
                  <a:gd name="T14" fmla="*/ 21 w 78"/>
                  <a:gd name="T15" fmla="*/ 91 h 109"/>
                  <a:gd name="T16" fmla="*/ 29 w 78"/>
                  <a:gd name="T17" fmla="*/ 98 h 109"/>
                  <a:gd name="T18" fmla="*/ 31 w 78"/>
                  <a:gd name="T19" fmla="*/ 99 h 109"/>
                  <a:gd name="T20" fmla="*/ 46 w 78"/>
                  <a:gd name="T21" fmla="*/ 109 h 109"/>
                  <a:gd name="T22" fmla="*/ 61 w 78"/>
                  <a:gd name="T23" fmla="*/ 108 h 109"/>
                  <a:gd name="T24" fmla="*/ 73 w 78"/>
                  <a:gd name="T25" fmla="*/ 99 h 109"/>
                  <a:gd name="T26" fmla="*/ 78 w 78"/>
                  <a:gd name="T27" fmla="*/ 91 h 10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8"/>
                  <a:gd name="T43" fmla="*/ 0 h 109"/>
                  <a:gd name="T44" fmla="*/ 78 w 78"/>
                  <a:gd name="T45" fmla="*/ 109 h 10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8" h="109">
                    <a:moveTo>
                      <a:pt x="26" y="0"/>
                    </a:moveTo>
                    <a:cubicBezTo>
                      <a:pt x="21" y="2"/>
                      <a:pt x="21" y="3"/>
                      <a:pt x="17" y="5"/>
                    </a:cubicBezTo>
                    <a:cubicBezTo>
                      <a:pt x="17" y="9"/>
                      <a:pt x="17" y="10"/>
                      <a:pt x="13" y="11"/>
                    </a:cubicBezTo>
                    <a:cubicBezTo>
                      <a:pt x="12" y="14"/>
                      <a:pt x="11" y="15"/>
                      <a:pt x="8" y="17"/>
                    </a:cubicBezTo>
                    <a:cubicBezTo>
                      <a:pt x="6" y="19"/>
                      <a:pt x="5" y="21"/>
                      <a:pt x="3" y="24"/>
                    </a:cubicBezTo>
                    <a:cubicBezTo>
                      <a:pt x="1" y="28"/>
                      <a:pt x="0" y="31"/>
                      <a:pt x="0" y="36"/>
                    </a:cubicBezTo>
                    <a:cubicBezTo>
                      <a:pt x="0" y="43"/>
                      <a:pt x="3" y="69"/>
                      <a:pt x="11" y="73"/>
                    </a:cubicBezTo>
                    <a:cubicBezTo>
                      <a:pt x="12" y="78"/>
                      <a:pt x="17" y="87"/>
                      <a:pt x="21" y="91"/>
                    </a:cubicBezTo>
                    <a:cubicBezTo>
                      <a:pt x="25" y="95"/>
                      <a:pt x="24" y="95"/>
                      <a:pt x="29" y="98"/>
                    </a:cubicBezTo>
                    <a:cubicBezTo>
                      <a:pt x="30" y="99"/>
                      <a:pt x="31" y="99"/>
                      <a:pt x="31" y="99"/>
                    </a:cubicBezTo>
                    <a:cubicBezTo>
                      <a:pt x="33" y="106"/>
                      <a:pt x="40" y="106"/>
                      <a:pt x="46" y="109"/>
                    </a:cubicBezTo>
                    <a:cubicBezTo>
                      <a:pt x="51" y="109"/>
                      <a:pt x="56" y="109"/>
                      <a:pt x="61" y="108"/>
                    </a:cubicBezTo>
                    <a:cubicBezTo>
                      <a:pt x="66" y="107"/>
                      <a:pt x="68" y="100"/>
                      <a:pt x="73" y="99"/>
                    </a:cubicBezTo>
                    <a:cubicBezTo>
                      <a:pt x="75" y="96"/>
                      <a:pt x="77" y="94"/>
                      <a:pt x="78" y="91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8" name="Freeform 502"/>
              <p:cNvSpPr>
                <a:spLocks/>
              </p:cNvSpPr>
              <p:nvPr/>
            </p:nvSpPr>
            <p:spPr bwMode="auto">
              <a:xfrm>
                <a:off x="932" y="2151"/>
                <a:ext cx="73" cy="41"/>
              </a:xfrm>
              <a:custGeom>
                <a:avLst/>
                <a:gdLst>
                  <a:gd name="T0" fmla="*/ 0 w 73"/>
                  <a:gd name="T1" fmla="*/ 0 h 41"/>
                  <a:gd name="T2" fmla="*/ 11 w 73"/>
                  <a:gd name="T3" fmla="*/ 19 h 41"/>
                  <a:gd name="T4" fmla="*/ 19 w 73"/>
                  <a:gd name="T5" fmla="*/ 23 h 41"/>
                  <a:gd name="T6" fmla="*/ 28 w 73"/>
                  <a:gd name="T7" fmla="*/ 27 h 41"/>
                  <a:gd name="T8" fmla="*/ 36 w 73"/>
                  <a:gd name="T9" fmla="*/ 31 h 41"/>
                  <a:gd name="T10" fmla="*/ 62 w 73"/>
                  <a:gd name="T11" fmla="*/ 41 h 41"/>
                  <a:gd name="T12" fmla="*/ 73 w 73"/>
                  <a:gd name="T13" fmla="*/ 38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3"/>
                  <a:gd name="T22" fmla="*/ 0 h 41"/>
                  <a:gd name="T23" fmla="*/ 73 w 73"/>
                  <a:gd name="T24" fmla="*/ 41 h 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3" h="41">
                    <a:moveTo>
                      <a:pt x="0" y="0"/>
                    </a:moveTo>
                    <a:cubicBezTo>
                      <a:pt x="2" y="5"/>
                      <a:pt x="4" y="17"/>
                      <a:pt x="11" y="19"/>
                    </a:cubicBezTo>
                    <a:cubicBezTo>
                      <a:pt x="13" y="20"/>
                      <a:pt x="16" y="22"/>
                      <a:pt x="19" y="23"/>
                    </a:cubicBezTo>
                    <a:cubicBezTo>
                      <a:pt x="22" y="26"/>
                      <a:pt x="25" y="27"/>
                      <a:pt x="28" y="27"/>
                    </a:cubicBezTo>
                    <a:cubicBezTo>
                      <a:pt x="31" y="29"/>
                      <a:pt x="36" y="31"/>
                      <a:pt x="36" y="31"/>
                    </a:cubicBezTo>
                    <a:cubicBezTo>
                      <a:pt x="42" y="36"/>
                      <a:pt x="54" y="39"/>
                      <a:pt x="62" y="41"/>
                    </a:cubicBezTo>
                    <a:cubicBezTo>
                      <a:pt x="66" y="41"/>
                      <a:pt x="73" y="38"/>
                      <a:pt x="73" y="38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49" name="Freeform 503"/>
              <p:cNvSpPr>
                <a:spLocks/>
              </p:cNvSpPr>
              <p:nvPr/>
            </p:nvSpPr>
            <p:spPr bwMode="auto">
              <a:xfrm>
                <a:off x="1017" y="2226"/>
                <a:ext cx="233" cy="261"/>
              </a:xfrm>
              <a:custGeom>
                <a:avLst/>
                <a:gdLst>
                  <a:gd name="T0" fmla="*/ 0 w 233"/>
                  <a:gd name="T1" fmla="*/ 0 h 261"/>
                  <a:gd name="T2" fmla="*/ 6 w 233"/>
                  <a:gd name="T3" fmla="*/ 19 h 261"/>
                  <a:gd name="T4" fmla="*/ 16 w 233"/>
                  <a:gd name="T5" fmla="*/ 32 h 261"/>
                  <a:gd name="T6" fmla="*/ 23 w 233"/>
                  <a:gd name="T7" fmla="*/ 44 h 261"/>
                  <a:gd name="T8" fmla="*/ 56 w 233"/>
                  <a:gd name="T9" fmla="*/ 82 h 261"/>
                  <a:gd name="T10" fmla="*/ 73 w 233"/>
                  <a:gd name="T11" fmla="*/ 119 h 261"/>
                  <a:gd name="T12" fmla="*/ 82 w 233"/>
                  <a:gd name="T13" fmla="*/ 140 h 261"/>
                  <a:gd name="T14" fmla="*/ 85 w 233"/>
                  <a:gd name="T15" fmla="*/ 148 h 261"/>
                  <a:gd name="T16" fmla="*/ 92 w 233"/>
                  <a:gd name="T17" fmla="*/ 167 h 261"/>
                  <a:gd name="T18" fmla="*/ 95 w 233"/>
                  <a:gd name="T19" fmla="*/ 178 h 261"/>
                  <a:gd name="T20" fmla="*/ 96 w 233"/>
                  <a:gd name="T21" fmla="*/ 189 h 261"/>
                  <a:gd name="T22" fmla="*/ 99 w 233"/>
                  <a:gd name="T23" fmla="*/ 193 h 261"/>
                  <a:gd name="T24" fmla="*/ 102 w 233"/>
                  <a:gd name="T25" fmla="*/ 201 h 261"/>
                  <a:gd name="T26" fmla="*/ 106 w 233"/>
                  <a:gd name="T27" fmla="*/ 214 h 261"/>
                  <a:gd name="T28" fmla="*/ 111 w 233"/>
                  <a:gd name="T29" fmla="*/ 226 h 261"/>
                  <a:gd name="T30" fmla="*/ 115 w 233"/>
                  <a:gd name="T31" fmla="*/ 231 h 261"/>
                  <a:gd name="T32" fmla="*/ 127 w 233"/>
                  <a:gd name="T33" fmla="*/ 242 h 261"/>
                  <a:gd name="T34" fmla="*/ 136 w 233"/>
                  <a:gd name="T35" fmla="*/ 250 h 261"/>
                  <a:gd name="T36" fmla="*/ 153 w 233"/>
                  <a:gd name="T37" fmla="*/ 257 h 261"/>
                  <a:gd name="T38" fmla="*/ 187 w 233"/>
                  <a:gd name="T39" fmla="*/ 256 h 261"/>
                  <a:gd name="T40" fmla="*/ 195 w 233"/>
                  <a:gd name="T41" fmla="*/ 251 h 261"/>
                  <a:gd name="T42" fmla="*/ 199 w 233"/>
                  <a:gd name="T43" fmla="*/ 250 h 261"/>
                  <a:gd name="T44" fmla="*/ 208 w 233"/>
                  <a:gd name="T45" fmla="*/ 245 h 261"/>
                  <a:gd name="T46" fmla="*/ 215 w 233"/>
                  <a:gd name="T47" fmla="*/ 238 h 261"/>
                  <a:gd name="T48" fmla="*/ 225 w 233"/>
                  <a:gd name="T49" fmla="*/ 230 h 261"/>
                  <a:gd name="T50" fmla="*/ 229 w 233"/>
                  <a:gd name="T51" fmla="*/ 223 h 261"/>
                  <a:gd name="T52" fmla="*/ 233 w 233"/>
                  <a:gd name="T53" fmla="*/ 220 h 26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233"/>
                  <a:gd name="T82" fmla="*/ 0 h 261"/>
                  <a:gd name="T83" fmla="*/ 233 w 233"/>
                  <a:gd name="T84" fmla="*/ 261 h 26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233" h="261">
                    <a:moveTo>
                      <a:pt x="0" y="0"/>
                    </a:moveTo>
                    <a:cubicBezTo>
                      <a:pt x="0" y="7"/>
                      <a:pt x="1" y="14"/>
                      <a:pt x="6" y="19"/>
                    </a:cubicBezTo>
                    <a:cubicBezTo>
                      <a:pt x="7" y="24"/>
                      <a:pt x="12" y="29"/>
                      <a:pt x="16" y="32"/>
                    </a:cubicBezTo>
                    <a:cubicBezTo>
                      <a:pt x="17" y="35"/>
                      <a:pt x="20" y="42"/>
                      <a:pt x="23" y="44"/>
                    </a:cubicBezTo>
                    <a:cubicBezTo>
                      <a:pt x="28" y="54"/>
                      <a:pt x="47" y="75"/>
                      <a:pt x="56" y="82"/>
                    </a:cubicBezTo>
                    <a:cubicBezTo>
                      <a:pt x="59" y="95"/>
                      <a:pt x="68" y="106"/>
                      <a:pt x="73" y="119"/>
                    </a:cubicBezTo>
                    <a:cubicBezTo>
                      <a:pt x="75" y="126"/>
                      <a:pt x="77" y="134"/>
                      <a:pt x="82" y="140"/>
                    </a:cubicBezTo>
                    <a:cubicBezTo>
                      <a:pt x="83" y="143"/>
                      <a:pt x="83" y="145"/>
                      <a:pt x="85" y="148"/>
                    </a:cubicBezTo>
                    <a:cubicBezTo>
                      <a:pt x="87" y="154"/>
                      <a:pt x="90" y="161"/>
                      <a:pt x="92" y="167"/>
                    </a:cubicBezTo>
                    <a:cubicBezTo>
                      <a:pt x="94" y="171"/>
                      <a:pt x="95" y="178"/>
                      <a:pt x="95" y="178"/>
                    </a:cubicBezTo>
                    <a:cubicBezTo>
                      <a:pt x="95" y="179"/>
                      <a:pt x="95" y="186"/>
                      <a:pt x="96" y="189"/>
                    </a:cubicBezTo>
                    <a:cubicBezTo>
                      <a:pt x="97" y="190"/>
                      <a:pt x="99" y="193"/>
                      <a:pt x="99" y="193"/>
                    </a:cubicBezTo>
                    <a:cubicBezTo>
                      <a:pt x="101" y="199"/>
                      <a:pt x="99" y="197"/>
                      <a:pt x="102" y="201"/>
                    </a:cubicBezTo>
                    <a:cubicBezTo>
                      <a:pt x="103" y="206"/>
                      <a:pt x="103" y="210"/>
                      <a:pt x="106" y="214"/>
                    </a:cubicBezTo>
                    <a:cubicBezTo>
                      <a:pt x="108" y="218"/>
                      <a:pt x="107" y="223"/>
                      <a:pt x="111" y="226"/>
                    </a:cubicBezTo>
                    <a:cubicBezTo>
                      <a:pt x="112" y="229"/>
                      <a:pt x="112" y="230"/>
                      <a:pt x="115" y="231"/>
                    </a:cubicBezTo>
                    <a:cubicBezTo>
                      <a:pt x="117" y="235"/>
                      <a:pt x="124" y="240"/>
                      <a:pt x="127" y="242"/>
                    </a:cubicBezTo>
                    <a:cubicBezTo>
                      <a:pt x="129" y="245"/>
                      <a:pt x="132" y="250"/>
                      <a:pt x="136" y="250"/>
                    </a:cubicBezTo>
                    <a:cubicBezTo>
                      <a:pt x="142" y="254"/>
                      <a:pt x="145" y="256"/>
                      <a:pt x="153" y="257"/>
                    </a:cubicBezTo>
                    <a:cubicBezTo>
                      <a:pt x="164" y="261"/>
                      <a:pt x="176" y="259"/>
                      <a:pt x="187" y="256"/>
                    </a:cubicBezTo>
                    <a:cubicBezTo>
                      <a:pt x="189" y="254"/>
                      <a:pt x="193" y="252"/>
                      <a:pt x="195" y="251"/>
                    </a:cubicBezTo>
                    <a:cubicBezTo>
                      <a:pt x="196" y="250"/>
                      <a:pt x="199" y="250"/>
                      <a:pt x="199" y="250"/>
                    </a:cubicBezTo>
                    <a:cubicBezTo>
                      <a:pt x="201" y="247"/>
                      <a:pt x="208" y="245"/>
                      <a:pt x="208" y="245"/>
                    </a:cubicBezTo>
                    <a:cubicBezTo>
                      <a:pt x="210" y="243"/>
                      <a:pt x="213" y="240"/>
                      <a:pt x="215" y="238"/>
                    </a:cubicBezTo>
                    <a:cubicBezTo>
                      <a:pt x="218" y="233"/>
                      <a:pt x="218" y="231"/>
                      <a:pt x="225" y="230"/>
                    </a:cubicBezTo>
                    <a:cubicBezTo>
                      <a:pt x="228" y="228"/>
                      <a:pt x="228" y="227"/>
                      <a:pt x="229" y="223"/>
                    </a:cubicBezTo>
                    <a:cubicBezTo>
                      <a:pt x="230" y="221"/>
                      <a:pt x="233" y="220"/>
                      <a:pt x="233" y="220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0" name="Freeform 504"/>
              <p:cNvSpPr>
                <a:spLocks/>
              </p:cNvSpPr>
              <p:nvPr/>
            </p:nvSpPr>
            <p:spPr bwMode="auto">
              <a:xfrm>
                <a:off x="1248" y="2231"/>
                <a:ext cx="95" cy="217"/>
              </a:xfrm>
              <a:custGeom>
                <a:avLst/>
                <a:gdLst>
                  <a:gd name="T0" fmla="*/ 0 w 95"/>
                  <a:gd name="T1" fmla="*/ 217 h 217"/>
                  <a:gd name="T2" fmla="*/ 3 w 95"/>
                  <a:gd name="T3" fmla="*/ 207 h 217"/>
                  <a:gd name="T4" fmla="*/ 9 w 95"/>
                  <a:gd name="T5" fmla="*/ 190 h 217"/>
                  <a:gd name="T6" fmla="*/ 18 w 95"/>
                  <a:gd name="T7" fmla="*/ 152 h 217"/>
                  <a:gd name="T8" fmla="*/ 28 w 95"/>
                  <a:gd name="T9" fmla="*/ 124 h 217"/>
                  <a:gd name="T10" fmla="*/ 35 w 95"/>
                  <a:gd name="T11" fmla="*/ 106 h 217"/>
                  <a:gd name="T12" fmla="*/ 39 w 95"/>
                  <a:gd name="T13" fmla="*/ 97 h 217"/>
                  <a:gd name="T14" fmla="*/ 52 w 95"/>
                  <a:gd name="T15" fmla="*/ 68 h 217"/>
                  <a:gd name="T16" fmla="*/ 58 w 95"/>
                  <a:gd name="T17" fmla="*/ 59 h 217"/>
                  <a:gd name="T18" fmla="*/ 64 w 95"/>
                  <a:gd name="T19" fmla="*/ 53 h 217"/>
                  <a:gd name="T20" fmla="*/ 69 w 95"/>
                  <a:gd name="T21" fmla="*/ 48 h 217"/>
                  <a:gd name="T22" fmla="*/ 77 w 95"/>
                  <a:gd name="T23" fmla="*/ 40 h 217"/>
                  <a:gd name="T24" fmla="*/ 79 w 95"/>
                  <a:gd name="T25" fmla="*/ 38 h 217"/>
                  <a:gd name="T26" fmla="*/ 86 w 95"/>
                  <a:gd name="T27" fmla="*/ 28 h 217"/>
                  <a:gd name="T28" fmla="*/ 89 w 95"/>
                  <a:gd name="T29" fmla="*/ 21 h 217"/>
                  <a:gd name="T30" fmla="*/ 94 w 95"/>
                  <a:gd name="T31" fmla="*/ 13 h 217"/>
                  <a:gd name="T32" fmla="*/ 95 w 95"/>
                  <a:gd name="T33" fmla="*/ 0 h 2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5"/>
                  <a:gd name="T52" fmla="*/ 0 h 217"/>
                  <a:gd name="T53" fmla="*/ 95 w 95"/>
                  <a:gd name="T54" fmla="*/ 217 h 2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5" h="217">
                    <a:moveTo>
                      <a:pt x="0" y="217"/>
                    </a:moveTo>
                    <a:cubicBezTo>
                      <a:pt x="1" y="214"/>
                      <a:pt x="3" y="207"/>
                      <a:pt x="3" y="207"/>
                    </a:cubicBezTo>
                    <a:cubicBezTo>
                      <a:pt x="4" y="201"/>
                      <a:pt x="6" y="195"/>
                      <a:pt x="9" y="190"/>
                    </a:cubicBezTo>
                    <a:cubicBezTo>
                      <a:pt x="12" y="178"/>
                      <a:pt x="11" y="163"/>
                      <a:pt x="18" y="152"/>
                    </a:cubicBezTo>
                    <a:cubicBezTo>
                      <a:pt x="20" y="142"/>
                      <a:pt x="24" y="134"/>
                      <a:pt x="28" y="124"/>
                    </a:cubicBezTo>
                    <a:cubicBezTo>
                      <a:pt x="30" y="118"/>
                      <a:pt x="31" y="110"/>
                      <a:pt x="35" y="106"/>
                    </a:cubicBezTo>
                    <a:cubicBezTo>
                      <a:pt x="37" y="102"/>
                      <a:pt x="37" y="100"/>
                      <a:pt x="39" y="97"/>
                    </a:cubicBezTo>
                    <a:cubicBezTo>
                      <a:pt x="41" y="90"/>
                      <a:pt x="45" y="72"/>
                      <a:pt x="52" y="68"/>
                    </a:cubicBezTo>
                    <a:cubicBezTo>
                      <a:pt x="54" y="64"/>
                      <a:pt x="55" y="62"/>
                      <a:pt x="58" y="59"/>
                    </a:cubicBezTo>
                    <a:cubicBezTo>
                      <a:pt x="59" y="56"/>
                      <a:pt x="62" y="54"/>
                      <a:pt x="64" y="53"/>
                    </a:cubicBezTo>
                    <a:cubicBezTo>
                      <a:pt x="68" y="48"/>
                      <a:pt x="66" y="49"/>
                      <a:pt x="69" y="48"/>
                    </a:cubicBezTo>
                    <a:cubicBezTo>
                      <a:pt x="71" y="45"/>
                      <a:pt x="74" y="43"/>
                      <a:pt x="77" y="40"/>
                    </a:cubicBezTo>
                    <a:cubicBezTo>
                      <a:pt x="77" y="40"/>
                      <a:pt x="79" y="38"/>
                      <a:pt x="79" y="38"/>
                    </a:cubicBezTo>
                    <a:cubicBezTo>
                      <a:pt x="80" y="35"/>
                      <a:pt x="83" y="30"/>
                      <a:pt x="86" y="28"/>
                    </a:cubicBezTo>
                    <a:cubicBezTo>
                      <a:pt x="87" y="23"/>
                      <a:pt x="87" y="24"/>
                      <a:pt x="89" y="21"/>
                    </a:cubicBezTo>
                    <a:cubicBezTo>
                      <a:pt x="91" y="17"/>
                      <a:pt x="91" y="16"/>
                      <a:pt x="94" y="13"/>
                    </a:cubicBezTo>
                    <a:cubicBezTo>
                      <a:pt x="94" y="9"/>
                      <a:pt x="95" y="4"/>
                      <a:pt x="95" y="0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1" name="Freeform 505"/>
              <p:cNvSpPr>
                <a:spLocks/>
              </p:cNvSpPr>
              <p:nvPr/>
            </p:nvSpPr>
            <p:spPr bwMode="auto">
              <a:xfrm>
                <a:off x="1121" y="2393"/>
                <a:ext cx="128" cy="58"/>
              </a:xfrm>
              <a:custGeom>
                <a:avLst/>
                <a:gdLst>
                  <a:gd name="T0" fmla="*/ 0 w 128"/>
                  <a:gd name="T1" fmla="*/ 42 h 58"/>
                  <a:gd name="T2" fmla="*/ 34 w 128"/>
                  <a:gd name="T3" fmla="*/ 4 h 58"/>
                  <a:gd name="T4" fmla="*/ 57 w 128"/>
                  <a:gd name="T5" fmla="*/ 9 h 58"/>
                  <a:gd name="T6" fmla="*/ 62 w 128"/>
                  <a:gd name="T7" fmla="*/ 13 h 58"/>
                  <a:gd name="T8" fmla="*/ 66 w 128"/>
                  <a:gd name="T9" fmla="*/ 19 h 58"/>
                  <a:gd name="T10" fmla="*/ 78 w 128"/>
                  <a:gd name="T11" fmla="*/ 7 h 58"/>
                  <a:gd name="T12" fmla="*/ 105 w 128"/>
                  <a:gd name="T13" fmla="*/ 5 h 58"/>
                  <a:gd name="T14" fmla="*/ 112 w 128"/>
                  <a:gd name="T15" fmla="*/ 9 h 58"/>
                  <a:gd name="T16" fmla="*/ 120 w 128"/>
                  <a:gd name="T17" fmla="*/ 16 h 58"/>
                  <a:gd name="T18" fmla="*/ 128 w 128"/>
                  <a:gd name="T19" fmla="*/ 37 h 58"/>
                  <a:gd name="T20" fmla="*/ 126 w 128"/>
                  <a:gd name="T21" fmla="*/ 53 h 58"/>
                  <a:gd name="T22" fmla="*/ 123 w 128"/>
                  <a:gd name="T23" fmla="*/ 58 h 5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8"/>
                  <a:gd name="T37" fmla="*/ 0 h 58"/>
                  <a:gd name="T38" fmla="*/ 128 w 128"/>
                  <a:gd name="T39" fmla="*/ 58 h 5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8" h="58">
                    <a:moveTo>
                      <a:pt x="0" y="42"/>
                    </a:moveTo>
                    <a:cubicBezTo>
                      <a:pt x="1" y="21"/>
                      <a:pt x="15" y="11"/>
                      <a:pt x="34" y="4"/>
                    </a:cubicBezTo>
                    <a:cubicBezTo>
                      <a:pt x="66" y="6"/>
                      <a:pt x="45" y="2"/>
                      <a:pt x="57" y="9"/>
                    </a:cubicBezTo>
                    <a:cubicBezTo>
                      <a:pt x="58" y="11"/>
                      <a:pt x="62" y="13"/>
                      <a:pt x="62" y="13"/>
                    </a:cubicBezTo>
                    <a:cubicBezTo>
                      <a:pt x="62" y="16"/>
                      <a:pt x="65" y="16"/>
                      <a:pt x="66" y="19"/>
                    </a:cubicBezTo>
                    <a:cubicBezTo>
                      <a:pt x="69" y="14"/>
                      <a:pt x="72" y="9"/>
                      <a:pt x="78" y="7"/>
                    </a:cubicBezTo>
                    <a:cubicBezTo>
                      <a:pt x="85" y="0"/>
                      <a:pt x="93" y="4"/>
                      <a:pt x="105" y="5"/>
                    </a:cubicBezTo>
                    <a:cubicBezTo>
                      <a:pt x="107" y="6"/>
                      <a:pt x="109" y="8"/>
                      <a:pt x="112" y="9"/>
                    </a:cubicBezTo>
                    <a:cubicBezTo>
                      <a:pt x="114" y="11"/>
                      <a:pt x="117" y="11"/>
                      <a:pt x="120" y="16"/>
                    </a:cubicBezTo>
                    <a:cubicBezTo>
                      <a:pt x="124" y="22"/>
                      <a:pt x="126" y="30"/>
                      <a:pt x="128" y="37"/>
                    </a:cubicBezTo>
                    <a:cubicBezTo>
                      <a:pt x="128" y="45"/>
                      <a:pt x="128" y="47"/>
                      <a:pt x="126" y="53"/>
                    </a:cubicBezTo>
                    <a:cubicBezTo>
                      <a:pt x="126" y="55"/>
                      <a:pt x="123" y="58"/>
                      <a:pt x="123" y="58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752" name="Group 506"/>
              <p:cNvGrpSpPr>
                <a:grpSpLocks/>
              </p:cNvGrpSpPr>
              <p:nvPr/>
            </p:nvGrpSpPr>
            <p:grpSpPr bwMode="auto">
              <a:xfrm>
                <a:off x="1183" y="2442"/>
                <a:ext cx="6" cy="6"/>
                <a:chOff x="1183" y="2442"/>
                <a:chExt cx="6" cy="6"/>
              </a:xfrm>
            </p:grpSpPr>
            <p:sp>
              <p:nvSpPr>
                <p:cNvPr id="25881" name="Freeform 507"/>
                <p:cNvSpPr>
                  <a:spLocks/>
                </p:cNvSpPr>
                <p:nvPr/>
              </p:nvSpPr>
              <p:spPr bwMode="auto">
                <a:xfrm>
                  <a:off x="1183" y="2442"/>
                  <a:ext cx="6" cy="6"/>
                </a:xfrm>
                <a:custGeom>
                  <a:avLst/>
                  <a:gdLst>
                    <a:gd name="T0" fmla="*/ 0 w 100"/>
                    <a:gd name="T1" fmla="*/ 10 h 83"/>
                    <a:gd name="T2" fmla="*/ 50 w 100"/>
                    <a:gd name="T3" fmla="*/ 83 h 83"/>
                    <a:gd name="T4" fmla="*/ 30 w 100"/>
                    <a:gd name="T5" fmla="*/ 0 h 83"/>
                    <a:gd name="T6" fmla="*/ 0 w 100"/>
                    <a:gd name="T7" fmla="*/ 10 h 8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00"/>
                    <a:gd name="T13" fmla="*/ 0 h 83"/>
                    <a:gd name="T14" fmla="*/ 100 w 100"/>
                    <a:gd name="T15" fmla="*/ 83 h 8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00" h="83">
                      <a:moveTo>
                        <a:pt x="0" y="10"/>
                      </a:moveTo>
                      <a:cubicBezTo>
                        <a:pt x="20" y="83"/>
                        <a:pt x="0" y="62"/>
                        <a:pt x="50" y="83"/>
                      </a:cubicBezTo>
                      <a:cubicBezTo>
                        <a:pt x="100" y="52"/>
                        <a:pt x="80" y="21"/>
                        <a:pt x="30" y="0"/>
                      </a:cubicBezTo>
                      <a:cubicBezTo>
                        <a:pt x="20" y="0"/>
                        <a:pt x="0" y="10"/>
                        <a:pt x="0" y="10"/>
                      </a:cubicBezTo>
                    </a:path>
                  </a:pathLst>
                </a:custGeom>
                <a:solidFill>
                  <a:srgbClr val="00CC99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82" name="Freeform 508"/>
                <p:cNvSpPr>
                  <a:spLocks/>
                </p:cNvSpPr>
                <p:nvPr/>
              </p:nvSpPr>
              <p:spPr bwMode="auto">
                <a:xfrm>
                  <a:off x="1183" y="2442"/>
                  <a:ext cx="6" cy="6"/>
                </a:xfrm>
                <a:custGeom>
                  <a:avLst/>
                  <a:gdLst>
                    <a:gd name="T0" fmla="*/ 0 w 6"/>
                    <a:gd name="T1" fmla="*/ 1 h 6"/>
                    <a:gd name="T2" fmla="*/ 3 w 6"/>
                    <a:gd name="T3" fmla="*/ 6 h 6"/>
                    <a:gd name="T4" fmla="*/ 2 w 6"/>
                    <a:gd name="T5" fmla="*/ 0 h 6"/>
                    <a:gd name="T6" fmla="*/ 0 w 6"/>
                    <a:gd name="T7" fmla="*/ 1 h 6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6"/>
                    <a:gd name="T13" fmla="*/ 0 h 6"/>
                    <a:gd name="T14" fmla="*/ 6 w 6"/>
                    <a:gd name="T15" fmla="*/ 6 h 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6" h="6">
                      <a:moveTo>
                        <a:pt x="0" y="1"/>
                      </a:moveTo>
                      <a:cubicBezTo>
                        <a:pt x="1" y="6"/>
                        <a:pt x="0" y="4"/>
                        <a:pt x="3" y="6"/>
                      </a:cubicBezTo>
                      <a:cubicBezTo>
                        <a:pt x="6" y="3"/>
                        <a:pt x="5" y="1"/>
                        <a:pt x="2" y="0"/>
                      </a:cubicBezTo>
                      <a:cubicBezTo>
                        <a:pt x="1" y="0"/>
                        <a:pt x="0" y="1"/>
                        <a:pt x="0" y="1"/>
                      </a:cubicBezTo>
                    </a:path>
                  </a:pathLst>
                </a:custGeom>
                <a:noFill/>
                <a:ln w="4763" cap="rnd">
                  <a:solidFill>
                    <a:srgbClr val="3333CC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753" name="Freeform 509"/>
              <p:cNvSpPr>
                <a:spLocks/>
              </p:cNvSpPr>
              <p:nvPr/>
            </p:nvSpPr>
            <p:spPr bwMode="auto">
              <a:xfrm>
                <a:off x="1137" y="2409"/>
                <a:ext cx="93" cy="56"/>
              </a:xfrm>
              <a:custGeom>
                <a:avLst/>
                <a:gdLst>
                  <a:gd name="T0" fmla="*/ 6 w 93"/>
                  <a:gd name="T1" fmla="*/ 0 h 56"/>
                  <a:gd name="T2" fmla="*/ 1 w 93"/>
                  <a:gd name="T3" fmla="*/ 7 h 56"/>
                  <a:gd name="T4" fmla="*/ 7 w 93"/>
                  <a:gd name="T5" fmla="*/ 20 h 56"/>
                  <a:gd name="T6" fmla="*/ 16 w 93"/>
                  <a:gd name="T7" fmla="*/ 37 h 56"/>
                  <a:gd name="T8" fmla="*/ 12 w 93"/>
                  <a:gd name="T9" fmla="*/ 50 h 56"/>
                  <a:gd name="T10" fmla="*/ 18 w 93"/>
                  <a:gd name="T11" fmla="*/ 56 h 56"/>
                  <a:gd name="T12" fmla="*/ 28 w 93"/>
                  <a:gd name="T13" fmla="*/ 54 h 56"/>
                  <a:gd name="T14" fmla="*/ 37 w 93"/>
                  <a:gd name="T15" fmla="*/ 49 h 56"/>
                  <a:gd name="T16" fmla="*/ 46 w 93"/>
                  <a:gd name="T17" fmla="*/ 45 h 56"/>
                  <a:gd name="T18" fmla="*/ 66 w 93"/>
                  <a:gd name="T19" fmla="*/ 50 h 56"/>
                  <a:gd name="T20" fmla="*/ 74 w 93"/>
                  <a:gd name="T21" fmla="*/ 56 h 56"/>
                  <a:gd name="T22" fmla="*/ 83 w 93"/>
                  <a:gd name="T23" fmla="*/ 56 h 56"/>
                  <a:gd name="T24" fmla="*/ 81 w 93"/>
                  <a:gd name="T25" fmla="*/ 44 h 56"/>
                  <a:gd name="T26" fmla="*/ 85 w 93"/>
                  <a:gd name="T27" fmla="*/ 29 h 56"/>
                  <a:gd name="T28" fmla="*/ 91 w 93"/>
                  <a:gd name="T29" fmla="*/ 19 h 56"/>
                  <a:gd name="T30" fmla="*/ 93 w 93"/>
                  <a:gd name="T31" fmla="*/ 10 h 56"/>
                  <a:gd name="T32" fmla="*/ 86 w 93"/>
                  <a:gd name="T33" fmla="*/ 1 h 56"/>
                  <a:gd name="T34" fmla="*/ 73 w 93"/>
                  <a:gd name="T35" fmla="*/ 6 h 56"/>
                  <a:gd name="T36" fmla="*/ 69 w 93"/>
                  <a:gd name="T37" fmla="*/ 12 h 56"/>
                  <a:gd name="T38" fmla="*/ 65 w 93"/>
                  <a:gd name="T39" fmla="*/ 14 h 56"/>
                  <a:gd name="T40" fmla="*/ 53 w 93"/>
                  <a:gd name="T41" fmla="*/ 23 h 56"/>
                  <a:gd name="T42" fmla="*/ 33 w 93"/>
                  <a:gd name="T43" fmla="*/ 20 h 56"/>
                  <a:gd name="T44" fmla="*/ 27 w 93"/>
                  <a:gd name="T45" fmla="*/ 14 h 56"/>
                  <a:gd name="T46" fmla="*/ 22 w 93"/>
                  <a:gd name="T47" fmla="*/ 9 h 56"/>
                  <a:gd name="T48" fmla="*/ 10 w 93"/>
                  <a:gd name="T49" fmla="*/ 1 h 56"/>
                  <a:gd name="T50" fmla="*/ 6 w 93"/>
                  <a:gd name="T51" fmla="*/ 0 h 5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93"/>
                  <a:gd name="T79" fmla="*/ 0 h 56"/>
                  <a:gd name="T80" fmla="*/ 93 w 93"/>
                  <a:gd name="T81" fmla="*/ 56 h 5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93" h="56">
                    <a:moveTo>
                      <a:pt x="6" y="0"/>
                    </a:moveTo>
                    <a:cubicBezTo>
                      <a:pt x="3" y="1"/>
                      <a:pt x="2" y="5"/>
                      <a:pt x="1" y="7"/>
                    </a:cubicBezTo>
                    <a:cubicBezTo>
                      <a:pt x="2" y="15"/>
                      <a:pt x="3" y="14"/>
                      <a:pt x="7" y="20"/>
                    </a:cubicBezTo>
                    <a:cubicBezTo>
                      <a:pt x="9" y="26"/>
                      <a:pt x="12" y="32"/>
                      <a:pt x="16" y="37"/>
                    </a:cubicBezTo>
                    <a:cubicBezTo>
                      <a:pt x="14" y="41"/>
                      <a:pt x="13" y="46"/>
                      <a:pt x="12" y="50"/>
                    </a:cubicBezTo>
                    <a:cubicBezTo>
                      <a:pt x="13" y="56"/>
                      <a:pt x="13" y="55"/>
                      <a:pt x="18" y="56"/>
                    </a:cubicBezTo>
                    <a:cubicBezTo>
                      <a:pt x="21" y="56"/>
                      <a:pt x="25" y="56"/>
                      <a:pt x="28" y="54"/>
                    </a:cubicBezTo>
                    <a:cubicBezTo>
                      <a:pt x="30" y="52"/>
                      <a:pt x="37" y="49"/>
                      <a:pt x="37" y="49"/>
                    </a:cubicBezTo>
                    <a:cubicBezTo>
                      <a:pt x="39" y="46"/>
                      <a:pt x="43" y="46"/>
                      <a:pt x="46" y="45"/>
                    </a:cubicBezTo>
                    <a:cubicBezTo>
                      <a:pt x="63" y="46"/>
                      <a:pt x="56" y="47"/>
                      <a:pt x="66" y="50"/>
                    </a:cubicBezTo>
                    <a:cubicBezTo>
                      <a:pt x="68" y="53"/>
                      <a:pt x="71" y="55"/>
                      <a:pt x="74" y="56"/>
                    </a:cubicBezTo>
                    <a:cubicBezTo>
                      <a:pt x="77" y="56"/>
                      <a:pt x="81" y="56"/>
                      <a:pt x="83" y="56"/>
                    </a:cubicBezTo>
                    <a:cubicBezTo>
                      <a:pt x="86" y="55"/>
                      <a:pt x="84" y="46"/>
                      <a:pt x="81" y="44"/>
                    </a:cubicBezTo>
                    <a:cubicBezTo>
                      <a:pt x="79" y="38"/>
                      <a:pt x="81" y="33"/>
                      <a:pt x="85" y="29"/>
                    </a:cubicBezTo>
                    <a:cubicBezTo>
                      <a:pt x="86" y="26"/>
                      <a:pt x="88" y="21"/>
                      <a:pt x="91" y="19"/>
                    </a:cubicBezTo>
                    <a:cubicBezTo>
                      <a:pt x="92" y="16"/>
                      <a:pt x="93" y="13"/>
                      <a:pt x="93" y="10"/>
                    </a:cubicBezTo>
                    <a:cubicBezTo>
                      <a:pt x="93" y="3"/>
                      <a:pt x="93" y="3"/>
                      <a:pt x="86" y="1"/>
                    </a:cubicBezTo>
                    <a:cubicBezTo>
                      <a:pt x="81" y="1"/>
                      <a:pt x="77" y="3"/>
                      <a:pt x="73" y="6"/>
                    </a:cubicBezTo>
                    <a:cubicBezTo>
                      <a:pt x="72" y="8"/>
                      <a:pt x="70" y="10"/>
                      <a:pt x="69" y="12"/>
                    </a:cubicBezTo>
                    <a:cubicBezTo>
                      <a:pt x="67" y="13"/>
                      <a:pt x="65" y="14"/>
                      <a:pt x="65" y="14"/>
                    </a:cubicBezTo>
                    <a:cubicBezTo>
                      <a:pt x="63" y="20"/>
                      <a:pt x="58" y="21"/>
                      <a:pt x="53" y="23"/>
                    </a:cubicBezTo>
                    <a:cubicBezTo>
                      <a:pt x="44" y="22"/>
                      <a:pt x="39" y="24"/>
                      <a:pt x="33" y="20"/>
                    </a:cubicBezTo>
                    <a:cubicBezTo>
                      <a:pt x="32" y="18"/>
                      <a:pt x="29" y="14"/>
                      <a:pt x="27" y="14"/>
                    </a:cubicBezTo>
                    <a:cubicBezTo>
                      <a:pt x="25" y="12"/>
                      <a:pt x="25" y="10"/>
                      <a:pt x="22" y="9"/>
                    </a:cubicBezTo>
                    <a:cubicBezTo>
                      <a:pt x="20" y="4"/>
                      <a:pt x="15" y="2"/>
                      <a:pt x="10" y="1"/>
                    </a:cubicBezTo>
                    <a:cubicBezTo>
                      <a:pt x="8" y="0"/>
                      <a:pt x="0" y="0"/>
                      <a:pt x="6" y="0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4" name="Freeform 510"/>
              <p:cNvSpPr>
                <a:spLocks/>
              </p:cNvSpPr>
              <p:nvPr/>
            </p:nvSpPr>
            <p:spPr bwMode="auto">
              <a:xfrm>
                <a:off x="818" y="1909"/>
                <a:ext cx="125" cy="81"/>
              </a:xfrm>
              <a:custGeom>
                <a:avLst/>
                <a:gdLst>
                  <a:gd name="T0" fmla="*/ 125 w 125"/>
                  <a:gd name="T1" fmla="*/ 78 h 81"/>
                  <a:gd name="T2" fmla="*/ 100 w 125"/>
                  <a:gd name="T3" fmla="*/ 81 h 81"/>
                  <a:gd name="T4" fmla="*/ 71 w 125"/>
                  <a:gd name="T5" fmla="*/ 80 h 81"/>
                  <a:gd name="T6" fmla="*/ 64 w 125"/>
                  <a:gd name="T7" fmla="*/ 77 h 81"/>
                  <a:gd name="T8" fmla="*/ 56 w 125"/>
                  <a:gd name="T9" fmla="*/ 72 h 81"/>
                  <a:gd name="T10" fmla="*/ 39 w 125"/>
                  <a:gd name="T11" fmla="*/ 64 h 81"/>
                  <a:gd name="T12" fmla="*/ 30 w 125"/>
                  <a:gd name="T13" fmla="*/ 53 h 81"/>
                  <a:gd name="T14" fmla="*/ 21 w 125"/>
                  <a:gd name="T15" fmla="*/ 41 h 81"/>
                  <a:gd name="T16" fmla="*/ 18 w 125"/>
                  <a:gd name="T17" fmla="*/ 35 h 81"/>
                  <a:gd name="T18" fmla="*/ 5 w 125"/>
                  <a:gd name="T19" fmla="*/ 14 h 81"/>
                  <a:gd name="T20" fmla="*/ 0 w 125"/>
                  <a:gd name="T21" fmla="*/ 0 h 8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25"/>
                  <a:gd name="T34" fmla="*/ 0 h 81"/>
                  <a:gd name="T35" fmla="*/ 125 w 125"/>
                  <a:gd name="T36" fmla="*/ 81 h 8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25" h="81">
                    <a:moveTo>
                      <a:pt x="125" y="78"/>
                    </a:moveTo>
                    <a:cubicBezTo>
                      <a:pt x="117" y="81"/>
                      <a:pt x="111" y="80"/>
                      <a:pt x="100" y="81"/>
                    </a:cubicBezTo>
                    <a:cubicBezTo>
                      <a:pt x="90" y="80"/>
                      <a:pt x="81" y="80"/>
                      <a:pt x="71" y="80"/>
                    </a:cubicBezTo>
                    <a:cubicBezTo>
                      <a:pt x="69" y="80"/>
                      <a:pt x="64" y="77"/>
                      <a:pt x="64" y="77"/>
                    </a:cubicBezTo>
                    <a:cubicBezTo>
                      <a:pt x="62" y="75"/>
                      <a:pt x="59" y="73"/>
                      <a:pt x="56" y="72"/>
                    </a:cubicBezTo>
                    <a:cubicBezTo>
                      <a:pt x="54" y="69"/>
                      <a:pt x="43" y="65"/>
                      <a:pt x="39" y="64"/>
                    </a:cubicBezTo>
                    <a:cubicBezTo>
                      <a:pt x="38" y="60"/>
                      <a:pt x="33" y="55"/>
                      <a:pt x="30" y="53"/>
                    </a:cubicBezTo>
                    <a:cubicBezTo>
                      <a:pt x="28" y="49"/>
                      <a:pt x="25" y="42"/>
                      <a:pt x="21" y="41"/>
                    </a:cubicBezTo>
                    <a:cubicBezTo>
                      <a:pt x="20" y="36"/>
                      <a:pt x="21" y="37"/>
                      <a:pt x="18" y="35"/>
                    </a:cubicBezTo>
                    <a:cubicBezTo>
                      <a:pt x="16" y="28"/>
                      <a:pt x="10" y="19"/>
                      <a:pt x="5" y="14"/>
                    </a:cubicBezTo>
                    <a:cubicBezTo>
                      <a:pt x="4" y="9"/>
                      <a:pt x="2" y="3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5" name="Freeform 511"/>
              <p:cNvSpPr>
                <a:spLocks/>
              </p:cNvSpPr>
              <p:nvPr/>
            </p:nvSpPr>
            <p:spPr bwMode="auto">
              <a:xfrm>
                <a:off x="781" y="1697"/>
                <a:ext cx="38" cy="214"/>
              </a:xfrm>
              <a:custGeom>
                <a:avLst/>
                <a:gdLst>
                  <a:gd name="T0" fmla="*/ 38 w 38"/>
                  <a:gd name="T1" fmla="*/ 214 h 214"/>
                  <a:gd name="T2" fmla="*/ 29 w 38"/>
                  <a:gd name="T3" fmla="*/ 184 h 214"/>
                  <a:gd name="T4" fmla="*/ 26 w 38"/>
                  <a:gd name="T5" fmla="*/ 174 h 214"/>
                  <a:gd name="T6" fmla="*/ 22 w 38"/>
                  <a:gd name="T7" fmla="*/ 158 h 214"/>
                  <a:gd name="T8" fmla="*/ 17 w 38"/>
                  <a:gd name="T9" fmla="*/ 145 h 214"/>
                  <a:gd name="T10" fmla="*/ 12 w 38"/>
                  <a:gd name="T11" fmla="*/ 129 h 214"/>
                  <a:gd name="T12" fmla="*/ 9 w 38"/>
                  <a:gd name="T13" fmla="*/ 117 h 214"/>
                  <a:gd name="T14" fmla="*/ 6 w 38"/>
                  <a:gd name="T15" fmla="*/ 104 h 214"/>
                  <a:gd name="T16" fmla="*/ 3 w 38"/>
                  <a:gd name="T17" fmla="*/ 72 h 214"/>
                  <a:gd name="T18" fmla="*/ 0 w 38"/>
                  <a:gd name="T19" fmla="*/ 36 h 214"/>
                  <a:gd name="T20" fmla="*/ 2 w 38"/>
                  <a:gd name="T21" fmla="*/ 0 h 2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8"/>
                  <a:gd name="T34" fmla="*/ 0 h 214"/>
                  <a:gd name="T35" fmla="*/ 38 w 38"/>
                  <a:gd name="T36" fmla="*/ 214 h 2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8" h="214">
                    <a:moveTo>
                      <a:pt x="38" y="214"/>
                    </a:moveTo>
                    <a:cubicBezTo>
                      <a:pt x="36" y="205"/>
                      <a:pt x="35" y="189"/>
                      <a:pt x="29" y="184"/>
                    </a:cubicBezTo>
                    <a:cubicBezTo>
                      <a:pt x="28" y="180"/>
                      <a:pt x="28" y="177"/>
                      <a:pt x="26" y="174"/>
                    </a:cubicBezTo>
                    <a:cubicBezTo>
                      <a:pt x="25" y="169"/>
                      <a:pt x="24" y="163"/>
                      <a:pt x="22" y="158"/>
                    </a:cubicBezTo>
                    <a:cubicBezTo>
                      <a:pt x="21" y="153"/>
                      <a:pt x="18" y="150"/>
                      <a:pt x="17" y="145"/>
                    </a:cubicBezTo>
                    <a:cubicBezTo>
                      <a:pt x="16" y="139"/>
                      <a:pt x="17" y="133"/>
                      <a:pt x="12" y="129"/>
                    </a:cubicBezTo>
                    <a:cubicBezTo>
                      <a:pt x="11" y="124"/>
                      <a:pt x="10" y="121"/>
                      <a:pt x="9" y="117"/>
                    </a:cubicBezTo>
                    <a:cubicBezTo>
                      <a:pt x="8" y="111"/>
                      <a:pt x="7" y="109"/>
                      <a:pt x="6" y="104"/>
                    </a:cubicBezTo>
                    <a:cubicBezTo>
                      <a:pt x="5" y="93"/>
                      <a:pt x="5" y="82"/>
                      <a:pt x="3" y="72"/>
                    </a:cubicBezTo>
                    <a:cubicBezTo>
                      <a:pt x="2" y="59"/>
                      <a:pt x="1" y="49"/>
                      <a:pt x="0" y="36"/>
                    </a:cubicBezTo>
                    <a:cubicBezTo>
                      <a:pt x="0" y="24"/>
                      <a:pt x="2" y="12"/>
                      <a:pt x="2" y="0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6" name="Freeform 512"/>
              <p:cNvSpPr>
                <a:spLocks/>
              </p:cNvSpPr>
              <p:nvPr/>
            </p:nvSpPr>
            <p:spPr bwMode="auto">
              <a:xfrm>
                <a:off x="781" y="1291"/>
                <a:ext cx="214" cy="410"/>
              </a:xfrm>
              <a:custGeom>
                <a:avLst/>
                <a:gdLst>
                  <a:gd name="T0" fmla="*/ 214 w 214"/>
                  <a:gd name="T1" fmla="*/ 0 h 410"/>
                  <a:gd name="T2" fmla="*/ 204 w 214"/>
                  <a:gd name="T3" fmla="*/ 8 h 410"/>
                  <a:gd name="T4" fmla="*/ 193 w 214"/>
                  <a:gd name="T5" fmla="*/ 17 h 410"/>
                  <a:gd name="T6" fmla="*/ 185 w 214"/>
                  <a:gd name="T7" fmla="*/ 23 h 410"/>
                  <a:gd name="T8" fmla="*/ 172 w 214"/>
                  <a:gd name="T9" fmla="*/ 42 h 410"/>
                  <a:gd name="T10" fmla="*/ 158 w 214"/>
                  <a:gd name="T11" fmla="*/ 59 h 410"/>
                  <a:gd name="T12" fmla="*/ 151 w 214"/>
                  <a:gd name="T13" fmla="*/ 66 h 410"/>
                  <a:gd name="T14" fmla="*/ 139 w 214"/>
                  <a:gd name="T15" fmla="*/ 84 h 410"/>
                  <a:gd name="T16" fmla="*/ 126 w 214"/>
                  <a:gd name="T17" fmla="*/ 99 h 410"/>
                  <a:gd name="T18" fmla="*/ 118 w 214"/>
                  <a:gd name="T19" fmla="*/ 112 h 410"/>
                  <a:gd name="T20" fmla="*/ 105 w 214"/>
                  <a:gd name="T21" fmla="*/ 131 h 410"/>
                  <a:gd name="T22" fmla="*/ 95 w 214"/>
                  <a:gd name="T23" fmla="*/ 148 h 410"/>
                  <a:gd name="T24" fmla="*/ 88 w 214"/>
                  <a:gd name="T25" fmla="*/ 160 h 410"/>
                  <a:gd name="T26" fmla="*/ 79 w 214"/>
                  <a:gd name="T27" fmla="*/ 172 h 410"/>
                  <a:gd name="T28" fmla="*/ 67 w 214"/>
                  <a:gd name="T29" fmla="*/ 190 h 410"/>
                  <a:gd name="T30" fmla="*/ 58 w 214"/>
                  <a:gd name="T31" fmla="*/ 207 h 410"/>
                  <a:gd name="T32" fmla="*/ 55 w 214"/>
                  <a:gd name="T33" fmla="*/ 213 h 410"/>
                  <a:gd name="T34" fmla="*/ 49 w 214"/>
                  <a:gd name="T35" fmla="*/ 228 h 410"/>
                  <a:gd name="T36" fmla="*/ 42 w 214"/>
                  <a:gd name="T37" fmla="*/ 241 h 410"/>
                  <a:gd name="T38" fmla="*/ 25 w 214"/>
                  <a:gd name="T39" fmla="*/ 293 h 410"/>
                  <a:gd name="T40" fmla="*/ 16 w 214"/>
                  <a:gd name="T41" fmla="*/ 316 h 410"/>
                  <a:gd name="T42" fmla="*/ 4 w 214"/>
                  <a:gd name="T43" fmla="*/ 370 h 410"/>
                  <a:gd name="T44" fmla="*/ 2 w 214"/>
                  <a:gd name="T45" fmla="*/ 403 h 410"/>
                  <a:gd name="T46" fmla="*/ 0 w 214"/>
                  <a:gd name="T47" fmla="*/ 410 h 4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214"/>
                  <a:gd name="T73" fmla="*/ 0 h 410"/>
                  <a:gd name="T74" fmla="*/ 214 w 214"/>
                  <a:gd name="T75" fmla="*/ 410 h 4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214" h="410">
                    <a:moveTo>
                      <a:pt x="214" y="0"/>
                    </a:moveTo>
                    <a:cubicBezTo>
                      <a:pt x="210" y="3"/>
                      <a:pt x="207" y="5"/>
                      <a:pt x="204" y="8"/>
                    </a:cubicBezTo>
                    <a:cubicBezTo>
                      <a:pt x="203" y="11"/>
                      <a:pt x="197" y="16"/>
                      <a:pt x="193" y="17"/>
                    </a:cubicBezTo>
                    <a:cubicBezTo>
                      <a:pt x="191" y="20"/>
                      <a:pt x="188" y="23"/>
                      <a:pt x="185" y="23"/>
                    </a:cubicBezTo>
                    <a:cubicBezTo>
                      <a:pt x="181" y="30"/>
                      <a:pt x="179" y="38"/>
                      <a:pt x="172" y="42"/>
                    </a:cubicBezTo>
                    <a:cubicBezTo>
                      <a:pt x="171" y="48"/>
                      <a:pt x="163" y="55"/>
                      <a:pt x="158" y="59"/>
                    </a:cubicBezTo>
                    <a:cubicBezTo>
                      <a:pt x="157" y="61"/>
                      <a:pt x="154" y="65"/>
                      <a:pt x="151" y="66"/>
                    </a:cubicBezTo>
                    <a:cubicBezTo>
                      <a:pt x="149" y="71"/>
                      <a:pt x="143" y="81"/>
                      <a:pt x="139" y="84"/>
                    </a:cubicBezTo>
                    <a:cubicBezTo>
                      <a:pt x="136" y="90"/>
                      <a:pt x="130" y="93"/>
                      <a:pt x="126" y="99"/>
                    </a:cubicBezTo>
                    <a:cubicBezTo>
                      <a:pt x="123" y="104"/>
                      <a:pt x="122" y="108"/>
                      <a:pt x="118" y="112"/>
                    </a:cubicBezTo>
                    <a:cubicBezTo>
                      <a:pt x="115" y="119"/>
                      <a:pt x="110" y="126"/>
                      <a:pt x="105" y="131"/>
                    </a:cubicBezTo>
                    <a:cubicBezTo>
                      <a:pt x="104" y="136"/>
                      <a:pt x="99" y="144"/>
                      <a:pt x="95" y="148"/>
                    </a:cubicBezTo>
                    <a:cubicBezTo>
                      <a:pt x="93" y="152"/>
                      <a:pt x="91" y="158"/>
                      <a:pt x="88" y="160"/>
                    </a:cubicBezTo>
                    <a:cubicBezTo>
                      <a:pt x="87" y="163"/>
                      <a:pt x="82" y="170"/>
                      <a:pt x="79" y="172"/>
                    </a:cubicBezTo>
                    <a:cubicBezTo>
                      <a:pt x="76" y="178"/>
                      <a:pt x="72" y="184"/>
                      <a:pt x="67" y="190"/>
                    </a:cubicBezTo>
                    <a:cubicBezTo>
                      <a:pt x="64" y="195"/>
                      <a:pt x="63" y="202"/>
                      <a:pt x="58" y="207"/>
                    </a:cubicBezTo>
                    <a:cubicBezTo>
                      <a:pt x="57" y="212"/>
                      <a:pt x="58" y="210"/>
                      <a:pt x="55" y="213"/>
                    </a:cubicBezTo>
                    <a:cubicBezTo>
                      <a:pt x="53" y="218"/>
                      <a:pt x="51" y="223"/>
                      <a:pt x="49" y="228"/>
                    </a:cubicBezTo>
                    <a:cubicBezTo>
                      <a:pt x="47" y="233"/>
                      <a:pt x="45" y="238"/>
                      <a:pt x="42" y="241"/>
                    </a:cubicBezTo>
                    <a:cubicBezTo>
                      <a:pt x="37" y="259"/>
                      <a:pt x="34" y="276"/>
                      <a:pt x="25" y="293"/>
                    </a:cubicBezTo>
                    <a:cubicBezTo>
                      <a:pt x="22" y="300"/>
                      <a:pt x="22" y="311"/>
                      <a:pt x="16" y="316"/>
                    </a:cubicBezTo>
                    <a:cubicBezTo>
                      <a:pt x="12" y="333"/>
                      <a:pt x="11" y="354"/>
                      <a:pt x="4" y="370"/>
                    </a:cubicBezTo>
                    <a:cubicBezTo>
                      <a:pt x="3" y="380"/>
                      <a:pt x="3" y="395"/>
                      <a:pt x="2" y="403"/>
                    </a:cubicBezTo>
                    <a:cubicBezTo>
                      <a:pt x="1" y="405"/>
                      <a:pt x="0" y="410"/>
                      <a:pt x="0" y="410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7" name="Freeform 513"/>
              <p:cNvSpPr>
                <a:spLocks/>
              </p:cNvSpPr>
              <p:nvPr/>
            </p:nvSpPr>
            <p:spPr bwMode="auto">
              <a:xfrm>
                <a:off x="995" y="1247"/>
                <a:ext cx="82" cy="46"/>
              </a:xfrm>
              <a:custGeom>
                <a:avLst/>
                <a:gdLst>
                  <a:gd name="T0" fmla="*/ 0 w 82"/>
                  <a:gd name="T1" fmla="*/ 46 h 46"/>
                  <a:gd name="T2" fmla="*/ 7 w 82"/>
                  <a:gd name="T3" fmla="*/ 37 h 46"/>
                  <a:gd name="T4" fmla="*/ 15 w 82"/>
                  <a:gd name="T5" fmla="*/ 32 h 46"/>
                  <a:gd name="T6" fmla="*/ 19 w 82"/>
                  <a:gd name="T7" fmla="*/ 29 h 46"/>
                  <a:gd name="T8" fmla="*/ 27 w 82"/>
                  <a:gd name="T9" fmla="*/ 22 h 46"/>
                  <a:gd name="T10" fmla="*/ 40 w 82"/>
                  <a:gd name="T11" fmla="*/ 12 h 46"/>
                  <a:gd name="T12" fmla="*/ 47 w 82"/>
                  <a:gd name="T13" fmla="*/ 8 h 46"/>
                  <a:gd name="T14" fmla="*/ 63 w 82"/>
                  <a:gd name="T15" fmla="*/ 0 h 46"/>
                  <a:gd name="T16" fmla="*/ 73 w 82"/>
                  <a:gd name="T17" fmla="*/ 4 h 46"/>
                  <a:gd name="T18" fmla="*/ 78 w 82"/>
                  <a:gd name="T19" fmla="*/ 9 h 46"/>
                  <a:gd name="T20" fmla="*/ 82 w 82"/>
                  <a:gd name="T21" fmla="*/ 17 h 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2"/>
                  <a:gd name="T34" fmla="*/ 0 h 46"/>
                  <a:gd name="T35" fmla="*/ 82 w 82"/>
                  <a:gd name="T36" fmla="*/ 46 h 4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2" h="46">
                    <a:moveTo>
                      <a:pt x="0" y="46"/>
                    </a:moveTo>
                    <a:cubicBezTo>
                      <a:pt x="1" y="44"/>
                      <a:pt x="4" y="38"/>
                      <a:pt x="7" y="37"/>
                    </a:cubicBezTo>
                    <a:cubicBezTo>
                      <a:pt x="9" y="34"/>
                      <a:pt x="12" y="34"/>
                      <a:pt x="15" y="32"/>
                    </a:cubicBezTo>
                    <a:cubicBezTo>
                      <a:pt x="16" y="31"/>
                      <a:pt x="19" y="29"/>
                      <a:pt x="19" y="29"/>
                    </a:cubicBezTo>
                    <a:cubicBezTo>
                      <a:pt x="21" y="26"/>
                      <a:pt x="24" y="23"/>
                      <a:pt x="27" y="22"/>
                    </a:cubicBezTo>
                    <a:cubicBezTo>
                      <a:pt x="31" y="17"/>
                      <a:pt x="34" y="14"/>
                      <a:pt x="40" y="12"/>
                    </a:cubicBezTo>
                    <a:cubicBezTo>
                      <a:pt x="42" y="10"/>
                      <a:pt x="44" y="9"/>
                      <a:pt x="47" y="8"/>
                    </a:cubicBezTo>
                    <a:cubicBezTo>
                      <a:pt x="51" y="4"/>
                      <a:pt x="58" y="3"/>
                      <a:pt x="63" y="0"/>
                    </a:cubicBezTo>
                    <a:cubicBezTo>
                      <a:pt x="72" y="1"/>
                      <a:pt x="68" y="2"/>
                      <a:pt x="73" y="4"/>
                    </a:cubicBezTo>
                    <a:cubicBezTo>
                      <a:pt x="77" y="9"/>
                      <a:pt x="75" y="8"/>
                      <a:pt x="78" y="9"/>
                    </a:cubicBezTo>
                    <a:cubicBezTo>
                      <a:pt x="79" y="13"/>
                      <a:pt x="82" y="14"/>
                      <a:pt x="82" y="17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8" name="Freeform 514"/>
              <p:cNvSpPr>
                <a:spLocks/>
              </p:cNvSpPr>
              <p:nvPr/>
            </p:nvSpPr>
            <p:spPr bwMode="auto">
              <a:xfrm>
                <a:off x="995" y="1268"/>
                <a:ext cx="86" cy="131"/>
              </a:xfrm>
              <a:custGeom>
                <a:avLst/>
                <a:gdLst>
                  <a:gd name="T0" fmla="*/ 83 w 86"/>
                  <a:gd name="T1" fmla="*/ 0 h 131"/>
                  <a:gd name="T2" fmla="*/ 76 w 86"/>
                  <a:gd name="T3" fmla="*/ 35 h 131"/>
                  <a:gd name="T4" fmla="*/ 71 w 86"/>
                  <a:gd name="T5" fmla="*/ 50 h 131"/>
                  <a:gd name="T6" fmla="*/ 68 w 86"/>
                  <a:gd name="T7" fmla="*/ 54 h 131"/>
                  <a:gd name="T8" fmla="*/ 59 w 86"/>
                  <a:gd name="T9" fmla="*/ 75 h 131"/>
                  <a:gd name="T10" fmla="*/ 50 w 86"/>
                  <a:gd name="T11" fmla="*/ 82 h 131"/>
                  <a:gd name="T12" fmla="*/ 38 w 86"/>
                  <a:gd name="T13" fmla="*/ 93 h 131"/>
                  <a:gd name="T14" fmla="*/ 30 w 86"/>
                  <a:gd name="T15" fmla="*/ 99 h 131"/>
                  <a:gd name="T16" fmla="*/ 21 w 86"/>
                  <a:gd name="T17" fmla="*/ 108 h 131"/>
                  <a:gd name="T18" fmla="*/ 9 w 86"/>
                  <a:gd name="T19" fmla="*/ 122 h 131"/>
                  <a:gd name="T20" fmla="*/ 5 w 86"/>
                  <a:gd name="T21" fmla="*/ 125 h 131"/>
                  <a:gd name="T22" fmla="*/ 0 w 86"/>
                  <a:gd name="T23" fmla="*/ 131 h 13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86"/>
                  <a:gd name="T37" fmla="*/ 0 h 131"/>
                  <a:gd name="T38" fmla="*/ 86 w 86"/>
                  <a:gd name="T39" fmla="*/ 131 h 13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86" h="131">
                    <a:moveTo>
                      <a:pt x="83" y="0"/>
                    </a:moveTo>
                    <a:cubicBezTo>
                      <a:pt x="86" y="8"/>
                      <a:pt x="81" y="28"/>
                      <a:pt x="76" y="35"/>
                    </a:cubicBezTo>
                    <a:cubicBezTo>
                      <a:pt x="75" y="41"/>
                      <a:pt x="74" y="45"/>
                      <a:pt x="71" y="50"/>
                    </a:cubicBezTo>
                    <a:cubicBezTo>
                      <a:pt x="70" y="52"/>
                      <a:pt x="68" y="54"/>
                      <a:pt x="68" y="54"/>
                    </a:cubicBezTo>
                    <a:cubicBezTo>
                      <a:pt x="66" y="61"/>
                      <a:pt x="66" y="71"/>
                      <a:pt x="59" y="75"/>
                    </a:cubicBezTo>
                    <a:cubicBezTo>
                      <a:pt x="57" y="80"/>
                      <a:pt x="55" y="81"/>
                      <a:pt x="50" y="82"/>
                    </a:cubicBezTo>
                    <a:cubicBezTo>
                      <a:pt x="47" y="86"/>
                      <a:pt x="42" y="92"/>
                      <a:pt x="38" y="93"/>
                    </a:cubicBezTo>
                    <a:cubicBezTo>
                      <a:pt x="36" y="96"/>
                      <a:pt x="34" y="99"/>
                      <a:pt x="30" y="99"/>
                    </a:cubicBezTo>
                    <a:cubicBezTo>
                      <a:pt x="29" y="103"/>
                      <a:pt x="24" y="106"/>
                      <a:pt x="21" y="108"/>
                    </a:cubicBezTo>
                    <a:cubicBezTo>
                      <a:pt x="19" y="112"/>
                      <a:pt x="12" y="120"/>
                      <a:pt x="9" y="122"/>
                    </a:cubicBezTo>
                    <a:cubicBezTo>
                      <a:pt x="8" y="122"/>
                      <a:pt x="5" y="125"/>
                      <a:pt x="5" y="125"/>
                    </a:cubicBezTo>
                    <a:cubicBezTo>
                      <a:pt x="4" y="125"/>
                      <a:pt x="2" y="131"/>
                      <a:pt x="0" y="131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59" name="Freeform 515"/>
              <p:cNvSpPr>
                <a:spLocks/>
              </p:cNvSpPr>
              <p:nvPr/>
            </p:nvSpPr>
            <p:spPr bwMode="auto">
              <a:xfrm>
                <a:off x="1032" y="1343"/>
                <a:ext cx="29" cy="67"/>
              </a:xfrm>
              <a:custGeom>
                <a:avLst/>
                <a:gdLst>
                  <a:gd name="T0" fmla="*/ 27 w 29"/>
                  <a:gd name="T1" fmla="*/ 0 h 67"/>
                  <a:gd name="T2" fmla="*/ 22 w 29"/>
                  <a:gd name="T3" fmla="*/ 14 h 67"/>
                  <a:gd name="T4" fmla="*/ 16 w 29"/>
                  <a:gd name="T5" fmla="*/ 30 h 67"/>
                  <a:gd name="T6" fmla="*/ 8 w 29"/>
                  <a:gd name="T7" fmla="*/ 43 h 67"/>
                  <a:gd name="T8" fmla="*/ 0 w 29"/>
                  <a:gd name="T9" fmla="*/ 65 h 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"/>
                  <a:gd name="T16" fmla="*/ 0 h 67"/>
                  <a:gd name="T17" fmla="*/ 29 w 29"/>
                  <a:gd name="T18" fmla="*/ 67 h 6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" h="67">
                    <a:moveTo>
                      <a:pt x="27" y="0"/>
                    </a:moveTo>
                    <a:cubicBezTo>
                      <a:pt x="29" y="4"/>
                      <a:pt x="25" y="12"/>
                      <a:pt x="22" y="14"/>
                    </a:cubicBezTo>
                    <a:cubicBezTo>
                      <a:pt x="21" y="18"/>
                      <a:pt x="19" y="27"/>
                      <a:pt x="16" y="30"/>
                    </a:cubicBezTo>
                    <a:cubicBezTo>
                      <a:pt x="12" y="34"/>
                      <a:pt x="10" y="38"/>
                      <a:pt x="8" y="43"/>
                    </a:cubicBezTo>
                    <a:cubicBezTo>
                      <a:pt x="8" y="46"/>
                      <a:pt x="3" y="67"/>
                      <a:pt x="0" y="65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0" name="Freeform 516"/>
              <p:cNvSpPr>
                <a:spLocks/>
              </p:cNvSpPr>
              <p:nvPr/>
            </p:nvSpPr>
            <p:spPr bwMode="auto">
              <a:xfrm>
                <a:off x="1129" y="1834"/>
                <a:ext cx="37" cy="42"/>
              </a:xfrm>
              <a:custGeom>
                <a:avLst/>
                <a:gdLst>
                  <a:gd name="T0" fmla="*/ 2 w 37"/>
                  <a:gd name="T1" fmla="*/ 42 h 42"/>
                  <a:gd name="T2" fmla="*/ 11 w 37"/>
                  <a:gd name="T3" fmla="*/ 16 h 42"/>
                  <a:gd name="T4" fmla="*/ 37 w 37"/>
                  <a:gd name="T5" fmla="*/ 0 h 42"/>
                  <a:gd name="T6" fmla="*/ 0 60000 65536"/>
                  <a:gd name="T7" fmla="*/ 0 60000 65536"/>
                  <a:gd name="T8" fmla="*/ 0 60000 65536"/>
                  <a:gd name="T9" fmla="*/ 0 w 37"/>
                  <a:gd name="T10" fmla="*/ 0 h 42"/>
                  <a:gd name="T11" fmla="*/ 37 w 37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" h="42">
                    <a:moveTo>
                      <a:pt x="2" y="42"/>
                    </a:moveTo>
                    <a:cubicBezTo>
                      <a:pt x="1" y="32"/>
                      <a:pt x="0" y="20"/>
                      <a:pt x="11" y="16"/>
                    </a:cubicBezTo>
                    <a:cubicBezTo>
                      <a:pt x="14" y="13"/>
                      <a:pt x="34" y="0"/>
                      <a:pt x="37" y="0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1" name="Freeform 517"/>
              <p:cNvSpPr>
                <a:spLocks/>
              </p:cNvSpPr>
              <p:nvPr/>
            </p:nvSpPr>
            <p:spPr bwMode="auto">
              <a:xfrm>
                <a:off x="1189" y="1834"/>
                <a:ext cx="37" cy="42"/>
              </a:xfrm>
              <a:custGeom>
                <a:avLst/>
                <a:gdLst>
                  <a:gd name="T0" fmla="*/ 35 w 37"/>
                  <a:gd name="T1" fmla="*/ 42 h 42"/>
                  <a:gd name="T2" fmla="*/ 26 w 37"/>
                  <a:gd name="T3" fmla="*/ 16 h 42"/>
                  <a:gd name="T4" fmla="*/ 0 w 37"/>
                  <a:gd name="T5" fmla="*/ 0 h 42"/>
                  <a:gd name="T6" fmla="*/ 0 60000 65536"/>
                  <a:gd name="T7" fmla="*/ 0 60000 65536"/>
                  <a:gd name="T8" fmla="*/ 0 60000 65536"/>
                  <a:gd name="T9" fmla="*/ 0 w 37"/>
                  <a:gd name="T10" fmla="*/ 0 h 42"/>
                  <a:gd name="T11" fmla="*/ 37 w 37"/>
                  <a:gd name="T12" fmla="*/ 42 h 4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7" h="42">
                    <a:moveTo>
                      <a:pt x="35" y="42"/>
                    </a:moveTo>
                    <a:cubicBezTo>
                      <a:pt x="36" y="32"/>
                      <a:pt x="37" y="20"/>
                      <a:pt x="26" y="16"/>
                    </a:cubicBezTo>
                    <a:cubicBezTo>
                      <a:pt x="24" y="13"/>
                      <a:pt x="3" y="0"/>
                      <a:pt x="0" y="0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2" name="Freeform 518"/>
              <p:cNvSpPr>
                <a:spLocks/>
              </p:cNvSpPr>
              <p:nvPr/>
            </p:nvSpPr>
            <p:spPr bwMode="auto">
              <a:xfrm>
                <a:off x="1167" y="1890"/>
                <a:ext cx="84" cy="11"/>
              </a:xfrm>
              <a:custGeom>
                <a:avLst/>
                <a:gdLst>
                  <a:gd name="T0" fmla="*/ 84 w 84"/>
                  <a:gd name="T1" fmla="*/ 1 h 11"/>
                  <a:gd name="T2" fmla="*/ 61 w 84"/>
                  <a:gd name="T3" fmla="*/ 0 h 11"/>
                  <a:gd name="T4" fmla="*/ 41 w 84"/>
                  <a:gd name="T5" fmla="*/ 5 h 11"/>
                  <a:gd name="T6" fmla="*/ 0 w 84"/>
                  <a:gd name="T7" fmla="*/ 11 h 1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4"/>
                  <a:gd name="T13" fmla="*/ 0 h 11"/>
                  <a:gd name="T14" fmla="*/ 84 w 84"/>
                  <a:gd name="T15" fmla="*/ 11 h 1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4" h="11">
                    <a:moveTo>
                      <a:pt x="84" y="1"/>
                    </a:moveTo>
                    <a:cubicBezTo>
                      <a:pt x="76" y="0"/>
                      <a:pt x="70" y="0"/>
                      <a:pt x="61" y="0"/>
                    </a:cubicBezTo>
                    <a:cubicBezTo>
                      <a:pt x="55" y="2"/>
                      <a:pt x="48" y="4"/>
                      <a:pt x="41" y="5"/>
                    </a:cubicBezTo>
                    <a:cubicBezTo>
                      <a:pt x="29" y="10"/>
                      <a:pt x="13" y="11"/>
                      <a:pt x="0" y="11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3" name="Freeform 519"/>
              <p:cNvSpPr>
                <a:spLocks/>
              </p:cNvSpPr>
              <p:nvPr/>
            </p:nvSpPr>
            <p:spPr bwMode="auto">
              <a:xfrm>
                <a:off x="1212" y="1877"/>
                <a:ext cx="12" cy="17"/>
              </a:xfrm>
              <a:custGeom>
                <a:avLst/>
                <a:gdLst>
                  <a:gd name="T0" fmla="*/ 12 w 12"/>
                  <a:gd name="T1" fmla="*/ 0 h 17"/>
                  <a:gd name="T2" fmla="*/ 6 w 12"/>
                  <a:gd name="T3" fmla="*/ 13 h 17"/>
                  <a:gd name="T4" fmla="*/ 0 w 12"/>
                  <a:gd name="T5" fmla="*/ 17 h 17"/>
                  <a:gd name="T6" fmla="*/ 0 60000 65536"/>
                  <a:gd name="T7" fmla="*/ 0 60000 65536"/>
                  <a:gd name="T8" fmla="*/ 0 60000 65536"/>
                  <a:gd name="T9" fmla="*/ 0 w 12"/>
                  <a:gd name="T10" fmla="*/ 0 h 17"/>
                  <a:gd name="T11" fmla="*/ 12 w 12"/>
                  <a:gd name="T12" fmla="*/ 17 h 1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" h="17">
                    <a:moveTo>
                      <a:pt x="12" y="0"/>
                    </a:moveTo>
                    <a:cubicBezTo>
                      <a:pt x="10" y="4"/>
                      <a:pt x="10" y="10"/>
                      <a:pt x="6" y="13"/>
                    </a:cubicBezTo>
                    <a:cubicBezTo>
                      <a:pt x="5" y="15"/>
                      <a:pt x="0" y="17"/>
                      <a:pt x="0" y="17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4" name="Freeform 520"/>
              <p:cNvSpPr>
                <a:spLocks/>
              </p:cNvSpPr>
              <p:nvPr/>
            </p:nvSpPr>
            <p:spPr bwMode="auto">
              <a:xfrm>
                <a:off x="1222" y="1641"/>
                <a:ext cx="65" cy="245"/>
              </a:xfrm>
              <a:custGeom>
                <a:avLst/>
                <a:gdLst>
                  <a:gd name="T0" fmla="*/ 3 w 65"/>
                  <a:gd name="T1" fmla="*/ 0 h 245"/>
                  <a:gd name="T2" fmla="*/ 8 w 65"/>
                  <a:gd name="T3" fmla="*/ 6 h 245"/>
                  <a:gd name="T4" fmla="*/ 16 w 65"/>
                  <a:gd name="T5" fmla="*/ 13 h 245"/>
                  <a:gd name="T6" fmla="*/ 24 w 65"/>
                  <a:gd name="T7" fmla="*/ 21 h 245"/>
                  <a:gd name="T8" fmla="*/ 28 w 65"/>
                  <a:gd name="T9" fmla="*/ 23 h 245"/>
                  <a:gd name="T10" fmla="*/ 37 w 65"/>
                  <a:gd name="T11" fmla="*/ 30 h 245"/>
                  <a:gd name="T12" fmla="*/ 45 w 65"/>
                  <a:gd name="T13" fmla="*/ 38 h 245"/>
                  <a:gd name="T14" fmla="*/ 49 w 65"/>
                  <a:gd name="T15" fmla="*/ 47 h 245"/>
                  <a:gd name="T16" fmla="*/ 58 w 65"/>
                  <a:gd name="T17" fmla="*/ 70 h 245"/>
                  <a:gd name="T18" fmla="*/ 61 w 65"/>
                  <a:gd name="T19" fmla="*/ 81 h 245"/>
                  <a:gd name="T20" fmla="*/ 56 w 65"/>
                  <a:gd name="T21" fmla="*/ 154 h 245"/>
                  <a:gd name="T22" fmla="*/ 52 w 65"/>
                  <a:gd name="T23" fmla="*/ 175 h 245"/>
                  <a:gd name="T24" fmla="*/ 39 w 65"/>
                  <a:gd name="T25" fmla="*/ 209 h 245"/>
                  <a:gd name="T26" fmla="*/ 23 w 65"/>
                  <a:gd name="T27" fmla="*/ 226 h 245"/>
                  <a:gd name="T28" fmla="*/ 19 w 65"/>
                  <a:gd name="T29" fmla="*/ 232 h 245"/>
                  <a:gd name="T30" fmla="*/ 15 w 65"/>
                  <a:gd name="T31" fmla="*/ 235 h 245"/>
                  <a:gd name="T32" fmla="*/ 8 w 65"/>
                  <a:gd name="T33" fmla="*/ 240 h 245"/>
                  <a:gd name="T34" fmla="*/ 2 w 65"/>
                  <a:gd name="T35" fmla="*/ 242 h 245"/>
                  <a:gd name="T36" fmla="*/ 0 w 65"/>
                  <a:gd name="T37" fmla="*/ 245 h 24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245"/>
                  <a:gd name="T59" fmla="*/ 65 w 65"/>
                  <a:gd name="T60" fmla="*/ 245 h 24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245">
                    <a:moveTo>
                      <a:pt x="3" y="0"/>
                    </a:moveTo>
                    <a:cubicBezTo>
                      <a:pt x="4" y="3"/>
                      <a:pt x="5" y="4"/>
                      <a:pt x="8" y="6"/>
                    </a:cubicBezTo>
                    <a:cubicBezTo>
                      <a:pt x="9" y="9"/>
                      <a:pt x="13" y="12"/>
                      <a:pt x="16" y="13"/>
                    </a:cubicBezTo>
                    <a:cubicBezTo>
                      <a:pt x="19" y="16"/>
                      <a:pt x="22" y="18"/>
                      <a:pt x="24" y="21"/>
                    </a:cubicBezTo>
                    <a:cubicBezTo>
                      <a:pt x="26" y="22"/>
                      <a:pt x="28" y="23"/>
                      <a:pt x="28" y="23"/>
                    </a:cubicBezTo>
                    <a:cubicBezTo>
                      <a:pt x="31" y="26"/>
                      <a:pt x="34" y="29"/>
                      <a:pt x="37" y="30"/>
                    </a:cubicBezTo>
                    <a:cubicBezTo>
                      <a:pt x="39" y="34"/>
                      <a:pt x="42" y="35"/>
                      <a:pt x="45" y="38"/>
                    </a:cubicBezTo>
                    <a:cubicBezTo>
                      <a:pt x="47" y="40"/>
                      <a:pt x="47" y="44"/>
                      <a:pt x="49" y="47"/>
                    </a:cubicBezTo>
                    <a:cubicBezTo>
                      <a:pt x="50" y="52"/>
                      <a:pt x="52" y="68"/>
                      <a:pt x="58" y="70"/>
                    </a:cubicBezTo>
                    <a:cubicBezTo>
                      <a:pt x="59" y="73"/>
                      <a:pt x="60" y="78"/>
                      <a:pt x="61" y="81"/>
                    </a:cubicBezTo>
                    <a:cubicBezTo>
                      <a:pt x="62" y="105"/>
                      <a:pt x="65" y="130"/>
                      <a:pt x="56" y="154"/>
                    </a:cubicBezTo>
                    <a:cubicBezTo>
                      <a:pt x="55" y="161"/>
                      <a:pt x="54" y="168"/>
                      <a:pt x="52" y="175"/>
                    </a:cubicBezTo>
                    <a:cubicBezTo>
                      <a:pt x="51" y="187"/>
                      <a:pt x="48" y="199"/>
                      <a:pt x="39" y="209"/>
                    </a:cubicBezTo>
                    <a:cubicBezTo>
                      <a:pt x="38" y="214"/>
                      <a:pt x="28" y="225"/>
                      <a:pt x="23" y="226"/>
                    </a:cubicBezTo>
                    <a:cubicBezTo>
                      <a:pt x="22" y="228"/>
                      <a:pt x="20" y="230"/>
                      <a:pt x="19" y="232"/>
                    </a:cubicBezTo>
                    <a:cubicBezTo>
                      <a:pt x="17" y="233"/>
                      <a:pt x="15" y="235"/>
                      <a:pt x="15" y="235"/>
                    </a:cubicBezTo>
                    <a:cubicBezTo>
                      <a:pt x="13" y="237"/>
                      <a:pt x="10" y="239"/>
                      <a:pt x="8" y="240"/>
                    </a:cubicBezTo>
                    <a:cubicBezTo>
                      <a:pt x="6" y="242"/>
                      <a:pt x="2" y="242"/>
                      <a:pt x="2" y="242"/>
                    </a:cubicBezTo>
                    <a:cubicBezTo>
                      <a:pt x="1" y="244"/>
                      <a:pt x="1" y="244"/>
                      <a:pt x="0" y="245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5" name="Freeform 521"/>
              <p:cNvSpPr>
                <a:spLocks/>
              </p:cNvSpPr>
              <p:nvPr/>
            </p:nvSpPr>
            <p:spPr bwMode="auto">
              <a:xfrm>
                <a:off x="1215" y="1595"/>
                <a:ext cx="11" cy="48"/>
              </a:xfrm>
              <a:custGeom>
                <a:avLst/>
                <a:gdLst>
                  <a:gd name="T0" fmla="*/ 0 w 11"/>
                  <a:gd name="T1" fmla="*/ 0 h 48"/>
                  <a:gd name="T2" fmla="*/ 9 w 11"/>
                  <a:gd name="T3" fmla="*/ 42 h 48"/>
                  <a:gd name="T4" fmla="*/ 11 w 11"/>
                  <a:gd name="T5" fmla="*/ 48 h 48"/>
                  <a:gd name="T6" fmla="*/ 0 60000 65536"/>
                  <a:gd name="T7" fmla="*/ 0 60000 65536"/>
                  <a:gd name="T8" fmla="*/ 0 60000 65536"/>
                  <a:gd name="T9" fmla="*/ 0 w 11"/>
                  <a:gd name="T10" fmla="*/ 0 h 48"/>
                  <a:gd name="T11" fmla="*/ 11 w 11"/>
                  <a:gd name="T12" fmla="*/ 48 h 4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" h="48">
                    <a:moveTo>
                      <a:pt x="0" y="0"/>
                    </a:moveTo>
                    <a:cubicBezTo>
                      <a:pt x="1" y="11"/>
                      <a:pt x="0" y="33"/>
                      <a:pt x="9" y="42"/>
                    </a:cubicBezTo>
                    <a:cubicBezTo>
                      <a:pt x="9" y="44"/>
                      <a:pt x="11" y="48"/>
                      <a:pt x="11" y="48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6" name="Freeform 522"/>
              <p:cNvSpPr>
                <a:spLocks/>
              </p:cNvSpPr>
              <p:nvPr/>
            </p:nvSpPr>
            <p:spPr bwMode="auto">
              <a:xfrm>
                <a:off x="1257" y="1638"/>
                <a:ext cx="85" cy="281"/>
              </a:xfrm>
              <a:custGeom>
                <a:avLst/>
                <a:gdLst>
                  <a:gd name="T0" fmla="*/ 0 w 85"/>
                  <a:gd name="T1" fmla="*/ 0 h 281"/>
                  <a:gd name="T2" fmla="*/ 4 w 85"/>
                  <a:gd name="T3" fmla="*/ 9 h 281"/>
                  <a:gd name="T4" fmla="*/ 9 w 85"/>
                  <a:gd name="T5" fmla="*/ 20 h 281"/>
                  <a:gd name="T6" fmla="*/ 17 w 85"/>
                  <a:gd name="T7" fmla="*/ 43 h 281"/>
                  <a:gd name="T8" fmla="*/ 21 w 85"/>
                  <a:gd name="T9" fmla="*/ 60 h 281"/>
                  <a:gd name="T10" fmla="*/ 30 w 85"/>
                  <a:gd name="T11" fmla="*/ 101 h 281"/>
                  <a:gd name="T12" fmla="*/ 42 w 85"/>
                  <a:gd name="T13" fmla="*/ 180 h 281"/>
                  <a:gd name="T14" fmla="*/ 47 w 85"/>
                  <a:gd name="T15" fmla="*/ 208 h 281"/>
                  <a:gd name="T16" fmla="*/ 51 w 85"/>
                  <a:gd name="T17" fmla="*/ 212 h 281"/>
                  <a:gd name="T18" fmla="*/ 55 w 85"/>
                  <a:gd name="T19" fmla="*/ 221 h 281"/>
                  <a:gd name="T20" fmla="*/ 60 w 85"/>
                  <a:gd name="T21" fmla="*/ 229 h 281"/>
                  <a:gd name="T22" fmla="*/ 65 w 85"/>
                  <a:gd name="T23" fmla="*/ 238 h 281"/>
                  <a:gd name="T24" fmla="*/ 74 w 85"/>
                  <a:gd name="T25" fmla="*/ 254 h 281"/>
                  <a:gd name="T26" fmla="*/ 82 w 85"/>
                  <a:gd name="T27" fmla="*/ 275 h 281"/>
                  <a:gd name="T28" fmla="*/ 85 w 85"/>
                  <a:gd name="T29" fmla="*/ 281 h 28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5"/>
                  <a:gd name="T46" fmla="*/ 0 h 281"/>
                  <a:gd name="T47" fmla="*/ 85 w 85"/>
                  <a:gd name="T48" fmla="*/ 281 h 281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5" h="281">
                    <a:moveTo>
                      <a:pt x="0" y="0"/>
                    </a:moveTo>
                    <a:cubicBezTo>
                      <a:pt x="1" y="3"/>
                      <a:pt x="2" y="6"/>
                      <a:pt x="4" y="9"/>
                    </a:cubicBezTo>
                    <a:cubicBezTo>
                      <a:pt x="6" y="13"/>
                      <a:pt x="7" y="17"/>
                      <a:pt x="9" y="20"/>
                    </a:cubicBezTo>
                    <a:cubicBezTo>
                      <a:pt x="12" y="27"/>
                      <a:pt x="15" y="35"/>
                      <a:pt x="17" y="43"/>
                    </a:cubicBezTo>
                    <a:cubicBezTo>
                      <a:pt x="19" y="48"/>
                      <a:pt x="19" y="55"/>
                      <a:pt x="21" y="60"/>
                    </a:cubicBezTo>
                    <a:cubicBezTo>
                      <a:pt x="23" y="74"/>
                      <a:pt x="26" y="88"/>
                      <a:pt x="30" y="101"/>
                    </a:cubicBezTo>
                    <a:cubicBezTo>
                      <a:pt x="32" y="122"/>
                      <a:pt x="30" y="162"/>
                      <a:pt x="42" y="180"/>
                    </a:cubicBezTo>
                    <a:cubicBezTo>
                      <a:pt x="43" y="188"/>
                      <a:pt x="41" y="202"/>
                      <a:pt x="47" y="208"/>
                    </a:cubicBezTo>
                    <a:cubicBezTo>
                      <a:pt x="50" y="214"/>
                      <a:pt x="46" y="205"/>
                      <a:pt x="51" y="212"/>
                    </a:cubicBezTo>
                    <a:cubicBezTo>
                      <a:pt x="54" y="216"/>
                      <a:pt x="52" y="218"/>
                      <a:pt x="55" y="221"/>
                    </a:cubicBezTo>
                    <a:cubicBezTo>
                      <a:pt x="56" y="224"/>
                      <a:pt x="58" y="227"/>
                      <a:pt x="60" y="229"/>
                    </a:cubicBezTo>
                    <a:cubicBezTo>
                      <a:pt x="61" y="232"/>
                      <a:pt x="65" y="238"/>
                      <a:pt x="65" y="238"/>
                    </a:cubicBezTo>
                    <a:cubicBezTo>
                      <a:pt x="66" y="243"/>
                      <a:pt x="70" y="250"/>
                      <a:pt x="74" y="254"/>
                    </a:cubicBezTo>
                    <a:cubicBezTo>
                      <a:pt x="76" y="261"/>
                      <a:pt x="80" y="268"/>
                      <a:pt x="82" y="275"/>
                    </a:cubicBezTo>
                    <a:cubicBezTo>
                      <a:pt x="83" y="276"/>
                      <a:pt x="83" y="281"/>
                      <a:pt x="85" y="281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7" name="Freeform 523"/>
              <p:cNvSpPr>
                <a:spLocks/>
              </p:cNvSpPr>
              <p:nvPr/>
            </p:nvSpPr>
            <p:spPr bwMode="auto">
              <a:xfrm>
                <a:off x="1225" y="1449"/>
                <a:ext cx="28" cy="23"/>
              </a:xfrm>
              <a:custGeom>
                <a:avLst/>
                <a:gdLst>
                  <a:gd name="T0" fmla="*/ 2 w 28"/>
                  <a:gd name="T1" fmla="*/ 5 h 23"/>
                  <a:gd name="T2" fmla="*/ 4 w 28"/>
                  <a:gd name="T3" fmla="*/ 15 h 23"/>
                  <a:gd name="T4" fmla="*/ 19 w 28"/>
                  <a:gd name="T5" fmla="*/ 23 h 23"/>
                  <a:gd name="T6" fmla="*/ 26 w 28"/>
                  <a:gd name="T7" fmla="*/ 13 h 23"/>
                  <a:gd name="T8" fmla="*/ 16 w 28"/>
                  <a:gd name="T9" fmla="*/ 6 h 23"/>
                  <a:gd name="T10" fmla="*/ 14 w 28"/>
                  <a:gd name="T11" fmla="*/ 5 h 23"/>
                  <a:gd name="T12" fmla="*/ 2 w 28"/>
                  <a:gd name="T13" fmla="*/ 5 h 2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8"/>
                  <a:gd name="T22" fmla="*/ 0 h 23"/>
                  <a:gd name="T23" fmla="*/ 28 w 28"/>
                  <a:gd name="T24" fmla="*/ 23 h 23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8" h="23">
                    <a:moveTo>
                      <a:pt x="2" y="5"/>
                    </a:moveTo>
                    <a:cubicBezTo>
                      <a:pt x="0" y="9"/>
                      <a:pt x="0" y="13"/>
                      <a:pt x="4" y="15"/>
                    </a:cubicBezTo>
                    <a:cubicBezTo>
                      <a:pt x="7" y="20"/>
                      <a:pt x="14" y="22"/>
                      <a:pt x="19" y="23"/>
                    </a:cubicBezTo>
                    <a:cubicBezTo>
                      <a:pt x="27" y="23"/>
                      <a:pt x="28" y="22"/>
                      <a:pt x="26" y="13"/>
                    </a:cubicBezTo>
                    <a:cubicBezTo>
                      <a:pt x="25" y="10"/>
                      <a:pt x="19" y="6"/>
                      <a:pt x="16" y="6"/>
                    </a:cubicBezTo>
                    <a:cubicBezTo>
                      <a:pt x="16" y="6"/>
                      <a:pt x="14" y="5"/>
                      <a:pt x="14" y="5"/>
                    </a:cubicBezTo>
                    <a:cubicBezTo>
                      <a:pt x="11" y="0"/>
                      <a:pt x="7" y="3"/>
                      <a:pt x="2" y="5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8" name="Freeform 524"/>
              <p:cNvSpPr>
                <a:spLocks/>
              </p:cNvSpPr>
              <p:nvPr/>
            </p:nvSpPr>
            <p:spPr bwMode="auto">
              <a:xfrm>
                <a:off x="1526" y="1558"/>
                <a:ext cx="6" cy="11"/>
              </a:xfrm>
              <a:custGeom>
                <a:avLst/>
                <a:gdLst>
                  <a:gd name="T0" fmla="*/ 0 w 6"/>
                  <a:gd name="T1" fmla="*/ 0 h 11"/>
                  <a:gd name="T2" fmla="*/ 4 w 6"/>
                  <a:gd name="T3" fmla="*/ 8 h 11"/>
                  <a:gd name="T4" fmla="*/ 6 w 6"/>
                  <a:gd name="T5" fmla="*/ 11 h 11"/>
                  <a:gd name="T6" fmla="*/ 0 60000 65536"/>
                  <a:gd name="T7" fmla="*/ 0 60000 65536"/>
                  <a:gd name="T8" fmla="*/ 0 60000 65536"/>
                  <a:gd name="T9" fmla="*/ 0 w 6"/>
                  <a:gd name="T10" fmla="*/ 0 h 11"/>
                  <a:gd name="T11" fmla="*/ 6 w 6"/>
                  <a:gd name="T12" fmla="*/ 11 h 1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" h="11">
                    <a:moveTo>
                      <a:pt x="0" y="0"/>
                    </a:moveTo>
                    <a:cubicBezTo>
                      <a:pt x="2" y="4"/>
                      <a:pt x="2" y="5"/>
                      <a:pt x="4" y="8"/>
                    </a:cubicBezTo>
                    <a:cubicBezTo>
                      <a:pt x="5" y="11"/>
                      <a:pt x="4" y="9"/>
                      <a:pt x="6" y="11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69" name="Freeform 525"/>
              <p:cNvSpPr>
                <a:spLocks/>
              </p:cNvSpPr>
              <p:nvPr/>
            </p:nvSpPr>
            <p:spPr bwMode="auto">
              <a:xfrm>
                <a:off x="1222" y="1873"/>
                <a:ext cx="3" cy="8"/>
              </a:xfrm>
              <a:custGeom>
                <a:avLst/>
                <a:gdLst>
                  <a:gd name="T0" fmla="*/ 2 w 3"/>
                  <a:gd name="T1" fmla="*/ 0 h 8"/>
                  <a:gd name="T2" fmla="*/ 0 w 3"/>
                  <a:gd name="T3" fmla="*/ 8 h 8"/>
                  <a:gd name="T4" fmla="*/ 0 60000 65536"/>
                  <a:gd name="T5" fmla="*/ 0 60000 65536"/>
                  <a:gd name="T6" fmla="*/ 0 w 3"/>
                  <a:gd name="T7" fmla="*/ 0 h 8"/>
                  <a:gd name="T8" fmla="*/ 3 w 3"/>
                  <a:gd name="T9" fmla="*/ 8 h 8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" h="8">
                    <a:moveTo>
                      <a:pt x="2" y="0"/>
                    </a:moveTo>
                    <a:cubicBezTo>
                      <a:pt x="1" y="8"/>
                      <a:pt x="3" y="8"/>
                      <a:pt x="0" y="8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0" name="Freeform 526"/>
              <p:cNvSpPr>
                <a:spLocks/>
              </p:cNvSpPr>
              <p:nvPr/>
            </p:nvSpPr>
            <p:spPr bwMode="auto">
              <a:xfrm>
                <a:off x="888" y="2043"/>
                <a:ext cx="6" cy="6"/>
              </a:xfrm>
              <a:custGeom>
                <a:avLst/>
                <a:gdLst>
                  <a:gd name="T0" fmla="*/ 0 w 6"/>
                  <a:gd name="T1" fmla="*/ 6 h 6"/>
                  <a:gd name="T2" fmla="*/ 6 w 6"/>
                  <a:gd name="T3" fmla="*/ 3 h 6"/>
                  <a:gd name="T4" fmla="*/ 0 60000 65536"/>
                  <a:gd name="T5" fmla="*/ 0 60000 65536"/>
                  <a:gd name="T6" fmla="*/ 0 w 6"/>
                  <a:gd name="T7" fmla="*/ 0 h 6"/>
                  <a:gd name="T8" fmla="*/ 6 w 6"/>
                  <a:gd name="T9" fmla="*/ 6 h 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6" h="6">
                    <a:moveTo>
                      <a:pt x="0" y="6"/>
                    </a:moveTo>
                    <a:cubicBezTo>
                      <a:pt x="1" y="5"/>
                      <a:pt x="6" y="0"/>
                      <a:pt x="6" y="3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1" name="Freeform 527"/>
              <p:cNvSpPr>
                <a:spLocks/>
              </p:cNvSpPr>
              <p:nvPr/>
            </p:nvSpPr>
            <p:spPr bwMode="auto">
              <a:xfrm>
                <a:off x="982" y="1965"/>
                <a:ext cx="9" cy="6"/>
              </a:xfrm>
              <a:custGeom>
                <a:avLst/>
                <a:gdLst>
                  <a:gd name="T0" fmla="*/ 0 w 9"/>
                  <a:gd name="T1" fmla="*/ 6 h 6"/>
                  <a:gd name="T2" fmla="*/ 7 w 9"/>
                  <a:gd name="T3" fmla="*/ 4 h 6"/>
                  <a:gd name="T4" fmla="*/ 9 w 9"/>
                  <a:gd name="T5" fmla="*/ 0 h 6"/>
                  <a:gd name="T6" fmla="*/ 0 60000 65536"/>
                  <a:gd name="T7" fmla="*/ 0 60000 65536"/>
                  <a:gd name="T8" fmla="*/ 0 60000 65536"/>
                  <a:gd name="T9" fmla="*/ 0 w 9"/>
                  <a:gd name="T10" fmla="*/ 0 h 6"/>
                  <a:gd name="T11" fmla="*/ 9 w 9"/>
                  <a:gd name="T12" fmla="*/ 6 h 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9" h="6">
                    <a:moveTo>
                      <a:pt x="0" y="6"/>
                    </a:moveTo>
                    <a:cubicBezTo>
                      <a:pt x="3" y="5"/>
                      <a:pt x="7" y="4"/>
                      <a:pt x="7" y="4"/>
                    </a:cubicBezTo>
                    <a:cubicBezTo>
                      <a:pt x="7" y="2"/>
                      <a:pt x="9" y="0"/>
                      <a:pt x="9" y="0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2" name="Freeform 528"/>
              <p:cNvSpPr>
                <a:spLocks/>
              </p:cNvSpPr>
              <p:nvPr/>
            </p:nvSpPr>
            <p:spPr bwMode="auto">
              <a:xfrm>
                <a:off x="1126" y="1891"/>
                <a:ext cx="18" cy="3"/>
              </a:xfrm>
              <a:custGeom>
                <a:avLst/>
                <a:gdLst>
                  <a:gd name="T0" fmla="*/ 0 w 18"/>
                  <a:gd name="T1" fmla="*/ 0 h 3"/>
                  <a:gd name="T2" fmla="*/ 10 w 18"/>
                  <a:gd name="T3" fmla="*/ 0 h 3"/>
                  <a:gd name="T4" fmla="*/ 12 w 18"/>
                  <a:gd name="T5" fmla="*/ 2 h 3"/>
                  <a:gd name="T6" fmla="*/ 18 w 18"/>
                  <a:gd name="T7" fmla="*/ 3 h 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8"/>
                  <a:gd name="T13" fmla="*/ 0 h 3"/>
                  <a:gd name="T14" fmla="*/ 18 w 18"/>
                  <a:gd name="T15" fmla="*/ 3 h 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8" h="3">
                    <a:moveTo>
                      <a:pt x="0" y="0"/>
                    </a:moveTo>
                    <a:cubicBezTo>
                      <a:pt x="3" y="0"/>
                      <a:pt x="6" y="0"/>
                      <a:pt x="10" y="0"/>
                    </a:cubicBezTo>
                    <a:cubicBezTo>
                      <a:pt x="10" y="0"/>
                      <a:pt x="12" y="2"/>
                      <a:pt x="12" y="2"/>
                    </a:cubicBezTo>
                    <a:cubicBezTo>
                      <a:pt x="15" y="2"/>
                      <a:pt x="18" y="3"/>
                      <a:pt x="18" y="3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3" name="Freeform 529"/>
              <p:cNvSpPr>
                <a:spLocks/>
              </p:cNvSpPr>
              <p:nvPr/>
            </p:nvSpPr>
            <p:spPr bwMode="auto">
              <a:xfrm>
                <a:off x="1247" y="1885"/>
                <a:ext cx="16" cy="9"/>
              </a:xfrm>
              <a:custGeom>
                <a:avLst/>
                <a:gdLst>
                  <a:gd name="T0" fmla="*/ 0 w 16"/>
                  <a:gd name="T1" fmla="*/ 8 h 9"/>
                  <a:gd name="T2" fmla="*/ 16 w 16"/>
                  <a:gd name="T3" fmla="*/ 9 h 9"/>
                  <a:gd name="T4" fmla="*/ 0 60000 65536"/>
                  <a:gd name="T5" fmla="*/ 0 60000 65536"/>
                  <a:gd name="T6" fmla="*/ 0 w 16"/>
                  <a:gd name="T7" fmla="*/ 0 h 9"/>
                  <a:gd name="T8" fmla="*/ 16 w 16"/>
                  <a:gd name="T9" fmla="*/ 9 h 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6" h="9">
                    <a:moveTo>
                      <a:pt x="0" y="8"/>
                    </a:moveTo>
                    <a:cubicBezTo>
                      <a:pt x="2" y="0"/>
                      <a:pt x="11" y="6"/>
                      <a:pt x="16" y="9"/>
                    </a:cubicBezTo>
                  </a:path>
                </a:pathLst>
              </a:custGeom>
              <a:noFill/>
              <a:ln w="4763" cap="rnd">
                <a:solidFill>
                  <a:srgbClr val="3333CC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5774" name="Group 530"/>
              <p:cNvGrpSpPr>
                <a:grpSpLocks/>
              </p:cNvGrpSpPr>
              <p:nvPr/>
            </p:nvGrpSpPr>
            <p:grpSpPr bwMode="auto">
              <a:xfrm>
                <a:off x="1197" y="1258"/>
                <a:ext cx="111" cy="157"/>
                <a:chOff x="1197" y="1258"/>
                <a:chExt cx="111" cy="157"/>
              </a:xfrm>
            </p:grpSpPr>
            <p:sp>
              <p:nvSpPr>
                <p:cNvPr id="25879" name="Oval 531"/>
                <p:cNvSpPr>
                  <a:spLocks noChangeArrowheads="1"/>
                </p:cNvSpPr>
                <p:nvPr/>
              </p:nvSpPr>
              <p:spPr bwMode="auto">
                <a:xfrm>
                  <a:off x="1201" y="1258"/>
                  <a:ext cx="98" cy="157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80" name="Rectangle 532"/>
                <p:cNvSpPr>
                  <a:spLocks noChangeArrowheads="1"/>
                </p:cNvSpPr>
                <p:nvPr/>
              </p:nvSpPr>
              <p:spPr bwMode="auto">
                <a:xfrm>
                  <a:off x="1197" y="1310"/>
                  <a:ext cx="111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 b="1">
                      <a:solidFill>
                        <a:srgbClr val="000000"/>
                      </a:solidFill>
                    </a:rPr>
                    <a:t>PFC</a:t>
                  </a:r>
                  <a:endParaRPr lang="en-US"/>
                </a:p>
              </p:txBody>
            </p:sp>
          </p:grpSp>
          <p:grpSp>
            <p:nvGrpSpPr>
              <p:cNvPr id="25775" name="Group 533"/>
              <p:cNvGrpSpPr>
                <a:grpSpLocks/>
              </p:cNvGrpSpPr>
              <p:nvPr/>
            </p:nvGrpSpPr>
            <p:grpSpPr bwMode="auto">
              <a:xfrm>
                <a:off x="1383" y="1682"/>
                <a:ext cx="124" cy="125"/>
                <a:chOff x="1383" y="1682"/>
                <a:chExt cx="124" cy="125"/>
              </a:xfrm>
            </p:grpSpPr>
            <p:sp>
              <p:nvSpPr>
                <p:cNvPr id="25877" name="Oval 534"/>
                <p:cNvSpPr>
                  <a:spLocks noChangeArrowheads="1"/>
                </p:cNvSpPr>
                <p:nvPr/>
              </p:nvSpPr>
              <p:spPr bwMode="auto">
                <a:xfrm>
                  <a:off x="1386" y="1682"/>
                  <a:ext cx="110" cy="125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78" name="Rectangle 535"/>
                <p:cNvSpPr>
                  <a:spLocks noChangeArrowheads="1"/>
                </p:cNvSpPr>
                <p:nvPr/>
              </p:nvSpPr>
              <p:spPr bwMode="auto">
                <a:xfrm>
                  <a:off x="1383" y="1721"/>
                  <a:ext cx="124" cy="6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sz="700" b="1">
                      <a:solidFill>
                        <a:srgbClr val="000000"/>
                      </a:solidFill>
                    </a:rPr>
                    <a:t>AMY</a:t>
                  </a:r>
                  <a:endParaRPr lang="en-US"/>
                </a:p>
              </p:txBody>
            </p:sp>
          </p:grpSp>
          <p:sp>
            <p:nvSpPr>
              <p:cNvPr id="25776" name="Oval 536"/>
              <p:cNvSpPr>
                <a:spLocks noChangeArrowheads="1"/>
              </p:cNvSpPr>
              <p:nvPr/>
            </p:nvSpPr>
            <p:spPr bwMode="auto">
              <a:xfrm>
                <a:off x="1197" y="1708"/>
                <a:ext cx="111" cy="125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7" name="Rectangle 537"/>
              <p:cNvSpPr>
                <a:spLocks noChangeArrowheads="1"/>
              </p:cNvSpPr>
              <p:nvPr/>
            </p:nvSpPr>
            <p:spPr bwMode="auto">
              <a:xfrm>
                <a:off x="1196" y="1744"/>
                <a:ext cx="120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00"/>
                    </a:solidFill>
                  </a:rPr>
                  <a:t>HAA</a:t>
                </a:r>
                <a:endParaRPr lang="en-US"/>
              </a:p>
            </p:txBody>
          </p:sp>
          <p:sp>
            <p:nvSpPr>
              <p:cNvPr id="25778" name="Freeform 538"/>
              <p:cNvSpPr>
                <a:spLocks/>
              </p:cNvSpPr>
              <p:nvPr/>
            </p:nvSpPr>
            <p:spPr bwMode="auto">
              <a:xfrm>
                <a:off x="1081" y="1842"/>
                <a:ext cx="181" cy="391"/>
              </a:xfrm>
              <a:custGeom>
                <a:avLst/>
                <a:gdLst>
                  <a:gd name="T0" fmla="*/ 1408 w 2700"/>
                  <a:gd name="T1" fmla="*/ 5383 h 5817"/>
                  <a:gd name="T2" fmla="*/ 308 w 2700"/>
                  <a:gd name="T3" fmla="*/ 5483 h 5817"/>
                  <a:gd name="T4" fmla="*/ 58 w 2700"/>
                  <a:gd name="T5" fmla="*/ 3383 h 5817"/>
                  <a:gd name="T6" fmla="*/ 658 w 2700"/>
                  <a:gd name="T7" fmla="*/ 2383 h 5817"/>
                  <a:gd name="T8" fmla="*/ 1058 w 2700"/>
                  <a:gd name="T9" fmla="*/ 383 h 5817"/>
                  <a:gd name="T10" fmla="*/ 1558 w 2700"/>
                  <a:gd name="T11" fmla="*/ 133 h 5817"/>
                  <a:gd name="T12" fmla="*/ 1858 w 2700"/>
                  <a:gd name="T13" fmla="*/ 1175 h 5817"/>
                  <a:gd name="T14" fmla="*/ 2050 w 2700"/>
                  <a:gd name="T15" fmla="*/ 2233 h 5817"/>
                  <a:gd name="T16" fmla="*/ 2175 w 2700"/>
                  <a:gd name="T17" fmla="*/ 2550 h 5817"/>
                  <a:gd name="T18" fmla="*/ 2508 w 2700"/>
                  <a:gd name="T19" fmla="*/ 2925 h 5817"/>
                  <a:gd name="T20" fmla="*/ 2675 w 2700"/>
                  <a:gd name="T21" fmla="*/ 3425 h 5817"/>
                  <a:gd name="T22" fmla="*/ 2650 w 2700"/>
                  <a:gd name="T23" fmla="*/ 4550 h 5817"/>
                  <a:gd name="T24" fmla="*/ 2358 w 2700"/>
                  <a:gd name="T25" fmla="*/ 5550 h 5817"/>
                  <a:gd name="T26" fmla="*/ 1408 w 2700"/>
                  <a:gd name="T27" fmla="*/ 5383 h 58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00"/>
                  <a:gd name="T43" fmla="*/ 0 h 5817"/>
                  <a:gd name="T44" fmla="*/ 2700 w 2700"/>
                  <a:gd name="T45" fmla="*/ 5817 h 58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00" h="5817">
                    <a:moveTo>
                      <a:pt x="1408" y="5383"/>
                    </a:moveTo>
                    <a:cubicBezTo>
                      <a:pt x="1075" y="5358"/>
                      <a:pt x="533" y="5817"/>
                      <a:pt x="308" y="5483"/>
                    </a:cubicBezTo>
                    <a:cubicBezTo>
                      <a:pt x="83" y="5150"/>
                      <a:pt x="0" y="3900"/>
                      <a:pt x="58" y="3383"/>
                    </a:cubicBezTo>
                    <a:cubicBezTo>
                      <a:pt x="116" y="2867"/>
                      <a:pt x="491" y="2883"/>
                      <a:pt x="658" y="2383"/>
                    </a:cubicBezTo>
                    <a:cubicBezTo>
                      <a:pt x="825" y="1883"/>
                      <a:pt x="908" y="758"/>
                      <a:pt x="1058" y="383"/>
                    </a:cubicBezTo>
                    <a:cubicBezTo>
                      <a:pt x="1208" y="8"/>
                      <a:pt x="1425" y="0"/>
                      <a:pt x="1558" y="133"/>
                    </a:cubicBezTo>
                    <a:cubicBezTo>
                      <a:pt x="1691" y="267"/>
                      <a:pt x="1775" y="825"/>
                      <a:pt x="1858" y="1175"/>
                    </a:cubicBezTo>
                    <a:cubicBezTo>
                      <a:pt x="1941" y="1525"/>
                      <a:pt x="2000" y="2008"/>
                      <a:pt x="2050" y="2233"/>
                    </a:cubicBezTo>
                    <a:cubicBezTo>
                      <a:pt x="2100" y="2458"/>
                      <a:pt x="2100" y="2433"/>
                      <a:pt x="2175" y="2550"/>
                    </a:cubicBezTo>
                    <a:cubicBezTo>
                      <a:pt x="2250" y="2667"/>
                      <a:pt x="2425" y="2783"/>
                      <a:pt x="2508" y="2925"/>
                    </a:cubicBezTo>
                    <a:cubicBezTo>
                      <a:pt x="2591" y="3067"/>
                      <a:pt x="2650" y="3158"/>
                      <a:pt x="2675" y="3425"/>
                    </a:cubicBezTo>
                    <a:cubicBezTo>
                      <a:pt x="2700" y="3692"/>
                      <a:pt x="2700" y="4200"/>
                      <a:pt x="2650" y="4550"/>
                    </a:cubicBezTo>
                    <a:cubicBezTo>
                      <a:pt x="2600" y="4900"/>
                      <a:pt x="2566" y="5408"/>
                      <a:pt x="2358" y="5550"/>
                    </a:cubicBezTo>
                    <a:cubicBezTo>
                      <a:pt x="2150" y="5692"/>
                      <a:pt x="1608" y="5417"/>
                      <a:pt x="1408" y="5383"/>
                    </a:cubicBezTo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79" name="Rectangle 539"/>
              <p:cNvSpPr>
                <a:spLocks noChangeArrowheads="1"/>
              </p:cNvSpPr>
              <p:nvPr/>
            </p:nvSpPr>
            <p:spPr bwMode="auto">
              <a:xfrm>
                <a:off x="1120" y="2148"/>
                <a:ext cx="12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00"/>
                    </a:solidFill>
                  </a:rPr>
                  <a:t>PAG</a:t>
                </a:r>
                <a:endParaRPr lang="en-US"/>
              </a:p>
            </p:txBody>
          </p:sp>
          <p:sp>
            <p:nvSpPr>
              <p:cNvPr id="25780" name="Rectangle 540"/>
              <p:cNvSpPr>
                <a:spLocks noChangeArrowheads="1"/>
              </p:cNvSpPr>
              <p:nvPr/>
            </p:nvSpPr>
            <p:spPr bwMode="auto">
              <a:xfrm>
                <a:off x="938" y="2504"/>
                <a:ext cx="40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1">
                    <a:solidFill>
                      <a:srgbClr val="F02B16"/>
                    </a:solidFill>
                  </a:rPr>
                  <a:t>AGRESSZI</a:t>
                </a:r>
                <a:endParaRPr lang="en-US"/>
              </a:p>
            </p:txBody>
          </p:sp>
          <p:sp>
            <p:nvSpPr>
              <p:cNvPr id="25781" name="Rectangle 541"/>
              <p:cNvSpPr>
                <a:spLocks noChangeArrowheads="1"/>
              </p:cNvSpPr>
              <p:nvPr/>
            </p:nvSpPr>
            <p:spPr bwMode="auto">
              <a:xfrm>
                <a:off x="1350" y="2504"/>
                <a:ext cx="62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1">
                    <a:solidFill>
                      <a:srgbClr val="F02B16"/>
                    </a:solidFill>
                  </a:rPr>
                  <a:t>Ó</a:t>
                </a:r>
                <a:endParaRPr lang="en-US"/>
              </a:p>
            </p:txBody>
          </p:sp>
          <p:sp>
            <p:nvSpPr>
              <p:cNvPr id="25782" name="Freeform 542"/>
              <p:cNvSpPr>
                <a:spLocks noEditPoints="1"/>
              </p:cNvSpPr>
              <p:nvPr/>
            </p:nvSpPr>
            <p:spPr bwMode="auto">
              <a:xfrm>
                <a:off x="1305" y="1733"/>
                <a:ext cx="92" cy="40"/>
              </a:xfrm>
              <a:custGeom>
                <a:avLst/>
                <a:gdLst>
                  <a:gd name="T0" fmla="*/ 32 w 92"/>
                  <a:gd name="T1" fmla="*/ 14 h 40"/>
                  <a:gd name="T2" fmla="*/ 90 w 92"/>
                  <a:gd name="T3" fmla="*/ 4 h 40"/>
                  <a:gd name="T4" fmla="*/ 92 w 92"/>
                  <a:gd name="T5" fmla="*/ 17 h 40"/>
                  <a:gd name="T6" fmla="*/ 35 w 92"/>
                  <a:gd name="T7" fmla="*/ 28 h 40"/>
                  <a:gd name="T8" fmla="*/ 32 w 92"/>
                  <a:gd name="T9" fmla="*/ 14 h 40"/>
                  <a:gd name="T10" fmla="*/ 44 w 92"/>
                  <a:gd name="T11" fmla="*/ 40 h 40"/>
                  <a:gd name="T12" fmla="*/ 0 w 92"/>
                  <a:gd name="T13" fmla="*/ 27 h 40"/>
                  <a:gd name="T14" fmla="*/ 36 w 92"/>
                  <a:gd name="T15" fmla="*/ 0 h 40"/>
                  <a:gd name="T16" fmla="*/ 44 w 92"/>
                  <a:gd name="T17" fmla="*/ 4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2"/>
                  <a:gd name="T28" fmla="*/ 0 h 40"/>
                  <a:gd name="T29" fmla="*/ 92 w 92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2" h="40">
                    <a:moveTo>
                      <a:pt x="32" y="14"/>
                    </a:moveTo>
                    <a:lnTo>
                      <a:pt x="90" y="4"/>
                    </a:lnTo>
                    <a:lnTo>
                      <a:pt x="92" y="17"/>
                    </a:lnTo>
                    <a:lnTo>
                      <a:pt x="35" y="28"/>
                    </a:lnTo>
                    <a:lnTo>
                      <a:pt x="32" y="14"/>
                    </a:lnTo>
                    <a:close/>
                    <a:moveTo>
                      <a:pt x="44" y="40"/>
                    </a:moveTo>
                    <a:lnTo>
                      <a:pt x="0" y="27"/>
                    </a:lnTo>
                    <a:lnTo>
                      <a:pt x="36" y="0"/>
                    </a:lnTo>
                    <a:lnTo>
                      <a:pt x="44" y="40"/>
                    </a:lnTo>
                    <a:close/>
                  </a:path>
                </a:pathLst>
              </a:custGeom>
              <a:solidFill>
                <a:srgbClr val="990000"/>
              </a:solidFill>
              <a:ln w="1588" cap="flat">
                <a:solidFill>
                  <a:srgbClr val="99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3" name="Freeform 543"/>
              <p:cNvSpPr>
                <a:spLocks noEditPoints="1"/>
              </p:cNvSpPr>
              <p:nvPr/>
            </p:nvSpPr>
            <p:spPr bwMode="auto">
              <a:xfrm>
                <a:off x="1192" y="1826"/>
                <a:ext cx="49" cy="126"/>
              </a:xfrm>
              <a:custGeom>
                <a:avLst/>
                <a:gdLst>
                  <a:gd name="T0" fmla="*/ 49 w 49"/>
                  <a:gd name="T1" fmla="*/ 3 h 126"/>
                  <a:gd name="T2" fmla="*/ 24 w 49"/>
                  <a:gd name="T3" fmla="*/ 95 h 126"/>
                  <a:gd name="T4" fmla="*/ 11 w 49"/>
                  <a:gd name="T5" fmla="*/ 92 h 126"/>
                  <a:gd name="T6" fmla="*/ 36 w 49"/>
                  <a:gd name="T7" fmla="*/ 0 h 126"/>
                  <a:gd name="T8" fmla="*/ 49 w 49"/>
                  <a:gd name="T9" fmla="*/ 3 h 126"/>
                  <a:gd name="T10" fmla="*/ 39 w 49"/>
                  <a:gd name="T11" fmla="*/ 92 h 126"/>
                  <a:gd name="T12" fmla="*/ 9 w 49"/>
                  <a:gd name="T13" fmla="*/ 126 h 126"/>
                  <a:gd name="T14" fmla="*/ 0 w 49"/>
                  <a:gd name="T15" fmla="*/ 82 h 126"/>
                  <a:gd name="T16" fmla="*/ 39 w 49"/>
                  <a:gd name="T17" fmla="*/ 92 h 1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"/>
                  <a:gd name="T28" fmla="*/ 0 h 126"/>
                  <a:gd name="T29" fmla="*/ 49 w 49"/>
                  <a:gd name="T30" fmla="*/ 126 h 1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" h="126">
                    <a:moveTo>
                      <a:pt x="49" y="3"/>
                    </a:moveTo>
                    <a:lnTo>
                      <a:pt x="24" y="95"/>
                    </a:lnTo>
                    <a:lnTo>
                      <a:pt x="11" y="92"/>
                    </a:lnTo>
                    <a:lnTo>
                      <a:pt x="36" y="0"/>
                    </a:lnTo>
                    <a:lnTo>
                      <a:pt x="49" y="3"/>
                    </a:lnTo>
                    <a:close/>
                    <a:moveTo>
                      <a:pt x="39" y="92"/>
                    </a:moveTo>
                    <a:lnTo>
                      <a:pt x="9" y="126"/>
                    </a:lnTo>
                    <a:lnTo>
                      <a:pt x="0" y="82"/>
                    </a:lnTo>
                    <a:lnTo>
                      <a:pt x="39" y="92"/>
                    </a:lnTo>
                    <a:close/>
                  </a:path>
                </a:pathLst>
              </a:custGeom>
              <a:solidFill>
                <a:srgbClr val="990000"/>
              </a:solidFill>
              <a:ln w="1588" cap="flat">
                <a:solidFill>
                  <a:srgbClr val="99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4" name="Freeform 544"/>
              <p:cNvSpPr>
                <a:spLocks noEditPoints="1"/>
              </p:cNvSpPr>
              <p:nvPr/>
            </p:nvSpPr>
            <p:spPr bwMode="auto">
              <a:xfrm>
                <a:off x="1151" y="2231"/>
                <a:ext cx="40" cy="259"/>
              </a:xfrm>
              <a:custGeom>
                <a:avLst/>
                <a:gdLst>
                  <a:gd name="T0" fmla="*/ 27 w 40"/>
                  <a:gd name="T1" fmla="*/ 0 h 259"/>
                  <a:gd name="T2" fmla="*/ 27 w 40"/>
                  <a:gd name="T3" fmla="*/ 225 h 259"/>
                  <a:gd name="T4" fmla="*/ 13 w 40"/>
                  <a:gd name="T5" fmla="*/ 225 h 259"/>
                  <a:gd name="T6" fmla="*/ 13 w 40"/>
                  <a:gd name="T7" fmla="*/ 0 h 259"/>
                  <a:gd name="T8" fmla="*/ 27 w 40"/>
                  <a:gd name="T9" fmla="*/ 0 h 259"/>
                  <a:gd name="T10" fmla="*/ 40 w 40"/>
                  <a:gd name="T11" fmla="*/ 219 h 259"/>
                  <a:gd name="T12" fmla="*/ 20 w 40"/>
                  <a:gd name="T13" fmla="*/ 259 h 259"/>
                  <a:gd name="T14" fmla="*/ 0 w 40"/>
                  <a:gd name="T15" fmla="*/ 219 h 259"/>
                  <a:gd name="T16" fmla="*/ 40 w 40"/>
                  <a:gd name="T17" fmla="*/ 219 h 2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259"/>
                  <a:gd name="T29" fmla="*/ 40 w 40"/>
                  <a:gd name="T30" fmla="*/ 259 h 2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259">
                    <a:moveTo>
                      <a:pt x="27" y="0"/>
                    </a:moveTo>
                    <a:lnTo>
                      <a:pt x="27" y="225"/>
                    </a:lnTo>
                    <a:lnTo>
                      <a:pt x="13" y="225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  <a:moveTo>
                      <a:pt x="40" y="219"/>
                    </a:moveTo>
                    <a:lnTo>
                      <a:pt x="20" y="259"/>
                    </a:lnTo>
                    <a:lnTo>
                      <a:pt x="0" y="219"/>
                    </a:lnTo>
                    <a:lnTo>
                      <a:pt x="40" y="219"/>
                    </a:lnTo>
                    <a:close/>
                  </a:path>
                </a:pathLst>
              </a:custGeom>
              <a:solidFill>
                <a:srgbClr val="990000"/>
              </a:solidFill>
              <a:ln w="1588" cap="flat">
                <a:solidFill>
                  <a:srgbClr val="99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5" name="Oval 545"/>
              <p:cNvSpPr>
                <a:spLocks noChangeArrowheads="1"/>
              </p:cNvSpPr>
              <p:nvPr/>
            </p:nvSpPr>
            <p:spPr bwMode="auto">
              <a:xfrm>
                <a:off x="1201" y="1258"/>
                <a:ext cx="98" cy="157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6" name="Rectangle 546"/>
              <p:cNvSpPr>
                <a:spLocks noChangeArrowheads="1"/>
              </p:cNvSpPr>
              <p:nvPr/>
            </p:nvSpPr>
            <p:spPr bwMode="auto">
              <a:xfrm>
                <a:off x="1197" y="1310"/>
                <a:ext cx="11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00"/>
                    </a:solidFill>
                  </a:rPr>
                  <a:t>PFC</a:t>
                </a:r>
                <a:endParaRPr lang="en-US"/>
              </a:p>
            </p:txBody>
          </p:sp>
          <p:sp>
            <p:nvSpPr>
              <p:cNvPr id="25787" name="Oval 547"/>
              <p:cNvSpPr>
                <a:spLocks noChangeArrowheads="1"/>
              </p:cNvSpPr>
              <p:nvPr/>
            </p:nvSpPr>
            <p:spPr bwMode="auto">
              <a:xfrm>
                <a:off x="1201" y="1258"/>
                <a:ext cx="98" cy="157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88" name="Rectangle 548"/>
              <p:cNvSpPr>
                <a:spLocks noChangeArrowheads="1"/>
              </p:cNvSpPr>
              <p:nvPr/>
            </p:nvSpPr>
            <p:spPr bwMode="auto">
              <a:xfrm>
                <a:off x="1197" y="1310"/>
                <a:ext cx="11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00"/>
                    </a:solidFill>
                  </a:rPr>
                  <a:t>PFC</a:t>
                </a:r>
                <a:endParaRPr lang="en-US"/>
              </a:p>
            </p:txBody>
          </p:sp>
          <p:sp>
            <p:nvSpPr>
              <p:cNvPr id="25789" name="Oval 549"/>
              <p:cNvSpPr>
                <a:spLocks noChangeArrowheads="1"/>
              </p:cNvSpPr>
              <p:nvPr/>
            </p:nvSpPr>
            <p:spPr bwMode="auto">
              <a:xfrm>
                <a:off x="1386" y="1682"/>
                <a:ext cx="110" cy="125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0" name="Rectangle 550"/>
              <p:cNvSpPr>
                <a:spLocks noChangeArrowheads="1"/>
              </p:cNvSpPr>
              <p:nvPr/>
            </p:nvSpPr>
            <p:spPr bwMode="auto">
              <a:xfrm>
                <a:off x="1383" y="1721"/>
                <a:ext cx="124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00"/>
                    </a:solidFill>
                  </a:rPr>
                  <a:t>AMY</a:t>
                </a:r>
                <a:endParaRPr lang="en-US"/>
              </a:p>
            </p:txBody>
          </p:sp>
          <p:sp>
            <p:nvSpPr>
              <p:cNvPr id="25791" name="Oval 551"/>
              <p:cNvSpPr>
                <a:spLocks noChangeArrowheads="1"/>
              </p:cNvSpPr>
              <p:nvPr/>
            </p:nvSpPr>
            <p:spPr bwMode="auto">
              <a:xfrm>
                <a:off x="1386" y="1682"/>
                <a:ext cx="110" cy="125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2" name="Rectangle 552"/>
              <p:cNvSpPr>
                <a:spLocks noChangeArrowheads="1"/>
              </p:cNvSpPr>
              <p:nvPr/>
            </p:nvSpPr>
            <p:spPr bwMode="auto">
              <a:xfrm>
                <a:off x="1383" y="1721"/>
                <a:ext cx="124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00"/>
                    </a:solidFill>
                  </a:rPr>
                  <a:t>AMY</a:t>
                </a:r>
                <a:endParaRPr lang="en-US"/>
              </a:p>
            </p:txBody>
          </p:sp>
          <p:sp>
            <p:nvSpPr>
              <p:cNvPr id="25793" name="Oval 553"/>
              <p:cNvSpPr>
                <a:spLocks noChangeArrowheads="1"/>
              </p:cNvSpPr>
              <p:nvPr/>
            </p:nvSpPr>
            <p:spPr bwMode="auto">
              <a:xfrm>
                <a:off x="1197" y="1708"/>
                <a:ext cx="111" cy="125"/>
              </a:xfrm>
              <a:prstGeom prst="ellipse">
                <a:avLst/>
              </a:prstGeom>
              <a:solidFill>
                <a:srgbClr val="C0C0C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4" name="Rectangle 554"/>
              <p:cNvSpPr>
                <a:spLocks noChangeArrowheads="1"/>
              </p:cNvSpPr>
              <p:nvPr/>
            </p:nvSpPr>
            <p:spPr bwMode="auto">
              <a:xfrm>
                <a:off x="1196" y="1744"/>
                <a:ext cx="120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00"/>
                    </a:solidFill>
                  </a:rPr>
                  <a:t>HAA</a:t>
                </a:r>
                <a:endParaRPr lang="en-US"/>
              </a:p>
            </p:txBody>
          </p:sp>
          <p:sp>
            <p:nvSpPr>
              <p:cNvPr id="25795" name="Freeform 555"/>
              <p:cNvSpPr>
                <a:spLocks/>
              </p:cNvSpPr>
              <p:nvPr/>
            </p:nvSpPr>
            <p:spPr bwMode="auto">
              <a:xfrm>
                <a:off x="1081" y="1842"/>
                <a:ext cx="181" cy="391"/>
              </a:xfrm>
              <a:custGeom>
                <a:avLst/>
                <a:gdLst>
                  <a:gd name="T0" fmla="*/ 1408 w 2700"/>
                  <a:gd name="T1" fmla="*/ 5383 h 5817"/>
                  <a:gd name="T2" fmla="*/ 308 w 2700"/>
                  <a:gd name="T3" fmla="*/ 5483 h 5817"/>
                  <a:gd name="T4" fmla="*/ 58 w 2700"/>
                  <a:gd name="T5" fmla="*/ 3383 h 5817"/>
                  <a:gd name="T6" fmla="*/ 658 w 2700"/>
                  <a:gd name="T7" fmla="*/ 2383 h 5817"/>
                  <a:gd name="T8" fmla="*/ 1058 w 2700"/>
                  <a:gd name="T9" fmla="*/ 383 h 5817"/>
                  <a:gd name="T10" fmla="*/ 1558 w 2700"/>
                  <a:gd name="T11" fmla="*/ 133 h 5817"/>
                  <a:gd name="T12" fmla="*/ 1858 w 2700"/>
                  <a:gd name="T13" fmla="*/ 1175 h 5817"/>
                  <a:gd name="T14" fmla="*/ 2050 w 2700"/>
                  <a:gd name="T15" fmla="*/ 2233 h 5817"/>
                  <a:gd name="T16" fmla="*/ 2175 w 2700"/>
                  <a:gd name="T17" fmla="*/ 2550 h 5817"/>
                  <a:gd name="T18" fmla="*/ 2508 w 2700"/>
                  <a:gd name="T19" fmla="*/ 2925 h 5817"/>
                  <a:gd name="T20" fmla="*/ 2675 w 2700"/>
                  <a:gd name="T21" fmla="*/ 3425 h 5817"/>
                  <a:gd name="T22" fmla="*/ 2650 w 2700"/>
                  <a:gd name="T23" fmla="*/ 4550 h 5817"/>
                  <a:gd name="T24" fmla="*/ 2358 w 2700"/>
                  <a:gd name="T25" fmla="*/ 5550 h 5817"/>
                  <a:gd name="T26" fmla="*/ 1408 w 2700"/>
                  <a:gd name="T27" fmla="*/ 5383 h 58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700"/>
                  <a:gd name="T43" fmla="*/ 0 h 5817"/>
                  <a:gd name="T44" fmla="*/ 2700 w 2700"/>
                  <a:gd name="T45" fmla="*/ 5817 h 581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700" h="5817">
                    <a:moveTo>
                      <a:pt x="1408" y="5383"/>
                    </a:moveTo>
                    <a:cubicBezTo>
                      <a:pt x="1075" y="5358"/>
                      <a:pt x="533" y="5817"/>
                      <a:pt x="308" y="5483"/>
                    </a:cubicBezTo>
                    <a:cubicBezTo>
                      <a:pt x="83" y="5150"/>
                      <a:pt x="0" y="3900"/>
                      <a:pt x="58" y="3383"/>
                    </a:cubicBezTo>
                    <a:cubicBezTo>
                      <a:pt x="116" y="2867"/>
                      <a:pt x="491" y="2883"/>
                      <a:pt x="658" y="2383"/>
                    </a:cubicBezTo>
                    <a:cubicBezTo>
                      <a:pt x="825" y="1883"/>
                      <a:pt x="908" y="758"/>
                      <a:pt x="1058" y="383"/>
                    </a:cubicBezTo>
                    <a:cubicBezTo>
                      <a:pt x="1208" y="8"/>
                      <a:pt x="1425" y="0"/>
                      <a:pt x="1558" y="133"/>
                    </a:cubicBezTo>
                    <a:cubicBezTo>
                      <a:pt x="1691" y="267"/>
                      <a:pt x="1775" y="825"/>
                      <a:pt x="1858" y="1175"/>
                    </a:cubicBezTo>
                    <a:cubicBezTo>
                      <a:pt x="1941" y="1525"/>
                      <a:pt x="2000" y="2008"/>
                      <a:pt x="2050" y="2233"/>
                    </a:cubicBezTo>
                    <a:cubicBezTo>
                      <a:pt x="2100" y="2458"/>
                      <a:pt x="2100" y="2433"/>
                      <a:pt x="2175" y="2550"/>
                    </a:cubicBezTo>
                    <a:cubicBezTo>
                      <a:pt x="2250" y="2667"/>
                      <a:pt x="2425" y="2783"/>
                      <a:pt x="2508" y="2925"/>
                    </a:cubicBezTo>
                    <a:cubicBezTo>
                      <a:pt x="2591" y="3067"/>
                      <a:pt x="2650" y="3158"/>
                      <a:pt x="2675" y="3425"/>
                    </a:cubicBezTo>
                    <a:cubicBezTo>
                      <a:pt x="2700" y="3692"/>
                      <a:pt x="2700" y="4200"/>
                      <a:pt x="2650" y="4550"/>
                    </a:cubicBezTo>
                    <a:cubicBezTo>
                      <a:pt x="2600" y="4900"/>
                      <a:pt x="2566" y="5408"/>
                      <a:pt x="2358" y="5550"/>
                    </a:cubicBezTo>
                    <a:cubicBezTo>
                      <a:pt x="2150" y="5692"/>
                      <a:pt x="1608" y="5417"/>
                      <a:pt x="1408" y="5383"/>
                    </a:cubicBezTo>
                  </a:path>
                </a:pathLst>
              </a:custGeom>
              <a:solidFill>
                <a:srgbClr val="C0C0C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796" name="Rectangle 556"/>
              <p:cNvSpPr>
                <a:spLocks noChangeArrowheads="1"/>
              </p:cNvSpPr>
              <p:nvPr/>
            </p:nvSpPr>
            <p:spPr bwMode="auto">
              <a:xfrm>
                <a:off x="1120" y="2148"/>
                <a:ext cx="12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00"/>
                    </a:solidFill>
                  </a:rPr>
                  <a:t>PAG</a:t>
                </a:r>
                <a:endParaRPr lang="en-US"/>
              </a:p>
            </p:txBody>
          </p:sp>
          <p:sp>
            <p:nvSpPr>
              <p:cNvPr id="25797" name="Rectangle 557"/>
              <p:cNvSpPr>
                <a:spLocks noChangeArrowheads="1"/>
              </p:cNvSpPr>
              <p:nvPr/>
            </p:nvSpPr>
            <p:spPr bwMode="auto">
              <a:xfrm>
                <a:off x="938" y="2504"/>
                <a:ext cx="408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1">
                    <a:solidFill>
                      <a:srgbClr val="F02B16"/>
                    </a:solidFill>
                  </a:rPr>
                  <a:t>AGRESSZI</a:t>
                </a:r>
                <a:endParaRPr lang="en-US"/>
              </a:p>
            </p:txBody>
          </p:sp>
          <p:sp>
            <p:nvSpPr>
              <p:cNvPr id="25798" name="Rectangle 558"/>
              <p:cNvSpPr>
                <a:spLocks noChangeArrowheads="1"/>
              </p:cNvSpPr>
              <p:nvPr/>
            </p:nvSpPr>
            <p:spPr bwMode="auto">
              <a:xfrm>
                <a:off x="1350" y="2504"/>
                <a:ext cx="62" cy="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000" b="1">
                    <a:solidFill>
                      <a:srgbClr val="F02B16"/>
                    </a:solidFill>
                  </a:rPr>
                  <a:t>Ó</a:t>
                </a:r>
                <a:endParaRPr lang="en-US"/>
              </a:p>
            </p:txBody>
          </p:sp>
          <p:sp>
            <p:nvSpPr>
              <p:cNvPr id="25799" name="Freeform 559"/>
              <p:cNvSpPr>
                <a:spLocks noEditPoints="1"/>
              </p:cNvSpPr>
              <p:nvPr/>
            </p:nvSpPr>
            <p:spPr bwMode="auto">
              <a:xfrm>
                <a:off x="1305" y="1733"/>
                <a:ext cx="92" cy="40"/>
              </a:xfrm>
              <a:custGeom>
                <a:avLst/>
                <a:gdLst>
                  <a:gd name="T0" fmla="*/ 32 w 92"/>
                  <a:gd name="T1" fmla="*/ 14 h 40"/>
                  <a:gd name="T2" fmla="*/ 90 w 92"/>
                  <a:gd name="T3" fmla="*/ 4 h 40"/>
                  <a:gd name="T4" fmla="*/ 92 w 92"/>
                  <a:gd name="T5" fmla="*/ 17 h 40"/>
                  <a:gd name="T6" fmla="*/ 35 w 92"/>
                  <a:gd name="T7" fmla="*/ 28 h 40"/>
                  <a:gd name="T8" fmla="*/ 32 w 92"/>
                  <a:gd name="T9" fmla="*/ 14 h 40"/>
                  <a:gd name="T10" fmla="*/ 44 w 92"/>
                  <a:gd name="T11" fmla="*/ 40 h 40"/>
                  <a:gd name="T12" fmla="*/ 0 w 92"/>
                  <a:gd name="T13" fmla="*/ 27 h 40"/>
                  <a:gd name="T14" fmla="*/ 36 w 92"/>
                  <a:gd name="T15" fmla="*/ 0 h 40"/>
                  <a:gd name="T16" fmla="*/ 44 w 92"/>
                  <a:gd name="T17" fmla="*/ 4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2"/>
                  <a:gd name="T28" fmla="*/ 0 h 40"/>
                  <a:gd name="T29" fmla="*/ 92 w 92"/>
                  <a:gd name="T30" fmla="*/ 40 h 4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2" h="40">
                    <a:moveTo>
                      <a:pt x="32" y="14"/>
                    </a:moveTo>
                    <a:lnTo>
                      <a:pt x="90" y="4"/>
                    </a:lnTo>
                    <a:lnTo>
                      <a:pt x="92" y="17"/>
                    </a:lnTo>
                    <a:lnTo>
                      <a:pt x="35" y="28"/>
                    </a:lnTo>
                    <a:lnTo>
                      <a:pt x="32" y="14"/>
                    </a:lnTo>
                    <a:close/>
                    <a:moveTo>
                      <a:pt x="44" y="40"/>
                    </a:moveTo>
                    <a:lnTo>
                      <a:pt x="0" y="27"/>
                    </a:lnTo>
                    <a:lnTo>
                      <a:pt x="36" y="0"/>
                    </a:lnTo>
                    <a:lnTo>
                      <a:pt x="44" y="40"/>
                    </a:lnTo>
                    <a:close/>
                  </a:path>
                </a:pathLst>
              </a:custGeom>
              <a:solidFill>
                <a:srgbClr val="990000"/>
              </a:solidFill>
              <a:ln w="1588" cap="flat">
                <a:solidFill>
                  <a:srgbClr val="99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0" name="Freeform 560"/>
              <p:cNvSpPr>
                <a:spLocks noEditPoints="1"/>
              </p:cNvSpPr>
              <p:nvPr/>
            </p:nvSpPr>
            <p:spPr bwMode="auto">
              <a:xfrm>
                <a:off x="1192" y="1826"/>
                <a:ext cx="49" cy="126"/>
              </a:xfrm>
              <a:custGeom>
                <a:avLst/>
                <a:gdLst>
                  <a:gd name="T0" fmla="*/ 49 w 49"/>
                  <a:gd name="T1" fmla="*/ 3 h 126"/>
                  <a:gd name="T2" fmla="*/ 24 w 49"/>
                  <a:gd name="T3" fmla="*/ 95 h 126"/>
                  <a:gd name="T4" fmla="*/ 11 w 49"/>
                  <a:gd name="T5" fmla="*/ 92 h 126"/>
                  <a:gd name="T6" fmla="*/ 36 w 49"/>
                  <a:gd name="T7" fmla="*/ 0 h 126"/>
                  <a:gd name="T8" fmla="*/ 49 w 49"/>
                  <a:gd name="T9" fmla="*/ 3 h 126"/>
                  <a:gd name="T10" fmla="*/ 39 w 49"/>
                  <a:gd name="T11" fmla="*/ 92 h 126"/>
                  <a:gd name="T12" fmla="*/ 9 w 49"/>
                  <a:gd name="T13" fmla="*/ 126 h 126"/>
                  <a:gd name="T14" fmla="*/ 0 w 49"/>
                  <a:gd name="T15" fmla="*/ 82 h 126"/>
                  <a:gd name="T16" fmla="*/ 39 w 49"/>
                  <a:gd name="T17" fmla="*/ 92 h 1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9"/>
                  <a:gd name="T28" fmla="*/ 0 h 126"/>
                  <a:gd name="T29" fmla="*/ 49 w 49"/>
                  <a:gd name="T30" fmla="*/ 126 h 12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9" h="126">
                    <a:moveTo>
                      <a:pt x="49" y="3"/>
                    </a:moveTo>
                    <a:lnTo>
                      <a:pt x="24" y="95"/>
                    </a:lnTo>
                    <a:lnTo>
                      <a:pt x="11" y="92"/>
                    </a:lnTo>
                    <a:lnTo>
                      <a:pt x="36" y="0"/>
                    </a:lnTo>
                    <a:lnTo>
                      <a:pt x="49" y="3"/>
                    </a:lnTo>
                    <a:close/>
                    <a:moveTo>
                      <a:pt x="39" y="92"/>
                    </a:moveTo>
                    <a:lnTo>
                      <a:pt x="9" y="126"/>
                    </a:lnTo>
                    <a:lnTo>
                      <a:pt x="0" y="82"/>
                    </a:lnTo>
                    <a:lnTo>
                      <a:pt x="39" y="92"/>
                    </a:lnTo>
                    <a:close/>
                  </a:path>
                </a:pathLst>
              </a:custGeom>
              <a:solidFill>
                <a:srgbClr val="990000"/>
              </a:solidFill>
              <a:ln w="1588" cap="flat">
                <a:solidFill>
                  <a:srgbClr val="99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1" name="Freeform 561"/>
              <p:cNvSpPr>
                <a:spLocks noEditPoints="1"/>
              </p:cNvSpPr>
              <p:nvPr/>
            </p:nvSpPr>
            <p:spPr bwMode="auto">
              <a:xfrm>
                <a:off x="1151" y="2231"/>
                <a:ext cx="40" cy="259"/>
              </a:xfrm>
              <a:custGeom>
                <a:avLst/>
                <a:gdLst>
                  <a:gd name="T0" fmla="*/ 27 w 40"/>
                  <a:gd name="T1" fmla="*/ 0 h 259"/>
                  <a:gd name="T2" fmla="*/ 27 w 40"/>
                  <a:gd name="T3" fmla="*/ 225 h 259"/>
                  <a:gd name="T4" fmla="*/ 13 w 40"/>
                  <a:gd name="T5" fmla="*/ 225 h 259"/>
                  <a:gd name="T6" fmla="*/ 13 w 40"/>
                  <a:gd name="T7" fmla="*/ 0 h 259"/>
                  <a:gd name="T8" fmla="*/ 27 w 40"/>
                  <a:gd name="T9" fmla="*/ 0 h 259"/>
                  <a:gd name="T10" fmla="*/ 40 w 40"/>
                  <a:gd name="T11" fmla="*/ 219 h 259"/>
                  <a:gd name="T12" fmla="*/ 20 w 40"/>
                  <a:gd name="T13" fmla="*/ 259 h 259"/>
                  <a:gd name="T14" fmla="*/ 0 w 40"/>
                  <a:gd name="T15" fmla="*/ 219 h 259"/>
                  <a:gd name="T16" fmla="*/ 40 w 40"/>
                  <a:gd name="T17" fmla="*/ 219 h 25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0"/>
                  <a:gd name="T28" fmla="*/ 0 h 259"/>
                  <a:gd name="T29" fmla="*/ 40 w 40"/>
                  <a:gd name="T30" fmla="*/ 259 h 25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0" h="259">
                    <a:moveTo>
                      <a:pt x="27" y="0"/>
                    </a:moveTo>
                    <a:lnTo>
                      <a:pt x="27" y="225"/>
                    </a:lnTo>
                    <a:lnTo>
                      <a:pt x="13" y="225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  <a:moveTo>
                      <a:pt x="40" y="219"/>
                    </a:moveTo>
                    <a:lnTo>
                      <a:pt x="20" y="259"/>
                    </a:lnTo>
                    <a:lnTo>
                      <a:pt x="0" y="219"/>
                    </a:lnTo>
                    <a:lnTo>
                      <a:pt x="40" y="219"/>
                    </a:lnTo>
                    <a:close/>
                  </a:path>
                </a:pathLst>
              </a:custGeom>
              <a:solidFill>
                <a:srgbClr val="990000"/>
              </a:solidFill>
              <a:ln w="1588" cap="flat">
                <a:solidFill>
                  <a:srgbClr val="99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802" name="Rectangle 562"/>
              <p:cNvSpPr>
                <a:spLocks noChangeArrowheads="1"/>
              </p:cNvSpPr>
              <p:nvPr/>
            </p:nvSpPr>
            <p:spPr bwMode="auto">
              <a:xfrm>
                <a:off x="1424" y="1300"/>
                <a:ext cx="196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Helyzet</a:t>
                </a:r>
                <a:endParaRPr lang="en-US"/>
              </a:p>
            </p:txBody>
          </p:sp>
          <p:sp>
            <p:nvSpPr>
              <p:cNvPr id="25803" name="Rectangle 563"/>
              <p:cNvSpPr>
                <a:spLocks noChangeArrowheads="1"/>
              </p:cNvSpPr>
              <p:nvPr/>
            </p:nvSpPr>
            <p:spPr bwMode="auto">
              <a:xfrm>
                <a:off x="1611" y="1300"/>
                <a:ext cx="3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é</a:t>
                </a:r>
                <a:endParaRPr lang="en-US"/>
              </a:p>
            </p:txBody>
          </p:sp>
          <p:sp>
            <p:nvSpPr>
              <p:cNvPr id="25804" name="Rectangle 564"/>
              <p:cNvSpPr>
                <a:spLocks noChangeArrowheads="1"/>
              </p:cNvSpPr>
              <p:nvPr/>
            </p:nvSpPr>
            <p:spPr bwMode="auto">
              <a:xfrm>
                <a:off x="1641" y="1300"/>
                <a:ext cx="4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rt</a:t>
                </a:r>
                <a:endParaRPr lang="en-US"/>
              </a:p>
            </p:txBody>
          </p:sp>
          <p:sp>
            <p:nvSpPr>
              <p:cNvPr id="25805" name="Rectangle 565"/>
              <p:cNvSpPr>
                <a:spLocks noChangeArrowheads="1"/>
              </p:cNvSpPr>
              <p:nvPr/>
            </p:nvSpPr>
            <p:spPr bwMode="auto">
              <a:xfrm>
                <a:off x="1680" y="1300"/>
                <a:ext cx="3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é</a:t>
                </a:r>
                <a:endParaRPr lang="en-US"/>
              </a:p>
            </p:txBody>
          </p:sp>
          <p:sp>
            <p:nvSpPr>
              <p:cNvPr id="25806" name="Rectangle 566"/>
              <p:cNvSpPr>
                <a:spLocks noChangeArrowheads="1"/>
              </p:cNvSpPr>
              <p:nvPr/>
            </p:nvSpPr>
            <p:spPr bwMode="auto">
              <a:xfrm>
                <a:off x="1709" y="1300"/>
                <a:ext cx="78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kel</a:t>
                </a:r>
                <a:endParaRPr lang="en-US"/>
              </a:p>
            </p:txBody>
          </p:sp>
          <p:sp>
            <p:nvSpPr>
              <p:cNvPr id="25807" name="Rectangle 567"/>
              <p:cNvSpPr>
                <a:spLocks noChangeArrowheads="1"/>
              </p:cNvSpPr>
              <p:nvPr/>
            </p:nvSpPr>
            <p:spPr bwMode="auto">
              <a:xfrm>
                <a:off x="1784" y="1300"/>
                <a:ext cx="3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é</a:t>
                </a:r>
                <a:endParaRPr lang="en-US"/>
              </a:p>
            </p:txBody>
          </p:sp>
          <p:sp>
            <p:nvSpPr>
              <p:cNvPr id="25808" name="Rectangle 568"/>
              <p:cNvSpPr>
                <a:spLocks noChangeArrowheads="1"/>
              </p:cNvSpPr>
              <p:nvPr/>
            </p:nvSpPr>
            <p:spPr bwMode="auto">
              <a:xfrm>
                <a:off x="1814" y="1300"/>
                <a:ext cx="3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s</a:t>
                </a:r>
                <a:endParaRPr lang="en-US"/>
              </a:p>
            </p:txBody>
          </p:sp>
          <p:sp>
            <p:nvSpPr>
              <p:cNvPr id="25809" name="Rectangle 569"/>
              <p:cNvSpPr>
                <a:spLocks noChangeArrowheads="1"/>
              </p:cNvSpPr>
              <p:nvPr/>
            </p:nvSpPr>
            <p:spPr bwMode="auto">
              <a:xfrm>
                <a:off x="1592" y="1720"/>
                <a:ext cx="28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„</a:t>
                </a:r>
                <a:endParaRPr lang="en-US"/>
              </a:p>
            </p:txBody>
          </p:sp>
          <p:sp>
            <p:nvSpPr>
              <p:cNvPr id="25810" name="Rectangle 570"/>
              <p:cNvSpPr>
                <a:spLocks noChangeArrowheads="1"/>
              </p:cNvSpPr>
              <p:nvPr/>
            </p:nvSpPr>
            <p:spPr bwMode="auto">
              <a:xfrm>
                <a:off x="1618" y="1720"/>
                <a:ext cx="40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D</a:t>
                </a:r>
                <a:endParaRPr lang="en-US"/>
              </a:p>
            </p:txBody>
          </p:sp>
          <p:sp>
            <p:nvSpPr>
              <p:cNvPr id="25811" name="Rectangle 571"/>
              <p:cNvSpPr>
                <a:spLocks noChangeArrowheads="1"/>
              </p:cNvSpPr>
              <p:nvPr/>
            </p:nvSpPr>
            <p:spPr bwMode="auto">
              <a:xfrm>
                <a:off x="1657" y="1720"/>
                <a:ext cx="34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ö</a:t>
                </a:r>
                <a:endParaRPr lang="en-US"/>
              </a:p>
            </p:txBody>
          </p:sp>
          <p:sp>
            <p:nvSpPr>
              <p:cNvPr id="25812" name="Rectangle 572"/>
              <p:cNvSpPr>
                <a:spLocks noChangeArrowheads="1"/>
              </p:cNvSpPr>
              <p:nvPr/>
            </p:nvSpPr>
            <p:spPr bwMode="auto">
              <a:xfrm>
                <a:off x="1690" y="1720"/>
                <a:ext cx="53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nt</a:t>
                </a:r>
                <a:endParaRPr lang="en-US"/>
              </a:p>
            </p:txBody>
          </p:sp>
          <p:sp>
            <p:nvSpPr>
              <p:cNvPr id="25813" name="Rectangle 573"/>
              <p:cNvSpPr>
                <a:spLocks noChangeArrowheads="1"/>
              </p:cNvSpPr>
              <p:nvPr/>
            </p:nvSpPr>
            <p:spPr bwMode="auto">
              <a:xfrm>
                <a:off x="1741" y="1720"/>
                <a:ext cx="3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é</a:t>
                </a:r>
                <a:endParaRPr lang="en-US"/>
              </a:p>
            </p:txBody>
          </p:sp>
          <p:sp>
            <p:nvSpPr>
              <p:cNvPr id="25814" name="Rectangle 574"/>
              <p:cNvSpPr>
                <a:spLocks noChangeArrowheads="1"/>
              </p:cNvSpPr>
              <p:nvPr/>
            </p:nvSpPr>
            <p:spPr bwMode="auto">
              <a:xfrm>
                <a:off x="1771" y="1720"/>
                <a:ext cx="3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s</a:t>
                </a:r>
                <a:endParaRPr lang="en-US"/>
              </a:p>
            </p:txBody>
          </p:sp>
          <p:sp>
            <p:nvSpPr>
              <p:cNvPr id="25815" name="Rectangle 575"/>
              <p:cNvSpPr>
                <a:spLocks noChangeArrowheads="1"/>
              </p:cNvSpPr>
              <p:nvPr/>
            </p:nvSpPr>
            <p:spPr bwMode="auto">
              <a:xfrm>
                <a:off x="1801" y="1720"/>
                <a:ext cx="28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”</a:t>
                </a:r>
                <a:endParaRPr lang="en-US"/>
              </a:p>
            </p:txBody>
          </p:sp>
          <p:sp>
            <p:nvSpPr>
              <p:cNvPr id="25816" name="Rectangle 576"/>
              <p:cNvSpPr>
                <a:spLocks noChangeArrowheads="1"/>
              </p:cNvSpPr>
              <p:nvPr/>
            </p:nvSpPr>
            <p:spPr bwMode="auto">
              <a:xfrm>
                <a:off x="1540" y="2064"/>
                <a:ext cx="37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V</a:t>
                </a:r>
                <a:endParaRPr lang="en-US"/>
              </a:p>
            </p:txBody>
          </p:sp>
          <p:sp>
            <p:nvSpPr>
              <p:cNvPr id="25817" name="Rectangle 577"/>
              <p:cNvSpPr>
                <a:spLocks noChangeArrowheads="1"/>
              </p:cNvSpPr>
              <p:nvPr/>
            </p:nvSpPr>
            <p:spPr bwMode="auto">
              <a:xfrm>
                <a:off x="1577" y="2064"/>
                <a:ext cx="3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é</a:t>
                </a:r>
                <a:endParaRPr lang="en-US"/>
              </a:p>
            </p:txBody>
          </p:sp>
          <p:sp>
            <p:nvSpPr>
              <p:cNvPr id="25818" name="Rectangle 578"/>
              <p:cNvSpPr>
                <a:spLocks noChangeArrowheads="1"/>
              </p:cNvSpPr>
              <p:nvPr/>
            </p:nvSpPr>
            <p:spPr bwMode="auto">
              <a:xfrm>
                <a:off x="1607" y="2064"/>
                <a:ext cx="187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grehajt</a:t>
                </a:r>
                <a:endParaRPr lang="en-US"/>
              </a:p>
            </p:txBody>
          </p:sp>
          <p:sp>
            <p:nvSpPr>
              <p:cNvPr id="25819" name="Rectangle 579"/>
              <p:cNvSpPr>
                <a:spLocks noChangeArrowheads="1"/>
              </p:cNvSpPr>
              <p:nvPr/>
            </p:nvSpPr>
            <p:spPr bwMode="auto">
              <a:xfrm>
                <a:off x="1786" y="2064"/>
                <a:ext cx="3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é</a:t>
                </a:r>
                <a:endParaRPr lang="en-US"/>
              </a:p>
            </p:txBody>
          </p:sp>
          <p:sp>
            <p:nvSpPr>
              <p:cNvPr id="25820" name="Rectangle 580"/>
              <p:cNvSpPr>
                <a:spLocks noChangeArrowheads="1"/>
              </p:cNvSpPr>
              <p:nvPr/>
            </p:nvSpPr>
            <p:spPr bwMode="auto">
              <a:xfrm>
                <a:off x="1816" y="2064"/>
                <a:ext cx="219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s, integr</a:t>
                </a:r>
                <a:endParaRPr lang="en-US"/>
              </a:p>
            </p:txBody>
          </p:sp>
          <p:sp>
            <p:nvSpPr>
              <p:cNvPr id="25821" name="Rectangle 581"/>
              <p:cNvSpPr>
                <a:spLocks noChangeArrowheads="1"/>
              </p:cNvSpPr>
              <p:nvPr/>
            </p:nvSpPr>
            <p:spPr bwMode="auto">
              <a:xfrm>
                <a:off x="2026" y="2064"/>
                <a:ext cx="3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á</a:t>
                </a:r>
                <a:endParaRPr lang="en-US"/>
              </a:p>
            </p:txBody>
          </p:sp>
          <p:sp>
            <p:nvSpPr>
              <p:cNvPr id="25822" name="Rectangle 582"/>
              <p:cNvSpPr>
                <a:spLocks noChangeArrowheads="1"/>
              </p:cNvSpPr>
              <p:nvPr/>
            </p:nvSpPr>
            <p:spPr bwMode="auto">
              <a:xfrm>
                <a:off x="2056" y="2064"/>
                <a:ext cx="47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ci</a:t>
                </a:r>
                <a:endParaRPr lang="en-US"/>
              </a:p>
            </p:txBody>
          </p:sp>
          <p:sp>
            <p:nvSpPr>
              <p:cNvPr id="25823" name="Rectangle 583"/>
              <p:cNvSpPr>
                <a:spLocks noChangeArrowheads="1"/>
              </p:cNvSpPr>
              <p:nvPr/>
            </p:nvSpPr>
            <p:spPr bwMode="auto">
              <a:xfrm>
                <a:off x="2101" y="2064"/>
                <a:ext cx="34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ó</a:t>
                </a:r>
                <a:endParaRPr lang="en-US"/>
              </a:p>
            </p:txBody>
          </p:sp>
          <p:sp>
            <p:nvSpPr>
              <p:cNvPr id="25824" name="Rectangle 584"/>
              <p:cNvSpPr>
                <a:spLocks noChangeArrowheads="1"/>
              </p:cNvSpPr>
              <p:nvPr/>
            </p:nvSpPr>
            <p:spPr bwMode="auto">
              <a:xfrm>
                <a:off x="1541" y="2128"/>
                <a:ext cx="17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(auton</a:t>
                </a:r>
                <a:endParaRPr lang="en-US"/>
              </a:p>
            </p:txBody>
          </p:sp>
          <p:sp>
            <p:nvSpPr>
              <p:cNvPr id="25825" name="Rectangle 585"/>
              <p:cNvSpPr>
                <a:spLocks noChangeArrowheads="1"/>
              </p:cNvSpPr>
              <p:nvPr/>
            </p:nvSpPr>
            <p:spPr bwMode="auto">
              <a:xfrm>
                <a:off x="1706" y="2128"/>
                <a:ext cx="34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ó</a:t>
                </a:r>
                <a:endParaRPr lang="en-US"/>
              </a:p>
            </p:txBody>
          </p:sp>
          <p:sp>
            <p:nvSpPr>
              <p:cNvPr id="25826" name="Rectangle 586"/>
              <p:cNvSpPr>
                <a:spLocks noChangeArrowheads="1"/>
              </p:cNvSpPr>
              <p:nvPr/>
            </p:nvSpPr>
            <p:spPr bwMode="auto">
              <a:xfrm>
                <a:off x="1739" y="2128"/>
                <a:ext cx="66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m </a:t>
                </a:r>
                <a:endParaRPr lang="en-US"/>
              </a:p>
            </p:txBody>
          </p:sp>
          <p:sp>
            <p:nvSpPr>
              <p:cNvPr id="25827" name="Rectangle 587"/>
              <p:cNvSpPr>
                <a:spLocks noChangeArrowheads="1"/>
              </p:cNvSpPr>
              <p:nvPr/>
            </p:nvSpPr>
            <p:spPr bwMode="auto">
              <a:xfrm>
                <a:off x="1801" y="2128"/>
                <a:ext cx="3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é</a:t>
                </a:r>
                <a:endParaRPr lang="en-US"/>
              </a:p>
            </p:txBody>
          </p:sp>
          <p:sp>
            <p:nvSpPr>
              <p:cNvPr id="25828" name="Rectangle 588"/>
              <p:cNvSpPr>
                <a:spLocks noChangeArrowheads="1"/>
              </p:cNvSpPr>
              <p:nvPr/>
            </p:nvSpPr>
            <p:spPr bwMode="auto">
              <a:xfrm>
                <a:off x="1832" y="2128"/>
                <a:ext cx="268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s viselked</a:t>
                </a:r>
                <a:endParaRPr lang="en-US"/>
              </a:p>
            </p:txBody>
          </p:sp>
          <p:sp>
            <p:nvSpPr>
              <p:cNvPr id="25829" name="Rectangle 589"/>
              <p:cNvSpPr>
                <a:spLocks noChangeArrowheads="1"/>
              </p:cNvSpPr>
              <p:nvPr/>
            </p:nvSpPr>
            <p:spPr bwMode="auto">
              <a:xfrm>
                <a:off x="2088" y="2128"/>
                <a:ext cx="3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é</a:t>
                </a:r>
                <a:endParaRPr lang="en-US"/>
              </a:p>
            </p:txBody>
          </p:sp>
          <p:sp>
            <p:nvSpPr>
              <p:cNvPr id="25830" name="Rectangle 590"/>
              <p:cNvSpPr>
                <a:spLocks noChangeArrowheads="1"/>
              </p:cNvSpPr>
              <p:nvPr/>
            </p:nvSpPr>
            <p:spPr bwMode="auto">
              <a:xfrm>
                <a:off x="2118" y="2128"/>
                <a:ext cx="109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se v</a:t>
                </a:r>
                <a:endParaRPr lang="en-US"/>
              </a:p>
            </p:txBody>
          </p:sp>
          <p:sp>
            <p:nvSpPr>
              <p:cNvPr id="25831" name="Rectangle 591"/>
              <p:cNvSpPr>
                <a:spLocks noChangeArrowheads="1"/>
              </p:cNvSpPr>
              <p:nvPr/>
            </p:nvSpPr>
            <p:spPr bwMode="auto">
              <a:xfrm>
                <a:off x="2222" y="2128"/>
                <a:ext cx="3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á</a:t>
                </a:r>
                <a:endParaRPr lang="en-US"/>
              </a:p>
            </p:txBody>
          </p:sp>
          <p:sp>
            <p:nvSpPr>
              <p:cNvPr id="25832" name="Rectangle 592"/>
              <p:cNvSpPr>
                <a:spLocks noChangeArrowheads="1"/>
              </p:cNvSpPr>
              <p:nvPr/>
            </p:nvSpPr>
            <p:spPr bwMode="auto">
              <a:xfrm>
                <a:off x="2252" y="2128"/>
                <a:ext cx="125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lasz)</a:t>
                </a:r>
                <a:endParaRPr lang="en-US"/>
              </a:p>
            </p:txBody>
          </p:sp>
          <p:sp>
            <p:nvSpPr>
              <p:cNvPr id="25833" name="Rectangle 593"/>
              <p:cNvSpPr>
                <a:spLocks noChangeArrowheads="1"/>
              </p:cNvSpPr>
              <p:nvPr/>
            </p:nvSpPr>
            <p:spPr bwMode="auto">
              <a:xfrm>
                <a:off x="1424" y="1300"/>
                <a:ext cx="196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Helyzet</a:t>
                </a:r>
                <a:endParaRPr lang="en-US"/>
              </a:p>
            </p:txBody>
          </p:sp>
          <p:sp>
            <p:nvSpPr>
              <p:cNvPr id="25834" name="Rectangle 594"/>
              <p:cNvSpPr>
                <a:spLocks noChangeArrowheads="1"/>
              </p:cNvSpPr>
              <p:nvPr/>
            </p:nvSpPr>
            <p:spPr bwMode="auto">
              <a:xfrm>
                <a:off x="1611" y="1300"/>
                <a:ext cx="3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é</a:t>
                </a:r>
                <a:endParaRPr lang="en-US"/>
              </a:p>
            </p:txBody>
          </p:sp>
          <p:sp>
            <p:nvSpPr>
              <p:cNvPr id="25835" name="Rectangle 595"/>
              <p:cNvSpPr>
                <a:spLocks noChangeArrowheads="1"/>
              </p:cNvSpPr>
              <p:nvPr/>
            </p:nvSpPr>
            <p:spPr bwMode="auto">
              <a:xfrm>
                <a:off x="1641" y="1300"/>
                <a:ext cx="4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rt</a:t>
                </a:r>
                <a:endParaRPr lang="en-US"/>
              </a:p>
            </p:txBody>
          </p:sp>
          <p:sp>
            <p:nvSpPr>
              <p:cNvPr id="25836" name="Rectangle 596"/>
              <p:cNvSpPr>
                <a:spLocks noChangeArrowheads="1"/>
              </p:cNvSpPr>
              <p:nvPr/>
            </p:nvSpPr>
            <p:spPr bwMode="auto">
              <a:xfrm>
                <a:off x="1680" y="1300"/>
                <a:ext cx="3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é</a:t>
                </a:r>
                <a:endParaRPr lang="en-US"/>
              </a:p>
            </p:txBody>
          </p:sp>
          <p:sp>
            <p:nvSpPr>
              <p:cNvPr id="25837" name="Rectangle 597"/>
              <p:cNvSpPr>
                <a:spLocks noChangeArrowheads="1"/>
              </p:cNvSpPr>
              <p:nvPr/>
            </p:nvSpPr>
            <p:spPr bwMode="auto">
              <a:xfrm>
                <a:off x="1709" y="1300"/>
                <a:ext cx="78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kel</a:t>
                </a:r>
                <a:endParaRPr lang="en-US"/>
              </a:p>
            </p:txBody>
          </p:sp>
          <p:sp>
            <p:nvSpPr>
              <p:cNvPr id="25838" name="Rectangle 598"/>
              <p:cNvSpPr>
                <a:spLocks noChangeArrowheads="1"/>
              </p:cNvSpPr>
              <p:nvPr/>
            </p:nvSpPr>
            <p:spPr bwMode="auto">
              <a:xfrm>
                <a:off x="1784" y="1300"/>
                <a:ext cx="3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é</a:t>
                </a:r>
                <a:endParaRPr lang="en-US"/>
              </a:p>
            </p:txBody>
          </p:sp>
          <p:sp>
            <p:nvSpPr>
              <p:cNvPr id="25839" name="Rectangle 599"/>
              <p:cNvSpPr>
                <a:spLocks noChangeArrowheads="1"/>
              </p:cNvSpPr>
              <p:nvPr/>
            </p:nvSpPr>
            <p:spPr bwMode="auto">
              <a:xfrm>
                <a:off x="1814" y="1300"/>
                <a:ext cx="3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s</a:t>
                </a:r>
                <a:endParaRPr lang="en-US"/>
              </a:p>
            </p:txBody>
          </p:sp>
          <p:sp>
            <p:nvSpPr>
              <p:cNvPr id="25840" name="Rectangle 600"/>
              <p:cNvSpPr>
                <a:spLocks noChangeArrowheads="1"/>
              </p:cNvSpPr>
              <p:nvPr/>
            </p:nvSpPr>
            <p:spPr bwMode="auto">
              <a:xfrm>
                <a:off x="1592" y="1720"/>
                <a:ext cx="28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„</a:t>
                </a:r>
                <a:endParaRPr lang="en-US"/>
              </a:p>
            </p:txBody>
          </p:sp>
          <p:sp>
            <p:nvSpPr>
              <p:cNvPr id="25841" name="Rectangle 601"/>
              <p:cNvSpPr>
                <a:spLocks noChangeArrowheads="1"/>
              </p:cNvSpPr>
              <p:nvPr/>
            </p:nvSpPr>
            <p:spPr bwMode="auto">
              <a:xfrm>
                <a:off x="1618" y="1720"/>
                <a:ext cx="40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D</a:t>
                </a:r>
                <a:endParaRPr lang="en-US"/>
              </a:p>
            </p:txBody>
          </p:sp>
          <p:sp>
            <p:nvSpPr>
              <p:cNvPr id="25842" name="Rectangle 602"/>
              <p:cNvSpPr>
                <a:spLocks noChangeArrowheads="1"/>
              </p:cNvSpPr>
              <p:nvPr/>
            </p:nvSpPr>
            <p:spPr bwMode="auto">
              <a:xfrm>
                <a:off x="1657" y="1720"/>
                <a:ext cx="34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ö</a:t>
                </a:r>
                <a:endParaRPr lang="en-US"/>
              </a:p>
            </p:txBody>
          </p:sp>
          <p:sp>
            <p:nvSpPr>
              <p:cNvPr id="25843" name="Rectangle 603"/>
              <p:cNvSpPr>
                <a:spLocks noChangeArrowheads="1"/>
              </p:cNvSpPr>
              <p:nvPr/>
            </p:nvSpPr>
            <p:spPr bwMode="auto">
              <a:xfrm>
                <a:off x="1690" y="1720"/>
                <a:ext cx="53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nt</a:t>
                </a:r>
                <a:endParaRPr lang="en-US"/>
              </a:p>
            </p:txBody>
          </p:sp>
          <p:sp>
            <p:nvSpPr>
              <p:cNvPr id="25844" name="Rectangle 604"/>
              <p:cNvSpPr>
                <a:spLocks noChangeArrowheads="1"/>
              </p:cNvSpPr>
              <p:nvPr/>
            </p:nvSpPr>
            <p:spPr bwMode="auto">
              <a:xfrm>
                <a:off x="1741" y="1720"/>
                <a:ext cx="3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é</a:t>
                </a:r>
                <a:endParaRPr lang="en-US"/>
              </a:p>
            </p:txBody>
          </p:sp>
          <p:sp>
            <p:nvSpPr>
              <p:cNvPr id="25845" name="Rectangle 605"/>
              <p:cNvSpPr>
                <a:spLocks noChangeArrowheads="1"/>
              </p:cNvSpPr>
              <p:nvPr/>
            </p:nvSpPr>
            <p:spPr bwMode="auto">
              <a:xfrm>
                <a:off x="1771" y="1720"/>
                <a:ext cx="3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s</a:t>
                </a:r>
                <a:endParaRPr lang="en-US"/>
              </a:p>
            </p:txBody>
          </p:sp>
          <p:sp>
            <p:nvSpPr>
              <p:cNvPr id="25846" name="Rectangle 606"/>
              <p:cNvSpPr>
                <a:spLocks noChangeArrowheads="1"/>
              </p:cNvSpPr>
              <p:nvPr/>
            </p:nvSpPr>
            <p:spPr bwMode="auto">
              <a:xfrm>
                <a:off x="1801" y="1720"/>
                <a:ext cx="28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”</a:t>
                </a:r>
                <a:endParaRPr lang="en-US"/>
              </a:p>
            </p:txBody>
          </p:sp>
          <p:sp>
            <p:nvSpPr>
              <p:cNvPr id="25847" name="Rectangle 607"/>
              <p:cNvSpPr>
                <a:spLocks noChangeArrowheads="1"/>
              </p:cNvSpPr>
              <p:nvPr/>
            </p:nvSpPr>
            <p:spPr bwMode="auto">
              <a:xfrm>
                <a:off x="1540" y="2064"/>
                <a:ext cx="37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V</a:t>
                </a:r>
                <a:endParaRPr lang="en-US"/>
              </a:p>
            </p:txBody>
          </p:sp>
          <p:sp>
            <p:nvSpPr>
              <p:cNvPr id="25848" name="Rectangle 608"/>
              <p:cNvSpPr>
                <a:spLocks noChangeArrowheads="1"/>
              </p:cNvSpPr>
              <p:nvPr/>
            </p:nvSpPr>
            <p:spPr bwMode="auto">
              <a:xfrm>
                <a:off x="1577" y="2064"/>
                <a:ext cx="3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é</a:t>
                </a:r>
                <a:endParaRPr lang="en-US"/>
              </a:p>
            </p:txBody>
          </p:sp>
          <p:sp>
            <p:nvSpPr>
              <p:cNvPr id="25849" name="Rectangle 609"/>
              <p:cNvSpPr>
                <a:spLocks noChangeArrowheads="1"/>
              </p:cNvSpPr>
              <p:nvPr/>
            </p:nvSpPr>
            <p:spPr bwMode="auto">
              <a:xfrm>
                <a:off x="1607" y="2064"/>
                <a:ext cx="187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grehajt</a:t>
                </a:r>
                <a:endParaRPr lang="en-US"/>
              </a:p>
            </p:txBody>
          </p:sp>
          <p:sp>
            <p:nvSpPr>
              <p:cNvPr id="25850" name="Rectangle 610"/>
              <p:cNvSpPr>
                <a:spLocks noChangeArrowheads="1"/>
              </p:cNvSpPr>
              <p:nvPr/>
            </p:nvSpPr>
            <p:spPr bwMode="auto">
              <a:xfrm>
                <a:off x="1786" y="2064"/>
                <a:ext cx="3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é</a:t>
                </a:r>
                <a:endParaRPr lang="en-US"/>
              </a:p>
            </p:txBody>
          </p:sp>
          <p:sp>
            <p:nvSpPr>
              <p:cNvPr id="25851" name="Rectangle 611"/>
              <p:cNvSpPr>
                <a:spLocks noChangeArrowheads="1"/>
              </p:cNvSpPr>
              <p:nvPr/>
            </p:nvSpPr>
            <p:spPr bwMode="auto">
              <a:xfrm>
                <a:off x="1816" y="2064"/>
                <a:ext cx="219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s, integr</a:t>
                </a:r>
                <a:endParaRPr lang="en-US"/>
              </a:p>
            </p:txBody>
          </p:sp>
          <p:sp>
            <p:nvSpPr>
              <p:cNvPr id="25852" name="Rectangle 612"/>
              <p:cNvSpPr>
                <a:spLocks noChangeArrowheads="1"/>
              </p:cNvSpPr>
              <p:nvPr/>
            </p:nvSpPr>
            <p:spPr bwMode="auto">
              <a:xfrm>
                <a:off x="2026" y="2064"/>
                <a:ext cx="3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á</a:t>
                </a:r>
                <a:endParaRPr lang="en-US"/>
              </a:p>
            </p:txBody>
          </p:sp>
          <p:sp>
            <p:nvSpPr>
              <p:cNvPr id="25853" name="Rectangle 613"/>
              <p:cNvSpPr>
                <a:spLocks noChangeArrowheads="1"/>
              </p:cNvSpPr>
              <p:nvPr/>
            </p:nvSpPr>
            <p:spPr bwMode="auto">
              <a:xfrm>
                <a:off x="2056" y="2064"/>
                <a:ext cx="47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ci</a:t>
                </a:r>
                <a:endParaRPr lang="en-US"/>
              </a:p>
            </p:txBody>
          </p:sp>
          <p:sp>
            <p:nvSpPr>
              <p:cNvPr id="25854" name="Rectangle 614"/>
              <p:cNvSpPr>
                <a:spLocks noChangeArrowheads="1"/>
              </p:cNvSpPr>
              <p:nvPr/>
            </p:nvSpPr>
            <p:spPr bwMode="auto">
              <a:xfrm>
                <a:off x="2101" y="2064"/>
                <a:ext cx="34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ó</a:t>
                </a:r>
                <a:endParaRPr lang="en-US"/>
              </a:p>
            </p:txBody>
          </p:sp>
          <p:sp>
            <p:nvSpPr>
              <p:cNvPr id="25855" name="Rectangle 615"/>
              <p:cNvSpPr>
                <a:spLocks noChangeArrowheads="1"/>
              </p:cNvSpPr>
              <p:nvPr/>
            </p:nvSpPr>
            <p:spPr bwMode="auto">
              <a:xfrm>
                <a:off x="1541" y="2128"/>
                <a:ext cx="17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(auton</a:t>
                </a:r>
                <a:endParaRPr lang="en-US"/>
              </a:p>
            </p:txBody>
          </p:sp>
          <p:sp>
            <p:nvSpPr>
              <p:cNvPr id="25856" name="Rectangle 616"/>
              <p:cNvSpPr>
                <a:spLocks noChangeArrowheads="1"/>
              </p:cNvSpPr>
              <p:nvPr/>
            </p:nvSpPr>
            <p:spPr bwMode="auto">
              <a:xfrm>
                <a:off x="1706" y="2128"/>
                <a:ext cx="34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ó</a:t>
                </a:r>
                <a:endParaRPr lang="en-US"/>
              </a:p>
            </p:txBody>
          </p:sp>
          <p:sp>
            <p:nvSpPr>
              <p:cNvPr id="25857" name="Rectangle 617"/>
              <p:cNvSpPr>
                <a:spLocks noChangeArrowheads="1"/>
              </p:cNvSpPr>
              <p:nvPr/>
            </p:nvSpPr>
            <p:spPr bwMode="auto">
              <a:xfrm>
                <a:off x="1739" y="2128"/>
                <a:ext cx="66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m </a:t>
                </a:r>
                <a:endParaRPr lang="en-US"/>
              </a:p>
            </p:txBody>
          </p:sp>
          <p:sp>
            <p:nvSpPr>
              <p:cNvPr id="25858" name="Rectangle 618"/>
              <p:cNvSpPr>
                <a:spLocks noChangeArrowheads="1"/>
              </p:cNvSpPr>
              <p:nvPr/>
            </p:nvSpPr>
            <p:spPr bwMode="auto">
              <a:xfrm>
                <a:off x="1801" y="2128"/>
                <a:ext cx="3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é</a:t>
                </a:r>
                <a:endParaRPr lang="en-US"/>
              </a:p>
            </p:txBody>
          </p:sp>
          <p:sp>
            <p:nvSpPr>
              <p:cNvPr id="25859" name="Rectangle 619"/>
              <p:cNvSpPr>
                <a:spLocks noChangeArrowheads="1"/>
              </p:cNvSpPr>
              <p:nvPr/>
            </p:nvSpPr>
            <p:spPr bwMode="auto">
              <a:xfrm>
                <a:off x="1832" y="2128"/>
                <a:ext cx="268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s viselked</a:t>
                </a:r>
                <a:endParaRPr lang="en-US"/>
              </a:p>
            </p:txBody>
          </p:sp>
          <p:sp>
            <p:nvSpPr>
              <p:cNvPr id="25860" name="Rectangle 620"/>
              <p:cNvSpPr>
                <a:spLocks noChangeArrowheads="1"/>
              </p:cNvSpPr>
              <p:nvPr/>
            </p:nvSpPr>
            <p:spPr bwMode="auto">
              <a:xfrm>
                <a:off x="2088" y="2128"/>
                <a:ext cx="3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é</a:t>
                </a:r>
                <a:endParaRPr lang="en-US"/>
              </a:p>
            </p:txBody>
          </p:sp>
          <p:sp>
            <p:nvSpPr>
              <p:cNvPr id="25861" name="Rectangle 621"/>
              <p:cNvSpPr>
                <a:spLocks noChangeArrowheads="1"/>
              </p:cNvSpPr>
              <p:nvPr/>
            </p:nvSpPr>
            <p:spPr bwMode="auto">
              <a:xfrm>
                <a:off x="2118" y="2128"/>
                <a:ext cx="109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se v</a:t>
                </a:r>
                <a:endParaRPr lang="en-US"/>
              </a:p>
            </p:txBody>
          </p:sp>
          <p:sp>
            <p:nvSpPr>
              <p:cNvPr id="25862" name="Rectangle 622"/>
              <p:cNvSpPr>
                <a:spLocks noChangeArrowheads="1"/>
              </p:cNvSpPr>
              <p:nvPr/>
            </p:nvSpPr>
            <p:spPr bwMode="auto">
              <a:xfrm>
                <a:off x="2222" y="2128"/>
                <a:ext cx="31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á</a:t>
                </a:r>
                <a:endParaRPr lang="en-US"/>
              </a:p>
            </p:txBody>
          </p:sp>
          <p:sp>
            <p:nvSpPr>
              <p:cNvPr id="25863" name="Rectangle 623"/>
              <p:cNvSpPr>
                <a:spLocks noChangeArrowheads="1"/>
              </p:cNvSpPr>
              <p:nvPr/>
            </p:nvSpPr>
            <p:spPr bwMode="auto">
              <a:xfrm>
                <a:off x="2252" y="2128"/>
                <a:ext cx="125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66"/>
                    </a:solidFill>
                  </a:rPr>
                  <a:t>lasz)</a:t>
                </a:r>
                <a:endParaRPr lang="en-US"/>
              </a:p>
            </p:txBody>
          </p:sp>
          <p:grpSp>
            <p:nvGrpSpPr>
              <p:cNvPr id="25864" name="Group 624"/>
              <p:cNvGrpSpPr>
                <a:grpSpLocks/>
              </p:cNvGrpSpPr>
              <p:nvPr/>
            </p:nvGrpSpPr>
            <p:grpSpPr bwMode="auto">
              <a:xfrm>
                <a:off x="1157" y="1989"/>
                <a:ext cx="31" cy="189"/>
                <a:chOff x="1157" y="1989"/>
                <a:chExt cx="31" cy="189"/>
              </a:xfrm>
            </p:grpSpPr>
            <p:sp>
              <p:nvSpPr>
                <p:cNvPr id="25875" name="Oval 625"/>
                <p:cNvSpPr>
                  <a:spLocks noChangeArrowheads="1"/>
                </p:cNvSpPr>
                <p:nvPr/>
              </p:nvSpPr>
              <p:spPr bwMode="auto">
                <a:xfrm>
                  <a:off x="1157" y="1989"/>
                  <a:ext cx="31" cy="189"/>
                </a:xfrm>
                <a:prstGeom prst="ellipse">
                  <a:avLst/>
                </a:prstGeom>
                <a:solidFill>
                  <a:srgbClr val="3333CC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76" name="Oval 626"/>
                <p:cNvSpPr>
                  <a:spLocks noChangeArrowheads="1"/>
                </p:cNvSpPr>
                <p:nvPr/>
              </p:nvSpPr>
              <p:spPr bwMode="auto">
                <a:xfrm>
                  <a:off x="1157" y="1989"/>
                  <a:ext cx="31" cy="189"/>
                </a:xfrm>
                <a:prstGeom prst="ellipse">
                  <a:avLst/>
                </a:prstGeom>
                <a:noFill/>
                <a:ln w="4763" cap="rnd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865" name="Rectangle 627"/>
              <p:cNvSpPr>
                <a:spLocks noChangeArrowheads="1"/>
              </p:cNvSpPr>
              <p:nvPr/>
            </p:nvSpPr>
            <p:spPr bwMode="auto">
              <a:xfrm>
                <a:off x="1196" y="2060"/>
                <a:ext cx="80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00"/>
                    </a:solidFill>
                  </a:rPr>
                  <a:t>DR</a:t>
                </a:r>
                <a:endParaRPr lang="en-US"/>
              </a:p>
            </p:txBody>
          </p:sp>
          <p:grpSp>
            <p:nvGrpSpPr>
              <p:cNvPr id="25866" name="Group 628"/>
              <p:cNvGrpSpPr>
                <a:grpSpLocks/>
              </p:cNvGrpSpPr>
              <p:nvPr/>
            </p:nvGrpSpPr>
            <p:grpSpPr bwMode="auto">
              <a:xfrm>
                <a:off x="1157" y="1989"/>
                <a:ext cx="31" cy="189"/>
                <a:chOff x="1157" y="1989"/>
                <a:chExt cx="31" cy="189"/>
              </a:xfrm>
            </p:grpSpPr>
            <p:sp>
              <p:nvSpPr>
                <p:cNvPr id="25873" name="Oval 629"/>
                <p:cNvSpPr>
                  <a:spLocks noChangeArrowheads="1"/>
                </p:cNvSpPr>
                <p:nvPr/>
              </p:nvSpPr>
              <p:spPr bwMode="auto">
                <a:xfrm>
                  <a:off x="1157" y="1989"/>
                  <a:ext cx="31" cy="189"/>
                </a:xfrm>
                <a:prstGeom prst="ellipse">
                  <a:avLst/>
                </a:prstGeom>
                <a:solidFill>
                  <a:srgbClr val="3333CC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74" name="Oval 630"/>
                <p:cNvSpPr>
                  <a:spLocks noChangeArrowheads="1"/>
                </p:cNvSpPr>
                <p:nvPr/>
              </p:nvSpPr>
              <p:spPr bwMode="auto">
                <a:xfrm>
                  <a:off x="1157" y="1989"/>
                  <a:ext cx="31" cy="189"/>
                </a:xfrm>
                <a:prstGeom prst="ellipse">
                  <a:avLst/>
                </a:prstGeom>
                <a:noFill/>
                <a:ln w="4763" cap="rnd">
                  <a:solidFill>
                    <a:srgbClr val="3333C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5867" name="Rectangle 631"/>
              <p:cNvSpPr>
                <a:spLocks noChangeArrowheads="1"/>
              </p:cNvSpPr>
              <p:nvPr/>
            </p:nvSpPr>
            <p:spPr bwMode="auto">
              <a:xfrm>
                <a:off x="1196" y="2060"/>
                <a:ext cx="80" cy="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700" b="1">
                    <a:solidFill>
                      <a:srgbClr val="000000"/>
                    </a:solidFill>
                  </a:rPr>
                  <a:t>DR</a:t>
                </a:r>
                <a:endParaRPr lang="en-US"/>
              </a:p>
            </p:txBody>
          </p:sp>
          <p:grpSp>
            <p:nvGrpSpPr>
              <p:cNvPr id="25868" name="Group 632"/>
              <p:cNvGrpSpPr>
                <a:grpSpLocks/>
              </p:cNvGrpSpPr>
              <p:nvPr/>
            </p:nvGrpSpPr>
            <p:grpSpPr bwMode="auto">
              <a:xfrm>
                <a:off x="508" y="1577"/>
                <a:ext cx="559" cy="577"/>
                <a:chOff x="508" y="1577"/>
                <a:chExt cx="559" cy="577"/>
              </a:xfrm>
            </p:grpSpPr>
            <p:sp>
              <p:nvSpPr>
                <p:cNvPr id="25869" name="Freeform 633"/>
                <p:cNvSpPr>
                  <a:spLocks/>
                </p:cNvSpPr>
                <p:nvPr/>
              </p:nvSpPr>
              <p:spPr bwMode="auto">
                <a:xfrm>
                  <a:off x="508" y="1577"/>
                  <a:ext cx="559" cy="577"/>
                </a:xfrm>
                <a:custGeom>
                  <a:avLst/>
                  <a:gdLst>
                    <a:gd name="T0" fmla="*/ 8301 w 8301"/>
                    <a:gd name="T1" fmla="*/ 8574 h 8574"/>
                    <a:gd name="T2" fmla="*/ 0 w 8301"/>
                    <a:gd name="T3" fmla="*/ 5512 h 8574"/>
                    <a:gd name="T4" fmla="*/ 0 w 8301"/>
                    <a:gd name="T5" fmla="*/ 3762 h 8574"/>
                    <a:gd name="T6" fmla="*/ 5534 w 8301"/>
                    <a:gd name="T7" fmla="*/ 875 h 8574"/>
                    <a:gd name="T8" fmla="*/ 5534 w 8301"/>
                    <a:gd name="T9" fmla="*/ 0 h 8574"/>
                    <a:gd name="T10" fmla="*/ 8300 w 8301"/>
                    <a:gd name="T11" fmla="*/ 1574 h 8574"/>
                    <a:gd name="T12" fmla="*/ 5534 w 8301"/>
                    <a:gd name="T13" fmla="*/ 3500 h 8574"/>
                    <a:gd name="T14" fmla="*/ 5534 w 8301"/>
                    <a:gd name="T15" fmla="*/ 2625 h 8574"/>
                    <a:gd name="T16" fmla="*/ 347 w 8301"/>
                    <a:gd name="T17" fmla="*/ 4637 h 8574"/>
                    <a:gd name="T18" fmla="*/ 347 w 8301"/>
                    <a:gd name="T19" fmla="*/ 4637 h 8574"/>
                    <a:gd name="T20" fmla="*/ 8300 w 8301"/>
                    <a:gd name="T21" fmla="*/ 6824 h 8574"/>
                    <a:gd name="T22" fmla="*/ 8301 w 8301"/>
                    <a:gd name="T23" fmla="*/ 8574 h 857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301"/>
                    <a:gd name="T37" fmla="*/ 0 h 8574"/>
                    <a:gd name="T38" fmla="*/ 8301 w 8301"/>
                    <a:gd name="T39" fmla="*/ 8574 h 857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301" h="8574">
                      <a:moveTo>
                        <a:pt x="8301" y="8574"/>
                      </a:moveTo>
                      <a:cubicBezTo>
                        <a:pt x="3717" y="8574"/>
                        <a:pt x="0" y="7204"/>
                        <a:pt x="0" y="5512"/>
                      </a:cubicBezTo>
                      <a:lnTo>
                        <a:pt x="0" y="3762"/>
                      </a:lnTo>
                      <a:cubicBezTo>
                        <a:pt x="0" y="2464"/>
                        <a:pt x="2218" y="1308"/>
                        <a:pt x="5534" y="875"/>
                      </a:cubicBezTo>
                      <a:lnTo>
                        <a:pt x="5534" y="0"/>
                      </a:lnTo>
                      <a:lnTo>
                        <a:pt x="8300" y="1574"/>
                      </a:lnTo>
                      <a:lnTo>
                        <a:pt x="5534" y="3500"/>
                      </a:lnTo>
                      <a:lnTo>
                        <a:pt x="5534" y="2625"/>
                      </a:lnTo>
                      <a:cubicBezTo>
                        <a:pt x="3033" y="2951"/>
                        <a:pt x="1105" y="3699"/>
                        <a:pt x="347" y="4637"/>
                      </a:cubicBezTo>
                      <a:cubicBezTo>
                        <a:pt x="1395" y="5935"/>
                        <a:pt x="4630" y="6824"/>
                        <a:pt x="8300" y="6824"/>
                      </a:cubicBezTo>
                      <a:lnTo>
                        <a:pt x="8301" y="8574"/>
                      </a:lnTo>
                      <a:close/>
                    </a:path>
                  </a:pathLst>
                </a:custGeom>
                <a:solidFill>
                  <a:srgbClr val="3333CC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70" name="Freeform 634"/>
                <p:cNvSpPr>
                  <a:spLocks/>
                </p:cNvSpPr>
                <p:nvPr/>
              </p:nvSpPr>
              <p:spPr bwMode="auto">
                <a:xfrm>
                  <a:off x="508" y="1830"/>
                  <a:ext cx="559" cy="324"/>
                </a:xfrm>
                <a:custGeom>
                  <a:avLst/>
                  <a:gdLst>
                    <a:gd name="T0" fmla="*/ 8301 w 8301"/>
                    <a:gd name="T1" fmla="*/ 4812 h 4812"/>
                    <a:gd name="T2" fmla="*/ 0 w 8301"/>
                    <a:gd name="T3" fmla="*/ 1750 h 4812"/>
                    <a:gd name="T4" fmla="*/ 0 w 8301"/>
                    <a:gd name="T5" fmla="*/ 0 h 4812"/>
                    <a:gd name="T6" fmla="*/ 8300 w 8301"/>
                    <a:gd name="T7" fmla="*/ 3062 h 4812"/>
                    <a:gd name="T8" fmla="*/ 8301 w 8301"/>
                    <a:gd name="T9" fmla="*/ 4812 h 481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301"/>
                    <a:gd name="T16" fmla="*/ 0 h 4812"/>
                    <a:gd name="T17" fmla="*/ 8301 w 8301"/>
                    <a:gd name="T18" fmla="*/ 4812 h 481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301" h="4812">
                      <a:moveTo>
                        <a:pt x="8301" y="4812"/>
                      </a:moveTo>
                      <a:cubicBezTo>
                        <a:pt x="3717" y="4812"/>
                        <a:pt x="0" y="3442"/>
                        <a:pt x="0" y="1750"/>
                      </a:cubicBezTo>
                      <a:lnTo>
                        <a:pt x="0" y="0"/>
                      </a:lnTo>
                      <a:cubicBezTo>
                        <a:pt x="0" y="1692"/>
                        <a:pt x="3717" y="3062"/>
                        <a:pt x="8300" y="3062"/>
                      </a:cubicBezTo>
                      <a:lnTo>
                        <a:pt x="8301" y="4812"/>
                      </a:lnTo>
                      <a:close/>
                    </a:path>
                  </a:pathLst>
                </a:custGeom>
                <a:solidFill>
                  <a:srgbClr val="2929A4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71" name="Freeform 635"/>
                <p:cNvSpPr>
                  <a:spLocks/>
                </p:cNvSpPr>
                <p:nvPr/>
              </p:nvSpPr>
              <p:spPr bwMode="auto">
                <a:xfrm>
                  <a:off x="508" y="1577"/>
                  <a:ext cx="559" cy="577"/>
                </a:xfrm>
                <a:custGeom>
                  <a:avLst/>
                  <a:gdLst>
                    <a:gd name="T0" fmla="*/ 8301 w 8301"/>
                    <a:gd name="T1" fmla="*/ 8574 h 8574"/>
                    <a:gd name="T2" fmla="*/ 0 w 8301"/>
                    <a:gd name="T3" fmla="*/ 5512 h 8574"/>
                    <a:gd name="T4" fmla="*/ 0 w 8301"/>
                    <a:gd name="T5" fmla="*/ 3762 h 8574"/>
                    <a:gd name="T6" fmla="*/ 5534 w 8301"/>
                    <a:gd name="T7" fmla="*/ 875 h 8574"/>
                    <a:gd name="T8" fmla="*/ 5534 w 8301"/>
                    <a:gd name="T9" fmla="*/ 0 h 8574"/>
                    <a:gd name="T10" fmla="*/ 8300 w 8301"/>
                    <a:gd name="T11" fmla="*/ 1574 h 8574"/>
                    <a:gd name="T12" fmla="*/ 5534 w 8301"/>
                    <a:gd name="T13" fmla="*/ 3500 h 8574"/>
                    <a:gd name="T14" fmla="*/ 5534 w 8301"/>
                    <a:gd name="T15" fmla="*/ 2625 h 8574"/>
                    <a:gd name="T16" fmla="*/ 347 w 8301"/>
                    <a:gd name="T17" fmla="*/ 4637 h 8574"/>
                    <a:gd name="T18" fmla="*/ 347 w 8301"/>
                    <a:gd name="T19" fmla="*/ 4637 h 8574"/>
                    <a:gd name="T20" fmla="*/ 8300 w 8301"/>
                    <a:gd name="T21" fmla="*/ 6824 h 8574"/>
                    <a:gd name="T22" fmla="*/ 8301 w 8301"/>
                    <a:gd name="T23" fmla="*/ 8574 h 857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8301"/>
                    <a:gd name="T37" fmla="*/ 0 h 8574"/>
                    <a:gd name="T38" fmla="*/ 8301 w 8301"/>
                    <a:gd name="T39" fmla="*/ 8574 h 857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8301" h="8574">
                      <a:moveTo>
                        <a:pt x="8301" y="8574"/>
                      </a:moveTo>
                      <a:cubicBezTo>
                        <a:pt x="3717" y="8574"/>
                        <a:pt x="0" y="7204"/>
                        <a:pt x="0" y="5512"/>
                      </a:cubicBezTo>
                      <a:lnTo>
                        <a:pt x="0" y="3762"/>
                      </a:lnTo>
                      <a:cubicBezTo>
                        <a:pt x="0" y="2464"/>
                        <a:pt x="2218" y="1308"/>
                        <a:pt x="5534" y="875"/>
                      </a:cubicBezTo>
                      <a:lnTo>
                        <a:pt x="5534" y="0"/>
                      </a:lnTo>
                      <a:lnTo>
                        <a:pt x="8300" y="1574"/>
                      </a:lnTo>
                      <a:lnTo>
                        <a:pt x="5534" y="3500"/>
                      </a:lnTo>
                      <a:lnTo>
                        <a:pt x="5534" y="2625"/>
                      </a:lnTo>
                      <a:cubicBezTo>
                        <a:pt x="3033" y="2951"/>
                        <a:pt x="1105" y="3699"/>
                        <a:pt x="347" y="4637"/>
                      </a:cubicBezTo>
                      <a:cubicBezTo>
                        <a:pt x="1395" y="5935"/>
                        <a:pt x="4630" y="6824"/>
                        <a:pt x="8300" y="6824"/>
                      </a:cubicBezTo>
                      <a:lnTo>
                        <a:pt x="8301" y="8574"/>
                      </a:lnTo>
                      <a:close/>
                    </a:path>
                  </a:pathLst>
                </a:custGeom>
                <a:noFill/>
                <a:ln w="47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72" name="Freeform 636"/>
                <p:cNvSpPr>
                  <a:spLocks/>
                </p:cNvSpPr>
                <p:nvPr/>
              </p:nvSpPr>
              <p:spPr bwMode="auto">
                <a:xfrm>
                  <a:off x="508" y="1830"/>
                  <a:ext cx="24" cy="59"/>
                </a:xfrm>
                <a:custGeom>
                  <a:avLst/>
                  <a:gdLst>
                    <a:gd name="T0" fmla="*/ 0 w 24"/>
                    <a:gd name="T1" fmla="*/ 0 h 59"/>
                    <a:gd name="T2" fmla="*/ 24 w 24"/>
                    <a:gd name="T3" fmla="*/ 59 h 59"/>
                    <a:gd name="T4" fmla="*/ 0 60000 65536"/>
                    <a:gd name="T5" fmla="*/ 0 60000 65536"/>
                    <a:gd name="T6" fmla="*/ 0 w 24"/>
                    <a:gd name="T7" fmla="*/ 0 h 59"/>
                    <a:gd name="T8" fmla="*/ 24 w 24"/>
                    <a:gd name="T9" fmla="*/ 59 h 59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24" h="59">
                      <a:moveTo>
                        <a:pt x="0" y="0"/>
                      </a:moveTo>
                      <a:cubicBezTo>
                        <a:pt x="0" y="20"/>
                        <a:pt x="8" y="40"/>
                        <a:pt x="24" y="59"/>
                      </a:cubicBezTo>
                    </a:path>
                  </a:pathLst>
                </a:custGeom>
                <a:noFill/>
                <a:ln w="47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5608" name="Text Box 637"/>
            <p:cNvSpPr txBox="1">
              <a:spLocks noChangeArrowheads="1"/>
            </p:cNvSpPr>
            <p:nvPr/>
          </p:nvSpPr>
          <p:spPr bwMode="auto">
            <a:xfrm>
              <a:off x="440" y="827"/>
              <a:ext cx="10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>
                  <a:solidFill>
                    <a:schemeClr val="hlink"/>
                  </a:solidFill>
                </a:rPr>
                <a:t>Neurobiológia</a:t>
              </a: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25609" name="Text Box 638"/>
            <p:cNvSpPr txBox="1">
              <a:spLocks noChangeArrowheads="1"/>
            </p:cNvSpPr>
            <p:nvPr/>
          </p:nvSpPr>
          <p:spPr bwMode="auto">
            <a:xfrm>
              <a:off x="434" y="2615"/>
              <a:ext cx="16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/>
                <a:t>„gátló kontroll” hipotézis</a:t>
              </a:r>
              <a:endParaRPr lang="en-US"/>
            </a:p>
          </p:txBody>
        </p:sp>
      </p:grpSp>
      <p:sp>
        <p:nvSpPr>
          <p:cNvPr id="32386" name="AutoShape 642"/>
          <p:cNvSpPr>
            <a:spLocks noChangeArrowheads="1"/>
          </p:cNvSpPr>
          <p:nvPr/>
        </p:nvSpPr>
        <p:spPr bwMode="auto">
          <a:xfrm rot="-3812212">
            <a:off x="4210051" y="3529012"/>
            <a:ext cx="704850" cy="1520825"/>
          </a:xfrm>
          <a:prstGeom prst="upDownArrow">
            <a:avLst>
              <a:gd name="adj1" fmla="val 50000"/>
              <a:gd name="adj2" fmla="val 4315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32389" name="Group 645"/>
          <p:cNvGrpSpPr>
            <a:grpSpLocks/>
          </p:cNvGrpSpPr>
          <p:nvPr/>
        </p:nvGrpSpPr>
        <p:grpSpPr bwMode="auto">
          <a:xfrm>
            <a:off x="5314950" y="4256088"/>
            <a:ext cx="3616325" cy="2395537"/>
            <a:chOff x="3348" y="2681"/>
            <a:chExt cx="2278" cy="1509"/>
          </a:xfrm>
        </p:grpSpPr>
        <p:sp>
          <p:nvSpPr>
            <p:cNvPr id="25605" name="Text Box 640"/>
            <p:cNvSpPr txBox="1">
              <a:spLocks noChangeArrowheads="1"/>
            </p:cNvSpPr>
            <p:nvPr/>
          </p:nvSpPr>
          <p:spPr bwMode="auto">
            <a:xfrm>
              <a:off x="3392" y="2915"/>
              <a:ext cx="2234" cy="12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/>
                <a:t>Mert megtanuljuk:</a:t>
              </a:r>
            </a:p>
            <a:p>
              <a:r>
                <a:rPr lang="hu-HU"/>
                <a:t>   felismerni partnerek szándékait</a:t>
              </a:r>
            </a:p>
            <a:p>
              <a:r>
                <a:rPr lang="hu-HU"/>
                <a:t>   kontrollálni indulatainkat</a:t>
              </a:r>
            </a:p>
            <a:p>
              <a:endParaRPr lang="hu-HU"/>
            </a:p>
            <a:p>
              <a:r>
                <a:rPr lang="hu-HU"/>
                <a:t>Mert egyéniségünkbe épülnek</a:t>
              </a:r>
            </a:p>
            <a:p>
              <a:r>
                <a:rPr lang="hu-HU"/>
                <a:t>   a szociális viszonyok szabályai</a:t>
              </a:r>
            </a:p>
            <a:p>
              <a:r>
                <a:rPr lang="hu-HU"/>
                <a:t>   szabálykövető magatartás   </a:t>
              </a:r>
              <a:endParaRPr lang="en-US"/>
            </a:p>
          </p:txBody>
        </p:sp>
        <p:sp>
          <p:nvSpPr>
            <p:cNvPr id="25606" name="Rectangle 644"/>
            <p:cNvSpPr>
              <a:spLocks noChangeArrowheads="1"/>
            </p:cNvSpPr>
            <p:nvPr/>
          </p:nvSpPr>
          <p:spPr bwMode="auto">
            <a:xfrm>
              <a:off x="3348" y="2681"/>
              <a:ext cx="9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>
                  <a:solidFill>
                    <a:schemeClr val="hlink"/>
                  </a:solidFill>
                </a:rPr>
                <a:t>Pszichológia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32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8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intheban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26100" y="962025"/>
            <a:ext cx="2519363" cy="183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25" y="962025"/>
            <a:ext cx="2468563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Szövegdoboz 17"/>
          <p:cNvSpPr txBox="1">
            <a:spLocks noChangeArrowheads="1"/>
          </p:cNvSpPr>
          <p:nvPr/>
        </p:nvSpPr>
        <p:spPr bwMode="auto">
          <a:xfrm>
            <a:off x="388938" y="106363"/>
            <a:ext cx="87598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4400">
                <a:solidFill>
                  <a:srgbClr val="CEA60D"/>
                </a:solidFill>
                <a:latin typeface="Optima HU Bd"/>
              </a:rPr>
              <a:t>Miért vagyunk agresszívek mégis?</a:t>
            </a:r>
            <a:endParaRPr lang="en-US" sz="2400">
              <a:latin typeface="Optima HU Bd"/>
            </a:endParaRPr>
          </a:p>
        </p:txBody>
      </p:sp>
      <p:sp>
        <p:nvSpPr>
          <p:cNvPr id="26628" name="AutoShape 13"/>
          <p:cNvSpPr>
            <a:spLocks noChangeArrowheads="1"/>
          </p:cNvSpPr>
          <p:nvPr/>
        </p:nvSpPr>
        <p:spPr bwMode="auto">
          <a:xfrm>
            <a:off x="3673475" y="1066800"/>
            <a:ext cx="1504950" cy="37306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altLang="en-US" sz="1600"/>
              <a:t>Homloklebeny</a:t>
            </a:r>
            <a:endParaRPr lang="en-US" altLang="en-US" sz="1600"/>
          </a:p>
        </p:txBody>
      </p:sp>
      <p:sp>
        <p:nvSpPr>
          <p:cNvPr id="26629" name="AutoShape 14"/>
          <p:cNvSpPr>
            <a:spLocks noChangeArrowheads="1"/>
          </p:cNvSpPr>
          <p:nvPr/>
        </p:nvSpPr>
        <p:spPr bwMode="auto">
          <a:xfrm>
            <a:off x="3865563" y="1633538"/>
            <a:ext cx="1122362" cy="37306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en-US" sz="1600"/>
              <a:t>Amygdala</a:t>
            </a:r>
            <a:endParaRPr lang="en-US" altLang="en-US" sz="1600"/>
          </a:p>
        </p:txBody>
      </p:sp>
      <p:sp>
        <p:nvSpPr>
          <p:cNvPr id="26630" name="AutoShape 15"/>
          <p:cNvSpPr>
            <a:spLocks noChangeArrowheads="1"/>
          </p:cNvSpPr>
          <p:nvPr/>
        </p:nvSpPr>
        <p:spPr bwMode="auto">
          <a:xfrm>
            <a:off x="3667125" y="2200275"/>
            <a:ext cx="1517650" cy="37306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en-US" sz="1600"/>
              <a:t>Hypothalamus</a:t>
            </a:r>
            <a:endParaRPr lang="en-US" altLang="en-US" sz="1600"/>
          </a:p>
        </p:txBody>
      </p:sp>
      <p:sp>
        <p:nvSpPr>
          <p:cNvPr id="26631" name="AutoShape 16"/>
          <p:cNvSpPr>
            <a:spLocks noChangeArrowheads="1"/>
          </p:cNvSpPr>
          <p:nvPr/>
        </p:nvSpPr>
        <p:spPr bwMode="auto">
          <a:xfrm>
            <a:off x="3921125" y="2767013"/>
            <a:ext cx="1011238" cy="37306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en-US" sz="1600"/>
              <a:t>Agytörzs</a:t>
            </a:r>
            <a:endParaRPr lang="en-US" altLang="en-US" sz="1600"/>
          </a:p>
        </p:txBody>
      </p:sp>
      <p:sp>
        <p:nvSpPr>
          <p:cNvPr id="26632" name="AutoShape 17"/>
          <p:cNvSpPr>
            <a:spLocks noChangeArrowheads="1"/>
          </p:cNvSpPr>
          <p:nvPr/>
        </p:nvSpPr>
        <p:spPr bwMode="auto">
          <a:xfrm>
            <a:off x="3870325" y="3335338"/>
            <a:ext cx="1111250" cy="37306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en-US" sz="1600">
                <a:solidFill>
                  <a:srgbClr val="FF0000"/>
                </a:solidFill>
              </a:rPr>
              <a:t>Ag</a:t>
            </a:r>
            <a:r>
              <a:rPr lang="en-US" altLang="en-US" sz="1600">
                <a:solidFill>
                  <a:srgbClr val="FF0000"/>
                </a:solidFill>
              </a:rPr>
              <a:t>r</a:t>
            </a:r>
            <a:r>
              <a:rPr lang="hu-HU" altLang="en-US" sz="1600">
                <a:solidFill>
                  <a:srgbClr val="FF0000"/>
                </a:solidFill>
              </a:rPr>
              <a:t>esszió</a:t>
            </a:r>
            <a:endParaRPr lang="en-US" altLang="en-US" sz="1600">
              <a:solidFill>
                <a:srgbClr val="FF0000"/>
              </a:solidFill>
            </a:endParaRPr>
          </a:p>
        </p:txBody>
      </p:sp>
      <p:sp>
        <p:nvSpPr>
          <p:cNvPr id="26633" name="Text Box 19"/>
          <p:cNvSpPr txBox="1">
            <a:spLocks noChangeArrowheads="1"/>
          </p:cNvSpPr>
          <p:nvPr/>
        </p:nvSpPr>
        <p:spPr bwMode="auto">
          <a:xfrm>
            <a:off x="3292475" y="833438"/>
            <a:ext cx="22685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en-US" sz="1200">
                <a:solidFill>
                  <a:srgbClr val="006600"/>
                </a:solidFill>
              </a:rPr>
              <a:t>F</a:t>
            </a:r>
            <a:r>
              <a:rPr lang="hu-HU" altLang="en-US" sz="1200">
                <a:solidFill>
                  <a:srgbClr val="006600"/>
                </a:solidFill>
              </a:rPr>
              <a:t>előbb (morális) döntéshozatal</a:t>
            </a:r>
            <a:endParaRPr lang="en-US" altLang="en-US" sz="1200">
              <a:solidFill>
                <a:srgbClr val="006600"/>
              </a:solidFill>
            </a:endParaRPr>
          </a:p>
        </p:txBody>
      </p:sp>
      <p:sp>
        <p:nvSpPr>
          <p:cNvPr id="26634" name="Text Box 20"/>
          <p:cNvSpPr txBox="1">
            <a:spLocks noChangeArrowheads="1"/>
          </p:cNvSpPr>
          <p:nvPr/>
        </p:nvSpPr>
        <p:spPr bwMode="auto">
          <a:xfrm>
            <a:off x="3732213" y="1398588"/>
            <a:ext cx="13906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altLang="en-US" sz="1200">
                <a:solidFill>
                  <a:srgbClr val="006600"/>
                </a:solidFill>
              </a:rPr>
              <a:t>emóciók kezelése</a:t>
            </a:r>
            <a:endParaRPr lang="en-US" altLang="en-US" sz="1200">
              <a:solidFill>
                <a:srgbClr val="006600"/>
              </a:solidFill>
            </a:endParaRPr>
          </a:p>
        </p:txBody>
      </p:sp>
      <p:sp>
        <p:nvSpPr>
          <p:cNvPr id="26635" name="Text Box 21"/>
          <p:cNvSpPr txBox="1">
            <a:spLocks noChangeArrowheads="1"/>
          </p:cNvSpPr>
          <p:nvPr/>
        </p:nvSpPr>
        <p:spPr bwMode="auto">
          <a:xfrm>
            <a:off x="4013200" y="1971675"/>
            <a:ext cx="8255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altLang="en-US" sz="1200">
                <a:solidFill>
                  <a:srgbClr val="006600"/>
                </a:solidFill>
              </a:rPr>
              <a:t>„parancs”</a:t>
            </a:r>
            <a:endParaRPr lang="en-US" altLang="en-US" sz="1200">
              <a:solidFill>
                <a:srgbClr val="006600"/>
              </a:solidFill>
            </a:endParaRPr>
          </a:p>
        </p:txBody>
      </p:sp>
      <p:sp>
        <p:nvSpPr>
          <p:cNvPr id="26636" name="Text Box 22"/>
          <p:cNvSpPr txBox="1">
            <a:spLocks noChangeArrowheads="1"/>
          </p:cNvSpPr>
          <p:nvPr/>
        </p:nvSpPr>
        <p:spPr bwMode="auto">
          <a:xfrm>
            <a:off x="3890963" y="2543175"/>
            <a:ext cx="10699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altLang="en-US" sz="1200">
                <a:solidFill>
                  <a:srgbClr val="006600"/>
                </a:solidFill>
              </a:rPr>
              <a:t>„végrehajtás”</a:t>
            </a:r>
            <a:endParaRPr lang="en-US" altLang="en-US" sz="1200">
              <a:solidFill>
                <a:srgbClr val="006600"/>
              </a:solidFill>
            </a:endParaRPr>
          </a:p>
        </p:txBody>
      </p:sp>
      <p:pic>
        <p:nvPicPr>
          <p:cNvPr id="12313" name="Picture 25" descr="1d4ff4ff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05550" y="2924175"/>
            <a:ext cx="1158875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346" name="Group 58"/>
          <p:cNvGrpSpPr>
            <a:grpSpLocks/>
          </p:cNvGrpSpPr>
          <p:nvPr/>
        </p:nvGrpSpPr>
        <p:grpSpPr bwMode="auto">
          <a:xfrm>
            <a:off x="1490663" y="2927350"/>
            <a:ext cx="1106487" cy="1571625"/>
            <a:chOff x="2109" y="2520"/>
            <a:chExt cx="697" cy="990"/>
          </a:xfrm>
        </p:grpSpPr>
        <p:pic>
          <p:nvPicPr>
            <p:cNvPr id="26651" name="Picture 3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2109" y="2528"/>
              <a:ext cx="697" cy="8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26652" name="Line 55"/>
            <p:cNvSpPr>
              <a:spLocks noChangeShapeType="1"/>
            </p:cNvSpPr>
            <p:nvPr/>
          </p:nvSpPr>
          <p:spPr bwMode="auto">
            <a:xfrm>
              <a:off x="2457" y="2520"/>
              <a:ext cx="0" cy="855"/>
            </a:xfrm>
            <a:prstGeom prst="line">
              <a:avLst/>
            </a:prstGeom>
            <a:noFill/>
            <a:ln w="5715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3" name="Rectangle 57"/>
            <p:cNvSpPr>
              <a:spLocks noChangeArrowheads="1"/>
            </p:cNvSpPr>
            <p:nvPr/>
          </p:nvSpPr>
          <p:spPr bwMode="auto">
            <a:xfrm>
              <a:off x="2111" y="3363"/>
              <a:ext cx="693" cy="1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600"/>
            </a:p>
          </p:txBody>
        </p:sp>
        <p:sp>
          <p:nvSpPr>
            <p:cNvPr id="26654" name="Text Box 56"/>
            <p:cNvSpPr txBox="1">
              <a:spLocks noChangeArrowheads="1"/>
            </p:cNvSpPr>
            <p:nvPr/>
          </p:nvSpPr>
          <p:spPr bwMode="auto">
            <a:xfrm>
              <a:off x="2122" y="3366"/>
              <a:ext cx="592" cy="1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altLang="en-US" sz="800">
                  <a:solidFill>
                    <a:schemeClr val="bg1"/>
                  </a:solidFill>
                </a:rPr>
                <a:t>Control         IED</a:t>
              </a:r>
              <a:endParaRPr lang="en-US" altLang="en-US" sz="800">
                <a:solidFill>
                  <a:schemeClr val="bg1"/>
                </a:solidFill>
              </a:endParaRPr>
            </a:p>
          </p:txBody>
        </p:sp>
      </p:grp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517525" y="4527550"/>
            <a:ext cx="30527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altLang="en-US" sz="1600">
                <a:solidFill>
                  <a:srgbClr val="006600"/>
                </a:solidFill>
              </a:rPr>
              <a:t>„Érzelmek fölötti kontroll elvész”</a:t>
            </a:r>
          </a:p>
          <a:p>
            <a:pPr algn="ctr"/>
            <a:r>
              <a:rPr lang="hu-HU" altLang="en-US" sz="1600">
                <a:solidFill>
                  <a:srgbClr val="006600"/>
                </a:solidFill>
              </a:rPr>
              <a:t>(amygdala hyperfunkció)</a:t>
            </a:r>
            <a:endParaRPr lang="en-US" altLang="en-US" sz="1600">
              <a:solidFill>
                <a:srgbClr val="006600"/>
              </a:solidFill>
            </a:endParaRPr>
          </a:p>
        </p:txBody>
      </p:sp>
      <p:grpSp>
        <p:nvGrpSpPr>
          <p:cNvPr id="12339" name="Group 51"/>
          <p:cNvGrpSpPr>
            <a:grpSpLocks/>
          </p:cNvGrpSpPr>
          <p:nvPr/>
        </p:nvGrpSpPr>
        <p:grpSpPr bwMode="auto">
          <a:xfrm>
            <a:off x="1449388" y="5200650"/>
            <a:ext cx="1190625" cy="1400175"/>
            <a:chOff x="1180" y="3276"/>
            <a:chExt cx="750" cy="882"/>
          </a:xfrm>
        </p:grpSpPr>
        <p:sp>
          <p:nvSpPr>
            <p:cNvPr id="26647" name="AutoShape 42"/>
            <p:cNvSpPr>
              <a:spLocks noChangeArrowheads="1"/>
            </p:cNvSpPr>
            <p:nvPr/>
          </p:nvSpPr>
          <p:spPr bwMode="auto">
            <a:xfrm>
              <a:off x="1185" y="3276"/>
              <a:ext cx="739" cy="191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altLang="en-US" sz="1200"/>
                <a:t>Homloklebeny</a:t>
              </a:r>
              <a:endParaRPr lang="en-US" altLang="en-US" sz="1200"/>
            </a:p>
          </p:txBody>
        </p:sp>
        <p:sp>
          <p:nvSpPr>
            <p:cNvPr id="26648" name="AutoShape 43"/>
            <p:cNvSpPr>
              <a:spLocks noChangeArrowheads="1"/>
            </p:cNvSpPr>
            <p:nvPr/>
          </p:nvSpPr>
          <p:spPr bwMode="auto">
            <a:xfrm>
              <a:off x="1180" y="3492"/>
              <a:ext cx="750" cy="235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altLang="en-US" sz="1600" b="1"/>
                <a:t>Amygdala</a:t>
              </a:r>
              <a:endParaRPr lang="en-US" altLang="en-US" sz="1600" b="1"/>
            </a:p>
          </p:txBody>
        </p:sp>
        <p:sp>
          <p:nvSpPr>
            <p:cNvPr id="26649" name="AutoShape 44"/>
            <p:cNvSpPr>
              <a:spLocks noChangeArrowheads="1"/>
            </p:cNvSpPr>
            <p:nvPr/>
          </p:nvSpPr>
          <p:spPr bwMode="auto">
            <a:xfrm>
              <a:off x="1182" y="3746"/>
              <a:ext cx="745" cy="191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altLang="en-US" sz="1200"/>
                <a:t>Hypothalamus</a:t>
              </a:r>
              <a:endParaRPr lang="en-US" altLang="en-US" sz="1200"/>
            </a:p>
          </p:txBody>
        </p:sp>
        <p:sp>
          <p:nvSpPr>
            <p:cNvPr id="26650" name="AutoShape 45"/>
            <p:cNvSpPr>
              <a:spLocks noChangeArrowheads="1"/>
            </p:cNvSpPr>
            <p:nvPr/>
          </p:nvSpPr>
          <p:spPr bwMode="auto">
            <a:xfrm>
              <a:off x="1272" y="3967"/>
              <a:ext cx="507" cy="191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altLang="en-US" sz="1200"/>
                <a:t>Agytörzs</a:t>
              </a:r>
              <a:endParaRPr lang="en-US" altLang="en-US" sz="1200"/>
            </a:p>
          </p:txBody>
        </p:sp>
      </p:grp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5535613" y="4527550"/>
            <a:ext cx="27019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altLang="en-US" sz="1600">
                <a:solidFill>
                  <a:srgbClr val="006600"/>
                </a:solidFill>
              </a:rPr>
              <a:t>„Morális kontroll elvesztése”</a:t>
            </a:r>
          </a:p>
          <a:p>
            <a:pPr algn="ctr"/>
            <a:r>
              <a:rPr lang="hu-HU" altLang="en-US" sz="1600">
                <a:solidFill>
                  <a:srgbClr val="006600"/>
                </a:solidFill>
              </a:rPr>
              <a:t>(prefrontális hypofunkció)</a:t>
            </a:r>
            <a:endParaRPr lang="en-US" altLang="en-US" sz="1600">
              <a:solidFill>
                <a:srgbClr val="006600"/>
              </a:solidFill>
            </a:endParaRPr>
          </a:p>
        </p:txBody>
      </p:sp>
      <p:grpSp>
        <p:nvGrpSpPr>
          <p:cNvPr id="12338" name="Group 50"/>
          <p:cNvGrpSpPr>
            <a:grpSpLocks/>
          </p:cNvGrpSpPr>
          <p:nvPr/>
        </p:nvGrpSpPr>
        <p:grpSpPr bwMode="auto">
          <a:xfrm>
            <a:off x="6294438" y="5240338"/>
            <a:ext cx="1182687" cy="1360487"/>
            <a:chOff x="3758" y="1885"/>
            <a:chExt cx="745" cy="857"/>
          </a:xfrm>
        </p:grpSpPr>
        <p:sp>
          <p:nvSpPr>
            <p:cNvPr id="26643" name="AutoShape 46"/>
            <p:cNvSpPr>
              <a:spLocks noChangeArrowheads="1"/>
            </p:cNvSpPr>
            <p:nvPr/>
          </p:nvSpPr>
          <p:spPr bwMode="auto">
            <a:xfrm>
              <a:off x="3836" y="1885"/>
              <a:ext cx="587" cy="15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altLang="en-US" sz="900">
                  <a:solidFill>
                    <a:srgbClr val="969696"/>
                  </a:solidFill>
                </a:rPr>
                <a:t>Homloklebeny</a:t>
              </a:r>
              <a:endParaRPr lang="en-US" altLang="en-US" sz="900">
                <a:solidFill>
                  <a:srgbClr val="969696"/>
                </a:solidFill>
              </a:endParaRPr>
            </a:p>
          </p:txBody>
        </p:sp>
        <p:sp>
          <p:nvSpPr>
            <p:cNvPr id="26644" name="AutoShape 47"/>
            <p:cNvSpPr>
              <a:spLocks noChangeArrowheads="1"/>
            </p:cNvSpPr>
            <p:nvPr/>
          </p:nvSpPr>
          <p:spPr bwMode="auto">
            <a:xfrm>
              <a:off x="3850" y="2085"/>
              <a:ext cx="559" cy="191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altLang="en-US" sz="1200"/>
                <a:t>Amygdala</a:t>
              </a:r>
              <a:endParaRPr lang="en-US" altLang="en-US" sz="1200"/>
            </a:p>
          </p:txBody>
        </p:sp>
        <p:sp>
          <p:nvSpPr>
            <p:cNvPr id="26645" name="AutoShape 48"/>
            <p:cNvSpPr>
              <a:spLocks noChangeArrowheads="1"/>
            </p:cNvSpPr>
            <p:nvPr/>
          </p:nvSpPr>
          <p:spPr bwMode="auto">
            <a:xfrm>
              <a:off x="3758" y="2318"/>
              <a:ext cx="745" cy="191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altLang="en-US" sz="1200"/>
                <a:t>Hypothalamus</a:t>
              </a:r>
              <a:endParaRPr lang="en-US" altLang="en-US" sz="1200"/>
            </a:p>
          </p:txBody>
        </p:sp>
        <p:sp>
          <p:nvSpPr>
            <p:cNvPr id="26646" name="AutoShape 49"/>
            <p:cNvSpPr>
              <a:spLocks noChangeArrowheads="1"/>
            </p:cNvSpPr>
            <p:nvPr/>
          </p:nvSpPr>
          <p:spPr bwMode="auto">
            <a:xfrm>
              <a:off x="3848" y="2551"/>
              <a:ext cx="565" cy="191"/>
            </a:xfrm>
            <a:prstGeom prst="roundRect">
              <a:avLst>
                <a:gd name="adj" fmla="val 16667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altLang="en-US" sz="1200"/>
                <a:t>Brainstem</a:t>
              </a:r>
              <a:endParaRPr lang="en-US" altLang="en-US" sz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8" grpId="0"/>
      <p:bldP spid="12299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zövegdoboz 17"/>
          <p:cNvSpPr txBox="1">
            <a:spLocks noChangeArrowheads="1"/>
          </p:cNvSpPr>
          <p:nvPr/>
        </p:nvSpPr>
        <p:spPr bwMode="auto">
          <a:xfrm>
            <a:off x="388938" y="106363"/>
            <a:ext cx="85105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4400" b="1" i="1" u="sng">
                <a:solidFill>
                  <a:srgbClr val="CEA60D"/>
                </a:solidFill>
                <a:latin typeface="Optima HU Bd"/>
              </a:rPr>
              <a:t>Hipotetikus</a:t>
            </a:r>
            <a:r>
              <a:rPr lang="hu-HU" sz="4400">
                <a:solidFill>
                  <a:srgbClr val="CEA60D"/>
                </a:solidFill>
                <a:latin typeface="Optima HU Bd"/>
              </a:rPr>
              <a:t> kialakulási útvonalak</a:t>
            </a:r>
            <a:endParaRPr lang="en-US" sz="2400">
              <a:latin typeface="Optima HU Bd"/>
            </a:endParaRPr>
          </a:p>
        </p:txBody>
      </p:sp>
      <p:sp>
        <p:nvSpPr>
          <p:cNvPr id="27650" name="Text Box 5"/>
          <p:cNvSpPr txBox="1">
            <a:spLocks noChangeArrowheads="1"/>
          </p:cNvSpPr>
          <p:nvPr/>
        </p:nvSpPr>
        <p:spPr bwMode="auto">
          <a:xfrm>
            <a:off x="1212850" y="1455738"/>
            <a:ext cx="342265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Korai szociális elhanyagoltság</a:t>
            </a:r>
          </a:p>
          <a:p>
            <a:endParaRPr lang="hu-HU"/>
          </a:p>
          <a:p>
            <a:endParaRPr lang="hu-HU"/>
          </a:p>
          <a:p>
            <a:r>
              <a:rPr lang="hu-HU"/>
              <a:t>Hiper-emocionális állapot </a:t>
            </a:r>
          </a:p>
          <a:p>
            <a:endParaRPr lang="hu-HU"/>
          </a:p>
          <a:p>
            <a:endParaRPr lang="hu-HU"/>
          </a:p>
          <a:p>
            <a:r>
              <a:rPr lang="hu-HU"/>
              <a:t>Erős amygdala válasz</a:t>
            </a:r>
          </a:p>
          <a:p>
            <a:endParaRPr lang="hu-HU"/>
          </a:p>
          <a:p>
            <a:endParaRPr lang="hu-HU"/>
          </a:p>
          <a:p>
            <a:r>
              <a:rPr lang="hu-HU">
                <a:solidFill>
                  <a:schemeClr val="hlink"/>
                </a:solidFill>
              </a:rPr>
              <a:t>Reaktív agresszió</a:t>
            </a:r>
          </a:p>
          <a:p>
            <a:endParaRPr lang="hu-HU"/>
          </a:p>
          <a:p>
            <a:endParaRPr lang="hu-HU"/>
          </a:p>
          <a:p>
            <a:r>
              <a:rPr lang="hu-HU" b="1"/>
              <a:t>Hirtelen felindulásból</a:t>
            </a:r>
          </a:p>
          <a:p>
            <a:r>
              <a:rPr lang="hu-HU" b="1"/>
              <a:t>elkövetett erőszakos bűnözés</a:t>
            </a:r>
            <a:endParaRPr lang="en-US" b="1"/>
          </a:p>
        </p:txBody>
      </p:sp>
      <p:sp>
        <p:nvSpPr>
          <p:cNvPr id="27651" name="Text Box 6"/>
          <p:cNvSpPr txBox="1">
            <a:spLocks noChangeArrowheads="1"/>
          </p:cNvSpPr>
          <p:nvPr/>
        </p:nvSpPr>
        <p:spPr bwMode="auto">
          <a:xfrm flipH="1">
            <a:off x="5080000" y="1462088"/>
            <a:ext cx="323215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hu-HU"/>
              <a:t>Trauma jellegű stressz</a:t>
            </a:r>
          </a:p>
          <a:p>
            <a:pPr algn="r"/>
            <a:r>
              <a:rPr lang="hu-HU"/>
              <a:t>korai életkorban</a:t>
            </a:r>
          </a:p>
          <a:p>
            <a:pPr algn="r"/>
            <a:endParaRPr lang="hu-HU"/>
          </a:p>
          <a:p>
            <a:pPr algn="r"/>
            <a:r>
              <a:rPr lang="hu-HU"/>
              <a:t>Glukokortikoid termelés</a:t>
            </a:r>
          </a:p>
          <a:p>
            <a:pPr algn="r"/>
            <a:r>
              <a:rPr lang="hu-HU"/>
              <a:t>zavara</a:t>
            </a:r>
          </a:p>
          <a:p>
            <a:pPr algn="r"/>
            <a:endParaRPr lang="hu-HU"/>
          </a:p>
          <a:p>
            <a:pPr algn="r"/>
            <a:r>
              <a:rPr lang="hu-HU"/>
              <a:t>Zavart prefrontálos fejlődés</a:t>
            </a:r>
          </a:p>
          <a:p>
            <a:pPr algn="r"/>
            <a:endParaRPr lang="hu-HU"/>
          </a:p>
          <a:p>
            <a:pPr algn="r"/>
            <a:endParaRPr lang="hu-HU"/>
          </a:p>
          <a:p>
            <a:pPr lvl="1" algn="r"/>
            <a:r>
              <a:rPr lang="hu-HU">
                <a:solidFill>
                  <a:schemeClr val="hlink"/>
                </a:solidFill>
              </a:rPr>
              <a:t>Proaktív agresszió</a:t>
            </a:r>
          </a:p>
          <a:p>
            <a:pPr algn="r"/>
            <a:endParaRPr lang="hu-HU"/>
          </a:p>
          <a:p>
            <a:pPr algn="r"/>
            <a:endParaRPr lang="hu-HU"/>
          </a:p>
          <a:p>
            <a:pPr algn="r"/>
            <a:r>
              <a:rPr lang="hu-HU" b="1"/>
              <a:t>Nyereségvágy által</a:t>
            </a:r>
          </a:p>
          <a:p>
            <a:pPr algn="r"/>
            <a:r>
              <a:rPr lang="hu-HU" b="1"/>
              <a:t>motivált erőszakos bűnözés</a:t>
            </a:r>
            <a:endParaRPr lang="en-US" b="1"/>
          </a:p>
        </p:txBody>
      </p:sp>
      <p:sp>
        <p:nvSpPr>
          <p:cNvPr id="27652" name="Line 7"/>
          <p:cNvSpPr>
            <a:spLocks noChangeShapeType="1"/>
          </p:cNvSpPr>
          <p:nvPr/>
        </p:nvSpPr>
        <p:spPr bwMode="auto">
          <a:xfrm flipH="1">
            <a:off x="1047750" y="1543050"/>
            <a:ext cx="9525" cy="39433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3" name="Line 8"/>
          <p:cNvSpPr>
            <a:spLocks noChangeShapeType="1"/>
          </p:cNvSpPr>
          <p:nvPr/>
        </p:nvSpPr>
        <p:spPr bwMode="auto">
          <a:xfrm flipH="1">
            <a:off x="8493125" y="1543050"/>
            <a:ext cx="9525" cy="39433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7325" y="1452563"/>
            <a:ext cx="68167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Szövegdoboz 17"/>
          <p:cNvSpPr txBox="1">
            <a:spLocks noChangeArrowheads="1"/>
          </p:cNvSpPr>
          <p:nvPr/>
        </p:nvSpPr>
        <p:spPr bwMode="auto">
          <a:xfrm>
            <a:off x="550863" y="211138"/>
            <a:ext cx="71453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4400" b="1">
                <a:solidFill>
                  <a:srgbClr val="CEA60D"/>
                </a:solidFill>
                <a:latin typeface="Optima HU Bd"/>
              </a:rPr>
              <a:t>Stressz ‒ Agy ‒ Agresszió</a:t>
            </a:r>
            <a:endParaRPr lang="en-US" sz="4400" b="1">
              <a:solidFill>
                <a:srgbClr val="CEA60D"/>
              </a:solidFill>
              <a:latin typeface="Optima HU Bd"/>
            </a:endParaRP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3727450" y="3322638"/>
            <a:ext cx="2711450" cy="915987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>
              <a:solidFill>
                <a:schemeClr val="bg1"/>
              </a:solidFill>
            </a:endParaRPr>
          </a:p>
          <a:p>
            <a:r>
              <a:rPr lang="hu-HU">
                <a:solidFill>
                  <a:schemeClr val="bg1"/>
                </a:solidFill>
              </a:rPr>
              <a:t>  Neuronális plaszticitás  </a:t>
            </a:r>
          </a:p>
          <a:p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zövegdoboz 17"/>
          <p:cNvSpPr txBox="1">
            <a:spLocks noChangeArrowheads="1"/>
          </p:cNvSpPr>
          <p:nvPr/>
        </p:nvSpPr>
        <p:spPr bwMode="auto">
          <a:xfrm>
            <a:off x="550863" y="211138"/>
            <a:ext cx="8450262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4400" b="1">
                <a:solidFill>
                  <a:srgbClr val="CEA60D"/>
                </a:solidFill>
                <a:latin typeface="Optima HU Bd"/>
              </a:rPr>
              <a:t>A sok mechanizmus valójában </a:t>
            </a:r>
          </a:p>
          <a:p>
            <a:r>
              <a:rPr lang="hu-HU" sz="4400" b="1">
                <a:solidFill>
                  <a:srgbClr val="CEA60D"/>
                </a:solidFill>
                <a:latin typeface="Optima HU Bd"/>
              </a:rPr>
              <a:t>egy - láncolat</a:t>
            </a:r>
            <a:endParaRPr lang="en-US" sz="2400" b="1">
              <a:latin typeface="Optima HU Bd"/>
            </a:endParaRPr>
          </a:p>
        </p:txBody>
      </p:sp>
      <p:grpSp>
        <p:nvGrpSpPr>
          <p:cNvPr id="44101" name="Group 69"/>
          <p:cNvGrpSpPr>
            <a:grpSpLocks/>
          </p:cNvGrpSpPr>
          <p:nvPr/>
        </p:nvGrpSpPr>
        <p:grpSpPr bwMode="auto">
          <a:xfrm>
            <a:off x="522288" y="2328863"/>
            <a:ext cx="5937250" cy="4037012"/>
            <a:chOff x="329" y="1467"/>
            <a:chExt cx="3740" cy="2543"/>
          </a:xfrm>
        </p:grpSpPr>
        <p:sp>
          <p:nvSpPr>
            <p:cNvPr id="29717" name="Rectangle 37"/>
            <p:cNvSpPr>
              <a:spLocks noChangeArrowheads="1"/>
            </p:cNvSpPr>
            <p:nvPr/>
          </p:nvSpPr>
          <p:spPr bwMode="auto">
            <a:xfrm>
              <a:off x="1372" y="3611"/>
              <a:ext cx="274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altLang="en-US" sz="1000" i="1"/>
                <a:t>Negatív</a:t>
              </a:r>
              <a:endParaRPr lang="hu-HU" altLang="en-US" sz="2400" i="1">
                <a:latin typeface="Times New Roman" pitchFamily="18" charset="0"/>
              </a:endParaRPr>
            </a:p>
          </p:txBody>
        </p:sp>
        <p:sp>
          <p:nvSpPr>
            <p:cNvPr id="29718" name="Rectangle 38"/>
            <p:cNvSpPr>
              <a:spLocks noChangeArrowheads="1"/>
            </p:cNvSpPr>
            <p:nvPr/>
          </p:nvSpPr>
          <p:spPr bwMode="auto">
            <a:xfrm>
              <a:off x="1294" y="3722"/>
              <a:ext cx="499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72000" tIns="72000" rIns="72000" bIns="72000">
              <a:spAutoFit/>
            </a:bodyPr>
            <a:lstStyle/>
            <a:p>
              <a:pPr algn="ctr"/>
              <a:r>
                <a:rPr lang="hu-HU" altLang="en-US" sz="1000">
                  <a:solidFill>
                    <a:srgbClr val="000000"/>
                  </a:solidFill>
                </a:rPr>
                <a:t>Agresszió</a:t>
              </a:r>
            </a:p>
            <a:p>
              <a:pPr algn="ctr"/>
              <a:r>
                <a:rPr lang="hu-HU" altLang="en-US" sz="1000">
                  <a:solidFill>
                    <a:srgbClr val="000000"/>
                  </a:solidFill>
                </a:rPr>
                <a:t>elnyomódik</a:t>
              </a:r>
            </a:p>
          </p:txBody>
        </p:sp>
        <p:sp>
          <p:nvSpPr>
            <p:cNvPr id="29719" name="Rectangle 39"/>
            <p:cNvSpPr>
              <a:spLocks noChangeArrowheads="1"/>
            </p:cNvSpPr>
            <p:nvPr/>
          </p:nvSpPr>
          <p:spPr bwMode="auto">
            <a:xfrm>
              <a:off x="854" y="2814"/>
              <a:ext cx="27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hu-HU" altLang="en-US" sz="1000" i="1"/>
                <a:t>balsiker</a:t>
              </a:r>
              <a:endParaRPr lang="hu-HU" altLang="en-US" sz="2400" i="1">
                <a:latin typeface="Times New Roman" pitchFamily="18" charset="0"/>
              </a:endParaRPr>
            </a:p>
          </p:txBody>
        </p:sp>
        <p:sp>
          <p:nvSpPr>
            <p:cNvPr id="29720" name="Rectangle 40"/>
            <p:cNvSpPr>
              <a:spLocks noChangeArrowheads="1"/>
            </p:cNvSpPr>
            <p:nvPr/>
          </p:nvSpPr>
          <p:spPr bwMode="auto">
            <a:xfrm>
              <a:off x="769" y="2945"/>
              <a:ext cx="499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72000" tIns="72000" rIns="72000" bIns="72000">
              <a:spAutoFit/>
            </a:bodyPr>
            <a:lstStyle/>
            <a:p>
              <a:pPr algn="ctr"/>
              <a:r>
                <a:rPr lang="hu-HU" altLang="en-US" sz="1000">
                  <a:solidFill>
                    <a:srgbClr val="000000"/>
                  </a:solidFill>
                </a:rPr>
                <a:t>Agresszió</a:t>
              </a:r>
            </a:p>
            <a:p>
              <a:pPr algn="ctr"/>
              <a:r>
                <a:rPr lang="hu-HU" altLang="en-US" sz="1000">
                  <a:solidFill>
                    <a:srgbClr val="000000"/>
                  </a:solidFill>
                </a:rPr>
                <a:t>elnyomódik</a:t>
              </a:r>
            </a:p>
          </p:txBody>
        </p:sp>
        <p:sp>
          <p:nvSpPr>
            <p:cNvPr id="29721" name="Rectangle 41"/>
            <p:cNvSpPr>
              <a:spLocks noChangeArrowheads="1"/>
            </p:cNvSpPr>
            <p:nvPr/>
          </p:nvSpPr>
          <p:spPr bwMode="auto">
            <a:xfrm>
              <a:off x="669" y="1467"/>
              <a:ext cx="866" cy="192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2000" tIns="72000" rIns="72000" bIns="72000">
              <a:spAutoFit/>
            </a:bodyPr>
            <a:lstStyle/>
            <a:p>
              <a:r>
                <a:rPr lang="hu-HU" altLang="en-US" sz="1000" b="1">
                  <a:solidFill>
                    <a:schemeClr val="bg1"/>
                  </a:solidFill>
                </a:rPr>
                <a:t>Agresszív környezet</a:t>
              </a:r>
            </a:p>
          </p:txBody>
        </p:sp>
        <p:sp>
          <p:nvSpPr>
            <p:cNvPr id="29722" name="Rectangle 42"/>
            <p:cNvSpPr>
              <a:spLocks noChangeArrowheads="1"/>
            </p:cNvSpPr>
            <p:nvPr/>
          </p:nvSpPr>
          <p:spPr bwMode="auto">
            <a:xfrm>
              <a:off x="468" y="2153"/>
              <a:ext cx="503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lIns="72000" tIns="72000" rIns="72000" bIns="72000">
              <a:spAutoFit/>
            </a:bodyPr>
            <a:lstStyle/>
            <a:p>
              <a:pPr algn="ctr"/>
              <a:r>
                <a:rPr lang="hu-HU" altLang="en-US" sz="1000">
                  <a:solidFill>
                    <a:srgbClr val="000000"/>
                  </a:solidFill>
                </a:rPr>
                <a:t>depresszió,</a:t>
              </a:r>
            </a:p>
            <a:p>
              <a:pPr algn="ctr"/>
              <a:r>
                <a:rPr lang="hu-HU" altLang="en-US" sz="1000">
                  <a:solidFill>
                    <a:srgbClr val="000000"/>
                  </a:solidFill>
                </a:rPr>
                <a:t>szorongás</a:t>
              </a:r>
            </a:p>
          </p:txBody>
        </p:sp>
        <p:sp>
          <p:nvSpPr>
            <p:cNvPr id="29723" name="Rectangle 43"/>
            <p:cNvSpPr>
              <a:spLocks noChangeArrowheads="1"/>
            </p:cNvSpPr>
            <p:nvPr/>
          </p:nvSpPr>
          <p:spPr bwMode="auto">
            <a:xfrm>
              <a:off x="329" y="1942"/>
              <a:ext cx="40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hu-HU" altLang="en-US" sz="1000" i="1"/>
                <a:t>azonosulás</a:t>
              </a:r>
            </a:p>
            <a:p>
              <a:pPr algn="ctr"/>
              <a:r>
                <a:rPr lang="hu-HU" altLang="en-US" sz="1000" i="1"/>
                <a:t>áldozattal</a:t>
              </a:r>
              <a:endParaRPr lang="hu-HU" altLang="en-US" sz="2400" i="1">
                <a:latin typeface="Times New Roman" pitchFamily="18" charset="0"/>
              </a:endParaRPr>
            </a:p>
          </p:txBody>
        </p:sp>
        <p:sp>
          <p:nvSpPr>
            <p:cNvPr id="29724" name="Rectangle 44"/>
            <p:cNvSpPr>
              <a:spLocks noChangeArrowheads="1"/>
            </p:cNvSpPr>
            <p:nvPr/>
          </p:nvSpPr>
          <p:spPr bwMode="auto">
            <a:xfrm>
              <a:off x="1805" y="2809"/>
              <a:ext cx="16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altLang="en-US" sz="1000" i="1"/>
                <a:t>siker</a:t>
              </a:r>
              <a:endParaRPr lang="hu-HU" altLang="en-US" sz="2400" i="1">
                <a:latin typeface="Times New Roman" pitchFamily="18" charset="0"/>
              </a:endParaRPr>
            </a:p>
          </p:txBody>
        </p:sp>
        <p:sp>
          <p:nvSpPr>
            <p:cNvPr id="29725" name="Rectangle 45"/>
            <p:cNvSpPr>
              <a:spLocks noChangeArrowheads="1"/>
            </p:cNvSpPr>
            <p:nvPr/>
          </p:nvSpPr>
          <p:spPr bwMode="auto">
            <a:xfrm>
              <a:off x="1648" y="2945"/>
              <a:ext cx="779" cy="192"/>
            </a:xfrm>
            <a:prstGeom prst="rect">
              <a:avLst/>
            </a:prstGeom>
            <a:solidFill>
              <a:srgbClr val="D56D65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2000" tIns="72000" rIns="72000" bIns="72000">
              <a:spAutoFit/>
            </a:bodyPr>
            <a:lstStyle/>
            <a:p>
              <a:pPr algn="ctr"/>
              <a:r>
                <a:rPr lang="en-US" altLang="en-US" sz="1000">
                  <a:solidFill>
                    <a:srgbClr val="000000"/>
                  </a:solidFill>
                </a:rPr>
                <a:t>H</a:t>
              </a:r>
              <a:r>
                <a:rPr lang="hu-HU" altLang="en-US" sz="1000">
                  <a:solidFill>
                    <a:srgbClr val="000000"/>
                  </a:solidFill>
                </a:rPr>
                <a:t>ajlam agresszióra</a:t>
              </a:r>
            </a:p>
          </p:txBody>
        </p:sp>
        <p:sp>
          <p:nvSpPr>
            <p:cNvPr id="29726" name="Rectangle 46"/>
            <p:cNvSpPr>
              <a:spLocks noChangeArrowheads="1"/>
            </p:cNvSpPr>
            <p:nvPr/>
          </p:nvSpPr>
          <p:spPr bwMode="auto">
            <a:xfrm>
              <a:off x="2075" y="3722"/>
              <a:ext cx="1014" cy="288"/>
            </a:xfrm>
            <a:prstGeom prst="rect">
              <a:avLst/>
            </a:prstGeom>
            <a:solidFill>
              <a:srgbClr val="9933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2000" tIns="72000" rIns="72000" bIns="72000">
              <a:spAutoFit/>
            </a:bodyPr>
            <a:lstStyle/>
            <a:p>
              <a:pPr algn="ctr"/>
              <a:r>
                <a:rPr lang="hu-HU" altLang="en-US" sz="1000" b="1">
                  <a:solidFill>
                    <a:schemeClr val="bg1"/>
                  </a:solidFill>
                </a:rPr>
                <a:t>Aggresszió</a:t>
              </a:r>
            </a:p>
            <a:p>
              <a:pPr algn="ctr"/>
              <a:r>
                <a:rPr lang="hu-HU" altLang="en-US" sz="1000" b="1">
                  <a:solidFill>
                    <a:schemeClr val="bg1"/>
                  </a:solidFill>
                </a:rPr>
                <a:t>személyiségjeggyé válik</a:t>
              </a:r>
            </a:p>
          </p:txBody>
        </p:sp>
        <p:sp>
          <p:nvSpPr>
            <p:cNvPr id="29727" name="Rectangle 47"/>
            <p:cNvSpPr>
              <a:spLocks noChangeArrowheads="1"/>
            </p:cNvSpPr>
            <p:nvPr/>
          </p:nvSpPr>
          <p:spPr bwMode="auto">
            <a:xfrm>
              <a:off x="1215" y="2153"/>
              <a:ext cx="546" cy="288"/>
            </a:xfrm>
            <a:prstGeom prst="rect">
              <a:avLst/>
            </a:prstGeom>
            <a:solidFill>
              <a:srgbClr val="E6A7A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2000" tIns="72000" rIns="72000" bIns="72000">
              <a:spAutoFit/>
            </a:bodyPr>
            <a:lstStyle/>
            <a:p>
              <a:pPr algn="ctr"/>
              <a:r>
                <a:rPr lang="hu-HU" altLang="en-US" sz="1000">
                  <a:solidFill>
                    <a:srgbClr val="000000"/>
                  </a:solidFill>
                </a:rPr>
                <a:t>fogékonyság</a:t>
              </a:r>
            </a:p>
            <a:p>
              <a:pPr algn="ctr"/>
              <a:r>
                <a:rPr lang="hu-HU" altLang="en-US" sz="1000">
                  <a:solidFill>
                    <a:srgbClr val="000000"/>
                  </a:solidFill>
                </a:rPr>
                <a:t>agresszióra</a:t>
              </a:r>
            </a:p>
          </p:txBody>
        </p:sp>
        <p:sp>
          <p:nvSpPr>
            <p:cNvPr id="29728" name="Rectangle 48"/>
            <p:cNvSpPr>
              <a:spLocks noChangeArrowheads="1"/>
            </p:cNvSpPr>
            <p:nvPr/>
          </p:nvSpPr>
          <p:spPr bwMode="auto">
            <a:xfrm>
              <a:off x="1485" y="1932"/>
              <a:ext cx="42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hu-HU" altLang="en-US" sz="1000" i="1"/>
                <a:t>azonosulás</a:t>
              </a:r>
              <a:r>
                <a:rPr lang="en-US" altLang="en-US" sz="1000" i="1"/>
                <a:t> </a:t>
              </a:r>
              <a:endParaRPr lang="hu-HU" altLang="en-US" sz="1000" i="1"/>
            </a:p>
            <a:p>
              <a:pPr algn="ctr"/>
              <a:r>
                <a:rPr lang="hu-HU" altLang="en-US" sz="1000" i="1"/>
                <a:t>elkövetővel</a:t>
              </a:r>
              <a:endParaRPr lang="hu-HU" altLang="en-US" sz="2400" i="1">
                <a:latin typeface="Times New Roman" pitchFamily="18" charset="0"/>
              </a:endParaRPr>
            </a:p>
          </p:txBody>
        </p:sp>
        <p:grpSp>
          <p:nvGrpSpPr>
            <p:cNvPr id="29729" name="Group 49"/>
            <p:cNvGrpSpPr>
              <a:grpSpLocks/>
            </p:cNvGrpSpPr>
            <p:nvPr/>
          </p:nvGrpSpPr>
          <p:grpSpPr bwMode="auto">
            <a:xfrm>
              <a:off x="788" y="1660"/>
              <a:ext cx="613" cy="461"/>
              <a:chOff x="870" y="656"/>
              <a:chExt cx="613" cy="788"/>
            </a:xfrm>
          </p:grpSpPr>
          <p:grpSp>
            <p:nvGrpSpPr>
              <p:cNvPr id="29753" name="Group 50"/>
              <p:cNvGrpSpPr>
                <a:grpSpLocks/>
              </p:cNvGrpSpPr>
              <p:nvPr/>
            </p:nvGrpSpPr>
            <p:grpSpPr bwMode="auto">
              <a:xfrm>
                <a:off x="870" y="1100"/>
                <a:ext cx="331" cy="344"/>
                <a:chOff x="819" y="1094"/>
                <a:chExt cx="331" cy="344"/>
              </a:xfrm>
            </p:grpSpPr>
            <p:sp>
              <p:nvSpPr>
                <p:cNvPr id="29758" name="Freeform 51"/>
                <p:cNvSpPr>
                  <a:spLocks/>
                </p:cNvSpPr>
                <p:nvPr/>
              </p:nvSpPr>
              <p:spPr bwMode="auto">
                <a:xfrm>
                  <a:off x="945" y="1094"/>
                  <a:ext cx="205" cy="208"/>
                </a:xfrm>
                <a:custGeom>
                  <a:avLst/>
                  <a:gdLst>
                    <a:gd name="T0" fmla="*/ 0 w 411"/>
                    <a:gd name="T1" fmla="*/ 79 h 417"/>
                    <a:gd name="T2" fmla="*/ 25 w 411"/>
                    <a:gd name="T3" fmla="*/ 104 h 417"/>
                    <a:gd name="T4" fmla="*/ 102 w 411"/>
                    <a:gd name="T5" fmla="*/ 24 h 417"/>
                    <a:gd name="T6" fmla="*/ 77 w 411"/>
                    <a:gd name="T7" fmla="*/ 0 h 417"/>
                    <a:gd name="T8" fmla="*/ 0 w 411"/>
                    <a:gd name="T9" fmla="*/ 79 h 4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1"/>
                    <a:gd name="T16" fmla="*/ 0 h 417"/>
                    <a:gd name="T17" fmla="*/ 411 w 411"/>
                    <a:gd name="T18" fmla="*/ 417 h 4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1" h="417">
                      <a:moveTo>
                        <a:pt x="0" y="319"/>
                      </a:moveTo>
                      <a:lnTo>
                        <a:pt x="103" y="417"/>
                      </a:lnTo>
                      <a:lnTo>
                        <a:pt x="411" y="98"/>
                      </a:lnTo>
                      <a:lnTo>
                        <a:pt x="309" y="0"/>
                      </a:lnTo>
                      <a:lnTo>
                        <a:pt x="0" y="319"/>
                      </a:lnTo>
                      <a:close/>
                    </a:path>
                  </a:pathLst>
                </a:custGeom>
                <a:solidFill>
                  <a:srgbClr val="06007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59" name="Freeform 52"/>
                <p:cNvSpPr>
                  <a:spLocks/>
                </p:cNvSpPr>
                <p:nvPr/>
              </p:nvSpPr>
              <p:spPr bwMode="auto">
                <a:xfrm>
                  <a:off x="819" y="1198"/>
                  <a:ext cx="236" cy="240"/>
                </a:xfrm>
                <a:custGeom>
                  <a:avLst/>
                  <a:gdLst>
                    <a:gd name="T0" fmla="*/ 37 w 472"/>
                    <a:gd name="T1" fmla="*/ 0 h 481"/>
                    <a:gd name="T2" fmla="*/ 0 w 472"/>
                    <a:gd name="T3" fmla="*/ 120 h 481"/>
                    <a:gd name="T4" fmla="*/ 118 w 472"/>
                    <a:gd name="T5" fmla="*/ 77 h 481"/>
                    <a:gd name="T6" fmla="*/ 37 w 472"/>
                    <a:gd name="T7" fmla="*/ 0 h 48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2"/>
                    <a:gd name="T13" fmla="*/ 0 h 481"/>
                    <a:gd name="T14" fmla="*/ 472 w 472"/>
                    <a:gd name="T15" fmla="*/ 481 h 48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2" h="481">
                      <a:moveTo>
                        <a:pt x="147" y="0"/>
                      </a:moveTo>
                      <a:lnTo>
                        <a:pt x="0" y="481"/>
                      </a:lnTo>
                      <a:lnTo>
                        <a:pt x="472" y="311"/>
                      </a:lnTo>
                      <a:lnTo>
                        <a:pt x="147" y="0"/>
                      </a:lnTo>
                      <a:close/>
                    </a:path>
                  </a:pathLst>
                </a:custGeom>
                <a:solidFill>
                  <a:srgbClr val="06007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54" name="Group 53"/>
              <p:cNvGrpSpPr>
                <a:grpSpLocks/>
              </p:cNvGrpSpPr>
              <p:nvPr/>
            </p:nvGrpSpPr>
            <p:grpSpPr bwMode="auto">
              <a:xfrm>
                <a:off x="1146" y="656"/>
                <a:ext cx="337" cy="772"/>
                <a:chOff x="1095" y="650"/>
                <a:chExt cx="337" cy="772"/>
              </a:xfrm>
            </p:grpSpPr>
            <p:sp>
              <p:nvSpPr>
                <p:cNvPr id="29755" name="Rectangle 54"/>
                <p:cNvSpPr>
                  <a:spLocks noChangeArrowheads="1"/>
                </p:cNvSpPr>
                <p:nvPr/>
              </p:nvSpPr>
              <p:spPr bwMode="auto">
                <a:xfrm>
                  <a:off x="1095" y="650"/>
                  <a:ext cx="71" cy="472"/>
                </a:xfrm>
                <a:prstGeom prst="rect">
                  <a:avLst/>
                </a:prstGeom>
                <a:solidFill>
                  <a:srgbClr val="993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29756" name="Freeform 55"/>
                <p:cNvSpPr>
                  <a:spLocks/>
                </p:cNvSpPr>
                <p:nvPr/>
              </p:nvSpPr>
              <p:spPr bwMode="auto">
                <a:xfrm>
                  <a:off x="1099" y="1078"/>
                  <a:ext cx="206" cy="209"/>
                </a:xfrm>
                <a:custGeom>
                  <a:avLst/>
                  <a:gdLst>
                    <a:gd name="T0" fmla="*/ 26 w 411"/>
                    <a:gd name="T1" fmla="*/ 0 h 417"/>
                    <a:gd name="T2" fmla="*/ 0 w 411"/>
                    <a:gd name="T3" fmla="*/ 25 h 417"/>
                    <a:gd name="T4" fmla="*/ 78 w 411"/>
                    <a:gd name="T5" fmla="*/ 105 h 417"/>
                    <a:gd name="T6" fmla="*/ 103 w 411"/>
                    <a:gd name="T7" fmla="*/ 80 h 417"/>
                    <a:gd name="T8" fmla="*/ 26 w 411"/>
                    <a:gd name="T9" fmla="*/ 0 h 4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1"/>
                    <a:gd name="T16" fmla="*/ 0 h 417"/>
                    <a:gd name="T17" fmla="*/ 411 w 411"/>
                    <a:gd name="T18" fmla="*/ 417 h 4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1" h="417">
                      <a:moveTo>
                        <a:pt x="102" y="0"/>
                      </a:moveTo>
                      <a:lnTo>
                        <a:pt x="0" y="98"/>
                      </a:lnTo>
                      <a:lnTo>
                        <a:pt x="309" y="417"/>
                      </a:lnTo>
                      <a:lnTo>
                        <a:pt x="411" y="319"/>
                      </a:lnTo>
                      <a:lnTo>
                        <a:pt x="102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57" name="Freeform 56"/>
                <p:cNvSpPr>
                  <a:spLocks/>
                </p:cNvSpPr>
                <p:nvPr/>
              </p:nvSpPr>
              <p:spPr bwMode="auto">
                <a:xfrm>
                  <a:off x="1195" y="1182"/>
                  <a:ext cx="237" cy="240"/>
                </a:xfrm>
                <a:custGeom>
                  <a:avLst/>
                  <a:gdLst>
                    <a:gd name="T0" fmla="*/ 0 w 474"/>
                    <a:gd name="T1" fmla="*/ 77 h 481"/>
                    <a:gd name="T2" fmla="*/ 119 w 474"/>
                    <a:gd name="T3" fmla="*/ 120 h 481"/>
                    <a:gd name="T4" fmla="*/ 81 w 474"/>
                    <a:gd name="T5" fmla="*/ 0 h 481"/>
                    <a:gd name="T6" fmla="*/ 0 w 474"/>
                    <a:gd name="T7" fmla="*/ 77 h 48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4"/>
                    <a:gd name="T13" fmla="*/ 0 h 481"/>
                    <a:gd name="T14" fmla="*/ 474 w 474"/>
                    <a:gd name="T15" fmla="*/ 481 h 48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4" h="481">
                      <a:moveTo>
                        <a:pt x="0" y="311"/>
                      </a:moveTo>
                      <a:lnTo>
                        <a:pt x="474" y="481"/>
                      </a:lnTo>
                      <a:lnTo>
                        <a:pt x="324" y="0"/>
                      </a:lnTo>
                      <a:lnTo>
                        <a:pt x="0" y="311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9730" name="Rectangle 57"/>
            <p:cNvSpPr>
              <a:spLocks noChangeArrowheads="1"/>
            </p:cNvSpPr>
            <p:nvPr/>
          </p:nvSpPr>
          <p:spPr bwMode="auto">
            <a:xfrm>
              <a:off x="647" y="1680"/>
              <a:ext cx="902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2000" tIns="72000" rIns="72000" bIns="72000">
              <a:spAutoFit/>
            </a:bodyPr>
            <a:lstStyle/>
            <a:p>
              <a:pPr algn="ctr"/>
              <a:r>
                <a:rPr lang="hu-HU" altLang="en-US" sz="1000">
                  <a:solidFill>
                    <a:srgbClr val="000000"/>
                  </a:solidFill>
                </a:rPr>
                <a:t>Pszichológiai hajlamok</a:t>
              </a:r>
              <a:endParaRPr lang="hu-HU" altLang="en-US" sz="2400">
                <a:latin typeface="Times New Roman" pitchFamily="18" charset="0"/>
              </a:endParaRPr>
            </a:p>
          </p:txBody>
        </p:sp>
        <p:sp>
          <p:nvSpPr>
            <p:cNvPr id="29731" name="AutoShape 58"/>
            <p:cNvSpPr>
              <a:spLocks noChangeArrowheads="1"/>
            </p:cNvSpPr>
            <p:nvPr/>
          </p:nvSpPr>
          <p:spPr bwMode="auto">
            <a:xfrm flipH="1">
              <a:off x="1805" y="2153"/>
              <a:ext cx="799" cy="184"/>
            </a:xfrm>
            <a:prstGeom prst="wedgeRectCallout">
              <a:avLst>
                <a:gd name="adj1" fmla="val 61389"/>
                <a:gd name="adj2" fmla="val -36958"/>
              </a:avLst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hu-HU" altLang="en-US" sz="1200" b="1">
                  <a:solidFill>
                    <a:schemeClr val="bg1"/>
                  </a:solidFill>
                </a:rPr>
                <a:t>hormonok </a:t>
              </a:r>
              <a:endParaRPr lang="en-US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29732" name="AutoShape 59"/>
            <p:cNvSpPr>
              <a:spLocks noChangeArrowheads="1"/>
            </p:cNvSpPr>
            <p:nvPr/>
          </p:nvSpPr>
          <p:spPr bwMode="auto">
            <a:xfrm flipH="1">
              <a:off x="2384" y="2942"/>
              <a:ext cx="583" cy="163"/>
            </a:xfrm>
            <a:prstGeom prst="wedgeRectCallout">
              <a:avLst>
                <a:gd name="adj1" fmla="val 65606"/>
                <a:gd name="adj2" fmla="val -32824"/>
              </a:avLst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hu-HU" altLang="en-US" sz="1200" b="1">
                  <a:solidFill>
                    <a:schemeClr val="bg1"/>
                  </a:solidFill>
                </a:rPr>
                <a:t>gének</a:t>
              </a:r>
              <a:endParaRPr lang="en-US" alt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29733" name="AutoShape 60"/>
            <p:cNvSpPr>
              <a:spLocks noChangeArrowheads="1"/>
            </p:cNvSpPr>
            <p:nvPr/>
          </p:nvSpPr>
          <p:spPr bwMode="auto">
            <a:xfrm flipH="1">
              <a:off x="3125" y="3722"/>
              <a:ext cx="944" cy="174"/>
            </a:xfrm>
            <a:prstGeom prst="wedgeRectCallout">
              <a:avLst>
                <a:gd name="adj1" fmla="val 61861"/>
                <a:gd name="adj2" fmla="val -29315"/>
              </a:avLst>
            </a:prstGeom>
            <a:solidFill>
              <a:srgbClr val="339933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hu-HU" altLang="en-US" sz="1200" b="1">
                  <a:solidFill>
                    <a:schemeClr val="bg1"/>
                  </a:solidFill>
                </a:rPr>
                <a:t>neuroanatómia</a:t>
              </a:r>
              <a:endParaRPr lang="en-US" altLang="en-US" sz="1200" b="1">
                <a:solidFill>
                  <a:schemeClr val="bg1"/>
                </a:solidFill>
              </a:endParaRPr>
            </a:p>
          </p:txBody>
        </p:sp>
        <p:grpSp>
          <p:nvGrpSpPr>
            <p:cNvPr id="29734" name="Group 61"/>
            <p:cNvGrpSpPr>
              <a:grpSpLocks/>
            </p:cNvGrpSpPr>
            <p:nvPr/>
          </p:nvGrpSpPr>
          <p:grpSpPr bwMode="auto">
            <a:xfrm>
              <a:off x="1159" y="2441"/>
              <a:ext cx="613" cy="461"/>
              <a:chOff x="870" y="656"/>
              <a:chExt cx="613" cy="788"/>
            </a:xfrm>
          </p:grpSpPr>
          <p:grpSp>
            <p:nvGrpSpPr>
              <p:cNvPr id="29746" name="Group 62"/>
              <p:cNvGrpSpPr>
                <a:grpSpLocks/>
              </p:cNvGrpSpPr>
              <p:nvPr/>
            </p:nvGrpSpPr>
            <p:grpSpPr bwMode="auto">
              <a:xfrm>
                <a:off x="870" y="1100"/>
                <a:ext cx="331" cy="344"/>
                <a:chOff x="819" y="1094"/>
                <a:chExt cx="331" cy="344"/>
              </a:xfrm>
            </p:grpSpPr>
            <p:sp>
              <p:nvSpPr>
                <p:cNvPr id="29751" name="Freeform 63"/>
                <p:cNvSpPr>
                  <a:spLocks/>
                </p:cNvSpPr>
                <p:nvPr/>
              </p:nvSpPr>
              <p:spPr bwMode="auto">
                <a:xfrm>
                  <a:off x="945" y="1094"/>
                  <a:ext cx="205" cy="208"/>
                </a:xfrm>
                <a:custGeom>
                  <a:avLst/>
                  <a:gdLst>
                    <a:gd name="T0" fmla="*/ 0 w 411"/>
                    <a:gd name="T1" fmla="*/ 79 h 417"/>
                    <a:gd name="T2" fmla="*/ 25 w 411"/>
                    <a:gd name="T3" fmla="*/ 104 h 417"/>
                    <a:gd name="T4" fmla="*/ 102 w 411"/>
                    <a:gd name="T5" fmla="*/ 24 h 417"/>
                    <a:gd name="T6" fmla="*/ 77 w 411"/>
                    <a:gd name="T7" fmla="*/ 0 h 417"/>
                    <a:gd name="T8" fmla="*/ 0 w 411"/>
                    <a:gd name="T9" fmla="*/ 79 h 4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1"/>
                    <a:gd name="T16" fmla="*/ 0 h 417"/>
                    <a:gd name="T17" fmla="*/ 411 w 411"/>
                    <a:gd name="T18" fmla="*/ 417 h 4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1" h="417">
                      <a:moveTo>
                        <a:pt x="0" y="319"/>
                      </a:moveTo>
                      <a:lnTo>
                        <a:pt x="103" y="417"/>
                      </a:lnTo>
                      <a:lnTo>
                        <a:pt x="411" y="98"/>
                      </a:lnTo>
                      <a:lnTo>
                        <a:pt x="309" y="0"/>
                      </a:lnTo>
                      <a:lnTo>
                        <a:pt x="0" y="319"/>
                      </a:lnTo>
                      <a:close/>
                    </a:path>
                  </a:pathLst>
                </a:custGeom>
                <a:solidFill>
                  <a:srgbClr val="06007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52" name="Freeform 64"/>
                <p:cNvSpPr>
                  <a:spLocks/>
                </p:cNvSpPr>
                <p:nvPr/>
              </p:nvSpPr>
              <p:spPr bwMode="auto">
                <a:xfrm>
                  <a:off x="819" y="1198"/>
                  <a:ext cx="236" cy="240"/>
                </a:xfrm>
                <a:custGeom>
                  <a:avLst/>
                  <a:gdLst>
                    <a:gd name="T0" fmla="*/ 37 w 472"/>
                    <a:gd name="T1" fmla="*/ 0 h 481"/>
                    <a:gd name="T2" fmla="*/ 0 w 472"/>
                    <a:gd name="T3" fmla="*/ 120 h 481"/>
                    <a:gd name="T4" fmla="*/ 118 w 472"/>
                    <a:gd name="T5" fmla="*/ 77 h 481"/>
                    <a:gd name="T6" fmla="*/ 37 w 472"/>
                    <a:gd name="T7" fmla="*/ 0 h 48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2"/>
                    <a:gd name="T13" fmla="*/ 0 h 481"/>
                    <a:gd name="T14" fmla="*/ 472 w 472"/>
                    <a:gd name="T15" fmla="*/ 481 h 48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2" h="481">
                      <a:moveTo>
                        <a:pt x="147" y="0"/>
                      </a:moveTo>
                      <a:lnTo>
                        <a:pt x="0" y="481"/>
                      </a:lnTo>
                      <a:lnTo>
                        <a:pt x="472" y="311"/>
                      </a:lnTo>
                      <a:lnTo>
                        <a:pt x="147" y="0"/>
                      </a:lnTo>
                      <a:close/>
                    </a:path>
                  </a:pathLst>
                </a:custGeom>
                <a:solidFill>
                  <a:srgbClr val="06007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47" name="Group 65"/>
              <p:cNvGrpSpPr>
                <a:grpSpLocks/>
              </p:cNvGrpSpPr>
              <p:nvPr/>
            </p:nvGrpSpPr>
            <p:grpSpPr bwMode="auto">
              <a:xfrm>
                <a:off x="1146" y="656"/>
                <a:ext cx="337" cy="772"/>
                <a:chOff x="1095" y="650"/>
                <a:chExt cx="337" cy="772"/>
              </a:xfrm>
            </p:grpSpPr>
            <p:sp>
              <p:nvSpPr>
                <p:cNvPr id="29748" name="Rectangle 66"/>
                <p:cNvSpPr>
                  <a:spLocks noChangeArrowheads="1"/>
                </p:cNvSpPr>
                <p:nvPr/>
              </p:nvSpPr>
              <p:spPr bwMode="auto">
                <a:xfrm>
                  <a:off x="1095" y="650"/>
                  <a:ext cx="71" cy="472"/>
                </a:xfrm>
                <a:prstGeom prst="rect">
                  <a:avLst/>
                </a:prstGeom>
                <a:solidFill>
                  <a:srgbClr val="993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29749" name="Freeform 67"/>
                <p:cNvSpPr>
                  <a:spLocks/>
                </p:cNvSpPr>
                <p:nvPr/>
              </p:nvSpPr>
              <p:spPr bwMode="auto">
                <a:xfrm>
                  <a:off x="1099" y="1078"/>
                  <a:ext cx="206" cy="209"/>
                </a:xfrm>
                <a:custGeom>
                  <a:avLst/>
                  <a:gdLst>
                    <a:gd name="T0" fmla="*/ 26 w 411"/>
                    <a:gd name="T1" fmla="*/ 0 h 417"/>
                    <a:gd name="T2" fmla="*/ 0 w 411"/>
                    <a:gd name="T3" fmla="*/ 25 h 417"/>
                    <a:gd name="T4" fmla="*/ 78 w 411"/>
                    <a:gd name="T5" fmla="*/ 105 h 417"/>
                    <a:gd name="T6" fmla="*/ 103 w 411"/>
                    <a:gd name="T7" fmla="*/ 80 h 417"/>
                    <a:gd name="T8" fmla="*/ 26 w 411"/>
                    <a:gd name="T9" fmla="*/ 0 h 4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1"/>
                    <a:gd name="T16" fmla="*/ 0 h 417"/>
                    <a:gd name="T17" fmla="*/ 411 w 411"/>
                    <a:gd name="T18" fmla="*/ 417 h 4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1" h="417">
                      <a:moveTo>
                        <a:pt x="102" y="0"/>
                      </a:moveTo>
                      <a:lnTo>
                        <a:pt x="0" y="98"/>
                      </a:lnTo>
                      <a:lnTo>
                        <a:pt x="309" y="417"/>
                      </a:lnTo>
                      <a:lnTo>
                        <a:pt x="411" y="319"/>
                      </a:lnTo>
                      <a:lnTo>
                        <a:pt x="102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50" name="Freeform 68"/>
                <p:cNvSpPr>
                  <a:spLocks/>
                </p:cNvSpPr>
                <p:nvPr/>
              </p:nvSpPr>
              <p:spPr bwMode="auto">
                <a:xfrm>
                  <a:off x="1195" y="1182"/>
                  <a:ext cx="237" cy="240"/>
                </a:xfrm>
                <a:custGeom>
                  <a:avLst/>
                  <a:gdLst>
                    <a:gd name="T0" fmla="*/ 0 w 474"/>
                    <a:gd name="T1" fmla="*/ 77 h 481"/>
                    <a:gd name="T2" fmla="*/ 119 w 474"/>
                    <a:gd name="T3" fmla="*/ 120 h 481"/>
                    <a:gd name="T4" fmla="*/ 81 w 474"/>
                    <a:gd name="T5" fmla="*/ 0 h 481"/>
                    <a:gd name="T6" fmla="*/ 0 w 474"/>
                    <a:gd name="T7" fmla="*/ 77 h 48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4"/>
                    <a:gd name="T13" fmla="*/ 0 h 481"/>
                    <a:gd name="T14" fmla="*/ 474 w 474"/>
                    <a:gd name="T15" fmla="*/ 481 h 48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4" h="481">
                      <a:moveTo>
                        <a:pt x="0" y="311"/>
                      </a:moveTo>
                      <a:lnTo>
                        <a:pt x="474" y="481"/>
                      </a:lnTo>
                      <a:lnTo>
                        <a:pt x="324" y="0"/>
                      </a:lnTo>
                      <a:lnTo>
                        <a:pt x="0" y="311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9735" name="Rectangle 69"/>
            <p:cNvSpPr>
              <a:spLocks noChangeArrowheads="1"/>
            </p:cNvSpPr>
            <p:nvPr/>
          </p:nvSpPr>
          <p:spPr bwMode="auto">
            <a:xfrm>
              <a:off x="1074" y="2467"/>
              <a:ext cx="804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2000" tIns="72000" rIns="72000" bIns="72000">
              <a:spAutoFit/>
            </a:bodyPr>
            <a:lstStyle/>
            <a:p>
              <a:r>
                <a:rPr lang="hu-HU" altLang="en-US" sz="1000">
                  <a:solidFill>
                    <a:srgbClr val="000000"/>
                  </a:solidFill>
                </a:rPr>
                <a:t>korai próbálkozások</a:t>
              </a:r>
            </a:p>
          </p:txBody>
        </p:sp>
        <p:grpSp>
          <p:nvGrpSpPr>
            <p:cNvPr id="29736" name="Group 70"/>
            <p:cNvGrpSpPr>
              <a:grpSpLocks/>
            </p:cNvGrpSpPr>
            <p:nvPr/>
          </p:nvGrpSpPr>
          <p:grpSpPr bwMode="auto">
            <a:xfrm>
              <a:off x="1725" y="3232"/>
              <a:ext cx="613" cy="461"/>
              <a:chOff x="870" y="656"/>
              <a:chExt cx="613" cy="788"/>
            </a:xfrm>
          </p:grpSpPr>
          <p:grpSp>
            <p:nvGrpSpPr>
              <p:cNvPr id="29739" name="Group 71"/>
              <p:cNvGrpSpPr>
                <a:grpSpLocks/>
              </p:cNvGrpSpPr>
              <p:nvPr/>
            </p:nvGrpSpPr>
            <p:grpSpPr bwMode="auto">
              <a:xfrm>
                <a:off x="870" y="1100"/>
                <a:ext cx="331" cy="344"/>
                <a:chOff x="819" y="1094"/>
                <a:chExt cx="331" cy="344"/>
              </a:xfrm>
            </p:grpSpPr>
            <p:sp>
              <p:nvSpPr>
                <p:cNvPr id="29744" name="Freeform 72"/>
                <p:cNvSpPr>
                  <a:spLocks/>
                </p:cNvSpPr>
                <p:nvPr/>
              </p:nvSpPr>
              <p:spPr bwMode="auto">
                <a:xfrm>
                  <a:off x="945" y="1094"/>
                  <a:ext cx="205" cy="208"/>
                </a:xfrm>
                <a:custGeom>
                  <a:avLst/>
                  <a:gdLst>
                    <a:gd name="T0" fmla="*/ 0 w 411"/>
                    <a:gd name="T1" fmla="*/ 79 h 417"/>
                    <a:gd name="T2" fmla="*/ 25 w 411"/>
                    <a:gd name="T3" fmla="*/ 104 h 417"/>
                    <a:gd name="T4" fmla="*/ 102 w 411"/>
                    <a:gd name="T5" fmla="*/ 24 h 417"/>
                    <a:gd name="T6" fmla="*/ 77 w 411"/>
                    <a:gd name="T7" fmla="*/ 0 h 417"/>
                    <a:gd name="T8" fmla="*/ 0 w 411"/>
                    <a:gd name="T9" fmla="*/ 79 h 4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1"/>
                    <a:gd name="T16" fmla="*/ 0 h 417"/>
                    <a:gd name="T17" fmla="*/ 411 w 411"/>
                    <a:gd name="T18" fmla="*/ 417 h 4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1" h="417">
                      <a:moveTo>
                        <a:pt x="0" y="319"/>
                      </a:moveTo>
                      <a:lnTo>
                        <a:pt x="103" y="417"/>
                      </a:lnTo>
                      <a:lnTo>
                        <a:pt x="411" y="98"/>
                      </a:lnTo>
                      <a:lnTo>
                        <a:pt x="309" y="0"/>
                      </a:lnTo>
                      <a:lnTo>
                        <a:pt x="0" y="319"/>
                      </a:lnTo>
                      <a:close/>
                    </a:path>
                  </a:pathLst>
                </a:custGeom>
                <a:solidFill>
                  <a:srgbClr val="06007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5" name="Freeform 73"/>
                <p:cNvSpPr>
                  <a:spLocks/>
                </p:cNvSpPr>
                <p:nvPr/>
              </p:nvSpPr>
              <p:spPr bwMode="auto">
                <a:xfrm>
                  <a:off x="819" y="1198"/>
                  <a:ext cx="236" cy="240"/>
                </a:xfrm>
                <a:custGeom>
                  <a:avLst/>
                  <a:gdLst>
                    <a:gd name="T0" fmla="*/ 37 w 472"/>
                    <a:gd name="T1" fmla="*/ 0 h 481"/>
                    <a:gd name="T2" fmla="*/ 0 w 472"/>
                    <a:gd name="T3" fmla="*/ 120 h 481"/>
                    <a:gd name="T4" fmla="*/ 118 w 472"/>
                    <a:gd name="T5" fmla="*/ 77 h 481"/>
                    <a:gd name="T6" fmla="*/ 37 w 472"/>
                    <a:gd name="T7" fmla="*/ 0 h 48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2"/>
                    <a:gd name="T13" fmla="*/ 0 h 481"/>
                    <a:gd name="T14" fmla="*/ 472 w 472"/>
                    <a:gd name="T15" fmla="*/ 481 h 48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2" h="481">
                      <a:moveTo>
                        <a:pt x="147" y="0"/>
                      </a:moveTo>
                      <a:lnTo>
                        <a:pt x="0" y="481"/>
                      </a:lnTo>
                      <a:lnTo>
                        <a:pt x="472" y="311"/>
                      </a:lnTo>
                      <a:lnTo>
                        <a:pt x="147" y="0"/>
                      </a:lnTo>
                      <a:close/>
                    </a:path>
                  </a:pathLst>
                </a:custGeom>
                <a:solidFill>
                  <a:srgbClr val="06007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9740" name="Group 74"/>
              <p:cNvGrpSpPr>
                <a:grpSpLocks/>
              </p:cNvGrpSpPr>
              <p:nvPr/>
            </p:nvGrpSpPr>
            <p:grpSpPr bwMode="auto">
              <a:xfrm>
                <a:off x="1146" y="656"/>
                <a:ext cx="337" cy="772"/>
                <a:chOff x="1095" y="650"/>
                <a:chExt cx="337" cy="772"/>
              </a:xfrm>
            </p:grpSpPr>
            <p:sp>
              <p:nvSpPr>
                <p:cNvPr id="29741" name="Rectangle 75"/>
                <p:cNvSpPr>
                  <a:spLocks noChangeArrowheads="1"/>
                </p:cNvSpPr>
                <p:nvPr/>
              </p:nvSpPr>
              <p:spPr bwMode="auto">
                <a:xfrm>
                  <a:off x="1095" y="650"/>
                  <a:ext cx="71" cy="472"/>
                </a:xfrm>
                <a:prstGeom prst="rect">
                  <a:avLst/>
                </a:prstGeom>
                <a:solidFill>
                  <a:srgbClr val="9933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600"/>
                </a:p>
              </p:txBody>
            </p:sp>
            <p:sp>
              <p:nvSpPr>
                <p:cNvPr id="29742" name="Freeform 76"/>
                <p:cNvSpPr>
                  <a:spLocks/>
                </p:cNvSpPr>
                <p:nvPr/>
              </p:nvSpPr>
              <p:spPr bwMode="auto">
                <a:xfrm>
                  <a:off x="1099" y="1078"/>
                  <a:ext cx="206" cy="209"/>
                </a:xfrm>
                <a:custGeom>
                  <a:avLst/>
                  <a:gdLst>
                    <a:gd name="T0" fmla="*/ 26 w 411"/>
                    <a:gd name="T1" fmla="*/ 0 h 417"/>
                    <a:gd name="T2" fmla="*/ 0 w 411"/>
                    <a:gd name="T3" fmla="*/ 25 h 417"/>
                    <a:gd name="T4" fmla="*/ 78 w 411"/>
                    <a:gd name="T5" fmla="*/ 105 h 417"/>
                    <a:gd name="T6" fmla="*/ 103 w 411"/>
                    <a:gd name="T7" fmla="*/ 80 h 417"/>
                    <a:gd name="T8" fmla="*/ 26 w 411"/>
                    <a:gd name="T9" fmla="*/ 0 h 41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11"/>
                    <a:gd name="T16" fmla="*/ 0 h 417"/>
                    <a:gd name="T17" fmla="*/ 411 w 411"/>
                    <a:gd name="T18" fmla="*/ 417 h 41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11" h="417">
                      <a:moveTo>
                        <a:pt x="102" y="0"/>
                      </a:moveTo>
                      <a:lnTo>
                        <a:pt x="0" y="98"/>
                      </a:lnTo>
                      <a:lnTo>
                        <a:pt x="309" y="417"/>
                      </a:lnTo>
                      <a:lnTo>
                        <a:pt x="411" y="319"/>
                      </a:lnTo>
                      <a:lnTo>
                        <a:pt x="102" y="0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43" name="Freeform 77"/>
                <p:cNvSpPr>
                  <a:spLocks/>
                </p:cNvSpPr>
                <p:nvPr/>
              </p:nvSpPr>
              <p:spPr bwMode="auto">
                <a:xfrm>
                  <a:off x="1195" y="1182"/>
                  <a:ext cx="237" cy="240"/>
                </a:xfrm>
                <a:custGeom>
                  <a:avLst/>
                  <a:gdLst>
                    <a:gd name="T0" fmla="*/ 0 w 474"/>
                    <a:gd name="T1" fmla="*/ 77 h 481"/>
                    <a:gd name="T2" fmla="*/ 119 w 474"/>
                    <a:gd name="T3" fmla="*/ 120 h 481"/>
                    <a:gd name="T4" fmla="*/ 81 w 474"/>
                    <a:gd name="T5" fmla="*/ 0 h 481"/>
                    <a:gd name="T6" fmla="*/ 0 w 474"/>
                    <a:gd name="T7" fmla="*/ 77 h 481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474"/>
                    <a:gd name="T13" fmla="*/ 0 h 481"/>
                    <a:gd name="T14" fmla="*/ 474 w 474"/>
                    <a:gd name="T15" fmla="*/ 481 h 481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474" h="481">
                      <a:moveTo>
                        <a:pt x="0" y="311"/>
                      </a:moveTo>
                      <a:lnTo>
                        <a:pt x="474" y="481"/>
                      </a:lnTo>
                      <a:lnTo>
                        <a:pt x="324" y="0"/>
                      </a:lnTo>
                      <a:lnTo>
                        <a:pt x="0" y="311"/>
                      </a:lnTo>
                      <a:close/>
                    </a:path>
                  </a:pathLst>
                </a:custGeom>
                <a:solidFill>
                  <a:srgbClr val="9933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9737" name="Rectangle 78"/>
            <p:cNvSpPr>
              <a:spLocks noChangeArrowheads="1"/>
            </p:cNvSpPr>
            <p:nvPr/>
          </p:nvSpPr>
          <p:spPr bwMode="auto">
            <a:xfrm>
              <a:off x="1427" y="3258"/>
              <a:ext cx="1220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2000" tIns="72000" rIns="72000" bIns="72000">
              <a:spAutoFit/>
            </a:bodyPr>
            <a:lstStyle/>
            <a:p>
              <a:pPr algn="ctr"/>
              <a:r>
                <a:rPr lang="hu-HU" altLang="en-US" sz="1000">
                  <a:solidFill>
                    <a:srgbClr val="000000"/>
                  </a:solidFill>
                </a:rPr>
                <a:t>Szociális </a:t>
              </a:r>
              <a:r>
                <a:rPr lang="hu-HU" altLang="en-US" sz="1000" i="1" u="sng">
                  <a:solidFill>
                    <a:srgbClr val="000000"/>
                  </a:solidFill>
                </a:rPr>
                <a:t>környezet</a:t>
              </a:r>
              <a:r>
                <a:rPr lang="hu-HU" altLang="en-US" sz="1000">
                  <a:solidFill>
                    <a:srgbClr val="000000"/>
                  </a:solidFill>
                </a:rPr>
                <a:t> hozzáállása</a:t>
              </a:r>
            </a:p>
          </p:txBody>
        </p:sp>
        <p:sp>
          <p:nvSpPr>
            <p:cNvPr id="29738" name="Rectangle 79"/>
            <p:cNvSpPr>
              <a:spLocks noChangeArrowheads="1"/>
            </p:cNvSpPr>
            <p:nvPr/>
          </p:nvSpPr>
          <p:spPr bwMode="auto">
            <a:xfrm>
              <a:off x="2373" y="3611"/>
              <a:ext cx="239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altLang="en-US" sz="1000" i="1"/>
                <a:t>Pozitív</a:t>
              </a:r>
              <a:endParaRPr lang="hu-HU" altLang="en-US" sz="2400" i="1">
                <a:latin typeface="Times New Roman" pitchFamily="18" charset="0"/>
              </a:endParaRPr>
            </a:p>
          </p:txBody>
        </p:sp>
      </p:grpSp>
      <p:grpSp>
        <p:nvGrpSpPr>
          <p:cNvPr id="44099" name="Group 67"/>
          <p:cNvGrpSpPr>
            <a:grpSpLocks/>
          </p:cNvGrpSpPr>
          <p:nvPr/>
        </p:nvGrpSpPr>
        <p:grpSpPr bwMode="auto">
          <a:xfrm>
            <a:off x="4965700" y="1341438"/>
            <a:ext cx="4178300" cy="4440237"/>
            <a:chOff x="3074" y="845"/>
            <a:chExt cx="2632" cy="2797"/>
          </a:xfrm>
        </p:grpSpPr>
        <p:sp>
          <p:nvSpPr>
            <p:cNvPr id="29701" name="Rectangle 91"/>
            <p:cNvSpPr>
              <a:spLocks noChangeArrowheads="1"/>
            </p:cNvSpPr>
            <p:nvPr/>
          </p:nvSpPr>
          <p:spPr bwMode="auto">
            <a:xfrm>
              <a:off x="3101" y="845"/>
              <a:ext cx="2605" cy="2797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altLang="en-US" sz="1600"/>
            </a:p>
          </p:txBody>
        </p:sp>
        <p:sp>
          <p:nvSpPr>
            <p:cNvPr id="29702" name="WordArt 93"/>
            <p:cNvSpPr>
              <a:spLocks noChangeArrowheads="1" noChangeShapeType="1" noTextEdit="1"/>
            </p:cNvSpPr>
            <p:nvPr/>
          </p:nvSpPr>
          <p:spPr bwMode="auto">
            <a:xfrm>
              <a:off x="4511" y="3300"/>
              <a:ext cx="1128" cy="21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hu-HU" sz="1000" kern="10">
                  <a:ln w="9525">
                    <a:noFill/>
                    <a:round/>
                    <a:headEnd/>
                    <a:tailEnd/>
                  </a:ln>
                  <a:solidFill>
                    <a:srgbClr val="993300"/>
                  </a:solidFill>
                  <a:latin typeface="Arial Black"/>
                </a:rPr>
                <a:t>Erőszakos bűnözés</a:t>
              </a:r>
              <a:endParaRPr lang="en-US" sz="1000" kern="10">
                <a:ln w="9525">
                  <a:noFill/>
                  <a:round/>
                  <a:headEnd/>
                  <a:tailEnd/>
                </a:ln>
                <a:solidFill>
                  <a:srgbClr val="993300"/>
                </a:solidFill>
                <a:latin typeface="Arial Black"/>
              </a:endParaRPr>
            </a:p>
          </p:txBody>
        </p:sp>
        <p:sp>
          <p:nvSpPr>
            <p:cNvPr id="29703" name="Text Box 94"/>
            <p:cNvSpPr txBox="1">
              <a:spLocks noChangeArrowheads="1"/>
            </p:cNvSpPr>
            <p:nvPr/>
          </p:nvSpPr>
          <p:spPr bwMode="auto">
            <a:xfrm>
              <a:off x="3769" y="1015"/>
              <a:ext cx="96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altLang="en-US" sz="1200" b="1"/>
                <a:t>Gyerekkori trauma</a:t>
              </a:r>
            </a:p>
          </p:txBody>
        </p:sp>
        <p:grpSp>
          <p:nvGrpSpPr>
            <p:cNvPr id="29704" name="Group 95"/>
            <p:cNvGrpSpPr>
              <a:grpSpLocks/>
            </p:cNvGrpSpPr>
            <p:nvPr/>
          </p:nvGrpSpPr>
          <p:grpSpPr bwMode="auto">
            <a:xfrm flipH="1">
              <a:off x="3182" y="951"/>
              <a:ext cx="1513" cy="2331"/>
              <a:chOff x="2269" y="1536"/>
              <a:chExt cx="1513" cy="2331"/>
            </a:xfrm>
          </p:grpSpPr>
          <p:sp>
            <p:nvSpPr>
              <p:cNvPr id="29709" name="Freeform 96"/>
              <p:cNvSpPr>
                <a:spLocks/>
              </p:cNvSpPr>
              <p:nvPr/>
            </p:nvSpPr>
            <p:spPr bwMode="auto">
              <a:xfrm>
                <a:off x="2352" y="1536"/>
                <a:ext cx="1296" cy="2256"/>
              </a:xfrm>
              <a:custGeom>
                <a:avLst/>
                <a:gdLst>
                  <a:gd name="T0" fmla="*/ 720 w 1296"/>
                  <a:gd name="T1" fmla="*/ 0 h 2256"/>
                  <a:gd name="T2" fmla="*/ 48 w 1296"/>
                  <a:gd name="T3" fmla="*/ 528 h 2256"/>
                  <a:gd name="T4" fmla="*/ 1008 w 1296"/>
                  <a:gd name="T5" fmla="*/ 960 h 2256"/>
                  <a:gd name="T6" fmla="*/ 96 w 1296"/>
                  <a:gd name="T7" fmla="*/ 1536 h 2256"/>
                  <a:gd name="T8" fmla="*/ 1296 w 1296"/>
                  <a:gd name="T9" fmla="*/ 1728 h 2256"/>
                  <a:gd name="T10" fmla="*/ 0 w 1296"/>
                  <a:gd name="T11" fmla="*/ 2256 h 22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96"/>
                  <a:gd name="T19" fmla="*/ 0 h 2256"/>
                  <a:gd name="T20" fmla="*/ 1296 w 1296"/>
                  <a:gd name="T21" fmla="*/ 2256 h 22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96" h="2256">
                    <a:moveTo>
                      <a:pt x="720" y="0"/>
                    </a:moveTo>
                    <a:lnTo>
                      <a:pt x="48" y="528"/>
                    </a:lnTo>
                    <a:lnTo>
                      <a:pt x="1008" y="960"/>
                    </a:lnTo>
                    <a:lnTo>
                      <a:pt x="96" y="1536"/>
                    </a:lnTo>
                    <a:lnTo>
                      <a:pt x="1296" y="1728"/>
                    </a:lnTo>
                    <a:lnTo>
                      <a:pt x="0" y="2256"/>
                    </a:lnTo>
                  </a:path>
                </a:pathLst>
              </a:custGeom>
              <a:noFill/>
              <a:ln w="28575" cap="flat" cmpd="sng">
                <a:solidFill>
                  <a:srgbClr val="CC3300"/>
                </a:solidFill>
                <a:prstDash val="solid"/>
                <a:round/>
                <a:headEnd type="none" w="med" len="med"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0" name="Line 97"/>
              <p:cNvSpPr>
                <a:spLocks noChangeShapeType="1"/>
              </p:cNvSpPr>
              <p:nvPr/>
            </p:nvSpPr>
            <p:spPr bwMode="auto">
              <a:xfrm>
                <a:off x="2406" y="2064"/>
                <a:ext cx="981" cy="43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1" name="Line 98"/>
              <p:cNvSpPr>
                <a:spLocks noChangeShapeType="1"/>
              </p:cNvSpPr>
              <p:nvPr/>
            </p:nvSpPr>
            <p:spPr bwMode="auto">
              <a:xfrm flipH="1">
                <a:off x="2502" y="2496"/>
                <a:ext cx="884" cy="580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2" name="Line 99"/>
              <p:cNvSpPr>
                <a:spLocks noChangeShapeType="1"/>
              </p:cNvSpPr>
              <p:nvPr/>
            </p:nvSpPr>
            <p:spPr bwMode="auto">
              <a:xfrm flipH="1">
                <a:off x="2468" y="2492"/>
                <a:ext cx="924" cy="580"/>
              </a:xfrm>
              <a:prstGeom prst="line">
                <a:avLst/>
              </a:prstGeom>
              <a:noFill/>
              <a:ln w="31750">
                <a:solidFill>
                  <a:srgbClr val="CC3300"/>
                </a:solidFill>
                <a:round/>
                <a:headEnd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3" name="Line 100"/>
              <p:cNvSpPr>
                <a:spLocks noChangeShapeType="1"/>
              </p:cNvSpPr>
              <p:nvPr/>
            </p:nvSpPr>
            <p:spPr bwMode="auto">
              <a:xfrm flipH="1">
                <a:off x="2488" y="2946"/>
                <a:ext cx="190" cy="124"/>
              </a:xfrm>
              <a:prstGeom prst="line">
                <a:avLst/>
              </a:prstGeom>
              <a:noFill/>
              <a:ln w="28575">
                <a:solidFill>
                  <a:srgbClr val="CC3300"/>
                </a:solidFill>
                <a:round/>
                <a:headEnd/>
                <a:tailEnd type="none" w="lg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4" name="Freeform 101"/>
              <p:cNvSpPr>
                <a:spLocks/>
              </p:cNvSpPr>
              <p:nvPr/>
            </p:nvSpPr>
            <p:spPr bwMode="auto">
              <a:xfrm>
                <a:off x="2482" y="3056"/>
                <a:ext cx="1300" cy="214"/>
              </a:xfrm>
              <a:custGeom>
                <a:avLst/>
                <a:gdLst>
                  <a:gd name="T0" fmla="*/ 46 w 1300"/>
                  <a:gd name="T1" fmla="*/ 0 h 214"/>
                  <a:gd name="T2" fmla="*/ 1300 w 1300"/>
                  <a:gd name="T3" fmla="*/ 168 h 214"/>
                  <a:gd name="T4" fmla="*/ 1174 w 1300"/>
                  <a:gd name="T5" fmla="*/ 214 h 214"/>
                  <a:gd name="T6" fmla="*/ 0 w 1300"/>
                  <a:gd name="T7" fmla="*/ 20 h 214"/>
                  <a:gd name="T8" fmla="*/ 46 w 1300"/>
                  <a:gd name="T9" fmla="*/ 0 h 2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00"/>
                  <a:gd name="T16" fmla="*/ 0 h 214"/>
                  <a:gd name="T17" fmla="*/ 1300 w 1300"/>
                  <a:gd name="T18" fmla="*/ 214 h 2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00" h="214">
                    <a:moveTo>
                      <a:pt x="46" y="0"/>
                    </a:moveTo>
                    <a:lnTo>
                      <a:pt x="1300" y="168"/>
                    </a:lnTo>
                    <a:lnTo>
                      <a:pt x="1174" y="214"/>
                    </a:lnTo>
                    <a:lnTo>
                      <a:pt x="0" y="2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5" name="Freeform 102"/>
              <p:cNvSpPr>
                <a:spLocks/>
              </p:cNvSpPr>
              <p:nvPr/>
            </p:nvSpPr>
            <p:spPr bwMode="auto">
              <a:xfrm>
                <a:off x="2402" y="3240"/>
                <a:ext cx="1260" cy="514"/>
              </a:xfrm>
              <a:custGeom>
                <a:avLst/>
                <a:gdLst>
                  <a:gd name="T0" fmla="*/ 1094 w 1260"/>
                  <a:gd name="T1" fmla="*/ 10 h 514"/>
                  <a:gd name="T2" fmla="*/ 0 w 1260"/>
                  <a:gd name="T3" fmla="*/ 448 h 514"/>
                  <a:gd name="T4" fmla="*/ 30 w 1260"/>
                  <a:gd name="T5" fmla="*/ 514 h 514"/>
                  <a:gd name="T6" fmla="*/ 1260 w 1260"/>
                  <a:gd name="T7" fmla="*/ 20 h 514"/>
                  <a:gd name="T8" fmla="*/ 1110 w 1260"/>
                  <a:gd name="T9" fmla="*/ 0 h 514"/>
                  <a:gd name="T10" fmla="*/ 1094 w 1260"/>
                  <a:gd name="T11" fmla="*/ 10 h 5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60"/>
                  <a:gd name="T19" fmla="*/ 0 h 514"/>
                  <a:gd name="T20" fmla="*/ 1260 w 1260"/>
                  <a:gd name="T21" fmla="*/ 514 h 5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60" h="514">
                    <a:moveTo>
                      <a:pt x="1094" y="10"/>
                    </a:moveTo>
                    <a:lnTo>
                      <a:pt x="0" y="448"/>
                    </a:lnTo>
                    <a:lnTo>
                      <a:pt x="30" y="514"/>
                    </a:lnTo>
                    <a:lnTo>
                      <a:pt x="1260" y="20"/>
                    </a:lnTo>
                    <a:lnTo>
                      <a:pt x="1110" y="0"/>
                    </a:lnTo>
                    <a:lnTo>
                      <a:pt x="1094" y="10"/>
                    </a:lnTo>
                    <a:close/>
                  </a:path>
                </a:pathLst>
              </a:custGeom>
              <a:solidFill>
                <a:srgbClr val="CC3300"/>
              </a:solidFill>
              <a:ln w="9525" cap="flat" cmpd="sng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716" name="AutoShape 103"/>
              <p:cNvSpPr>
                <a:spLocks noChangeArrowheads="1"/>
              </p:cNvSpPr>
              <p:nvPr/>
            </p:nvSpPr>
            <p:spPr bwMode="auto">
              <a:xfrm rot="-6502759">
                <a:off x="2230" y="3668"/>
                <a:ext cx="238" cy="160"/>
              </a:xfrm>
              <a:prstGeom prst="triangle">
                <a:avLst>
                  <a:gd name="adj" fmla="val 50000"/>
                </a:avLst>
              </a:prstGeom>
              <a:solidFill>
                <a:srgbClr val="CC3300"/>
              </a:solidFill>
              <a:ln w="9525">
                <a:solidFill>
                  <a:srgbClr val="CC3300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endParaRPr lang="en-US" sz="1600"/>
              </a:p>
            </p:txBody>
          </p:sp>
        </p:grpSp>
        <p:sp>
          <p:nvSpPr>
            <p:cNvPr id="29705" name="Text Box 104"/>
            <p:cNvSpPr txBox="1">
              <a:spLocks noChangeArrowheads="1"/>
            </p:cNvSpPr>
            <p:nvPr/>
          </p:nvSpPr>
          <p:spPr bwMode="auto">
            <a:xfrm>
              <a:off x="3986" y="1340"/>
              <a:ext cx="103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 b="1"/>
                <a:t>M</a:t>
              </a:r>
              <a:r>
                <a:rPr lang="hu-HU" altLang="en-US" sz="1200" b="1"/>
                <a:t>egváltozott</a:t>
              </a:r>
            </a:p>
            <a:p>
              <a:pPr algn="ctr"/>
              <a:r>
                <a:rPr lang="hu-HU" altLang="en-US" sz="1200" b="1"/>
                <a:t>prefrontális fejlődés</a:t>
              </a:r>
              <a:endParaRPr lang="en-US" altLang="en-US" sz="1200" b="1"/>
            </a:p>
          </p:txBody>
        </p:sp>
        <p:sp>
          <p:nvSpPr>
            <p:cNvPr id="29706" name="Text Box 105"/>
            <p:cNvSpPr txBox="1">
              <a:spLocks noChangeArrowheads="1"/>
            </p:cNvSpPr>
            <p:nvPr/>
          </p:nvSpPr>
          <p:spPr bwMode="auto">
            <a:xfrm>
              <a:off x="3305" y="1756"/>
              <a:ext cx="75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altLang="en-US" sz="1200" b="1"/>
                <a:t>Megváltozott</a:t>
              </a:r>
            </a:p>
            <a:p>
              <a:pPr algn="ctr"/>
              <a:r>
                <a:rPr lang="hu-HU" altLang="en-US" sz="1200" b="1"/>
                <a:t>stressz válasz</a:t>
              </a:r>
              <a:endParaRPr lang="en-US" altLang="en-US" sz="1200" b="1"/>
            </a:p>
          </p:txBody>
        </p:sp>
        <p:sp>
          <p:nvSpPr>
            <p:cNvPr id="29707" name="Text Box 106"/>
            <p:cNvSpPr txBox="1">
              <a:spLocks noChangeArrowheads="1"/>
            </p:cNvSpPr>
            <p:nvPr/>
          </p:nvSpPr>
          <p:spPr bwMode="auto">
            <a:xfrm>
              <a:off x="3994" y="2336"/>
              <a:ext cx="87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altLang="en-US" sz="1200" b="1"/>
                <a:t>Gén expressziós</a:t>
              </a:r>
            </a:p>
            <a:p>
              <a:pPr algn="ctr"/>
              <a:r>
                <a:rPr lang="hu-HU" altLang="en-US" sz="1200" b="1"/>
                <a:t>változások</a:t>
              </a:r>
              <a:endParaRPr lang="en-US" altLang="en-US" sz="1200" b="1"/>
            </a:p>
          </p:txBody>
        </p:sp>
        <p:sp>
          <p:nvSpPr>
            <p:cNvPr id="29708" name="Text Box 107"/>
            <p:cNvSpPr txBox="1">
              <a:spLocks noChangeArrowheads="1"/>
            </p:cNvSpPr>
            <p:nvPr/>
          </p:nvSpPr>
          <p:spPr bwMode="auto">
            <a:xfrm>
              <a:off x="3074" y="2540"/>
              <a:ext cx="11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altLang="en-US" sz="1200" b="1"/>
                <a:t>Funkcionális </a:t>
              </a:r>
            </a:p>
            <a:p>
              <a:pPr algn="ctr"/>
              <a:r>
                <a:rPr lang="hu-HU" altLang="en-US" sz="1200" b="1"/>
                <a:t>idegrendszeri deficitek</a:t>
              </a:r>
              <a:endParaRPr lang="en-US" altLang="en-US" sz="1200" b="1"/>
            </a:p>
          </p:txBody>
        </p:sp>
      </p:grpSp>
      <p:sp>
        <p:nvSpPr>
          <p:cNvPr id="44100" name="Text Box 68"/>
          <p:cNvSpPr txBox="1">
            <a:spLocks noChangeArrowheads="1"/>
          </p:cNvSpPr>
          <p:nvPr/>
        </p:nvSpPr>
        <p:spPr bwMode="auto">
          <a:xfrm>
            <a:off x="4394200" y="960438"/>
            <a:ext cx="4730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 i="1" u="sng"/>
              <a:t>Egy</a:t>
            </a:r>
            <a:r>
              <a:rPr lang="hu-HU"/>
              <a:t> </a:t>
            </a:r>
            <a:r>
              <a:rPr lang="hu-HU" i="1"/>
              <a:t>lehetséges</a:t>
            </a:r>
            <a:r>
              <a:rPr lang="hu-HU"/>
              <a:t> út az erőszakos bűnözéshez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44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44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44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10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6" descr="http://aquariumlib.ru/books/item/f00/s00/z0000015/pic/0000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025" y="1341438"/>
            <a:ext cx="4076700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Szövegdoboz 1"/>
          <p:cNvSpPr txBox="1">
            <a:spLocks noChangeArrowheads="1"/>
          </p:cNvSpPr>
          <p:nvPr/>
        </p:nvSpPr>
        <p:spPr bwMode="auto">
          <a:xfrm>
            <a:off x="611188" y="981075"/>
            <a:ext cx="25447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Hemigrammus ocellifer</a:t>
            </a:r>
            <a:endParaRPr lang="en-US"/>
          </a:p>
        </p:txBody>
      </p:sp>
      <p:sp>
        <p:nvSpPr>
          <p:cNvPr id="12291" name="Szövegdoboz 6"/>
          <p:cNvSpPr txBox="1">
            <a:spLocks noChangeArrowheads="1"/>
          </p:cNvSpPr>
          <p:nvPr/>
        </p:nvSpPr>
        <p:spPr bwMode="auto">
          <a:xfrm>
            <a:off x="2124075" y="4165600"/>
            <a:ext cx="2660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hu-HU"/>
              <a:t>Lándzsafoltú pontylazac</a:t>
            </a:r>
            <a:endParaRPr lang="en-US"/>
          </a:p>
        </p:txBody>
      </p:sp>
      <p:grpSp>
        <p:nvGrpSpPr>
          <p:cNvPr id="19" name="Csoportba foglalás 18"/>
          <p:cNvGrpSpPr>
            <a:grpSpLocks/>
          </p:cNvGrpSpPr>
          <p:nvPr/>
        </p:nvGrpSpPr>
        <p:grpSpPr bwMode="auto">
          <a:xfrm>
            <a:off x="5076825" y="1700213"/>
            <a:ext cx="3533775" cy="2016125"/>
            <a:chOff x="5076056" y="1700808"/>
            <a:chExt cx="3534544" cy="2016224"/>
          </a:xfrm>
        </p:grpSpPr>
        <p:cxnSp>
          <p:nvCxnSpPr>
            <p:cNvPr id="13" name="Egyenes összekötő 12"/>
            <p:cNvCxnSpPr/>
            <p:nvPr/>
          </p:nvCxnSpPr>
          <p:spPr>
            <a:xfrm flipH="1">
              <a:off x="5076056" y="3213769"/>
              <a:ext cx="503348" cy="5032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Egyenes összekötő 5"/>
            <p:cNvCxnSpPr/>
            <p:nvPr/>
          </p:nvCxnSpPr>
          <p:spPr>
            <a:xfrm flipH="1">
              <a:off x="5579404" y="3213769"/>
              <a:ext cx="302484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9"/>
            <p:cNvCxnSpPr/>
            <p:nvPr/>
          </p:nvCxnSpPr>
          <p:spPr>
            <a:xfrm>
              <a:off x="5579404" y="1700808"/>
              <a:ext cx="0" cy="15129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Szabadkézi sokszög 13"/>
            <p:cNvSpPr/>
            <p:nvPr/>
          </p:nvSpPr>
          <p:spPr>
            <a:xfrm>
              <a:off x="5076056" y="2096114"/>
              <a:ext cx="3525017" cy="523901"/>
            </a:xfrm>
            <a:custGeom>
              <a:avLst/>
              <a:gdLst>
                <a:gd name="connsiteX0" fmla="*/ 0 w 3524250"/>
                <a:gd name="connsiteY0" fmla="*/ 514350 h 523875"/>
                <a:gd name="connsiteX1" fmla="*/ 504825 w 3524250"/>
                <a:gd name="connsiteY1" fmla="*/ 0 h 523875"/>
                <a:gd name="connsiteX2" fmla="*/ 3524250 w 3524250"/>
                <a:gd name="connsiteY2" fmla="*/ 0 h 523875"/>
                <a:gd name="connsiteX3" fmla="*/ 3028950 w 3524250"/>
                <a:gd name="connsiteY3" fmla="*/ 523875 h 523875"/>
                <a:gd name="connsiteX4" fmla="*/ 0 w 3524250"/>
                <a:gd name="connsiteY4" fmla="*/ 514350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24250" h="523875">
                  <a:moveTo>
                    <a:pt x="0" y="514350"/>
                  </a:moveTo>
                  <a:lnTo>
                    <a:pt x="504825" y="0"/>
                  </a:lnTo>
                  <a:lnTo>
                    <a:pt x="3524250" y="0"/>
                  </a:lnTo>
                  <a:lnTo>
                    <a:pt x="3028950" y="523875"/>
                  </a:lnTo>
                  <a:lnTo>
                    <a:pt x="0" y="51435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Szabadkézi sokszög 14"/>
            <p:cNvSpPr/>
            <p:nvPr/>
          </p:nvSpPr>
          <p:spPr>
            <a:xfrm>
              <a:off x="5076056" y="2115165"/>
              <a:ext cx="3534544" cy="1600279"/>
            </a:xfrm>
            <a:custGeom>
              <a:avLst/>
              <a:gdLst>
                <a:gd name="connsiteX0" fmla="*/ 0 w 3533775"/>
                <a:gd name="connsiteY0" fmla="*/ 504825 h 1600200"/>
                <a:gd name="connsiteX1" fmla="*/ 9525 w 3533775"/>
                <a:gd name="connsiteY1" fmla="*/ 1600200 h 1600200"/>
                <a:gd name="connsiteX2" fmla="*/ 3038475 w 3533775"/>
                <a:gd name="connsiteY2" fmla="*/ 1600200 h 1600200"/>
                <a:gd name="connsiteX3" fmla="*/ 3533775 w 3533775"/>
                <a:gd name="connsiteY3" fmla="*/ 1104900 h 1600200"/>
                <a:gd name="connsiteX4" fmla="*/ 3514725 w 3533775"/>
                <a:gd name="connsiteY4" fmla="*/ 0 h 1600200"/>
                <a:gd name="connsiteX5" fmla="*/ 3028950 w 3533775"/>
                <a:gd name="connsiteY5" fmla="*/ 495300 h 1600200"/>
                <a:gd name="connsiteX6" fmla="*/ 0 w 3533775"/>
                <a:gd name="connsiteY6" fmla="*/ 504825 h 16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33775" h="1600200">
                  <a:moveTo>
                    <a:pt x="0" y="504825"/>
                  </a:moveTo>
                  <a:lnTo>
                    <a:pt x="9525" y="1600200"/>
                  </a:lnTo>
                  <a:lnTo>
                    <a:pt x="3038475" y="1600200"/>
                  </a:lnTo>
                  <a:lnTo>
                    <a:pt x="3533775" y="1104900"/>
                  </a:lnTo>
                  <a:lnTo>
                    <a:pt x="3514725" y="0"/>
                  </a:lnTo>
                  <a:lnTo>
                    <a:pt x="3028950" y="495300"/>
                  </a:lnTo>
                  <a:lnTo>
                    <a:pt x="0" y="504825"/>
                  </a:lnTo>
                  <a:close/>
                </a:path>
              </a:pathLst>
            </a:custGeom>
            <a:solidFill>
              <a:srgbClr val="0033CC">
                <a:alpha val="2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3" name="Kocka 2"/>
            <p:cNvSpPr/>
            <p:nvPr/>
          </p:nvSpPr>
          <p:spPr>
            <a:xfrm>
              <a:off x="5076056" y="1700808"/>
              <a:ext cx="3528193" cy="2016224"/>
            </a:xfrm>
            <a:prstGeom prst="cub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25" name="Csoportba foglalás 24"/>
          <p:cNvGrpSpPr>
            <a:grpSpLocks/>
          </p:cNvGrpSpPr>
          <p:nvPr/>
        </p:nvGrpSpPr>
        <p:grpSpPr bwMode="auto">
          <a:xfrm>
            <a:off x="5724525" y="2087563"/>
            <a:ext cx="2076450" cy="1628775"/>
            <a:chOff x="5724128" y="2088257"/>
            <a:chExt cx="2076619" cy="1628775"/>
          </a:xfrm>
        </p:grpSpPr>
        <p:sp>
          <p:nvSpPr>
            <p:cNvPr id="26" name="Szabadkézi sokszög 25"/>
            <p:cNvSpPr/>
            <p:nvPr/>
          </p:nvSpPr>
          <p:spPr>
            <a:xfrm>
              <a:off x="6505242" y="2088257"/>
              <a:ext cx="514392" cy="1628775"/>
            </a:xfrm>
            <a:custGeom>
              <a:avLst/>
              <a:gdLst>
                <a:gd name="connsiteX0" fmla="*/ 495300 w 514350"/>
                <a:gd name="connsiteY0" fmla="*/ 0 h 1628775"/>
                <a:gd name="connsiteX1" fmla="*/ 0 w 514350"/>
                <a:gd name="connsiteY1" fmla="*/ 533400 h 1628775"/>
                <a:gd name="connsiteX2" fmla="*/ 9525 w 514350"/>
                <a:gd name="connsiteY2" fmla="*/ 1628775 h 1628775"/>
                <a:gd name="connsiteX3" fmla="*/ 514350 w 514350"/>
                <a:gd name="connsiteY3" fmla="*/ 1114425 h 1628775"/>
                <a:gd name="connsiteX4" fmla="*/ 495300 w 514350"/>
                <a:gd name="connsiteY4" fmla="*/ 0 h 1628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4350" h="1628775">
                  <a:moveTo>
                    <a:pt x="495300" y="0"/>
                  </a:moveTo>
                  <a:lnTo>
                    <a:pt x="0" y="533400"/>
                  </a:lnTo>
                  <a:lnTo>
                    <a:pt x="9525" y="1628775"/>
                  </a:lnTo>
                  <a:lnTo>
                    <a:pt x="514350" y="1114425"/>
                  </a:lnTo>
                  <a:lnTo>
                    <a:pt x="495300" y="0"/>
                  </a:lnTo>
                  <a:close/>
                </a:path>
              </a:pathLst>
            </a:cu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295" name="Szövegdoboz 26"/>
            <p:cNvSpPr txBox="1">
              <a:spLocks noChangeArrowheads="1"/>
            </p:cNvSpPr>
            <p:nvPr/>
          </p:nvSpPr>
          <p:spPr bwMode="auto">
            <a:xfrm>
              <a:off x="5724128" y="2780928"/>
              <a:ext cx="49244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/>
                <a:t>„A”</a:t>
              </a:r>
            </a:p>
            <a:p>
              <a:pPr algn="ctr"/>
              <a:r>
                <a:rPr lang="hu-HU"/>
                <a:t>hal</a:t>
              </a:r>
              <a:endParaRPr lang="en-US"/>
            </a:p>
          </p:txBody>
        </p:sp>
        <p:sp>
          <p:nvSpPr>
            <p:cNvPr id="12296" name="Szövegdoboz 27"/>
            <p:cNvSpPr txBox="1">
              <a:spLocks noChangeArrowheads="1"/>
            </p:cNvSpPr>
            <p:nvPr/>
          </p:nvSpPr>
          <p:spPr bwMode="auto">
            <a:xfrm>
              <a:off x="7308304" y="2780928"/>
              <a:ext cx="49244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/>
                <a:t>„B”</a:t>
              </a:r>
            </a:p>
            <a:p>
              <a:pPr algn="ctr"/>
              <a:r>
                <a:rPr lang="hu-HU"/>
                <a:t>hal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hu-HU" smtClean="0"/>
              <a:t>A kezelés kérdése</a:t>
            </a:r>
            <a:endParaRPr lang="en-US" smtClean="0"/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746125" y="1322388"/>
            <a:ext cx="766445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/>
              <a:t>Szint		Forma		Típus		Hatékonyság</a:t>
            </a:r>
          </a:p>
          <a:p>
            <a:r>
              <a:rPr lang="hu-HU"/>
              <a:t>okok 		szegénység	nem szelektív		?</a:t>
            </a:r>
            <a:br>
              <a:rPr lang="hu-HU"/>
            </a:br>
            <a:r>
              <a:rPr lang="hu-HU"/>
              <a:t>megszüntetése	kiküszöbölése 			</a:t>
            </a:r>
            <a:r>
              <a:rPr lang="hu-HU" i="1" u="sng"/>
              <a:t>nem lehet 100%</a:t>
            </a:r>
            <a:r>
              <a:rPr lang="hu-HU"/>
              <a:t/>
            </a:r>
            <a:br>
              <a:rPr lang="hu-HU"/>
            </a:br>
            <a:r>
              <a:rPr lang="hu-HU"/>
              <a:t>		oktatás</a:t>
            </a:r>
          </a:p>
          <a:p>
            <a:r>
              <a:rPr lang="hu-HU"/>
              <a:t/>
            </a:r>
            <a:br>
              <a:rPr lang="hu-HU"/>
            </a:br>
            <a:r>
              <a:rPr lang="hu-HU"/>
              <a:t>megelőzés	programok	nem szelektív	csekély (10% körül)</a:t>
            </a:r>
          </a:p>
          <a:p>
            <a:r>
              <a:rPr lang="hu-HU"/>
              <a:t/>
            </a:r>
            <a:br>
              <a:rPr lang="hu-HU"/>
            </a:br>
            <a:r>
              <a:rPr lang="hu-HU"/>
              <a:t>Kezelés		pszichoterápia	„pszichotikus”	nagyon csekély</a:t>
            </a:r>
          </a:p>
          <a:p>
            <a:r>
              <a:rPr lang="hu-HU"/>
              <a:t>		farmakoterápia	„pszichotikus”	jó</a:t>
            </a:r>
          </a:p>
          <a:p>
            <a:r>
              <a:rPr lang="hu-HU"/>
              <a:t/>
            </a:r>
            <a:br>
              <a:rPr lang="hu-HU"/>
            </a:br>
            <a:r>
              <a:rPr lang="hu-HU"/>
              <a:t>Kezelés		pszichoterápia	„reaktív”		tűrhető</a:t>
            </a:r>
          </a:p>
          <a:p>
            <a:r>
              <a:rPr lang="hu-HU"/>
              <a:t>		farmakoterápia	„reaktív”		tűrhető</a:t>
            </a:r>
          </a:p>
          <a:p>
            <a:r>
              <a:rPr lang="hu-HU"/>
              <a:t/>
            </a:r>
            <a:br>
              <a:rPr lang="hu-HU"/>
            </a:br>
            <a:r>
              <a:rPr lang="hu-HU"/>
              <a:t>Kezelés		pszichoterápia	„proaktív”	csekély (?)</a:t>
            </a:r>
          </a:p>
          <a:p>
            <a:r>
              <a:rPr lang="hu-HU"/>
              <a:t>		farmakoterápia	„proaktív”	csekély (?)</a:t>
            </a:r>
          </a:p>
          <a:p>
            <a:endParaRPr lang="en-US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657225" y="3200400"/>
            <a:ext cx="8162925" cy="241935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69925" y="5741988"/>
            <a:ext cx="8032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solidFill>
                  <a:schemeClr val="hlink"/>
                </a:solidFill>
              </a:rPr>
              <a:t>Valószínű ok: nem ismerjük eléggé az </a:t>
            </a:r>
            <a:r>
              <a:rPr lang="hu-HU" b="1" i="1" u="sng">
                <a:solidFill>
                  <a:schemeClr val="hlink"/>
                </a:solidFill>
              </a:rPr>
              <a:t>abnormális</a:t>
            </a:r>
            <a:r>
              <a:rPr lang="hu-HU">
                <a:solidFill>
                  <a:schemeClr val="hlink"/>
                </a:solidFill>
              </a:rPr>
              <a:t> agresszió neurobiológiáját</a:t>
            </a:r>
            <a:endParaRPr lang="en-US">
              <a:solidFill>
                <a:schemeClr val="hlink"/>
              </a:solidFill>
            </a:endParaRPr>
          </a:p>
        </p:txBody>
      </p:sp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723900" y="5748338"/>
            <a:ext cx="625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Kezelés		„Műtét”		bármely		kiváló</a:t>
            </a:r>
            <a:endParaRPr lang="en-US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4371975" y="1647825"/>
            <a:ext cx="1609725" cy="1381125"/>
          </a:xfrm>
          <a:prstGeom prst="rect">
            <a:avLst/>
          </a:prstGeom>
          <a:noFill/>
          <a:ln w="5715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69" name="AutoShape 9"/>
          <p:cNvSpPr>
            <a:spLocks noChangeArrowheads="1"/>
          </p:cNvSpPr>
          <p:nvPr/>
        </p:nvSpPr>
        <p:spPr bwMode="auto">
          <a:xfrm>
            <a:off x="5248275" y="847725"/>
            <a:ext cx="3248025" cy="419100"/>
          </a:xfrm>
          <a:prstGeom prst="wedgeRectCallout">
            <a:avLst>
              <a:gd name="adj1" fmla="val -46384"/>
              <a:gd name="adj2" fmla="val 142801"/>
            </a:avLst>
          </a:prstGeom>
          <a:solidFill>
            <a:srgbClr val="D8C76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u-HU"/>
              <a:t>neurobiológiai kriminológia (?)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build="p"/>
      <p:bldP spid="40965" grpId="0" animBg="1"/>
      <p:bldP spid="40966" grpId="0"/>
      <p:bldP spid="40967" grpId="1"/>
      <p:bldP spid="40968" grpId="0" animBg="1"/>
      <p:bldP spid="4096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zövegdoboz 17"/>
          <p:cNvSpPr txBox="1">
            <a:spLocks noChangeArrowheads="1"/>
          </p:cNvSpPr>
          <p:nvPr/>
        </p:nvSpPr>
        <p:spPr bwMode="auto">
          <a:xfrm>
            <a:off x="550863" y="211138"/>
            <a:ext cx="28559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4400" b="1">
                <a:solidFill>
                  <a:srgbClr val="CEA60D"/>
                </a:solidFill>
                <a:latin typeface="Optima HU Bd"/>
              </a:rPr>
              <a:t>Kitekintés</a:t>
            </a:r>
            <a:endParaRPr lang="en-US" sz="2400" b="1">
              <a:latin typeface="Optima HU Bd"/>
            </a:endParaRPr>
          </a:p>
        </p:txBody>
      </p:sp>
      <p:grpSp>
        <p:nvGrpSpPr>
          <p:cNvPr id="31746" name="Group 37"/>
          <p:cNvGrpSpPr>
            <a:grpSpLocks noChangeAspect="1"/>
          </p:cNvGrpSpPr>
          <p:nvPr/>
        </p:nvGrpSpPr>
        <p:grpSpPr bwMode="auto">
          <a:xfrm>
            <a:off x="3663950" y="2093913"/>
            <a:ext cx="1263650" cy="3748087"/>
            <a:chOff x="2365" y="1097"/>
            <a:chExt cx="764" cy="2266"/>
          </a:xfrm>
        </p:grpSpPr>
        <p:pic>
          <p:nvPicPr>
            <p:cNvPr id="31869" name="Picture 38"/>
            <p:cNvPicPr preferRelativeResize="0"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365" y="2608"/>
              <a:ext cx="764" cy="7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31870" name="Picture 3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365" y="1097"/>
              <a:ext cx="764" cy="7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pic>
          <p:nvPicPr>
            <p:cNvPr id="31871" name="Picture 40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65" y="1853"/>
              <a:ext cx="764" cy="75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</p:pic>
        <p:sp>
          <p:nvSpPr>
            <p:cNvPr id="31872" name="Line 42"/>
            <p:cNvSpPr>
              <a:spLocks noChangeAspect="1" noChangeShapeType="1"/>
            </p:cNvSpPr>
            <p:nvPr/>
          </p:nvSpPr>
          <p:spPr bwMode="auto">
            <a:xfrm flipH="1" flipV="1">
              <a:off x="2770" y="3332"/>
              <a:ext cx="29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1747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7550" y="2092325"/>
            <a:ext cx="142875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 Box 20"/>
          <p:cNvSpPr txBox="1">
            <a:spLocks noChangeAspect="1" noChangeArrowheads="1"/>
          </p:cNvSpPr>
          <p:nvPr/>
        </p:nvSpPr>
        <p:spPr bwMode="auto">
          <a:xfrm>
            <a:off x="1149350" y="2311400"/>
            <a:ext cx="296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hu-HU" altLang="hu-HU" sz="1000" b="1">
                <a:solidFill>
                  <a:srgbClr val="0D0D0D"/>
                </a:solidFill>
                <a:latin typeface="Optima HU Rg"/>
              </a:rPr>
              <a:t>fx</a:t>
            </a:r>
          </a:p>
        </p:txBody>
      </p:sp>
      <p:sp>
        <p:nvSpPr>
          <p:cNvPr id="31749" name="Text Box 21"/>
          <p:cNvSpPr txBox="1">
            <a:spLocks noChangeAspect="1" noChangeArrowheads="1"/>
          </p:cNvSpPr>
          <p:nvPr/>
        </p:nvSpPr>
        <p:spPr bwMode="auto">
          <a:xfrm>
            <a:off x="630238" y="2435225"/>
            <a:ext cx="338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buFont typeface="Arial" charset="0"/>
              <a:buNone/>
            </a:pPr>
            <a:r>
              <a:rPr lang="hu-HU" altLang="hu-HU" sz="1000" b="1">
                <a:solidFill>
                  <a:srgbClr val="0D0D0D"/>
                </a:solidFill>
                <a:latin typeface="Optima HU Rg"/>
              </a:rPr>
              <a:t>3V</a:t>
            </a:r>
          </a:p>
        </p:txBody>
      </p:sp>
      <p:sp>
        <p:nvSpPr>
          <p:cNvPr id="31750" name="Text Box 22"/>
          <p:cNvSpPr txBox="1">
            <a:spLocks noChangeAspect="1" noChangeArrowheads="1"/>
          </p:cNvSpPr>
          <p:nvPr/>
        </p:nvSpPr>
        <p:spPr bwMode="auto">
          <a:xfrm>
            <a:off x="1289050" y="3151188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hu-HU" altLang="hu-HU" sz="1000" b="1">
                <a:solidFill>
                  <a:srgbClr val="0D0D0D"/>
                </a:solidFill>
                <a:latin typeface="Optima HU Rg"/>
              </a:rPr>
              <a:t>OT</a:t>
            </a:r>
          </a:p>
        </p:txBody>
      </p:sp>
      <p:sp>
        <p:nvSpPr>
          <p:cNvPr id="31751" name="Text Box 24"/>
          <p:cNvSpPr txBox="1">
            <a:spLocks noChangeAspect="1" noChangeArrowheads="1"/>
          </p:cNvSpPr>
          <p:nvPr/>
        </p:nvSpPr>
        <p:spPr bwMode="auto">
          <a:xfrm>
            <a:off x="1597025" y="2052638"/>
            <a:ext cx="5905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hu-HU" altLang="hu-HU" sz="1400" b="1">
                <a:solidFill>
                  <a:srgbClr val="FFFFCC"/>
                </a:solidFill>
                <a:latin typeface="Optima HU Rg"/>
              </a:rPr>
              <a:t>MBH</a:t>
            </a:r>
            <a:endParaRPr lang="en-US" altLang="hu-HU" sz="1400" b="1">
              <a:solidFill>
                <a:srgbClr val="FFFFCC"/>
              </a:solidFill>
              <a:latin typeface="Optima HU Rg"/>
            </a:endParaRPr>
          </a:p>
        </p:txBody>
      </p:sp>
      <p:pic>
        <p:nvPicPr>
          <p:cNvPr id="31752" name="Picture 2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74875" y="2092325"/>
            <a:ext cx="1425575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Text Box 27"/>
          <p:cNvSpPr txBox="1">
            <a:spLocks noChangeAspect="1" noChangeArrowheads="1"/>
          </p:cNvSpPr>
          <p:nvPr/>
        </p:nvSpPr>
        <p:spPr bwMode="auto">
          <a:xfrm>
            <a:off x="3067050" y="3133725"/>
            <a:ext cx="3603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hu-HU" altLang="hu-HU" sz="1000" b="1">
                <a:solidFill>
                  <a:srgbClr val="0D0D0D"/>
                </a:solidFill>
                <a:latin typeface="Optima HU Rg"/>
              </a:rPr>
              <a:t>OT</a:t>
            </a:r>
          </a:p>
        </p:txBody>
      </p:sp>
      <p:sp>
        <p:nvSpPr>
          <p:cNvPr id="31754" name="Text Box 28"/>
          <p:cNvSpPr txBox="1">
            <a:spLocks noChangeAspect="1" noChangeArrowheads="1"/>
          </p:cNvSpPr>
          <p:nvPr/>
        </p:nvSpPr>
        <p:spPr bwMode="auto">
          <a:xfrm>
            <a:off x="2081213" y="2552700"/>
            <a:ext cx="3381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buFont typeface="Arial" charset="0"/>
              <a:buNone/>
            </a:pPr>
            <a:r>
              <a:rPr lang="hu-HU" altLang="hu-HU" sz="1000" b="1">
                <a:solidFill>
                  <a:srgbClr val="0D0D0D"/>
                </a:solidFill>
                <a:latin typeface="Optima HU Rg"/>
              </a:rPr>
              <a:t>3V</a:t>
            </a:r>
          </a:p>
        </p:txBody>
      </p:sp>
      <p:sp>
        <p:nvSpPr>
          <p:cNvPr id="31755" name="Line 29"/>
          <p:cNvSpPr>
            <a:spLocks noChangeAspect="1" noChangeShapeType="1"/>
          </p:cNvSpPr>
          <p:nvPr/>
        </p:nvSpPr>
        <p:spPr bwMode="auto">
          <a:xfrm>
            <a:off x="2220913" y="3371850"/>
            <a:ext cx="4143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1756" name="Text Box 30"/>
          <p:cNvSpPr txBox="1">
            <a:spLocks noChangeAspect="1" noChangeArrowheads="1"/>
          </p:cNvSpPr>
          <p:nvPr/>
        </p:nvSpPr>
        <p:spPr bwMode="auto">
          <a:xfrm>
            <a:off x="2159000" y="3184525"/>
            <a:ext cx="53657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hu-HU" altLang="hu-HU" sz="800" b="1">
                <a:solidFill>
                  <a:srgbClr val="0D0D0D"/>
                </a:solidFill>
                <a:latin typeface="Optima HU Rg"/>
              </a:rPr>
              <a:t>250 um</a:t>
            </a:r>
          </a:p>
        </p:txBody>
      </p:sp>
      <p:sp>
        <p:nvSpPr>
          <p:cNvPr id="31757" name="Text Box 32"/>
          <p:cNvSpPr txBox="1">
            <a:spLocks noChangeAspect="1" noChangeArrowheads="1"/>
          </p:cNvSpPr>
          <p:nvPr/>
        </p:nvSpPr>
        <p:spPr bwMode="auto">
          <a:xfrm>
            <a:off x="2762250" y="2544763"/>
            <a:ext cx="29686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hu-HU" altLang="hu-HU" sz="1000" b="1">
                <a:solidFill>
                  <a:srgbClr val="0D0D0D"/>
                </a:solidFill>
                <a:latin typeface="Optima HU Rg"/>
              </a:rPr>
              <a:t>fx</a:t>
            </a:r>
          </a:p>
        </p:txBody>
      </p:sp>
      <p:sp>
        <p:nvSpPr>
          <p:cNvPr id="31758" name="Text Box 33"/>
          <p:cNvSpPr txBox="1">
            <a:spLocks noChangeAspect="1" noChangeArrowheads="1"/>
          </p:cNvSpPr>
          <p:nvPr/>
        </p:nvSpPr>
        <p:spPr bwMode="auto">
          <a:xfrm>
            <a:off x="2132013" y="2052638"/>
            <a:ext cx="420687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hu-HU" altLang="hu-HU" sz="1400" b="1">
                <a:solidFill>
                  <a:srgbClr val="FFFFCC"/>
                </a:solidFill>
                <a:latin typeface="Optima HU Rg"/>
              </a:rPr>
              <a:t>LH</a:t>
            </a:r>
            <a:endParaRPr lang="en-US" altLang="hu-HU" sz="1400" b="1">
              <a:solidFill>
                <a:srgbClr val="FFFFCC"/>
              </a:solidFill>
              <a:latin typeface="Optima HU Rg"/>
            </a:endParaRPr>
          </a:p>
        </p:txBody>
      </p:sp>
      <p:pic>
        <p:nvPicPr>
          <p:cNvPr id="31759" name="Picture 4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7550" y="3636963"/>
            <a:ext cx="1428750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0" name="Text Box 47"/>
          <p:cNvSpPr txBox="1">
            <a:spLocks noChangeAspect="1" noChangeArrowheads="1"/>
          </p:cNvSpPr>
          <p:nvPr/>
        </p:nvSpPr>
        <p:spPr bwMode="auto">
          <a:xfrm>
            <a:off x="1547813" y="4325938"/>
            <a:ext cx="376237" cy="246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hu-HU" altLang="hu-HU" sz="1000" b="1">
                <a:solidFill>
                  <a:schemeClr val="bg1"/>
                </a:solidFill>
                <a:latin typeface="Optima HU Rg"/>
              </a:rPr>
              <a:t>fmi</a:t>
            </a:r>
            <a:endParaRPr lang="en-US" altLang="hu-HU" sz="1000" b="1">
              <a:solidFill>
                <a:schemeClr val="bg1"/>
              </a:solidFill>
              <a:latin typeface="Optima HU Rg"/>
            </a:endParaRPr>
          </a:p>
        </p:txBody>
      </p:sp>
      <p:sp>
        <p:nvSpPr>
          <p:cNvPr id="31761" name="Text Box 48"/>
          <p:cNvSpPr txBox="1">
            <a:spLocks noChangeArrowheads="1"/>
          </p:cNvSpPr>
          <p:nvPr/>
        </p:nvSpPr>
        <p:spPr bwMode="auto">
          <a:xfrm>
            <a:off x="690563" y="4117975"/>
            <a:ext cx="396875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hu-HU" altLang="hu-HU" sz="1000" b="1">
                <a:solidFill>
                  <a:schemeClr val="bg1"/>
                </a:solidFill>
                <a:latin typeface="Optima HU Rg"/>
              </a:rPr>
              <a:t>PrL</a:t>
            </a:r>
            <a:endParaRPr lang="en-US" altLang="hu-HU" sz="1000" b="1">
              <a:solidFill>
                <a:schemeClr val="bg1"/>
              </a:solidFill>
              <a:latin typeface="Optima HU Rg"/>
            </a:endParaRPr>
          </a:p>
        </p:txBody>
      </p:sp>
      <p:sp>
        <p:nvSpPr>
          <p:cNvPr id="31762" name="Text Box 49"/>
          <p:cNvSpPr txBox="1">
            <a:spLocks noChangeArrowheads="1"/>
          </p:cNvSpPr>
          <p:nvPr/>
        </p:nvSpPr>
        <p:spPr bwMode="auto">
          <a:xfrm>
            <a:off x="693738" y="4946650"/>
            <a:ext cx="298450" cy="2460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hu-HU" altLang="hu-HU" sz="1000" b="1">
                <a:solidFill>
                  <a:schemeClr val="bg1"/>
                </a:solidFill>
                <a:latin typeface="Optima HU Rg"/>
              </a:rPr>
              <a:t>IL</a:t>
            </a:r>
            <a:endParaRPr lang="en-US" altLang="hu-HU" sz="1000" b="1">
              <a:solidFill>
                <a:schemeClr val="bg1"/>
              </a:solidFill>
              <a:latin typeface="Optima HU Rg"/>
            </a:endParaRPr>
          </a:p>
        </p:txBody>
      </p:sp>
      <p:sp>
        <p:nvSpPr>
          <p:cNvPr id="31763" name="Text Box 50"/>
          <p:cNvSpPr txBox="1">
            <a:spLocks noChangeAspect="1" noChangeArrowheads="1"/>
          </p:cNvSpPr>
          <p:nvPr/>
        </p:nvSpPr>
        <p:spPr bwMode="auto">
          <a:xfrm>
            <a:off x="1622425" y="3595688"/>
            <a:ext cx="549275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hu-HU" altLang="hu-HU" sz="1400" b="1">
                <a:solidFill>
                  <a:srgbClr val="FFFFCC"/>
                </a:solidFill>
                <a:latin typeface="Optima HU Rg"/>
              </a:rPr>
              <a:t>CTB</a:t>
            </a:r>
            <a:endParaRPr lang="en-US" altLang="hu-HU" sz="1400" b="1">
              <a:solidFill>
                <a:srgbClr val="FFFFCC"/>
              </a:solidFill>
              <a:latin typeface="Optima HU Rg"/>
            </a:endParaRPr>
          </a:p>
        </p:txBody>
      </p:sp>
      <p:pic>
        <p:nvPicPr>
          <p:cNvPr id="31764" name="Picture 117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85988" y="3636963"/>
            <a:ext cx="1423987" cy="219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5" name="Text Box 118"/>
          <p:cNvSpPr txBox="1">
            <a:spLocks noChangeAspect="1" noChangeArrowheads="1"/>
          </p:cNvSpPr>
          <p:nvPr/>
        </p:nvSpPr>
        <p:spPr bwMode="auto">
          <a:xfrm>
            <a:off x="3068638" y="4344988"/>
            <a:ext cx="376237" cy="246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hu-HU" altLang="hu-HU" sz="1000" b="1">
                <a:solidFill>
                  <a:schemeClr val="bg1"/>
                </a:solidFill>
                <a:latin typeface="Optima HU Rg"/>
              </a:rPr>
              <a:t>fmi</a:t>
            </a:r>
            <a:endParaRPr lang="en-US" altLang="hu-HU" sz="1000" b="1">
              <a:solidFill>
                <a:schemeClr val="bg1"/>
              </a:solidFill>
              <a:latin typeface="Optima HU Rg"/>
            </a:endParaRPr>
          </a:p>
        </p:txBody>
      </p:sp>
      <p:sp>
        <p:nvSpPr>
          <p:cNvPr id="31766" name="Text Box 119"/>
          <p:cNvSpPr txBox="1">
            <a:spLocks noChangeArrowheads="1"/>
          </p:cNvSpPr>
          <p:nvPr/>
        </p:nvSpPr>
        <p:spPr bwMode="auto">
          <a:xfrm>
            <a:off x="2200275" y="4119563"/>
            <a:ext cx="396875" cy="246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hu-HU" altLang="hu-HU" sz="1000" b="1">
                <a:solidFill>
                  <a:schemeClr val="bg1"/>
                </a:solidFill>
                <a:latin typeface="Optima HU Rg"/>
              </a:rPr>
              <a:t>PrL</a:t>
            </a:r>
            <a:endParaRPr lang="en-US" altLang="hu-HU" sz="1000" b="1">
              <a:solidFill>
                <a:schemeClr val="bg1"/>
              </a:solidFill>
              <a:latin typeface="Optima HU Rg"/>
            </a:endParaRPr>
          </a:p>
        </p:txBody>
      </p:sp>
      <p:sp>
        <p:nvSpPr>
          <p:cNvPr id="31767" name="Text Box 120"/>
          <p:cNvSpPr txBox="1">
            <a:spLocks noChangeArrowheads="1"/>
          </p:cNvSpPr>
          <p:nvPr/>
        </p:nvSpPr>
        <p:spPr bwMode="auto">
          <a:xfrm>
            <a:off x="2203450" y="4935538"/>
            <a:ext cx="298450" cy="2460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hu-HU" altLang="hu-HU" sz="1000" b="1">
                <a:solidFill>
                  <a:schemeClr val="bg1"/>
                </a:solidFill>
                <a:latin typeface="Optima HU Rg"/>
              </a:rPr>
              <a:t>IL</a:t>
            </a:r>
            <a:endParaRPr lang="en-US" altLang="hu-HU" sz="1000" b="1">
              <a:solidFill>
                <a:schemeClr val="bg1"/>
              </a:solidFill>
              <a:latin typeface="Optima HU Rg"/>
            </a:endParaRPr>
          </a:p>
        </p:txBody>
      </p:sp>
      <p:grpSp>
        <p:nvGrpSpPr>
          <p:cNvPr id="31768" name="Group 708"/>
          <p:cNvGrpSpPr>
            <a:grpSpLocks/>
          </p:cNvGrpSpPr>
          <p:nvPr/>
        </p:nvGrpSpPr>
        <p:grpSpPr bwMode="auto">
          <a:xfrm>
            <a:off x="5753100" y="2536825"/>
            <a:ext cx="2536825" cy="1558925"/>
            <a:chOff x="3589" y="1598"/>
            <a:chExt cx="1598" cy="982"/>
          </a:xfrm>
        </p:grpSpPr>
        <p:sp>
          <p:nvSpPr>
            <p:cNvPr id="31834" name="Rectangle 52"/>
            <p:cNvSpPr>
              <a:spLocks noChangeArrowheads="1"/>
            </p:cNvSpPr>
            <p:nvPr/>
          </p:nvSpPr>
          <p:spPr bwMode="auto">
            <a:xfrm rot="-5400000">
              <a:off x="3309" y="1901"/>
              <a:ext cx="732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 typeface="Arial" charset="0"/>
                <a:buNone/>
              </a:pPr>
              <a:r>
                <a:rPr lang="en-US" altLang="hu-HU" sz="900" b="1">
                  <a:solidFill>
                    <a:srgbClr val="000000"/>
                  </a:solidFill>
                  <a:latin typeface="Optima HU Rg"/>
                </a:rPr>
                <a:t> Retrogradely labeled</a:t>
              </a:r>
            </a:p>
            <a:p>
              <a:pPr algn="ctr">
                <a:buFont typeface="Arial" charset="0"/>
                <a:buNone/>
              </a:pPr>
              <a:r>
                <a:rPr lang="en-US" altLang="hu-HU" sz="900" b="1">
                  <a:solidFill>
                    <a:srgbClr val="000000"/>
                  </a:solidFill>
                  <a:latin typeface="Optima HU Rg"/>
                </a:rPr>
                <a:t>% of  all neurons</a:t>
              </a:r>
              <a:endParaRPr lang="en-US" altLang="hu-HU" sz="900" b="1">
                <a:solidFill>
                  <a:srgbClr val="0D0D0D"/>
                </a:solidFill>
                <a:latin typeface="Optima HU Rg"/>
              </a:endParaRPr>
            </a:p>
          </p:txBody>
        </p:sp>
        <p:sp>
          <p:nvSpPr>
            <p:cNvPr id="31835" name="Line 53"/>
            <p:cNvSpPr>
              <a:spLocks noChangeShapeType="1"/>
            </p:cNvSpPr>
            <p:nvPr/>
          </p:nvSpPr>
          <p:spPr bwMode="auto">
            <a:xfrm>
              <a:off x="3883" y="1640"/>
              <a:ext cx="0" cy="70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6" name="Line 54"/>
            <p:cNvSpPr>
              <a:spLocks noChangeShapeType="1"/>
            </p:cNvSpPr>
            <p:nvPr/>
          </p:nvSpPr>
          <p:spPr bwMode="auto">
            <a:xfrm>
              <a:off x="3867" y="2348"/>
              <a:ext cx="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7" name="Line 55"/>
            <p:cNvSpPr>
              <a:spLocks noChangeShapeType="1"/>
            </p:cNvSpPr>
            <p:nvPr/>
          </p:nvSpPr>
          <p:spPr bwMode="auto">
            <a:xfrm>
              <a:off x="3867" y="2112"/>
              <a:ext cx="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8" name="Line 56"/>
            <p:cNvSpPr>
              <a:spLocks noChangeShapeType="1"/>
            </p:cNvSpPr>
            <p:nvPr/>
          </p:nvSpPr>
          <p:spPr bwMode="auto">
            <a:xfrm>
              <a:off x="3867" y="1876"/>
              <a:ext cx="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9" name="Line 57"/>
            <p:cNvSpPr>
              <a:spLocks noChangeShapeType="1"/>
            </p:cNvSpPr>
            <p:nvPr/>
          </p:nvSpPr>
          <p:spPr bwMode="auto">
            <a:xfrm>
              <a:off x="3867" y="1640"/>
              <a:ext cx="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0" name="Rectangle 58"/>
            <p:cNvSpPr>
              <a:spLocks noChangeArrowheads="1"/>
            </p:cNvSpPr>
            <p:nvPr/>
          </p:nvSpPr>
          <p:spPr bwMode="auto">
            <a:xfrm>
              <a:off x="3815" y="2306"/>
              <a:ext cx="40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 typeface="Arial" charset="0"/>
                <a:buNone/>
              </a:pPr>
              <a:r>
                <a:rPr lang="en-US" altLang="hu-HU" sz="900" b="1">
                  <a:solidFill>
                    <a:srgbClr val="000000"/>
                  </a:solidFill>
                  <a:latin typeface="Optima HU Rg"/>
                </a:rPr>
                <a:t>0</a:t>
              </a:r>
              <a:endParaRPr lang="en-US" altLang="hu-HU" sz="900" b="1">
                <a:solidFill>
                  <a:srgbClr val="0D0D0D"/>
                </a:solidFill>
                <a:latin typeface="Optima HU Rg"/>
              </a:endParaRPr>
            </a:p>
          </p:txBody>
        </p:sp>
        <p:sp>
          <p:nvSpPr>
            <p:cNvPr id="31841" name="Rectangle 59"/>
            <p:cNvSpPr>
              <a:spLocks noChangeArrowheads="1"/>
            </p:cNvSpPr>
            <p:nvPr/>
          </p:nvSpPr>
          <p:spPr bwMode="auto">
            <a:xfrm>
              <a:off x="3775" y="2070"/>
              <a:ext cx="80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 typeface="Arial" charset="0"/>
                <a:buNone/>
              </a:pPr>
              <a:r>
                <a:rPr lang="hu-HU" altLang="hu-HU" sz="900" b="1">
                  <a:solidFill>
                    <a:srgbClr val="000000"/>
                  </a:solidFill>
                  <a:latin typeface="Optima HU Rg"/>
                </a:rPr>
                <a:t>10</a:t>
              </a:r>
              <a:endParaRPr lang="en-US" altLang="hu-HU" sz="900" b="1">
                <a:solidFill>
                  <a:srgbClr val="0D0D0D"/>
                </a:solidFill>
                <a:latin typeface="Optima HU Rg"/>
              </a:endParaRPr>
            </a:p>
          </p:txBody>
        </p:sp>
        <p:sp>
          <p:nvSpPr>
            <p:cNvPr id="31842" name="Rectangle 60"/>
            <p:cNvSpPr>
              <a:spLocks noChangeArrowheads="1"/>
            </p:cNvSpPr>
            <p:nvPr/>
          </p:nvSpPr>
          <p:spPr bwMode="auto">
            <a:xfrm>
              <a:off x="3775" y="1834"/>
              <a:ext cx="80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 typeface="Arial" charset="0"/>
                <a:buNone/>
              </a:pPr>
              <a:r>
                <a:rPr lang="hu-HU" altLang="hu-HU" sz="900" b="1">
                  <a:solidFill>
                    <a:srgbClr val="000000"/>
                  </a:solidFill>
                  <a:latin typeface="Optima HU Rg"/>
                </a:rPr>
                <a:t>20</a:t>
              </a:r>
              <a:endParaRPr lang="en-US" altLang="hu-HU" sz="900" b="1">
                <a:solidFill>
                  <a:srgbClr val="0D0D0D"/>
                </a:solidFill>
                <a:latin typeface="Optima HU Rg"/>
              </a:endParaRPr>
            </a:p>
          </p:txBody>
        </p:sp>
        <p:sp>
          <p:nvSpPr>
            <p:cNvPr id="31843" name="Rectangle 61"/>
            <p:cNvSpPr>
              <a:spLocks noChangeArrowheads="1"/>
            </p:cNvSpPr>
            <p:nvPr/>
          </p:nvSpPr>
          <p:spPr bwMode="auto">
            <a:xfrm>
              <a:off x="3775" y="1598"/>
              <a:ext cx="80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 typeface="Arial" charset="0"/>
                <a:buNone/>
              </a:pPr>
              <a:r>
                <a:rPr lang="hu-HU" altLang="hu-HU" sz="900" b="1">
                  <a:solidFill>
                    <a:srgbClr val="000000"/>
                  </a:solidFill>
                  <a:latin typeface="Optima HU Rg"/>
                </a:rPr>
                <a:t>30</a:t>
              </a:r>
              <a:endParaRPr lang="en-US" altLang="hu-HU" sz="900" b="1">
                <a:solidFill>
                  <a:srgbClr val="0D0D0D"/>
                </a:solidFill>
                <a:latin typeface="Optima HU Rg"/>
              </a:endParaRPr>
            </a:p>
          </p:txBody>
        </p:sp>
        <p:sp>
          <p:nvSpPr>
            <p:cNvPr id="31844" name="Rectangle 62"/>
            <p:cNvSpPr>
              <a:spLocks noChangeArrowheads="1"/>
            </p:cNvSpPr>
            <p:nvPr/>
          </p:nvSpPr>
          <p:spPr bwMode="auto">
            <a:xfrm>
              <a:off x="3991" y="2371"/>
              <a:ext cx="80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 typeface="Arial" charset="0"/>
                <a:buNone/>
              </a:pPr>
              <a:r>
                <a:rPr lang="en-US" altLang="hu-HU" sz="900" b="1">
                  <a:solidFill>
                    <a:srgbClr val="000000"/>
                  </a:solidFill>
                  <a:latin typeface="Optima HU Rg"/>
                </a:rPr>
                <a:t>I/II</a:t>
              </a:r>
              <a:endParaRPr lang="en-US" altLang="hu-HU" sz="900" b="1">
                <a:solidFill>
                  <a:srgbClr val="0D0D0D"/>
                </a:solidFill>
                <a:latin typeface="Optima HU Rg"/>
              </a:endParaRPr>
            </a:p>
          </p:txBody>
        </p:sp>
        <p:sp>
          <p:nvSpPr>
            <p:cNvPr id="31845" name="Rectangle 63"/>
            <p:cNvSpPr>
              <a:spLocks noChangeArrowheads="1"/>
            </p:cNvSpPr>
            <p:nvPr/>
          </p:nvSpPr>
          <p:spPr bwMode="auto">
            <a:xfrm>
              <a:off x="4169" y="2371"/>
              <a:ext cx="192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 typeface="Arial" charset="0"/>
                <a:buNone/>
              </a:pPr>
              <a:r>
                <a:rPr lang="en-US" altLang="hu-HU" sz="900" b="1">
                  <a:solidFill>
                    <a:srgbClr val="000000"/>
                  </a:solidFill>
                  <a:latin typeface="Optima HU Rg"/>
                </a:rPr>
                <a:t>II</a:t>
              </a:r>
              <a:r>
                <a:rPr lang="hu-HU" altLang="hu-HU" sz="900" b="1">
                  <a:solidFill>
                    <a:srgbClr val="000000"/>
                  </a:solidFill>
                  <a:latin typeface="Optima HU Rg"/>
                </a:rPr>
                <a:t>I/</a:t>
              </a:r>
              <a:r>
                <a:rPr lang="en-US" altLang="hu-HU" sz="900" b="1">
                  <a:solidFill>
                    <a:srgbClr val="000000"/>
                  </a:solidFill>
                  <a:latin typeface="Optima HU Rg"/>
                </a:rPr>
                <a:t>V</a:t>
              </a:r>
              <a:endParaRPr lang="hu-HU" altLang="hu-HU" sz="900" b="1">
                <a:solidFill>
                  <a:srgbClr val="000000"/>
                </a:solidFill>
                <a:latin typeface="Optima HU Rg"/>
              </a:endParaRPr>
            </a:p>
            <a:p>
              <a:pPr algn="ctr">
                <a:buFont typeface="Arial" charset="0"/>
                <a:buNone/>
              </a:pPr>
              <a:r>
                <a:rPr lang="en-US" altLang="hu-HU" sz="900" b="1">
                  <a:solidFill>
                    <a:srgbClr val="000000"/>
                  </a:solidFill>
                  <a:latin typeface="Optima HU Rg"/>
                </a:rPr>
                <a:t>Layer</a:t>
              </a:r>
            </a:p>
          </p:txBody>
        </p:sp>
        <p:sp>
          <p:nvSpPr>
            <p:cNvPr id="31846" name="Rectangle 64"/>
            <p:cNvSpPr>
              <a:spLocks noChangeArrowheads="1"/>
            </p:cNvSpPr>
            <p:nvPr/>
          </p:nvSpPr>
          <p:spPr bwMode="auto">
            <a:xfrm>
              <a:off x="4489" y="2371"/>
              <a:ext cx="68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 typeface="Arial" charset="0"/>
                <a:buNone/>
              </a:pPr>
              <a:r>
                <a:rPr lang="en-US" altLang="hu-HU" sz="900" b="1">
                  <a:solidFill>
                    <a:srgbClr val="000000"/>
                  </a:solidFill>
                  <a:latin typeface="Optima HU Rg"/>
                </a:rPr>
                <a:t>VI</a:t>
              </a:r>
              <a:endParaRPr lang="en-US" altLang="hu-HU" sz="900" b="1">
                <a:solidFill>
                  <a:srgbClr val="0D0D0D"/>
                </a:solidFill>
                <a:latin typeface="Optima HU Rg"/>
              </a:endParaRPr>
            </a:p>
          </p:txBody>
        </p:sp>
        <p:sp>
          <p:nvSpPr>
            <p:cNvPr id="31847" name="Rectangle 65"/>
            <p:cNvSpPr>
              <a:spLocks noChangeArrowheads="1"/>
            </p:cNvSpPr>
            <p:nvPr/>
          </p:nvSpPr>
          <p:spPr bwMode="auto">
            <a:xfrm>
              <a:off x="3941" y="2343"/>
              <a:ext cx="91" cy="5"/>
            </a:xfrm>
            <a:prstGeom prst="rect">
              <a:avLst/>
            </a:prstGeom>
            <a:solidFill>
              <a:srgbClr val="008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hu-HU" altLang="en-US" sz="900" b="1">
                <a:solidFill>
                  <a:srgbClr val="0D0D0D"/>
                </a:solidFill>
                <a:latin typeface="Optima HU Rg"/>
              </a:endParaRPr>
            </a:p>
          </p:txBody>
        </p:sp>
        <p:sp>
          <p:nvSpPr>
            <p:cNvPr id="31848" name="Rectangle 66"/>
            <p:cNvSpPr>
              <a:spLocks noChangeArrowheads="1"/>
            </p:cNvSpPr>
            <p:nvPr/>
          </p:nvSpPr>
          <p:spPr bwMode="auto">
            <a:xfrm>
              <a:off x="4177" y="2048"/>
              <a:ext cx="91" cy="300"/>
            </a:xfrm>
            <a:prstGeom prst="rect">
              <a:avLst/>
            </a:prstGeom>
            <a:solidFill>
              <a:srgbClr val="00D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hu-HU" altLang="en-US" sz="900" b="1">
                <a:solidFill>
                  <a:srgbClr val="0D0D0D"/>
                </a:solidFill>
                <a:latin typeface="Optima HU Rg"/>
              </a:endParaRPr>
            </a:p>
          </p:txBody>
        </p:sp>
        <p:sp>
          <p:nvSpPr>
            <p:cNvPr id="31849" name="Rectangle 67"/>
            <p:cNvSpPr>
              <a:spLocks noChangeArrowheads="1"/>
            </p:cNvSpPr>
            <p:nvPr/>
          </p:nvSpPr>
          <p:spPr bwMode="auto">
            <a:xfrm>
              <a:off x="4435" y="2218"/>
              <a:ext cx="91" cy="130"/>
            </a:xfrm>
            <a:prstGeom prst="rect">
              <a:avLst/>
            </a:prstGeom>
            <a:solidFill>
              <a:srgbClr val="00D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hu-HU" altLang="en-US" sz="900" b="1">
                <a:solidFill>
                  <a:srgbClr val="0D0D0D"/>
                </a:solidFill>
                <a:latin typeface="Optima HU Rg"/>
              </a:endParaRPr>
            </a:p>
          </p:txBody>
        </p:sp>
        <p:sp>
          <p:nvSpPr>
            <p:cNvPr id="31850" name="Rectangle 68"/>
            <p:cNvSpPr>
              <a:spLocks noChangeArrowheads="1"/>
            </p:cNvSpPr>
            <p:nvPr/>
          </p:nvSpPr>
          <p:spPr bwMode="auto">
            <a:xfrm>
              <a:off x="4033" y="2238"/>
              <a:ext cx="91" cy="11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hu-HU" altLang="en-US" sz="900" b="1">
                <a:solidFill>
                  <a:srgbClr val="0D0D0D"/>
                </a:solidFill>
                <a:latin typeface="Optima HU Rg"/>
              </a:endParaRPr>
            </a:p>
          </p:txBody>
        </p:sp>
        <p:sp>
          <p:nvSpPr>
            <p:cNvPr id="31851" name="Line 69"/>
            <p:cNvSpPr>
              <a:spLocks noChangeShapeType="1"/>
            </p:cNvSpPr>
            <p:nvPr/>
          </p:nvSpPr>
          <p:spPr bwMode="auto">
            <a:xfrm flipV="1">
              <a:off x="3987" y="2338"/>
              <a:ext cx="0" cy="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2" name="Line 70"/>
            <p:cNvSpPr>
              <a:spLocks noChangeShapeType="1"/>
            </p:cNvSpPr>
            <p:nvPr/>
          </p:nvSpPr>
          <p:spPr bwMode="auto">
            <a:xfrm flipV="1">
              <a:off x="4223" y="2003"/>
              <a:ext cx="0" cy="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3" name="Line 71"/>
            <p:cNvSpPr>
              <a:spLocks noChangeShapeType="1"/>
            </p:cNvSpPr>
            <p:nvPr/>
          </p:nvSpPr>
          <p:spPr bwMode="auto">
            <a:xfrm flipV="1">
              <a:off x="4481" y="2188"/>
              <a:ext cx="0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4" name="Line 72"/>
            <p:cNvSpPr>
              <a:spLocks noChangeShapeType="1"/>
            </p:cNvSpPr>
            <p:nvPr/>
          </p:nvSpPr>
          <p:spPr bwMode="auto">
            <a:xfrm flipV="1">
              <a:off x="4079" y="2228"/>
              <a:ext cx="0" cy="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5" name="Rectangle 73"/>
            <p:cNvSpPr>
              <a:spLocks noChangeArrowheads="1"/>
            </p:cNvSpPr>
            <p:nvPr/>
          </p:nvSpPr>
          <p:spPr bwMode="auto">
            <a:xfrm>
              <a:off x="4525" y="1898"/>
              <a:ext cx="91" cy="45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hu-HU" altLang="en-US" sz="900" b="1">
                <a:solidFill>
                  <a:srgbClr val="0D0D0D"/>
                </a:solidFill>
                <a:latin typeface="Optima HU Rg"/>
              </a:endParaRPr>
            </a:p>
          </p:txBody>
        </p:sp>
        <p:sp>
          <p:nvSpPr>
            <p:cNvPr id="31856" name="Line 74"/>
            <p:cNvSpPr>
              <a:spLocks noChangeShapeType="1"/>
            </p:cNvSpPr>
            <p:nvPr/>
          </p:nvSpPr>
          <p:spPr bwMode="auto">
            <a:xfrm flipV="1">
              <a:off x="4571" y="1863"/>
              <a:ext cx="0" cy="3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7" name="Rectangle 75"/>
            <p:cNvSpPr>
              <a:spLocks noChangeArrowheads="1"/>
            </p:cNvSpPr>
            <p:nvPr/>
          </p:nvSpPr>
          <p:spPr bwMode="auto">
            <a:xfrm>
              <a:off x="4267" y="1918"/>
              <a:ext cx="91" cy="43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hu-HU" altLang="en-US" sz="900" b="1">
                <a:solidFill>
                  <a:srgbClr val="0D0D0D"/>
                </a:solidFill>
                <a:latin typeface="Optima HU Rg"/>
              </a:endParaRPr>
            </a:p>
          </p:txBody>
        </p:sp>
        <p:sp>
          <p:nvSpPr>
            <p:cNvPr id="31858" name="Line 76"/>
            <p:cNvSpPr>
              <a:spLocks noChangeShapeType="1"/>
            </p:cNvSpPr>
            <p:nvPr/>
          </p:nvSpPr>
          <p:spPr bwMode="auto">
            <a:xfrm flipV="1">
              <a:off x="4313" y="1888"/>
              <a:ext cx="0" cy="3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9" name="Text Box 77"/>
            <p:cNvSpPr txBox="1">
              <a:spLocks noChangeArrowheads="1"/>
            </p:cNvSpPr>
            <p:nvPr/>
          </p:nvSpPr>
          <p:spPr bwMode="auto">
            <a:xfrm>
              <a:off x="3990" y="2077"/>
              <a:ext cx="17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Font typeface="Arial" charset="0"/>
                <a:buNone/>
              </a:pPr>
              <a:r>
                <a:rPr lang="hu-HU" altLang="hu-HU">
                  <a:solidFill>
                    <a:srgbClr val="0D0D0D"/>
                  </a:solidFill>
                  <a:latin typeface="Optima HU Rg"/>
                </a:rPr>
                <a:t>*</a:t>
              </a:r>
              <a:endParaRPr lang="en-US" altLang="hu-HU">
                <a:solidFill>
                  <a:srgbClr val="0D0D0D"/>
                </a:solidFill>
                <a:latin typeface="Optima HU Rg"/>
              </a:endParaRPr>
            </a:p>
          </p:txBody>
        </p:sp>
        <p:sp>
          <p:nvSpPr>
            <p:cNvPr id="31860" name="Text Box 78"/>
            <p:cNvSpPr txBox="1">
              <a:spLocks noChangeArrowheads="1"/>
            </p:cNvSpPr>
            <p:nvPr/>
          </p:nvSpPr>
          <p:spPr bwMode="auto">
            <a:xfrm>
              <a:off x="4485" y="1716"/>
              <a:ext cx="17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Font typeface="Arial" charset="0"/>
                <a:buNone/>
              </a:pPr>
              <a:r>
                <a:rPr lang="hu-HU" altLang="hu-HU">
                  <a:solidFill>
                    <a:srgbClr val="0D0D0D"/>
                  </a:solidFill>
                  <a:latin typeface="Optima HU Rg"/>
                </a:rPr>
                <a:t>*</a:t>
              </a:r>
              <a:endParaRPr lang="en-US" altLang="hu-HU">
                <a:solidFill>
                  <a:srgbClr val="0D0D0D"/>
                </a:solidFill>
                <a:latin typeface="Optima HU Rg"/>
              </a:endParaRPr>
            </a:p>
          </p:txBody>
        </p:sp>
        <p:sp>
          <p:nvSpPr>
            <p:cNvPr id="31861" name="Rectangle 80"/>
            <p:cNvSpPr>
              <a:spLocks noChangeArrowheads="1"/>
            </p:cNvSpPr>
            <p:nvPr/>
          </p:nvSpPr>
          <p:spPr bwMode="auto">
            <a:xfrm>
              <a:off x="4868" y="2202"/>
              <a:ext cx="91" cy="146"/>
            </a:xfrm>
            <a:prstGeom prst="rect">
              <a:avLst/>
            </a:prstGeom>
            <a:solidFill>
              <a:srgbClr val="00D6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hu-HU" altLang="en-US" sz="900" b="1">
                <a:solidFill>
                  <a:srgbClr val="0D0D0D"/>
                </a:solidFill>
                <a:latin typeface="Optima HU Rg"/>
              </a:endParaRPr>
            </a:p>
          </p:txBody>
        </p:sp>
        <p:sp>
          <p:nvSpPr>
            <p:cNvPr id="31862" name="Rectangle 81"/>
            <p:cNvSpPr>
              <a:spLocks noChangeArrowheads="1"/>
            </p:cNvSpPr>
            <p:nvPr/>
          </p:nvSpPr>
          <p:spPr bwMode="auto">
            <a:xfrm>
              <a:off x="4958" y="2019"/>
              <a:ext cx="91" cy="329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hu-HU" altLang="en-US" sz="900" b="1">
                <a:solidFill>
                  <a:srgbClr val="0D0D0D"/>
                </a:solidFill>
                <a:latin typeface="Optima HU Rg"/>
              </a:endParaRPr>
            </a:p>
          </p:txBody>
        </p:sp>
        <p:sp>
          <p:nvSpPr>
            <p:cNvPr id="31863" name="Line 82"/>
            <p:cNvSpPr>
              <a:spLocks noChangeShapeType="1"/>
            </p:cNvSpPr>
            <p:nvPr/>
          </p:nvSpPr>
          <p:spPr bwMode="auto">
            <a:xfrm flipV="1">
              <a:off x="4914" y="2178"/>
              <a:ext cx="0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4" name="Line 83"/>
            <p:cNvSpPr>
              <a:spLocks noChangeShapeType="1"/>
            </p:cNvSpPr>
            <p:nvPr/>
          </p:nvSpPr>
          <p:spPr bwMode="auto">
            <a:xfrm flipV="1">
              <a:off x="5004" y="1992"/>
              <a:ext cx="0" cy="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5" name="Text Box 84"/>
            <p:cNvSpPr txBox="1">
              <a:spLocks noChangeArrowheads="1"/>
            </p:cNvSpPr>
            <p:nvPr/>
          </p:nvSpPr>
          <p:spPr bwMode="auto">
            <a:xfrm>
              <a:off x="4923" y="1839"/>
              <a:ext cx="172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Font typeface="Arial" charset="0"/>
                <a:buNone/>
              </a:pPr>
              <a:r>
                <a:rPr lang="hu-HU" altLang="hu-HU">
                  <a:solidFill>
                    <a:srgbClr val="0D0D0D"/>
                  </a:solidFill>
                  <a:latin typeface="Optima HU Rg"/>
                </a:rPr>
                <a:t>*</a:t>
              </a:r>
              <a:endParaRPr lang="en-US" altLang="hu-HU">
                <a:solidFill>
                  <a:srgbClr val="0D0D0D"/>
                </a:solidFill>
                <a:latin typeface="Optima HU Rg"/>
              </a:endParaRPr>
            </a:p>
          </p:txBody>
        </p:sp>
        <p:sp>
          <p:nvSpPr>
            <p:cNvPr id="31866" name="Line 85"/>
            <p:cNvSpPr>
              <a:spLocks noChangeShapeType="1"/>
            </p:cNvSpPr>
            <p:nvPr/>
          </p:nvSpPr>
          <p:spPr bwMode="auto">
            <a:xfrm>
              <a:off x="3883" y="2348"/>
              <a:ext cx="130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7" name="Rectangle 86"/>
            <p:cNvSpPr>
              <a:spLocks noChangeArrowheads="1"/>
            </p:cNvSpPr>
            <p:nvPr/>
          </p:nvSpPr>
          <p:spPr bwMode="auto">
            <a:xfrm>
              <a:off x="4816" y="2371"/>
              <a:ext cx="286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 typeface="Arial" charset="0"/>
                <a:buNone/>
              </a:pPr>
              <a:r>
                <a:rPr lang="hu-HU" altLang="hu-HU" sz="900" b="1">
                  <a:solidFill>
                    <a:srgbClr val="000000"/>
                  </a:solidFill>
                  <a:latin typeface="Optima HU Rg"/>
                </a:rPr>
                <a:t>Average</a:t>
              </a:r>
              <a:endParaRPr lang="en-US" altLang="hu-HU" sz="900" b="1">
                <a:solidFill>
                  <a:srgbClr val="0D0D0D"/>
                </a:solidFill>
                <a:latin typeface="Optima HU Rg"/>
              </a:endParaRPr>
            </a:p>
          </p:txBody>
        </p:sp>
        <p:sp>
          <p:nvSpPr>
            <p:cNvPr id="31868" name="Line 121"/>
            <p:cNvSpPr>
              <a:spLocks noChangeAspect="1" noChangeShapeType="1"/>
            </p:cNvSpPr>
            <p:nvPr/>
          </p:nvSpPr>
          <p:spPr bwMode="auto">
            <a:xfrm>
              <a:off x="4057" y="2580"/>
              <a:ext cx="234" cy="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1769" name="Text Box 122"/>
          <p:cNvSpPr txBox="1">
            <a:spLocks noChangeAspect="1" noChangeArrowheads="1"/>
          </p:cNvSpPr>
          <p:nvPr/>
        </p:nvSpPr>
        <p:spPr bwMode="auto">
          <a:xfrm>
            <a:off x="3090863" y="5605463"/>
            <a:ext cx="539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hu-HU" altLang="hu-HU" sz="800" b="1">
                <a:solidFill>
                  <a:schemeClr val="bg1"/>
                </a:solidFill>
                <a:latin typeface="Optima HU Rg"/>
              </a:rPr>
              <a:t>500 um</a:t>
            </a:r>
          </a:p>
        </p:txBody>
      </p:sp>
      <p:sp>
        <p:nvSpPr>
          <p:cNvPr id="31770" name="Text Box 123"/>
          <p:cNvSpPr txBox="1">
            <a:spLocks noChangeAspect="1" noChangeArrowheads="1"/>
          </p:cNvSpPr>
          <p:nvPr/>
        </p:nvSpPr>
        <p:spPr bwMode="auto">
          <a:xfrm>
            <a:off x="3198813" y="3597275"/>
            <a:ext cx="430212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hu-HU" altLang="hu-HU" sz="1400" b="1">
                <a:solidFill>
                  <a:srgbClr val="FFFFCC"/>
                </a:solidFill>
                <a:latin typeface="Optima HU Rg"/>
              </a:rPr>
              <a:t>FG</a:t>
            </a:r>
            <a:endParaRPr lang="en-US" altLang="hu-HU" sz="1400" b="1">
              <a:solidFill>
                <a:srgbClr val="FFFFCC"/>
              </a:solidFill>
              <a:latin typeface="Optima HU Rg"/>
            </a:endParaRPr>
          </a:p>
        </p:txBody>
      </p:sp>
      <p:sp>
        <p:nvSpPr>
          <p:cNvPr id="31771" name="Text Box 35"/>
          <p:cNvSpPr txBox="1">
            <a:spLocks noChangeArrowheads="1"/>
          </p:cNvSpPr>
          <p:nvPr/>
        </p:nvSpPr>
        <p:spPr bwMode="auto">
          <a:xfrm rot="5400000">
            <a:off x="4571206" y="2450307"/>
            <a:ext cx="974725" cy="519112"/>
          </a:xfrm>
          <a:prstGeom prst="rect">
            <a:avLst/>
          </a:prstGeom>
          <a:noFill/>
          <a:ln w="19050" algn="ctr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Arial" charset="0"/>
              <a:buNone/>
            </a:pPr>
            <a:r>
              <a:rPr lang="hu-HU" altLang="hu-HU" sz="1200" b="1">
                <a:solidFill>
                  <a:srgbClr val="0D0D0D"/>
                </a:solidFill>
                <a:latin typeface="Optima HU Rg"/>
              </a:rPr>
              <a:t> from MBH</a:t>
            </a:r>
          </a:p>
        </p:txBody>
      </p:sp>
      <p:sp>
        <p:nvSpPr>
          <p:cNvPr id="31772" name="Text Box 36"/>
          <p:cNvSpPr txBox="1">
            <a:spLocks noChangeArrowheads="1"/>
          </p:cNvSpPr>
          <p:nvPr/>
        </p:nvSpPr>
        <p:spPr bwMode="auto">
          <a:xfrm rot="5400000">
            <a:off x="4571206" y="3707607"/>
            <a:ext cx="974725" cy="519112"/>
          </a:xfrm>
          <a:prstGeom prst="rect">
            <a:avLst/>
          </a:prstGeom>
          <a:noFill/>
          <a:ln w="19050" algn="ctr">
            <a:noFill/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Font typeface="Arial" charset="0"/>
              <a:buNone/>
            </a:pPr>
            <a:r>
              <a:rPr lang="hu-HU" altLang="hu-HU" sz="1200" b="1">
                <a:solidFill>
                  <a:srgbClr val="0D0D0D"/>
                </a:solidFill>
                <a:latin typeface="Optima HU Rg"/>
              </a:rPr>
              <a:t>from LH</a:t>
            </a:r>
          </a:p>
        </p:txBody>
      </p:sp>
      <p:sp>
        <p:nvSpPr>
          <p:cNvPr id="31773" name="Text Box 44"/>
          <p:cNvSpPr txBox="1">
            <a:spLocks noChangeArrowheads="1"/>
          </p:cNvSpPr>
          <p:nvPr/>
        </p:nvSpPr>
        <p:spPr bwMode="auto">
          <a:xfrm rot="5400000">
            <a:off x="4742656" y="5071269"/>
            <a:ext cx="63182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hu-HU" altLang="hu-HU" sz="1200" b="1">
                <a:solidFill>
                  <a:srgbClr val="0D0D0D"/>
                </a:solidFill>
                <a:latin typeface="Optima HU Rg"/>
              </a:rPr>
              <a:t>Merge</a:t>
            </a:r>
            <a:endParaRPr lang="en-US" altLang="hu-HU" sz="12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1774" name="Text Box 125"/>
          <p:cNvSpPr txBox="1">
            <a:spLocks noChangeArrowheads="1"/>
          </p:cNvSpPr>
          <p:nvPr/>
        </p:nvSpPr>
        <p:spPr bwMode="auto">
          <a:xfrm>
            <a:off x="2100263" y="3405188"/>
            <a:ext cx="2682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hu-HU" altLang="hu-HU" sz="1200" b="1">
                <a:solidFill>
                  <a:srgbClr val="0D0D0D"/>
                </a:solidFill>
                <a:latin typeface="Optima HU Rg"/>
              </a:rPr>
              <a:t>e</a:t>
            </a:r>
            <a:endParaRPr lang="en-US" altLang="hu-HU" sz="12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1775" name="Line 196"/>
          <p:cNvSpPr>
            <a:spLocks noChangeShapeType="1"/>
          </p:cNvSpPr>
          <p:nvPr/>
        </p:nvSpPr>
        <p:spPr bwMode="auto">
          <a:xfrm flipH="1" flipV="1">
            <a:off x="2179638" y="3654425"/>
            <a:ext cx="990600" cy="406400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6" name="Line 197"/>
          <p:cNvSpPr>
            <a:spLocks noChangeShapeType="1"/>
          </p:cNvSpPr>
          <p:nvPr/>
        </p:nvSpPr>
        <p:spPr bwMode="auto">
          <a:xfrm flipH="1">
            <a:off x="2201863" y="5430838"/>
            <a:ext cx="6096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7" name="Line 198"/>
          <p:cNvSpPr>
            <a:spLocks noChangeShapeType="1"/>
          </p:cNvSpPr>
          <p:nvPr/>
        </p:nvSpPr>
        <p:spPr bwMode="auto">
          <a:xfrm flipH="1">
            <a:off x="2233613" y="4686300"/>
            <a:ext cx="696912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8" name="Line 199"/>
          <p:cNvSpPr>
            <a:spLocks noChangeShapeType="1"/>
          </p:cNvSpPr>
          <p:nvPr/>
        </p:nvSpPr>
        <p:spPr bwMode="auto">
          <a:xfrm flipH="1" flipV="1">
            <a:off x="747713" y="3659188"/>
            <a:ext cx="1077912" cy="401637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9" name="Line 200"/>
          <p:cNvSpPr>
            <a:spLocks noChangeShapeType="1"/>
          </p:cNvSpPr>
          <p:nvPr/>
        </p:nvSpPr>
        <p:spPr bwMode="auto">
          <a:xfrm flipH="1">
            <a:off x="731838" y="5410200"/>
            <a:ext cx="609600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0" name="Line 201"/>
          <p:cNvSpPr>
            <a:spLocks noChangeShapeType="1"/>
          </p:cNvSpPr>
          <p:nvPr/>
        </p:nvSpPr>
        <p:spPr bwMode="auto">
          <a:xfrm flipH="1">
            <a:off x="757238" y="4697413"/>
            <a:ext cx="696912" cy="0"/>
          </a:xfrm>
          <a:prstGeom prst="line">
            <a:avLst/>
          </a:prstGeom>
          <a:noFill/>
          <a:ln w="19050">
            <a:solidFill>
              <a:schemeClr val="bg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1781" name="Group 706"/>
          <p:cNvGrpSpPr>
            <a:grpSpLocks/>
          </p:cNvGrpSpPr>
          <p:nvPr/>
        </p:nvGrpSpPr>
        <p:grpSpPr bwMode="auto">
          <a:xfrm>
            <a:off x="5010150" y="14288"/>
            <a:ext cx="4095750" cy="1800225"/>
            <a:chOff x="444" y="621"/>
            <a:chExt cx="2580" cy="1134"/>
          </a:xfrm>
        </p:grpSpPr>
        <p:grpSp>
          <p:nvGrpSpPr>
            <p:cNvPr id="31813" name="Group 139"/>
            <p:cNvGrpSpPr>
              <a:grpSpLocks/>
            </p:cNvGrpSpPr>
            <p:nvPr/>
          </p:nvGrpSpPr>
          <p:grpSpPr bwMode="auto">
            <a:xfrm>
              <a:off x="444" y="621"/>
              <a:ext cx="1469" cy="1134"/>
              <a:chOff x="802" y="515"/>
              <a:chExt cx="1469" cy="1134"/>
            </a:xfrm>
          </p:grpSpPr>
          <p:pic>
            <p:nvPicPr>
              <p:cNvPr id="31818" name="Kép 4"/>
              <p:cNvPicPr>
                <a:picLocks noChangeAspect="1"/>
              </p:cNvPicPr>
              <p:nvPr/>
            </p:nvPicPr>
            <p:blipFill>
              <a:blip r:embed="rId9"/>
              <a:srcRect r="16502"/>
              <a:stretch>
                <a:fillRect/>
              </a:stretch>
            </p:blipFill>
            <p:spPr bwMode="auto">
              <a:xfrm>
                <a:off x="802" y="885"/>
                <a:ext cx="1469" cy="764"/>
              </a:xfrm>
              <a:prstGeom prst="rect">
                <a:avLst/>
              </a:prstGeom>
              <a:gradFill rotWithShape="0">
                <a:gsLst>
                  <a:gs pos="0">
                    <a:srgbClr val="FBEAC7"/>
                  </a:gs>
                  <a:gs pos="17999">
                    <a:srgbClr val="FEE7F2"/>
                  </a:gs>
                  <a:gs pos="20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/>
              </a:gra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819" name="Szövegdoboz 103"/>
              <p:cNvSpPr txBox="1">
                <a:spLocks noChangeAspect="1" noChangeArrowheads="1"/>
              </p:cNvSpPr>
              <p:nvPr/>
            </p:nvSpPr>
            <p:spPr bwMode="auto">
              <a:xfrm>
                <a:off x="1200" y="628"/>
                <a:ext cx="31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buFont typeface="Arial" charset="0"/>
                  <a:buNone/>
                </a:pPr>
                <a:r>
                  <a:rPr lang="hu-HU" altLang="en-US" sz="1200" b="1">
                    <a:solidFill>
                      <a:srgbClr val="00D600"/>
                    </a:solidFill>
                    <a:latin typeface="Optima HU Rg"/>
                  </a:rPr>
                  <a:t>FG</a:t>
                </a:r>
              </a:p>
            </p:txBody>
          </p:sp>
          <p:sp>
            <p:nvSpPr>
              <p:cNvPr id="31820" name="Freeform 50"/>
              <p:cNvSpPr>
                <a:spLocks noChangeAspect="1"/>
              </p:cNvSpPr>
              <p:nvPr/>
            </p:nvSpPr>
            <p:spPr bwMode="auto">
              <a:xfrm>
                <a:off x="1173" y="1092"/>
                <a:ext cx="355" cy="304"/>
              </a:xfrm>
              <a:custGeom>
                <a:avLst/>
                <a:gdLst>
                  <a:gd name="T0" fmla="*/ 2147483647 w 258"/>
                  <a:gd name="T1" fmla="*/ 2147483647 h 215"/>
                  <a:gd name="T2" fmla="*/ 2147483647 w 258"/>
                  <a:gd name="T3" fmla="*/ 2147483647 h 215"/>
                  <a:gd name="T4" fmla="*/ 0 w 258"/>
                  <a:gd name="T5" fmla="*/ 0 h 215"/>
                  <a:gd name="T6" fmla="*/ 0 60000 65536"/>
                  <a:gd name="T7" fmla="*/ 0 60000 65536"/>
                  <a:gd name="T8" fmla="*/ 0 60000 65536"/>
                  <a:gd name="T9" fmla="*/ 0 w 258"/>
                  <a:gd name="T10" fmla="*/ 0 h 215"/>
                  <a:gd name="T11" fmla="*/ 258 w 258"/>
                  <a:gd name="T12" fmla="*/ 215 h 2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8" h="215">
                    <a:moveTo>
                      <a:pt x="258" y="215"/>
                    </a:moveTo>
                    <a:cubicBezTo>
                      <a:pt x="187" y="193"/>
                      <a:pt x="116" y="171"/>
                      <a:pt x="73" y="135"/>
                    </a:cubicBezTo>
                    <a:cubicBezTo>
                      <a:pt x="30" y="99"/>
                      <a:pt x="15" y="49"/>
                      <a:pt x="0" y="0"/>
                    </a:cubicBezTo>
                  </a:path>
                </a:pathLst>
              </a:custGeom>
              <a:noFill/>
              <a:ln w="31750" cap="flat" cmpd="sng">
                <a:solidFill>
                  <a:srgbClr val="00D6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1" name="Oval 131"/>
              <p:cNvSpPr>
                <a:spLocks noChangeAspect="1" noChangeArrowheads="1"/>
              </p:cNvSpPr>
              <p:nvPr/>
            </p:nvSpPr>
            <p:spPr bwMode="auto">
              <a:xfrm>
                <a:off x="1543" y="1283"/>
                <a:ext cx="71" cy="7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Font typeface="Arial" charset="0"/>
                  <a:buNone/>
                </a:pPr>
                <a:endParaRPr lang="hu-HU" altLang="en-US" sz="1200" b="1">
                  <a:solidFill>
                    <a:srgbClr val="0D0D0D"/>
                  </a:solidFill>
                  <a:latin typeface="Optima HU Rg"/>
                </a:endParaRPr>
              </a:p>
            </p:txBody>
          </p:sp>
          <p:sp>
            <p:nvSpPr>
              <p:cNvPr id="31822" name="Freeform 57"/>
              <p:cNvSpPr>
                <a:spLocks noChangeAspect="1"/>
              </p:cNvSpPr>
              <p:nvPr/>
            </p:nvSpPr>
            <p:spPr bwMode="auto">
              <a:xfrm>
                <a:off x="1191" y="1062"/>
                <a:ext cx="355" cy="258"/>
              </a:xfrm>
              <a:custGeom>
                <a:avLst/>
                <a:gdLst>
                  <a:gd name="T0" fmla="*/ 2147483647 w 258"/>
                  <a:gd name="T1" fmla="*/ 2147483647 h 215"/>
                  <a:gd name="T2" fmla="*/ 2147483647 w 258"/>
                  <a:gd name="T3" fmla="*/ 2147483647 h 215"/>
                  <a:gd name="T4" fmla="*/ 0 w 258"/>
                  <a:gd name="T5" fmla="*/ 0 h 215"/>
                  <a:gd name="T6" fmla="*/ 0 60000 65536"/>
                  <a:gd name="T7" fmla="*/ 0 60000 65536"/>
                  <a:gd name="T8" fmla="*/ 0 60000 65536"/>
                  <a:gd name="T9" fmla="*/ 0 w 258"/>
                  <a:gd name="T10" fmla="*/ 0 h 215"/>
                  <a:gd name="T11" fmla="*/ 258 w 258"/>
                  <a:gd name="T12" fmla="*/ 215 h 21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8" h="215">
                    <a:moveTo>
                      <a:pt x="258" y="215"/>
                    </a:moveTo>
                    <a:cubicBezTo>
                      <a:pt x="187" y="193"/>
                      <a:pt x="116" y="171"/>
                      <a:pt x="73" y="135"/>
                    </a:cubicBezTo>
                    <a:cubicBezTo>
                      <a:pt x="30" y="99"/>
                      <a:pt x="15" y="49"/>
                      <a:pt x="0" y="0"/>
                    </a:cubicBezTo>
                  </a:path>
                </a:pathLst>
              </a:custGeom>
              <a:noFill/>
              <a:ln w="31750" cap="flat" cmpd="sng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823" name="Oval 131"/>
              <p:cNvSpPr>
                <a:spLocks noChangeAspect="1" noChangeArrowheads="1"/>
              </p:cNvSpPr>
              <p:nvPr/>
            </p:nvSpPr>
            <p:spPr bwMode="auto">
              <a:xfrm>
                <a:off x="1496" y="1354"/>
                <a:ext cx="71" cy="78"/>
              </a:xfrm>
              <a:prstGeom prst="ellipse">
                <a:avLst/>
              </a:prstGeom>
              <a:solidFill>
                <a:srgbClr val="00D600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buFont typeface="Arial" charset="0"/>
                  <a:buNone/>
                </a:pPr>
                <a:endParaRPr lang="hu-HU" altLang="en-US" sz="1200" b="1">
                  <a:solidFill>
                    <a:srgbClr val="0D0D0D"/>
                  </a:solidFill>
                  <a:latin typeface="Optima HU Rg"/>
                </a:endParaRPr>
              </a:p>
            </p:txBody>
          </p:sp>
          <p:sp>
            <p:nvSpPr>
              <p:cNvPr id="31824" name="Szövegdoboz 103"/>
              <p:cNvSpPr txBox="1">
                <a:spLocks noChangeAspect="1" noChangeArrowheads="1"/>
              </p:cNvSpPr>
              <p:nvPr/>
            </p:nvSpPr>
            <p:spPr bwMode="auto">
              <a:xfrm>
                <a:off x="1584" y="650"/>
                <a:ext cx="497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Font typeface="Arial" charset="0"/>
                  <a:buNone/>
                </a:pPr>
                <a:r>
                  <a:rPr lang="hu-HU" altLang="en-US" sz="1200" b="1">
                    <a:solidFill>
                      <a:srgbClr val="FF0000"/>
                    </a:solidFill>
                    <a:latin typeface="Optima HU Rg"/>
                  </a:rPr>
                  <a:t>CTB</a:t>
                </a:r>
              </a:p>
            </p:txBody>
          </p:sp>
          <p:sp>
            <p:nvSpPr>
              <p:cNvPr id="31825" name="Szövegdoboz 4"/>
              <p:cNvSpPr txBox="1">
                <a:spLocks noChangeAspect="1" noChangeArrowheads="1"/>
              </p:cNvSpPr>
              <p:nvPr/>
            </p:nvSpPr>
            <p:spPr bwMode="auto">
              <a:xfrm>
                <a:off x="1393" y="1408"/>
                <a:ext cx="39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Font typeface="Arial" charset="0"/>
                  <a:buNone/>
                </a:pPr>
                <a:r>
                  <a:rPr lang="hu-HU" altLang="en-US" sz="900" b="1">
                    <a:solidFill>
                      <a:srgbClr val="0D0D0D"/>
                    </a:solidFill>
                    <a:latin typeface="Optima HU Rg"/>
                  </a:rPr>
                  <a:t>MBH</a:t>
                </a:r>
              </a:p>
            </p:txBody>
          </p:sp>
          <p:sp>
            <p:nvSpPr>
              <p:cNvPr id="31826" name="Szövegdoboz 141"/>
              <p:cNvSpPr txBox="1">
                <a:spLocks noChangeAspect="1" noChangeArrowheads="1"/>
              </p:cNvSpPr>
              <p:nvPr/>
            </p:nvSpPr>
            <p:spPr bwMode="auto">
              <a:xfrm>
                <a:off x="1574" y="1251"/>
                <a:ext cx="227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Font typeface="Arial" charset="0"/>
                  <a:buNone/>
                </a:pPr>
                <a:r>
                  <a:rPr lang="hu-HU" altLang="en-US" sz="900" b="1">
                    <a:solidFill>
                      <a:srgbClr val="0D0D0D"/>
                    </a:solidFill>
                    <a:latin typeface="Optima HU Rg"/>
                  </a:rPr>
                  <a:t>LH</a:t>
                </a:r>
              </a:p>
            </p:txBody>
          </p:sp>
          <p:sp>
            <p:nvSpPr>
              <p:cNvPr id="31827" name="Szövegdoboz 5"/>
              <p:cNvSpPr txBox="1">
                <a:spLocks noChangeAspect="1" noChangeArrowheads="1"/>
              </p:cNvSpPr>
              <p:nvPr/>
            </p:nvSpPr>
            <p:spPr bwMode="auto">
              <a:xfrm>
                <a:off x="1030" y="950"/>
                <a:ext cx="448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buFont typeface="Arial" charset="0"/>
                  <a:buNone/>
                </a:pPr>
                <a:r>
                  <a:rPr lang="hu-HU" altLang="en-US" sz="900" b="1">
                    <a:solidFill>
                      <a:srgbClr val="0D0D0D"/>
                    </a:solidFill>
                    <a:latin typeface="Optima HU Rg"/>
                  </a:rPr>
                  <a:t>mPFC</a:t>
                </a:r>
              </a:p>
            </p:txBody>
          </p:sp>
          <p:pic>
            <p:nvPicPr>
              <p:cNvPr id="31828" name="Picture 2" descr="http://previews.123rf.com/images/tor00722/tor007221404/tor00722140400012/27319605-syringe-icon-injection-needle-vaccine-medical-isolated-vaccination-health-medicine-shot-hospital-dis-Stock-Illustration.jpg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 rot="2352274">
                <a:off x="1466" y="552"/>
                <a:ext cx="234" cy="2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829" name="Rectangle 132"/>
              <p:cNvSpPr>
                <a:spLocks noChangeAspect="1" noChangeArrowheads="1"/>
              </p:cNvSpPr>
              <p:nvPr/>
            </p:nvSpPr>
            <p:spPr bwMode="auto">
              <a:xfrm>
                <a:off x="1569" y="722"/>
                <a:ext cx="23" cy="48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Font typeface="Arial" charset="0"/>
                  <a:buNone/>
                </a:pPr>
                <a:endParaRPr lang="hu-HU" altLang="en-US" sz="1200" b="1">
                  <a:solidFill>
                    <a:srgbClr val="0D0D0D"/>
                  </a:solidFill>
                  <a:latin typeface="Optima HU Rg"/>
                </a:endParaRPr>
              </a:p>
            </p:txBody>
          </p:sp>
          <p:cxnSp>
            <p:nvCxnSpPr>
              <p:cNvPr id="31830" name="Egyenes összekötő 38"/>
              <p:cNvCxnSpPr>
                <a:cxnSpLocks noChangeAspect="1" noChangeShapeType="1"/>
              </p:cNvCxnSpPr>
              <p:nvPr/>
            </p:nvCxnSpPr>
            <p:spPr bwMode="auto">
              <a:xfrm>
                <a:off x="1582" y="784"/>
                <a:ext cx="0" cy="499"/>
              </a:xfrm>
              <a:prstGeom prst="line">
                <a:avLst/>
              </a:prstGeom>
              <a:noFill/>
              <a:ln w="19050" algn="ctr">
                <a:solidFill>
                  <a:srgbClr val="595959"/>
                </a:solidFill>
                <a:round/>
                <a:headEnd/>
                <a:tailEnd/>
              </a:ln>
            </p:spPr>
          </p:cxnSp>
          <p:pic>
            <p:nvPicPr>
              <p:cNvPr id="31831" name="Picture 2" descr="http://previews.123rf.com/images/tor00722/tor007221404/tor00722140400012/27319605-syringe-icon-injection-needle-vaccine-medical-isolated-vaccination-health-medicine-shot-hospital-dis-Stock-Illustration.jpg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 rot="2305498">
                <a:off x="1413" y="515"/>
                <a:ext cx="233" cy="2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832" name="Rectangle 132"/>
              <p:cNvSpPr>
                <a:spLocks noChangeAspect="1" noChangeArrowheads="1"/>
              </p:cNvSpPr>
              <p:nvPr/>
            </p:nvSpPr>
            <p:spPr bwMode="auto">
              <a:xfrm>
                <a:off x="1516" y="688"/>
                <a:ext cx="23" cy="48"/>
              </a:xfrm>
              <a:prstGeom prst="rect">
                <a:avLst/>
              </a:prstGeom>
              <a:solidFill>
                <a:srgbClr val="00FF00"/>
              </a:solidFill>
              <a:ln w="9525">
                <a:solidFill>
                  <a:srgbClr val="00FF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buFont typeface="Arial" charset="0"/>
                  <a:buNone/>
                </a:pPr>
                <a:endParaRPr lang="hu-HU" altLang="en-US" sz="1200" b="1">
                  <a:solidFill>
                    <a:srgbClr val="0D0D0D"/>
                  </a:solidFill>
                  <a:latin typeface="Optima HU Rg"/>
                </a:endParaRPr>
              </a:p>
            </p:txBody>
          </p:sp>
          <p:cxnSp>
            <p:nvCxnSpPr>
              <p:cNvPr id="31833" name="Egyenes összekötő 38"/>
              <p:cNvCxnSpPr>
                <a:cxnSpLocks noChangeAspect="1" noChangeShapeType="1"/>
              </p:cNvCxnSpPr>
              <p:nvPr/>
            </p:nvCxnSpPr>
            <p:spPr bwMode="auto">
              <a:xfrm>
                <a:off x="1528" y="747"/>
                <a:ext cx="0" cy="607"/>
              </a:xfrm>
              <a:prstGeom prst="line">
                <a:avLst/>
              </a:prstGeom>
              <a:noFill/>
              <a:ln w="19050" algn="ctr">
                <a:solidFill>
                  <a:srgbClr val="595959"/>
                </a:solidFill>
                <a:round/>
                <a:headEnd/>
                <a:tailEnd/>
              </a:ln>
            </p:spPr>
          </p:cxnSp>
        </p:grpSp>
        <p:sp>
          <p:nvSpPr>
            <p:cNvPr id="31814" name="Rectangle 127"/>
            <p:cNvSpPr>
              <a:spLocks noChangeArrowheads="1"/>
            </p:cNvSpPr>
            <p:nvPr/>
          </p:nvSpPr>
          <p:spPr bwMode="auto">
            <a:xfrm>
              <a:off x="2127" y="1106"/>
              <a:ext cx="68" cy="68"/>
            </a:xfrm>
            <a:prstGeom prst="rect">
              <a:avLst/>
            </a:prstGeom>
            <a:solidFill>
              <a:srgbClr val="00D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endParaRPr lang="hu-HU" altLang="en-US" sz="900" b="1">
                <a:solidFill>
                  <a:srgbClr val="0D0D0D"/>
                </a:solidFill>
                <a:latin typeface="Optima HU Rg"/>
              </a:endParaRPr>
            </a:p>
          </p:txBody>
        </p:sp>
        <p:sp>
          <p:nvSpPr>
            <p:cNvPr id="31815" name="Rectangle 128"/>
            <p:cNvSpPr>
              <a:spLocks noChangeArrowheads="1"/>
            </p:cNvSpPr>
            <p:nvPr/>
          </p:nvSpPr>
          <p:spPr bwMode="auto">
            <a:xfrm>
              <a:off x="2128" y="1203"/>
              <a:ext cx="68" cy="6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endParaRPr lang="hu-HU" altLang="en-US" sz="900" b="1">
                <a:solidFill>
                  <a:srgbClr val="0D0D0D"/>
                </a:solidFill>
                <a:latin typeface="Optima HU Rg"/>
              </a:endParaRPr>
            </a:p>
          </p:txBody>
        </p:sp>
        <p:sp>
          <p:nvSpPr>
            <p:cNvPr id="31816" name="Rectangle 261"/>
            <p:cNvSpPr>
              <a:spLocks noChangeArrowheads="1"/>
            </p:cNvSpPr>
            <p:nvPr/>
          </p:nvSpPr>
          <p:spPr bwMode="auto">
            <a:xfrm>
              <a:off x="2126" y="1300"/>
              <a:ext cx="68" cy="68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hu-HU" altLang="en-US" sz="900" b="1">
                <a:solidFill>
                  <a:srgbClr val="0D0D0D"/>
                </a:solidFill>
                <a:latin typeface="Optima HU Rg"/>
              </a:endParaRPr>
            </a:p>
          </p:txBody>
        </p:sp>
        <p:sp>
          <p:nvSpPr>
            <p:cNvPr id="31817" name="Text Box 129"/>
            <p:cNvSpPr txBox="1">
              <a:spLocks noChangeArrowheads="1"/>
            </p:cNvSpPr>
            <p:nvPr/>
          </p:nvSpPr>
          <p:spPr bwMode="auto">
            <a:xfrm>
              <a:off x="2016" y="968"/>
              <a:ext cx="1008" cy="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110000"/>
                </a:lnSpc>
                <a:buFont typeface="Arial" charset="0"/>
                <a:buNone/>
              </a:pPr>
              <a:r>
                <a:rPr lang="hu-HU" altLang="hu-HU" sz="900" b="1">
                  <a:solidFill>
                    <a:srgbClr val="0D0D0D"/>
                  </a:solidFill>
                  <a:latin typeface="Optima HU Rg"/>
                </a:rPr>
                <a:t>Retrogradely labeled from</a:t>
              </a:r>
            </a:p>
            <a:p>
              <a:pPr>
                <a:lnSpc>
                  <a:spcPct val="110000"/>
                </a:lnSpc>
                <a:buFont typeface="Arial" charset="0"/>
                <a:buNone/>
              </a:pPr>
              <a:r>
                <a:rPr lang="hu-HU" altLang="hu-HU" sz="900">
                  <a:solidFill>
                    <a:srgbClr val="0D0D0D"/>
                  </a:solidFill>
                  <a:latin typeface="Optima HU Rg"/>
                </a:rPr>
                <a:t>       </a:t>
              </a:r>
              <a:r>
                <a:rPr lang="hu-HU" altLang="hu-HU" sz="900" b="1">
                  <a:solidFill>
                    <a:srgbClr val="0D0D0D"/>
                  </a:solidFill>
                  <a:latin typeface="Optima HU Rg"/>
                </a:rPr>
                <a:t>MBH</a:t>
              </a:r>
            </a:p>
            <a:p>
              <a:pPr>
                <a:lnSpc>
                  <a:spcPct val="110000"/>
                </a:lnSpc>
                <a:buFont typeface="Arial" charset="0"/>
                <a:buNone/>
              </a:pPr>
              <a:r>
                <a:rPr lang="hu-HU" altLang="hu-HU" sz="900">
                  <a:solidFill>
                    <a:srgbClr val="0D0D0D"/>
                  </a:solidFill>
                  <a:latin typeface="Optima HU Rg"/>
                </a:rPr>
                <a:t>       </a:t>
              </a:r>
              <a:r>
                <a:rPr lang="hu-HU" altLang="hu-HU" sz="900" b="1">
                  <a:solidFill>
                    <a:srgbClr val="0D0D0D"/>
                  </a:solidFill>
                  <a:latin typeface="Optima HU Rg"/>
                </a:rPr>
                <a:t>LH</a:t>
              </a:r>
            </a:p>
            <a:p>
              <a:pPr>
                <a:lnSpc>
                  <a:spcPct val="110000"/>
                </a:lnSpc>
                <a:buFont typeface="Arial" charset="0"/>
                <a:buNone/>
              </a:pPr>
              <a:r>
                <a:rPr lang="hu-HU" altLang="hu-HU" sz="900">
                  <a:solidFill>
                    <a:srgbClr val="0D0D0D"/>
                  </a:solidFill>
                  <a:latin typeface="Optima HU Rg"/>
                </a:rPr>
                <a:t>       </a:t>
              </a:r>
              <a:r>
                <a:rPr lang="hu-HU" altLang="hu-HU" sz="900" b="1">
                  <a:solidFill>
                    <a:srgbClr val="0D0D0D"/>
                  </a:solidFill>
                  <a:latin typeface="Optima HU Rg"/>
                </a:rPr>
                <a:t>Both</a:t>
              </a:r>
              <a:endParaRPr lang="en-US" altLang="hu-HU" sz="900" b="1">
                <a:solidFill>
                  <a:srgbClr val="0D0D0D"/>
                </a:solidFill>
                <a:latin typeface="Optima HU Rg"/>
              </a:endParaRPr>
            </a:p>
          </p:txBody>
        </p:sp>
      </p:grpSp>
      <p:grpSp>
        <p:nvGrpSpPr>
          <p:cNvPr id="31782" name="Group 707"/>
          <p:cNvGrpSpPr>
            <a:grpSpLocks/>
          </p:cNvGrpSpPr>
          <p:nvPr/>
        </p:nvGrpSpPr>
        <p:grpSpPr bwMode="auto">
          <a:xfrm>
            <a:off x="6254750" y="4410075"/>
            <a:ext cx="1535113" cy="1503363"/>
            <a:chOff x="4290" y="2778"/>
            <a:chExt cx="967" cy="947"/>
          </a:xfrm>
        </p:grpSpPr>
        <p:sp>
          <p:nvSpPr>
            <p:cNvPr id="31786" name="Line 157"/>
            <p:cNvSpPr>
              <a:spLocks noChangeShapeType="1"/>
            </p:cNvSpPr>
            <p:nvPr/>
          </p:nvSpPr>
          <p:spPr bwMode="auto">
            <a:xfrm flipV="1">
              <a:off x="4672" y="3525"/>
              <a:ext cx="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7" name="Rectangle 305"/>
            <p:cNvSpPr>
              <a:spLocks noChangeArrowheads="1"/>
            </p:cNvSpPr>
            <p:nvPr/>
          </p:nvSpPr>
          <p:spPr bwMode="auto">
            <a:xfrm>
              <a:off x="4507" y="3488"/>
              <a:ext cx="40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buFont typeface="Arial" charset="0"/>
                <a:buNone/>
              </a:pPr>
              <a:r>
                <a:rPr lang="en-US" altLang="hu-HU" sz="900" b="1">
                  <a:solidFill>
                    <a:srgbClr val="000000"/>
                  </a:solidFill>
                  <a:latin typeface="Optima HU Rg"/>
                </a:rPr>
                <a:t>0</a:t>
              </a:r>
              <a:endParaRPr lang="en-US" altLang="hu-HU" sz="900" b="1">
                <a:solidFill>
                  <a:srgbClr val="0D0D0D"/>
                </a:solidFill>
                <a:latin typeface="Optima HU Rg"/>
              </a:endParaRPr>
            </a:p>
          </p:txBody>
        </p:sp>
        <p:sp>
          <p:nvSpPr>
            <p:cNvPr id="31788" name="Rectangle 306"/>
            <p:cNvSpPr>
              <a:spLocks noChangeArrowheads="1"/>
            </p:cNvSpPr>
            <p:nvPr/>
          </p:nvSpPr>
          <p:spPr bwMode="auto">
            <a:xfrm>
              <a:off x="4426" y="3347"/>
              <a:ext cx="12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buFont typeface="Arial" charset="0"/>
                <a:buNone/>
              </a:pPr>
              <a:r>
                <a:rPr lang="en-US" altLang="hu-HU" sz="900" b="1">
                  <a:solidFill>
                    <a:srgbClr val="000000"/>
                  </a:solidFill>
                  <a:latin typeface="Optima HU Rg"/>
                </a:rPr>
                <a:t>1</a:t>
              </a:r>
              <a:r>
                <a:rPr lang="hu-HU" altLang="hu-HU" sz="900" b="1">
                  <a:solidFill>
                    <a:srgbClr val="000000"/>
                  </a:solidFill>
                  <a:latin typeface="Optima HU Rg"/>
                </a:rPr>
                <a:t>00</a:t>
              </a:r>
              <a:endParaRPr lang="en-US" altLang="hu-HU" sz="900" b="1">
                <a:solidFill>
                  <a:srgbClr val="0D0D0D"/>
                </a:solidFill>
                <a:latin typeface="Optima HU Rg"/>
              </a:endParaRPr>
            </a:p>
          </p:txBody>
        </p:sp>
        <p:sp>
          <p:nvSpPr>
            <p:cNvPr id="31789" name="Rectangle 307"/>
            <p:cNvSpPr>
              <a:spLocks noChangeArrowheads="1"/>
            </p:cNvSpPr>
            <p:nvPr/>
          </p:nvSpPr>
          <p:spPr bwMode="auto">
            <a:xfrm>
              <a:off x="4426" y="3205"/>
              <a:ext cx="12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buFont typeface="Arial" charset="0"/>
                <a:buNone/>
              </a:pPr>
              <a:r>
                <a:rPr lang="en-US" altLang="hu-HU" sz="900" b="1">
                  <a:solidFill>
                    <a:srgbClr val="000000"/>
                  </a:solidFill>
                  <a:latin typeface="Optima HU Rg"/>
                </a:rPr>
                <a:t>2</a:t>
              </a:r>
              <a:r>
                <a:rPr lang="hu-HU" altLang="hu-HU" sz="900" b="1">
                  <a:solidFill>
                    <a:srgbClr val="000000"/>
                  </a:solidFill>
                  <a:latin typeface="Optima HU Rg"/>
                </a:rPr>
                <a:t>00</a:t>
              </a:r>
              <a:endParaRPr lang="en-US" altLang="hu-HU" sz="900" b="1">
                <a:solidFill>
                  <a:srgbClr val="0D0D0D"/>
                </a:solidFill>
                <a:latin typeface="Optima HU Rg"/>
              </a:endParaRPr>
            </a:p>
          </p:txBody>
        </p:sp>
        <p:sp>
          <p:nvSpPr>
            <p:cNvPr id="31790" name="Rectangle 308"/>
            <p:cNvSpPr>
              <a:spLocks noChangeArrowheads="1"/>
            </p:cNvSpPr>
            <p:nvPr/>
          </p:nvSpPr>
          <p:spPr bwMode="auto">
            <a:xfrm>
              <a:off x="4426" y="3059"/>
              <a:ext cx="12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buFont typeface="Arial" charset="0"/>
                <a:buNone/>
              </a:pPr>
              <a:r>
                <a:rPr lang="en-US" altLang="hu-HU" sz="900" b="1">
                  <a:solidFill>
                    <a:srgbClr val="000000"/>
                  </a:solidFill>
                  <a:latin typeface="Optima HU Rg"/>
                </a:rPr>
                <a:t>3</a:t>
              </a:r>
              <a:r>
                <a:rPr lang="hu-HU" altLang="hu-HU" sz="900" b="1">
                  <a:solidFill>
                    <a:srgbClr val="000000"/>
                  </a:solidFill>
                  <a:latin typeface="Optima HU Rg"/>
                </a:rPr>
                <a:t>00</a:t>
              </a:r>
              <a:endParaRPr lang="en-US" altLang="hu-HU" sz="900" b="1">
                <a:solidFill>
                  <a:srgbClr val="0D0D0D"/>
                </a:solidFill>
                <a:latin typeface="Optima HU Rg"/>
              </a:endParaRPr>
            </a:p>
          </p:txBody>
        </p:sp>
        <p:sp>
          <p:nvSpPr>
            <p:cNvPr id="31791" name="Rectangle 309"/>
            <p:cNvSpPr>
              <a:spLocks noChangeArrowheads="1"/>
            </p:cNvSpPr>
            <p:nvPr/>
          </p:nvSpPr>
          <p:spPr bwMode="auto">
            <a:xfrm>
              <a:off x="4426" y="2919"/>
              <a:ext cx="12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buFont typeface="Arial" charset="0"/>
                <a:buNone/>
              </a:pPr>
              <a:r>
                <a:rPr lang="en-US" altLang="hu-HU" sz="900" b="1">
                  <a:solidFill>
                    <a:srgbClr val="000000"/>
                  </a:solidFill>
                  <a:latin typeface="Optima HU Rg"/>
                </a:rPr>
                <a:t>4</a:t>
              </a:r>
              <a:r>
                <a:rPr lang="hu-HU" altLang="hu-HU" sz="900" b="1">
                  <a:solidFill>
                    <a:srgbClr val="000000"/>
                  </a:solidFill>
                  <a:latin typeface="Optima HU Rg"/>
                </a:rPr>
                <a:t>00</a:t>
              </a:r>
              <a:endParaRPr lang="en-US" altLang="hu-HU" sz="900" b="1">
                <a:solidFill>
                  <a:srgbClr val="0D0D0D"/>
                </a:solidFill>
                <a:latin typeface="Optima HU Rg"/>
              </a:endParaRPr>
            </a:p>
          </p:txBody>
        </p:sp>
        <p:sp>
          <p:nvSpPr>
            <p:cNvPr id="31792" name="Rectangle 310"/>
            <p:cNvSpPr>
              <a:spLocks noChangeArrowheads="1"/>
            </p:cNvSpPr>
            <p:nvPr/>
          </p:nvSpPr>
          <p:spPr bwMode="auto">
            <a:xfrm>
              <a:off x="4426" y="2778"/>
              <a:ext cx="12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buFont typeface="Arial" charset="0"/>
                <a:buNone/>
              </a:pPr>
              <a:r>
                <a:rPr lang="en-US" altLang="hu-HU" sz="900" b="1">
                  <a:solidFill>
                    <a:srgbClr val="000000"/>
                  </a:solidFill>
                  <a:latin typeface="Optima HU Rg"/>
                </a:rPr>
                <a:t>5</a:t>
              </a:r>
              <a:r>
                <a:rPr lang="hu-HU" altLang="hu-HU" sz="900" b="1">
                  <a:solidFill>
                    <a:srgbClr val="000000"/>
                  </a:solidFill>
                  <a:latin typeface="Optima HU Rg"/>
                </a:rPr>
                <a:t>00</a:t>
              </a:r>
              <a:endParaRPr lang="en-US" altLang="hu-HU" sz="900" b="1">
                <a:solidFill>
                  <a:srgbClr val="0D0D0D"/>
                </a:solidFill>
                <a:latin typeface="Optima HU Rg"/>
              </a:endParaRPr>
            </a:p>
          </p:txBody>
        </p:sp>
        <p:sp>
          <p:nvSpPr>
            <p:cNvPr id="31793" name="Text Box 318"/>
            <p:cNvSpPr txBox="1">
              <a:spLocks noChangeArrowheads="1"/>
            </p:cNvSpPr>
            <p:nvPr/>
          </p:nvSpPr>
          <p:spPr bwMode="auto">
            <a:xfrm rot="-5400000">
              <a:off x="4020" y="3102"/>
              <a:ext cx="68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buFont typeface="Arial" charset="0"/>
                <a:buNone/>
              </a:pPr>
              <a:r>
                <a:rPr lang="hu-HU" altLang="hu-HU" sz="900" b="1">
                  <a:solidFill>
                    <a:srgbClr val="0D0D0D"/>
                  </a:solidFill>
                  <a:latin typeface="Optima HU Rg"/>
                </a:rPr>
                <a:t>Total cell counts</a:t>
              </a:r>
              <a:endParaRPr lang="en-US" altLang="hu-HU" sz="900" b="1">
                <a:solidFill>
                  <a:srgbClr val="0D0D0D"/>
                </a:solidFill>
                <a:latin typeface="Optima HU Rg"/>
              </a:endParaRPr>
            </a:p>
          </p:txBody>
        </p:sp>
        <p:sp>
          <p:nvSpPr>
            <p:cNvPr id="31794" name="Line 298"/>
            <p:cNvSpPr>
              <a:spLocks noChangeShapeType="1"/>
            </p:cNvSpPr>
            <p:nvPr/>
          </p:nvSpPr>
          <p:spPr bwMode="auto">
            <a:xfrm>
              <a:off x="4576" y="2820"/>
              <a:ext cx="0" cy="7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5" name="Line 299"/>
            <p:cNvSpPr>
              <a:spLocks noChangeShapeType="1"/>
            </p:cNvSpPr>
            <p:nvPr/>
          </p:nvSpPr>
          <p:spPr bwMode="auto">
            <a:xfrm>
              <a:off x="4560" y="3531"/>
              <a:ext cx="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6" name="Line 300"/>
            <p:cNvSpPr>
              <a:spLocks noChangeShapeType="1"/>
            </p:cNvSpPr>
            <p:nvPr/>
          </p:nvSpPr>
          <p:spPr bwMode="auto">
            <a:xfrm>
              <a:off x="4560" y="3390"/>
              <a:ext cx="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7" name="Line 301"/>
            <p:cNvSpPr>
              <a:spLocks noChangeShapeType="1"/>
            </p:cNvSpPr>
            <p:nvPr/>
          </p:nvSpPr>
          <p:spPr bwMode="auto">
            <a:xfrm>
              <a:off x="4560" y="3248"/>
              <a:ext cx="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8" name="Line 302"/>
            <p:cNvSpPr>
              <a:spLocks noChangeShapeType="1"/>
            </p:cNvSpPr>
            <p:nvPr/>
          </p:nvSpPr>
          <p:spPr bwMode="auto">
            <a:xfrm>
              <a:off x="4560" y="3103"/>
              <a:ext cx="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9" name="Line 303"/>
            <p:cNvSpPr>
              <a:spLocks noChangeShapeType="1"/>
            </p:cNvSpPr>
            <p:nvPr/>
          </p:nvSpPr>
          <p:spPr bwMode="auto">
            <a:xfrm>
              <a:off x="4560" y="2962"/>
              <a:ext cx="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0" name="Line 304"/>
            <p:cNvSpPr>
              <a:spLocks noChangeShapeType="1"/>
            </p:cNvSpPr>
            <p:nvPr/>
          </p:nvSpPr>
          <p:spPr bwMode="auto">
            <a:xfrm>
              <a:off x="4560" y="2820"/>
              <a:ext cx="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1" name="Rectangle 311"/>
            <p:cNvSpPr>
              <a:spLocks noChangeArrowheads="1"/>
            </p:cNvSpPr>
            <p:nvPr/>
          </p:nvSpPr>
          <p:spPr bwMode="auto">
            <a:xfrm>
              <a:off x="4656" y="3553"/>
              <a:ext cx="80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 typeface="Arial" charset="0"/>
                <a:buNone/>
              </a:pPr>
              <a:r>
                <a:rPr lang="hu-HU" altLang="hu-HU" sz="900" b="1">
                  <a:solidFill>
                    <a:srgbClr val="0D0D0D"/>
                  </a:solidFill>
                  <a:latin typeface="Optima HU Rg"/>
                </a:rPr>
                <a:t>I/II</a:t>
              </a:r>
              <a:endParaRPr lang="en-US" altLang="hu-HU" sz="900" b="1">
                <a:solidFill>
                  <a:srgbClr val="0D0D0D"/>
                </a:solidFill>
                <a:latin typeface="Optima HU Rg"/>
              </a:endParaRPr>
            </a:p>
          </p:txBody>
        </p:sp>
        <p:sp>
          <p:nvSpPr>
            <p:cNvPr id="31802" name="Rectangle 312"/>
            <p:cNvSpPr>
              <a:spLocks noChangeArrowheads="1"/>
            </p:cNvSpPr>
            <p:nvPr/>
          </p:nvSpPr>
          <p:spPr bwMode="auto">
            <a:xfrm>
              <a:off x="4823" y="3553"/>
              <a:ext cx="192" cy="1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 typeface="Arial" charset="0"/>
                <a:buNone/>
              </a:pPr>
              <a:r>
                <a:rPr lang="hu-HU" altLang="hu-HU" sz="900" b="1">
                  <a:solidFill>
                    <a:srgbClr val="000000"/>
                  </a:solidFill>
                  <a:latin typeface="Optima HU Rg"/>
                </a:rPr>
                <a:t>III/V</a:t>
              </a:r>
            </a:p>
            <a:p>
              <a:pPr algn="ctr">
                <a:buFont typeface="Arial" charset="0"/>
                <a:buNone/>
              </a:pPr>
              <a:r>
                <a:rPr lang="hu-HU" altLang="hu-HU" sz="900" b="1">
                  <a:solidFill>
                    <a:srgbClr val="000000"/>
                  </a:solidFill>
                  <a:latin typeface="Optima HU Rg"/>
                </a:rPr>
                <a:t>Layer</a:t>
              </a:r>
              <a:endParaRPr lang="en-US" altLang="hu-HU" sz="900" b="1">
                <a:solidFill>
                  <a:srgbClr val="000000"/>
                </a:solidFill>
                <a:latin typeface="Optima HU Rg"/>
              </a:endParaRPr>
            </a:p>
          </p:txBody>
        </p:sp>
        <p:sp>
          <p:nvSpPr>
            <p:cNvPr id="31803" name="Rectangle 314"/>
            <p:cNvSpPr>
              <a:spLocks noChangeArrowheads="1"/>
            </p:cNvSpPr>
            <p:nvPr/>
          </p:nvSpPr>
          <p:spPr bwMode="auto">
            <a:xfrm flipH="1">
              <a:off x="4894" y="3409"/>
              <a:ext cx="45" cy="12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hu-HU" altLang="en-US" sz="900" b="1">
                <a:solidFill>
                  <a:srgbClr val="0D0D0D"/>
                </a:solidFill>
                <a:latin typeface="Optima HU Rg"/>
              </a:endParaRPr>
            </a:p>
          </p:txBody>
        </p:sp>
        <p:sp>
          <p:nvSpPr>
            <p:cNvPr id="31804" name="Rectangle 313"/>
            <p:cNvSpPr>
              <a:spLocks noChangeArrowheads="1"/>
            </p:cNvSpPr>
            <p:nvPr/>
          </p:nvSpPr>
          <p:spPr bwMode="auto">
            <a:xfrm>
              <a:off x="5107" y="3553"/>
              <a:ext cx="68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 typeface="Arial" charset="0"/>
                <a:buNone/>
              </a:pPr>
              <a:r>
                <a:rPr lang="hu-HU" altLang="hu-HU" sz="900" b="1">
                  <a:solidFill>
                    <a:srgbClr val="000000"/>
                  </a:solidFill>
                  <a:latin typeface="Optima HU Rg"/>
                </a:rPr>
                <a:t>VI</a:t>
              </a:r>
              <a:endParaRPr lang="en-US" altLang="hu-HU" sz="900" b="1">
                <a:solidFill>
                  <a:srgbClr val="0D0D0D"/>
                </a:solidFill>
                <a:latin typeface="Optima HU Rg"/>
              </a:endParaRPr>
            </a:p>
          </p:txBody>
        </p:sp>
        <p:sp>
          <p:nvSpPr>
            <p:cNvPr id="31805" name="Rectangle 315"/>
            <p:cNvSpPr>
              <a:spLocks noChangeArrowheads="1"/>
            </p:cNvSpPr>
            <p:nvPr/>
          </p:nvSpPr>
          <p:spPr bwMode="auto">
            <a:xfrm flipH="1">
              <a:off x="5116" y="3508"/>
              <a:ext cx="45" cy="21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hu-HU" altLang="en-US" sz="900" b="1">
                <a:solidFill>
                  <a:srgbClr val="0D0D0D"/>
                </a:solidFill>
                <a:latin typeface="Optima HU Rg"/>
              </a:endParaRPr>
            </a:p>
          </p:txBody>
        </p:sp>
        <p:sp>
          <p:nvSpPr>
            <p:cNvPr id="31806" name="Line 316"/>
            <p:cNvSpPr>
              <a:spLocks noChangeShapeType="1"/>
            </p:cNvSpPr>
            <p:nvPr/>
          </p:nvSpPr>
          <p:spPr bwMode="auto">
            <a:xfrm>
              <a:off x="4577" y="3529"/>
              <a:ext cx="68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7" name="Rectangle 328"/>
            <p:cNvSpPr>
              <a:spLocks noChangeArrowheads="1"/>
            </p:cNvSpPr>
            <p:nvPr/>
          </p:nvSpPr>
          <p:spPr bwMode="auto">
            <a:xfrm flipH="1">
              <a:off x="4719" y="3522"/>
              <a:ext cx="45" cy="7"/>
            </a:xfrm>
            <a:prstGeom prst="rect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hu-HU" altLang="en-US" sz="900" b="1">
                <a:solidFill>
                  <a:srgbClr val="0D0D0D"/>
                </a:solidFill>
                <a:latin typeface="Optima HU Rg"/>
              </a:endParaRPr>
            </a:p>
          </p:txBody>
        </p:sp>
        <p:sp>
          <p:nvSpPr>
            <p:cNvPr id="31808" name="Rectangle 295"/>
            <p:cNvSpPr>
              <a:spLocks noChangeArrowheads="1"/>
            </p:cNvSpPr>
            <p:nvPr/>
          </p:nvSpPr>
          <p:spPr bwMode="auto">
            <a:xfrm flipH="1">
              <a:off x="4940" y="2809"/>
              <a:ext cx="45" cy="72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hu-HU" altLang="en-US" sz="900" b="1">
                <a:solidFill>
                  <a:srgbClr val="FF0000"/>
                </a:solidFill>
                <a:latin typeface="Optima HU Rg"/>
              </a:endParaRPr>
            </a:p>
          </p:txBody>
        </p:sp>
        <p:sp>
          <p:nvSpPr>
            <p:cNvPr id="31809" name="Rectangle 296"/>
            <p:cNvSpPr>
              <a:spLocks noChangeArrowheads="1"/>
            </p:cNvSpPr>
            <p:nvPr/>
          </p:nvSpPr>
          <p:spPr bwMode="auto">
            <a:xfrm flipH="1">
              <a:off x="5162" y="3262"/>
              <a:ext cx="45" cy="267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hu-HU" altLang="en-US" sz="900" b="1">
                <a:solidFill>
                  <a:srgbClr val="FF0000"/>
                </a:solidFill>
                <a:latin typeface="Optima HU Rg"/>
              </a:endParaRPr>
            </a:p>
          </p:txBody>
        </p:sp>
        <p:sp>
          <p:nvSpPr>
            <p:cNvPr id="31810" name="Rectangle 329"/>
            <p:cNvSpPr>
              <a:spLocks noChangeArrowheads="1"/>
            </p:cNvSpPr>
            <p:nvPr/>
          </p:nvSpPr>
          <p:spPr bwMode="auto">
            <a:xfrm flipH="1">
              <a:off x="4626" y="3522"/>
              <a:ext cx="45" cy="7"/>
            </a:xfrm>
            <a:prstGeom prst="rect">
              <a:avLst/>
            </a:prstGeom>
            <a:solidFill>
              <a:srgbClr val="006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hu-HU" altLang="en-US" sz="900" b="1">
                <a:solidFill>
                  <a:srgbClr val="0D0D0D"/>
                </a:solidFill>
                <a:latin typeface="Optima HU Rg"/>
              </a:endParaRPr>
            </a:p>
          </p:txBody>
        </p:sp>
        <p:sp>
          <p:nvSpPr>
            <p:cNvPr id="31811" name="Rectangle 292"/>
            <p:cNvSpPr>
              <a:spLocks noChangeArrowheads="1"/>
            </p:cNvSpPr>
            <p:nvPr/>
          </p:nvSpPr>
          <p:spPr bwMode="auto">
            <a:xfrm flipH="1">
              <a:off x="4850" y="3229"/>
              <a:ext cx="45" cy="300"/>
            </a:xfrm>
            <a:prstGeom prst="rect">
              <a:avLst/>
            </a:prstGeom>
            <a:solidFill>
              <a:srgbClr val="00D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hu-HU" altLang="en-US" sz="900" b="1">
                <a:solidFill>
                  <a:srgbClr val="0D0D0D"/>
                </a:solidFill>
                <a:latin typeface="Optima HU Rg"/>
              </a:endParaRPr>
            </a:p>
          </p:txBody>
        </p:sp>
        <p:sp>
          <p:nvSpPr>
            <p:cNvPr id="31812" name="Rectangle 293"/>
            <p:cNvSpPr>
              <a:spLocks noChangeArrowheads="1"/>
            </p:cNvSpPr>
            <p:nvPr/>
          </p:nvSpPr>
          <p:spPr bwMode="auto">
            <a:xfrm flipH="1">
              <a:off x="5072" y="3450"/>
              <a:ext cx="45" cy="79"/>
            </a:xfrm>
            <a:prstGeom prst="rect">
              <a:avLst/>
            </a:prstGeom>
            <a:solidFill>
              <a:srgbClr val="00D6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hu-HU" altLang="en-US" sz="900" b="1">
                <a:solidFill>
                  <a:srgbClr val="0D0D0D"/>
                </a:solidFill>
                <a:latin typeface="Optima HU Rg"/>
              </a:endParaRPr>
            </a:p>
          </p:txBody>
        </p:sp>
      </p:grpSp>
      <p:sp>
        <p:nvSpPr>
          <p:cNvPr id="31783" name="Down Arrow 1"/>
          <p:cNvSpPr>
            <a:spLocks noChangeArrowheads="1"/>
          </p:cNvSpPr>
          <p:nvPr/>
        </p:nvSpPr>
        <p:spPr bwMode="auto">
          <a:xfrm>
            <a:off x="1270000" y="3430588"/>
            <a:ext cx="352425" cy="3111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D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1784" name="Down Arrow 135"/>
          <p:cNvSpPr>
            <a:spLocks noChangeArrowheads="1"/>
          </p:cNvSpPr>
          <p:nvPr/>
        </p:nvSpPr>
        <p:spPr bwMode="auto">
          <a:xfrm>
            <a:off x="2689225" y="3430588"/>
            <a:ext cx="352425" cy="3111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 typeface="Arial" charset="0"/>
              <a:buNone/>
            </a:pP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1785" name="Text Box 122"/>
          <p:cNvSpPr txBox="1">
            <a:spLocks noChangeAspect="1" noChangeArrowheads="1"/>
          </p:cNvSpPr>
          <p:nvPr/>
        </p:nvSpPr>
        <p:spPr bwMode="auto">
          <a:xfrm>
            <a:off x="4295775" y="5610225"/>
            <a:ext cx="5397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hu-HU" altLang="hu-HU" sz="800" b="1">
                <a:solidFill>
                  <a:schemeClr val="bg1"/>
                </a:solidFill>
                <a:latin typeface="Optima HU Rg"/>
              </a:rPr>
              <a:t>200 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Line 289"/>
          <p:cNvSpPr>
            <a:spLocks noChangeShapeType="1"/>
          </p:cNvSpPr>
          <p:nvPr/>
        </p:nvSpPr>
        <p:spPr bwMode="auto">
          <a:xfrm flipH="1" flipV="1">
            <a:off x="7427913" y="5072063"/>
            <a:ext cx="0" cy="360362"/>
          </a:xfrm>
          <a:prstGeom prst="line">
            <a:avLst/>
          </a:prstGeom>
          <a:noFill/>
          <a:ln w="19050">
            <a:solidFill>
              <a:srgbClr val="69D8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2770" name="Group 397"/>
          <p:cNvGrpSpPr>
            <a:grpSpLocks/>
          </p:cNvGrpSpPr>
          <p:nvPr/>
        </p:nvGrpSpPr>
        <p:grpSpPr bwMode="auto">
          <a:xfrm>
            <a:off x="7431088" y="660400"/>
            <a:ext cx="1443037" cy="1411288"/>
            <a:chOff x="2513" y="2034"/>
            <a:chExt cx="909" cy="889"/>
          </a:xfrm>
        </p:grpSpPr>
        <p:pic>
          <p:nvPicPr>
            <p:cNvPr id="32893" name="Kép 112"/>
            <p:cNvPicPr>
              <a:picLocks noChangeAspect="1"/>
            </p:cNvPicPr>
            <p:nvPr/>
          </p:nvPicPr>
          <p:blipFill>
            <a:blip r:embed="rId2">
              <a:lum bright="-10000" contrast="20000"/>
            </a:blip>
            <a:srcRect r="2141" b="3316"/>
            <a:stretch>
              <a:fillRect/>
            </a:stretch>
          </p:blipFill>
          <p:spPr bwMode="auto">
            <a:xfrm>
              <a:off x="2533" y="2034"/>
              <a:ext cx="889" cy="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2894" name="Group 393"/>
            <p:cNvGrpSpPr>
              <a:grpSpLocks/>
            </p:cNvGrpSpPr>
            <p:nvPr/>
          </p:nvGrpSpPr>
          <p:grpSpPr bwMode="auto">
            <a:xfrm>
              <a:off x="2513" y="2736"/>
              <a:ext cx="364" cy="144"/>
              <a:chOff x="2350" y="2736"/>
              <a:chExt cx="364" cy="144"/>
            </a:xfrm>
          </p:grpSpPr>
          <p:cxnSp>
            <p:nvCxnSpPr>
              <p:cNvPr id="32897" name="Egyenes összekötő 129"/>
              <p:cNvCxnSpPr>
                <a:cxnSpLocks noChangeAspect="1" noChangeShapeType="1"/>
              </p:cNvCxnSpPr>
              <p:nvPr/>
            </p:nvCxnSpPr>
            <p:spPr bwMode="auto">
              <a:xfrm>
                <a:off x="2439" y="2867"/>
                <a:ext cx="204" cy="0"/>
              </a:xfrm>
              <a:prstGeom prst="line">
                <a:avLst/>
              </a:prstGeom>
              <a:noFill/>
              <a:ln w="28575" algn="ctr">
                <a:solidFill>
                  <a:schemeClr val="bg1"/>
                </a:solidFill>
                <a:round/>
                <a:headEnd/>
                <a:tailEnd/>
              </a:ln>
            </p:spPr>
          </p:cxnSp>
          <p:sp>
            <p:nvSpPr>
              <p:cNvPr id="32898" name="Text Box 419"/>
              <p:cNvSpPr txBox="1">
                <a:spLocks noChangeAspect="1" noChangeArrowheads="1"/>
              </p:cNvSpPr>
              <p:nvPr/>
            </p:nvSpPr>
            <p:spPr bwMode="auto">
              <a:xfrm>
                <a:off x="2350" y="2736"/>
                <a:ext cx="364" cy="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buFont typeface="Arial" charset="0"/>
                  <a:buNone/>
                </a:pPr>
                <a:r>
                  <a:rPr lang="hu-HU" altLang="hu-HU" sz="900" b="1">
                    <a:solidFill>
                      <a:schemeClr val="bg1"/>
                    </a:solidFill>
                    <a:latin typeface="Optima HU Rg"/>
                  </a:rPr>
                  <a:t>100 </a:t>
                </a:r>
                <a:r>
                  <a:rPr lang="el-GR" altLang="hu-HU" sz="900" b="1">
                    <a:solidFill>
                      <a:schemeClr val="bg1"/>
                    </a:solidFill>
                    <a:latin typeface="Optima HU Rg"/>
                  </a:rPr>
                  <a:t>μ</a:t>
                </a:r>
                <a:r>
                  <a:rPr lang="hu-HU" altLang="hu-HU" sz="900" b="1">
                    <a:solidFill>
                      <a:schemeClr val="bg1"/>
                    </a:solidFill>
                    <a:latin typeface="Optima HU Rg"/>
                  </a:rPr>
                  <a:t>m</a:t>
                </a:r>
                <a:endParaRPr lang="en-US" altLang="hu-HU" sz="900" b="1">
                  <a:solidFill>
                    <a:schemeClr val="bg1"/>
                  </a:solidFill>
                  <a:latin typeface="Optima HU Rg"/>
                </a:endParaRPr>
              </a:p>
            </p:txBody>
          </p:sp>
        </p:grpSp>
        <p:sp>
          <p:nvSpPr>
            <p:cNvPr id="32895" name="Text Box 194"/>
            <p:cNvSpPr txBox="1">
              <a:spLocks noChangeArrowheads="1"/>
            </p:cNvSpPr>
            <p:nvPr/>
          </p:nvSpPr>
          <p:spPr bwMode="auto">
            <a:xfrm>
              <a:off x="3157" y="2731"/>
              <a:ext cx="26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hu-HU" altLang="hu-HU" sz="1400" b="1">
                  <a:solidFill>
                    <a:srgbClr val="FFFFCC"/>
                  </a:solidFill>
                  <a:latin typeface="Optima HU Rg"/>
                </a:rPr>
                <a:t>LH</a:t>
              </a:r>
              <a:endParaRPr lang="en-US" altLang="hu-HU" sz="1400" b="1">
                <a:solidFill>
                  <a:srgbClr val="FFFFCC"/>
                </a:solidFill>
                <a:latin typeface="Optima HU Rg"/>
              </a:endParaRPr>
            </a:p>
          </p:txBody>
        </p:sp>
        <p:sp>
          <p:nvSpPr>
            <p:cNvPr id="32896" name="Text Box 415"/>
            <p:cNvSpPr txBox="1">
              <a:spLocks noChangeAspect="1" noChangeArrowheads="1"/>
            </p:cNvSpPr>
            <p:nvPr/>
          </p:nvSpPr>
          <p:spPr bwMode="auto">
            <a:xfrm>
              <a:off x="2831" y="2034"/>
              <a:ext cx="22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hu-HU" altLang="hu-HU" sz="1000" b="1">
                  <a:solidFill>
                    <a:schemeClr val="bg1"/>
                  </a:solidFill>
                  <a:latin typeface="Optima HU Rg"/>
                </a:rPr>
                <a:t>OF</a:t>
              </a:r>
              <a:endParaRPr lang="en-US" altLang="hu-HU" sz="1000" b="1">
                <a:solidFill>
                  <a:schemeClr val="bg1"/>
                </a:solidFill>
                <a:latin typeface="Optima HU Rg"/>
              </a:endParaRPr>
            </a:p>
          </p:txBody>
        </p:sp>
      </p:grpSp>
      <p:grpSp>
        <p:nvGrpSpPr>
          <p:cNvPr id="32771" name="Group 396"/>
          <p:cNvGrpSpPr>
            <a:grpSpLocks/>
          </p:cNvGrpSpPr>
          <p:nvPr/>
        </p:nvGrpSpPr>
        <p:grpSpPr bwMode="auto">
          <a:xfrm>
            <a:off x="5834063" y="660400"/>
            <a:ext cx="1436687" cy="1412875"/>
            <a:chOff x="1478" y="2034"/>
            <a:chExt cx="905" cy="890"/>
          </a:xfrm>
        </p:grpSpPr>
        <p:pic>
          <p:nvPicPr>
            <p:cNvPr id="32889" name="Picture 11" descr="O:\Bíbor\Előadások\BTDK2015\képek\hypo\A46_14_VMH_20x_YFP.png"/>
            <p:cNvPicPr>
              <a:picLocks noChangeArrowheads="1"/>
            </p:cNvPicPr>
            <p:nvPr/>
          </p:nvPicPr>
          <p:blipFill>
            <a:blip r:embed="rId3">
              <a:lum bright="-10000" contrast="20000"/>
            </a:blip>
            <a:srcRect l="21104" r="4660" b="35046"/>
            <a:stretch>
              <a:fillRect/>
            </a:stretch>
          </p:blipFill>
          <p:spPr bwMode="auto">
            <a:xfrm>
              <a:off x="1495" y="2034"/>
              <a:ext cx="888" cy="8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890" name="Text Box 515"/>
            <p:cNvSpPr txBox="1">
              <a:spLocks noChangeArrowheads="1"/>
            </p:cNvSpPr>
            <p:nvPr/>
          </p:nvSpPr>
          <p:spPr bwMode="auto">
            <a:xfrm>
              <a:off x="1815" y="2034"/>
              <a:ext cx="228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hu-HU" altLang="hu-HU" sz="1000" b="1">
                  <a:solidFill>
                    <a:schemeClr val="bg1"/>
                  </a:solidFill>
                  <a:latin typeface="Optima HU Rg"/>
                </a:rPr>
                <a:t>OF</a:t>
              </a:r>
              <a:endParaRPr lang="en-US" altLang="hu-HU" sz="1000" b="1">
                <a:solidFill>
                  <a:schemeClr val="bg1"/>
                </a:solidFill>
                <a:latin typeface="Optima HU Rg"/>
              </a:endParaRPr>
            </a:p>
          </p:txBody>
        </p:sp>
        <p:sp>
          <p:nvSpPr>
            <p:cNvPr id="32891" name="Text Box 193"/>
            <p:cNvSpPr txBox="1">
              <a:spLocks noChangeArrowheads="1"/>
            </p:cNvSpPr>
            <p:nvPr/>
          </p:nvSpPr>
          <p:spPr bwMode="auto">
            <a:xfrm>
              <a:off x="2012" y="2732"/>
              <a:ext cx="371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hu-HU" altLang="hu-HU" sz="1400" b="1">
                  <a:solidFill>
                    <a:srgbClr val="FFFFCC"/>
                  </a:solidFill>
                  <a:latin typeface="Optima HU Rg"/>
                </a:rPr>
                <a:t>MBH</a:t>
              </a:r>
              <a:endParaRPr lang="en-US" altLang="hu-HU" sz="1400" b="1">
                <a:solidFill>
                  <a:srgbClr val="FFFFCC"/>
                </a:solidFill>
                <a:latin typeface="Optima HU Rg"/>
              </a:endParaRPr>
            </a:p>
          </p:txBody>
        </p:sp>
        <p:sp>
          <p:nvSpPr>
            <p:cNvPr id="32892" name="Text Box 419"/>
            <p:cNvSpPr txBox="1">
              <a:spLocks noChangeAspect="1" noChangeArrowheads="1"/>
            </p:cNvSpPr>
            <p:nvPr/>
          </p:nvSpPr>
          <p:spPr bwMode="auto">
            <a:xfrm>
              <a:off x="1478" y="2735"/>
              <a:ext cx="36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hu-HU" altLang="hu-HU" sz="900" b="1">
                  <a:solidFill>
                    <a:schemeClr val="bg1"/>
                  </a:solidFill>
                  <a:latin typeface="Optima HU Rg"/>
                </a:rPr>
                <a:t>100 </a:t>
              </a:r>
              <a:r>
                <a:rPr lang="el-GR" altLang="hu-HU" sz="900" b="1">
                  <a:solidFill>
                    <a:schemeClr val="bg1"/>
                  </a:solidFill>
                  <a:latin typeface="Optima HU Rg"/>
                </a:rPr>
                <a:t>μ</a:t>
              </a:r>
              <a:r>
                <a:rPr lang="hu-HU" altLang="hu-HU" sz="900" b="1">
                  <a:solidFill>
                    <a:schemeClr val="bg1"/>
                  </a:solidFill>
                  <a:latin typeface="Optima HU Rg"/>
                </a:rPr>
                <a:t>m</a:t>
              </a:r>
              <a:endParaRPr lang="en-US" altLang="hu-HU" sz="900" b="1">
                <a:solidFill>
                  <a:schemeClr val="bg1"/>
                </a:solidFill>
                <a:latin typeface="Optima HU Rg"/>
              </a:endParaRPr>
            </a:p>
          </p:txBody>
        </p:sp>
      </p:grpSp>
      <p:pic>
        <p:nvPicPr>
          <p:cNvPr id="32772" name="Picture 54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90988" y="657225"/>
            <a:ext cx="1544637" cy="141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Line 499"/>
          <p:cNvSpPr>
            <a:spLocks noChangeShapeType="1"/>
          </p:cNvSpPr>
          <p:nvPr/>
        </p:nvSpPr>
        <p:spPr bwMode="auto">
          <a:xfrm>
            <a:off x="6840538" y="5070475"/>
            <a:ext cx="0" cy="13335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4" name="Line 500"/>
          <p:cNvSpPr>
            <a:spLocks noChangeShapeType="1"/>
          </p:cNvSpPr>
          <p:nvPr/>
        </p:nvSpPr>
        <p:spPr bwMode="auto">
          <a:xfrm>
            <a:off x="6818313" y="6403975"/>
            <a:ext cx="222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5" name="Line 501"/>
          <p:cNvSpPr>
            <a:spLocks noChangeShapeType="1"/>
          </p:cNvSpPr>
          <p:nvPr/>
        </p:nvSpPr>
        <p:spPr bwMode="auto">
          <a:xfrm>
            <a:off x="6818313" y="5959475"/>
            <a:ext cx="222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6" name="Line 502"/>
          <p:cNvSpPr>
            <a:spLocks noChangeShapeType="1"/>
          </p:cNvSpPr>
          <p:nvPr/>
        </p:nvSpPr>
        <p:spPr bwMode="auto">
          <a:xfrm>
            <a:off x="6818313" y="5514975"/>
            <a:ext cx="222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7" name="Line 503"/>
          <p:cNvSpPr>
            <a:spLocks noChangeShapeType="1"/>
          </p:cNvSpPr>
          <p:nvPr/>
        </p:nvSpPr>
        <p:spPr bwMode="auto">
          <a:xfrm>
            <a:off x="6818313" y="5070475"/>
            <a:ext cx="22225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8" name="Line 504"/>
          <p:cNvSpPr>
            <a:spLocks noChangeShapeType="1"/>
          </p:cNvSpPr>
          <p:nvPr/>
        </p:nvSpPr>
        <p:spPr bwMode="auto">
          <a:xfrm>
            <a:off x="6840538" y="5070475"/>
            <a:ext cx="17573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79" name="Line 505"/>
          <p:cNvSpPr>
            <a:spLocks noChangeShapeType="1"/>
          </p:cNvSpPr>
          <p:nvPr/>
        </p:nvSpPr>
        <p:spPr bwMode="auto">
          <a:xfrm flipV="1">
            <a:off x="6840538" y="5070475"/>
            <a:ext cx="0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0" name="Line 506"/>
          <p:cNvSpPr>
            <a:spLocks noChangeShapeType="1"/>
          </p:cNvSpPr>
          <p:nvPr/>
        </p:nvSpPr>
        <p:spPr bwMode="auto">
          <a:xfrm flipV="1">
            <a:off x="7175500" y="5070475"/>
            <a:ext cx="0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1" name="Line 507"/>
          <p:cNvSpPr>
            <a:spLocks noChangeShapeType="1"/>
          </p:cNvSpPr>
          <p:nvPr/>
        </p:nvSpPr>
        <p:spPr bwMode="auto">
          <a:xfrm flipV="1">
            <a:off x="7845425" y="5070475"/>
            <a:ext cx="0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2" name="Line 508"/>
          <p:cNvSpPr>
            <a:spLocks noChangeShapeType="1"/>
          </p:cNvSpPr>
          <p:nvPr/>
        </p:nvSpPr>
        <p:spPr bwMode="auto">
          <a:xfrm flipV="1">
            <a:off x="8180388" y="5070475"/>
            <a:ext cx="0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3" name="Line 509"/>
          <p:cNvSpPr>
            <a:spLocks noChangeShapeType="1"/>
          </p:cNvSpPr>
          <p:nvPr/>
        </p:nvSpPr>
        <p:spPr bwMode="auto">
          <a:xfrm flipV="1">
            <a:off x="8515350" y="5070475"/>
            <a:ext cx="0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4" name="Freeform 510"/>
          <p:cNvSpPr>
            <a:spLocks/>
          </p:cNvSpPr>
          <p:nvPr/>
        </p:nvSpPr>
        <p:spPr bwMode="auto">
          <a:xfrm>
            <a:off x="6840538" y="5351463"/>
            <a:ext cx="1562100" cy="946150"/>
          </a:xfrm>
          <a:custGeom>
            <a:avLst/>
            <a:gdLst>
              <a:gd name="T0" fmla="*/ 2147483647 w 288"/>
              <a:gd name="T1" fmla="*/ 2147483647 h 151"/>
              <a:gd name="T2" fmla="*/ 2147483647 w 288"/>
              <a:gd name="T3" fmla="*/ 2147483647 h 151"/>
              <a:gd name="T4" fmla="*/ 2147483647 w 288"/>
              <a:gd name="T5" fmla="*/ 2147483647 h 151"/>
              <a:gd name="T6" fmla="*/ 2147483647 w 288"/>
              <a:gd name="T7" fmla="*/ 2147483647 h 151"/>
              <a:gd name="T8" fmla="*/ 2147483647 w 288"/>
              <a:gd name="T9" fmla="*/ 2147483647 h 151"/>
              <a:gd name="T10" fmla="*/ 2147483647 w 288"/>
              <a:gd name="T11" fmla="*/ 2147483647 h 151"/>
              <a:gd name="T12" fmla="*/ 2147483647 w 288"/>
              <a:gd name="T13" fmla="*/ 2147483647 h 151"/>
              <a:gd name="T14" fmla="*/ 2147483647 w 288"/>
              <a:gd name="T15" fmla="*/ 2147483647 h 151"/>
              <a:gd name="T16" fmla="*/ 2147483647 w 288"/>
              <a:gd name="T17" fmla="*/ 2147483647 h 151"/>
              <a:gd name="T18" fmla="*/ 2147483647 w 288"/>
              <a:gd name="T19" fmla="*/ 2147483647 h 151"/>
              <a:gd name="T20" fmla="*/ 2147483647 w 288"/>
              <a:gd name="T21" fmla="*/ 2147483647 h 151"/>
              <a:gd name="T22" fmla="*/ 2147483647 w 288"/>
              <a:gd name="T23" fmla="*/ 2147483647 h 151"/>
              <a:gd name="T24" fmla="*/ 2147483647 w 288"/>
              <a:gd name="T25" fmla="*/ 2147483647 h 151"/>
              <a:gd name="T26" fmla="*/ 2147483647 w 288"/>
              <a:gd name="T27" fmla="*/ 2147483647 h 151"/>
              <a:gd name="T28" fmla="*/ 2147483647 w 288"/>
              <a:gd name="T29" fmla="*/ 2147483647 h 151"/>
              <a:gd name="T30" fmla="*/ 2147483647 w 288"/>
              <a:gd name="T31" fmla="*/ 2147483647 h 151"/>
              <a:gd name="T32" fmla="*/ 2147483647 w 288"/>
              <a:gd name="T33" fmla="*/ 2147483647 h 151"/>
              <a:gd name="T34" fmla="*/ 2147483647 w 288"/>
              <a:gd name="T35" fmla="*/ 2147483647 h 151"/>
              <a:gd name="T36" fmla="*/ 2147483647 w 288"/>
              <a:gd name="T37" fmla="*/ 2147483647 h 151"/>
              <a:gd name="T38" fmla="*/ 2147483647 w 288"/>
              <a:gd name="T39" fmla="*/ 2147483647 h 151"/>
              <a:gd name="T40" fmla="*/ 2147483647 w 288"/>
              <a:gd name="T41" fmla="*/ 2147483647 h 151"/>
              <a:gd name="T42" fmla="*/ 2147483647 w 288"/>
              <a:gd name="T43" fmla="*/ 2147483647 h 151"/>
              <a:gd name="T44" fmla="*/ 2147483647 w 288"/>
              <a:gd name="T45" fmla="*/ 2147483647 h 151"/>
              <a:gd name="T46" fmla="*/ 2147483647 w 288"/>
              <a:gd name="T47" fmla="*/ 2147483647 h 151"/>
              <a:gd name="T48" fmla="*/ 2147483647 w 288"/>
              <a:gd name="T49" fmla="*/ 2147483647 h 151"/>
              <a:gd name="T50" fmla="*/ 2147483647 w 288"/>
              <a:gd name="T51" fmla="*/ 2147483647 h 151"/>
              <a:gd name="T52" fmla="*/ 2147483647 w 288"/>
              <a:gd name="T53" fmla="*/ 2147483647 h 151"/>
              <a:gd name="T54" fmla="*/ 2147483647 w 288"/>
              <a:gd name="T55" fmla="*/ 2147483647 h 151"/>
              <a:gd name="T56" fmla="*/ 2147483647 w 288"/>
              <a:gd name="T57" fmla="*/ 2147483647 h 151"/>
              <a:gd name="T58" fmla="*/ 2147483647 w 288"/>
              <a:gd name="T59" fmla="*/ 2147483647 h 151"/>
              <a:gd name="T60" fmla="*/ 2147483647 w 288"/>
              <a:gd name="T61" fmla="*/ 2147483647 h 151"/>
              <a:gd name="T62" fmla="*/ 2147483647 w 288"/>
              <a:gd name="T63" fmla="*/ 2147483647 h 151"/>
              <a:gd name="T64" fmla="*/ 2147483647 w 288"/>
              <a:gd name="T65" fmla="*/ 2147483647 h 151"/>
              <a:gd name="T66" fmla="*/ 2147483647 w 288"/>
              <a:gd name="T67" fmla="*/ 2147483647 h 151"/>
              <a:gd name="T68" fmla="*/ 2147483647 w 288"/>
              <a:gd name="T69" fmla="*/ 2147483647 h 151"/>
              <a:gd name="T70" fmla="*/ 2147483647 w 288"/>
              <a:gd name="T71" fmla="*/ 2147483647 h 151"/>
              <a:gd name="T72" fmla="*/ 2147483647 w 288"/>
              <a:gd name="T73" fmla="*/ 2147483647 h 151"/>
              <a:gd name="T74" fmla="*/ 2147483647 w 288"/>
              <a:gd name="T75" fmla="*/ 2147483647 h 151"/>
              <a:gd name="T76" fmla="*/ 2147483647 w 288"/>
              <a:gd name="T77" fmla="*/ 2147483647 h 151"/>
              <a:gd name="T78" fmla="*/ 2147483647 w 288"/>
              <a:gd name="T79" fmla="*/ 2147483647 h 151"/>
              <a:gd name="T80" fmla="*/ 2147483647 w 288"/>
              <a:gd name="T81" fmla="*/ 2147483647 h 151"/>
              <a:gd name="T82" fmla="*/ 2147483647 w 288"/>
              <a:gd name="T83" fmla="*/ 2147483647 h 151"/>
              <a:gd name="T84" fmla="*/ 2147483647 w 288"/>
              <a:gd name="T85" fmla="*/ 2147483647 h 151"/>
              <a:gd name="T86" fmla="*/ 2147483647 w 288"/>
              <a:gd name="T87" fmla="*/ 2147483647 h 151"/>
              <a:gd name="T88" fmla="*/ 2147483647 w 288"/>
              <a:gd name="T89" fmla="*/ 2147483647 h 151"/>
              <a:gd name="T90" fmla="*/ 2147483647 w 288"/>
              <a:gd name="T91" fmla="*/ 2147483647 h 151"/>
              <a:gd name="T92" fmla="*/ 2147483647 w 288"/>
              <a:gd name="T93" fmla="*/ 2147483647 h 151"/>
              <a:gd name="T94" fmla="*/ 2147483647 w 288"/>
              <a:gd name="T95" fmla="*/ 2147483647 h 151"/>
              <a:gd name="T96" fmla="*/ 2147483647 w 288"/>
              <a:gd name="T97" fmla="*/ 2147483647 h 151"/>
              <a:gd name="T98" fmla="*/ 2147483647 w 288"/>
              <a:gd name="T99" fmla="*/ 2147483647 h 151"/>
              <a:gd name="T100" fmla="*/ 2147483647 w 288"/>
              <a:gd name="T101" fmla="*/ 2147483647 h 151"/>
              <a:gd name="T102" fmla="*/ 2147483647 w 288"/>
              <a:gd name="T103" fmla="*/ 2147483647 h 151"/>
              <a:gd name="T104" fmla="*/ 2147483647 w 288"/>
              <a:gd name="T105" fmla="*/ 2147483647 h 151"/>
              <a:gd name="T106" fmla="*/ 2147483647 w 288"/>
              <a:gd name="T107" fmla="*/ 2147483647 h 151"/>
              <a:gd name="T108" fmla="*/ 2147483647 w 288"/>
              <a:gd name="T109" fmla="*/ 2147483647 h 151"/>
              <a:gd name="T110" fmla="*/ 2147483647 w 288"/>
              <a:gd name="T111" fmla="*/ 2147483647 h 151"/>
              <a:gd name="T112" fmla="*/ 2147483647 w 288"/>
              <a:gd name="T113" fmla="*/ 2147483647 h 151"/>
              <a:gd name="T114" fmla="*/ 2147483647 w 288"/>
              <a:gd name="T115" fmla="*/ 2147483647 h 151"/>
              <a:gd name="T116" fmla="*/ 2147483647 w 288"/>
              <a:gd name="T117" fmla="*/ 2147483647 h 151"/>
              <a:gd name="T118" fmla="*/ 2147483647 w 288"/>
              <a:gd name="T119" fmla="*/ 2147483647 h 151"/>
              <a:gd name="T120" fmla="*/ 2147483647 w 288"/>
              <a:gd name="T121" fmla="*/ 2147483647 h 151"/>
              <a:gd name="T122" fmla="*/ 2147483647 w 288"/>
              <a:gd name="T123" fmla="*/ 2147483647 h 151"/>
              <a:gd name="T124" fmla="*/ 2147483647 w 288"/>
              <a:gd name="T125" fmla="*/ 2147483647 h 1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151"/>
              <a:gd name="T191" fmla="*/ 288 w 288"/>
              <a:gd name="T192" fmla="*/ 151 h 151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151">
                <a:moveTo>
                  <a:pt x="0" y="11"/>
                </a:moveTo>
                <a:lnTo>
                  <a:pt x="0" y="11"/>
                </a:lnTo>
                <a:lnTo>
                  <a:pt x="0" y="10"/>
                </a:lnTo>
                <a:lnTo>
                  <a:pt x="0" y="11"/>
                </a:lnTo>
                <a:lnTo>
                  <a:pt x="0" y="10"/>
                </a:lnTo>
                <a:lnTo>
                  <a:pt x="1" y="10"/>
                </a:lnTo>
                <a:lnTo>
                  <a:pt x="1" y="11"/>
                </a:lnTo>
                <a:lnTo>
                  <a:pt x="1" y="10"/>
                </a:lnTo>
                <a:lnTo>
                  <a:pt x="1" y="11"/>
                </a:lnTo>
                <a:lnTo>
                  <a:pt x="2" y="11"/>
                </a:lnTo>
                <a:lnTo>
                  <a:pt x="2" y="10"/>
                </a:lnTo>
                <a:lnTo>
                  <a:pt x="2" y="11"/>
                </a:lnTo>
                <a:lnTo>
                  <a:pt x="2" y="12"/>
                </a:lnTo>
                <a:lnTo>
                  <a:pt x="3" y="12"/>
                </a:lnTo>
                <a:lnTo>
                  <a:pt x="3" y="11"/>
                </a:lnTo>
                <a:lnTo>
                  <a:pt x="3" y="10"/>
                </a:lnTo>
                <a:lnTo>
                  <a:pt x="3" y="11"/>
                </a:lnTo>
                <a:lnTo>
                  <a:pt x="3" y="10"/>
                </a:lnTo>
                <a:lnTo>
                  <a:pt x="3" y="11"/>
                </a:lnTo>
                <a:lnTo>
                  <a:pt x="4" y="11"/>
                </a:lnTo>
                <a:lnTo>
                  <a:pt x="4" y="10"/>
                </a:lnTo>
                <a:lnTo>
                  <a:pt x="5" y="10"/>
                </a:lnTo>
                <a:lnTo>
                  <a:pt x="5" y="11"/>
                </a:lnTo>
                <a:lnTo>
                  <a:pt x="5" y="10"/>
                </a:lnTo>
                <a:lnTo>
                  <a:pt x="6" y="10"/>
                </a:lnTo>
                <a:lnTo>
                  <a:pt x="6" y="11"/>
                </a:lnTo>
                <a:lnTo>
                  <a:pt x="6" y="10"/>
                </a:lnTo>
                <a:lnTo>
                  <a:pt x="6" y="11"/>
                </a:lnTo>
                <a:lnTo>
                  <a:pt x="6" y="10"/>
                </a:lnTo>
                <a:lnTo>
                  <a:pt x="7" y="10"/>
                </a:lnTo>
                <a:lnTo>
                  <a:pt x="7" y="9"/>
                </a:lnTo>
                <a:lnTo>
                  <a:pt x="7" y="10"/>
                </a:lnTo>
                <a:lnTo>
                  <a:pt x="7" y="9"/>
                </a:lnTo>
                <a:lnTo>
                  <a:pt x="7" y="10"/>
                </a:lnTo>
                <a:lnTo>
                  <a:pt x="7" y="11"/>
                </a:ln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lnTo>
                  <a:pt x="8" y="10"/>
                </a:lnTo>
                <a:lnTo>
                  <a:pt x="8" y="11"/>
                </a:lnTo>
                <a:lnTo>
                  <a:pt x="8" y="10"/>
                </a:lnTo>
                <a:lnTo>
                  <a:pt x="8" y="11"/>
                </a:lnTo>
                <a:lnTo>
                  <a:pt x="9" y="11"/>
                </a:lnTo>
                <a:lnTo>
                  <a:pt x="9" y="12"/>
                </a:lnTo>
                <a:lnTo>
                  <a:pt x="9" y="11"/>
                </a:lnTo>
                <a:lnTo>
                  <a:pt x="9" y="10"/>
                </a:lnTo>
                <a:lnTo>
                  <a:pt x="9" y="11"/>
                </a:lnTo>
                <a:lnTo>
                  <a:pt x="9" y="10"/>
                </a:lnTo>
                <a:lnTo>
                  <a:pt x="10" y="11"/>
                </a:lnTo>
                <a:lnTo>
                  <a:pt x="10" y="12"/>
                </a:lnTo>
                <a:lnTo>
                  <a:pt x="10" y="11"/>
                </a:lnTo>
                <a:lnTo>
                  <a:pt x="10" y="12"/>
                </a:lnTo>
                <a:lnTo>
                  <a:pt x="10" y="11"/>
                </a:lnTo>
                <a:lnTo>
                  <a:pt x="10" y="12"/>
                </a:lnTo>
                <a:lnTo>
                  <a:pt x="10" y="11"/>
                </a:lnTo>
                <a:lnTo>
                  <a:pt x="10" y="10"/>
                </a:lnTo>
                <a:lnTo>
                  <a:pt x="11" y="10"/>
                </a:lnTo>
                <a:lnTo>
                  <a:pt x="11" y="11"/>
                </a:lnTo>
                <a:lnTo>
                  <a:pt x="11" y="8"/>
                </a:lnTo>
                <a:lnTo>
                  <a:pt x="11" y="10"/>
                </a:lnTo>
                <a:lnTo>
                  <a:pt x="12" y="10"/>
                </a:lnTo>
                <a:lnTo>
                  <a:pt x="12" y="11"/>
                </a:lnTo>
                <a:lnTo>
                  <a:pt x="13" y="11"/>
                </a:lnTo>
                <a:lnTo>
                  <a:pt x="13" y="10"/>
                </a:lnTo>
                <a:lnTo>
                  <a:pt x="13" y="11"/>
                </a:lnTo>
                <a:lnTo>
                  <a:pt x="13" y="10"/>
                </a:lnTo>
                <a:lnTo>
                  <a:pt x="13" y="11"/>
                </a:lnTo>
                <a:lnTo>
                  <a:pt x="14" y="11"/>
                </a:lnTo>
                <a:lnTo>
                  <a:pt x="14" y="10"/>
                </a:lnTo>
                <a:lnTo>
                  <a:pt x="15" y="10"/>
                </a:lnTo>
                <a:lnTo>
                  <a:pt x="15" y="11"/>
                </a:lnTo>
                <a:lnTo>
                  <a:pt x="15" y="10"/>
                </a:lnTo>
                <a:lnTo>
                  <a:pt x="16" y="10"/>
                </a:lnTo>
                <a:lnTo>
                  <a:pt x="16" y="11"/>
                </a:lnTo>
                <a:lnTo>
                  <a:pt x="16" y="10"/>
                </a:lnTo>
                <a:lnTo>
                  <a:pt x="16" y="11"/>
                </a:lnTo>
                <a:lnTo>
                  <a:pt x="16" y="10"/>
                </a:lnTo>
                <a:lnTo>
                  <a:pt x="17" y="10"/>
                </a:lnTo>
                <a:lnTo>
                  <a:pt x="17" y="11"/>
                </a:lnTo>
                <a:lnTo>
                  <a:pt x="17" y="10"/>
                </a:lnTo>
                <a:lnTo>
                  <a:pt x="17" y="11"/>
                </a:lnTo>
                <a:lnTo>
                  <a:pt x="18" y="11"/>
                </a:lnTo>
                <a:lnTo>
                  <a:pt x="18" y="10"/>
                </a:lnTo>
                <a:lnTo>
                  <a:pt x="18" y="11"/>
                </a:lnTo>
                <a:lnTo>
                  <a:pt x="19" y="11"/>
                </a:lnTo>
                <a:lnTo>
                  <a:pt x="19" y="10"/>
                </a:lnTo>
                <a:lnTo>
                  <a:pt x="19" y="11"/>
                </a:lnTo>
                <a:lnTo>
                  <a:pt x="19" y="10"/>
                </a:lnTo>
                <a:lnTo>
                  <a:pt x="19" y="11"/>
                </a:lnTo>
                <a:lnTo>
                  <a:pt x="20" y="11"/>
                </a:lnTo>
                <a:lnTo>
                  <a:pt x="20" y="10"/>
                </a:lnTo>
                <a:lnTo>
                  <a:pt x="20" y="9"/>
                </a:lnTo>
                <a:lnTo>
                  <a:pt x="20" y="10"/>
                </a:lnTo>
                <a:lnTo>
                  <a:pt x="21" y="10"/>
                </a:lnTo>
                <a:lnTo>
                  <a:pt x="21" y="11"/>
                </a:lnTo>
                <a:lnTo>
                  <a:pt x="21" y="12"/>
                </a:lnTo>
                <a:lnTo>
                  <a:pt x="21" y="11"/>
                </a:lnTo>
                <a:lnTo>
                  <a:pt x="21" y="10"/>
                </a:lnTo>
                <a:lnTo>
                  <a:pt x="22" y="11"/>
                </a:lnTo>
                <a:lnTo>
                  <a:pt x="22" y="10"/>
                </a:lnTo>
                <a:lnTo>
                  <a:pt x="22" y="11"/>
                </a:lnTo>
                <a:lnTo>
                  <a:pt x="23" y="11"/>
                </a:lnTo>
                <a:lnTo>
                  <a:pt x="23" y="10"/>
                </a:lnTo>
                <a:lnTo>
                  <a:pt x="23" y="11"/>
                </a:lnTo>
                <a:lnTo>
                  <a:pt x="24" y="11"/>
                </a:lnTo>
                <a:lnTo>
                  <a:pt x="24" y="12"/>
                </a:lnTo>
                <a:lnTo>
                  <a:pt x="24" y="11"/>
                </a:lnTo>
                <a:lnTo>
                  <a:pt x="24" y="12"/>
                </a:lnTo>
                <a:lnTo>
                  <a:pt x="24" y="11"/>
                </a:lnTo>
                <a:lnTo>
                  <a:pt x="24" y="10"/>
                </a:lnTo>
                <a:lnTo>
                  <a:pt x="24" y="11"/>
                </a:lnTo>
                <a:lnTo>
                  <a:pt x="24" y="10"/>
                </a:lnTo>
                <a:lnTo>
                  <a:pt x="24" y="11"/>
                </a:lnTo>
                <a:lnTo>
                  <a:pt x="24" y="10"/>
                </a:lnTo>
                <a:lnTo>
                  <a:pt x="24" y="11"/>
                </a:lnTo>
                <a:lnTo>
                  <a:pt x="25" y="11"/>
                </a:lnTo>
                <a:lnTo>
                  <a:pt x="25" y="10"/>
                </a:lnTo>
                <a:lnTo>
                  <a:pt x="26" y="10"/>
                </a:lnTo>
                <a:lnTo>
                  <a:pt x="26" y="11"/>
                </a:lnTo>
                <a:lnTo>
                  <a:pt x="26" y="12"/>
                </a:lnTo>
                <a:lnTo>
                  <a:pt x="26" y="11"/>
                </a:lnTo>
                <a:lnTo>
                  <a:pt x="26" y="10"/>
                </a:lnTo>
                <a:lnTo>
                  <a:pt x="27" y="10"/>
                </a:lnTo>
                <a:lnTo>
                  <a:pt x="27" y="11"/>
                </a:lnTo>
                <a:lnTo>
                  <a:pt x="27" y="10"/>
                </a:lnTo>
                <a:lnTo>
                  <a:pt x="27" y="11"/>
                </a:lnTo>
                <a:lnTo>
                  <a:pt x="27" y="10"/>
                </a:lnTo>
                <a:lnTo>
                  <a:pt x="28" y="10"/>
                </a:lnTo>
                <a:lnTo>
                  <a:pt x="28" y="11"/>
                </a:lnTo>
                <a:lnTo>
                  <a:pt x="29" y="11"/>
                </a:lnTo>
                <a:lnTo>
                  <a:pt x="29" y="10"/>
                </a:lnTo>
                <a:lnTo>
                  <a:pt x="29" y="11"/>
                </a:lnTo>
                <a:lnTo>
                  <a:pt x="29" y="10"/>
                </a:lnTo>
                <a:lnTo>
                  <a:pt x="29" y="11"/>
                </a:lnTo>
                <a:lnTo>
                  <a:pt x="30" y="11"/>
                </a:lnTo>
                <a:lnTo>
                  <a:pt x="30" y="10"/>
                </a:lnTo>
                <a:lnTo>
                  <a:pt x="30" y="11"/>
                </a:lnTo>
                <a:lnTo>
                  <a:pt x="30" y="10"/>
                </a:lnTo>
                <a:lnTo>
                  <a:pt x="30" y="11"/>
                </a:lnTo>
                <a:lnTo>
                  <a:pt x="31" y="11"/>
                </a:lnTo>
                <a:lnTo>
                  <a:pt x="31" y="10"/>
                </a:lnTo>
                <a:lnTo>
                  <a:pt x="31" y="11"/>
                </a:lnTo>
                <a:lnTo>
                  <a:pt x="31" y="10"/>
                </a:lnTo>
                <a:lnTo>
                  <a:pt x="32" y="10"/>
                </a:lnTo>
                <a:lnTo>
                  <a:pt x="32" y="11"/>
                </a:lnTo>
                <a:lnTo>
                  <a:pt x="32" y="10"/>
                </a:lnTo>
                <a:lnTo>
                  <a:pt x="32" y="11"/>
                </a:lnTo>
                <a:lnTo>
                  <a:pt x="32" y="12"/>
                </a:lnTo>
                <a:lnTo>
                  <a:pt x="33" y="11"/>
                </a:lnTo>
                <a:lnTo>
                  <a:pt x="33" y="10"/>
                </a:lnTo>
                <a:lnTo>
                  <a:pt x="33" y="11"/>
                </a:lnTo>
                <a:lnTo>
                  <a:pt x="34" y="11"/>
                </a:lnTo>
                <a:lnTo>
                  <a:pt x="34" y="10"/>
                </a:lnTo>
                <a:lnTo>
                  <a:pt x="34" y="11"/>
                </a:lnTo>
                <a:lnTo>
                  <a:pt x="34" y="10"/>
                </a:lnTo>
                <a:lnTo>
                  <a:pt x="34" y="11"/>
                </a:lnTo>
                <a:lnTo>
                  <a:pt x="35" y="11"/>
                </a:lnTo>
                <a:lnTo>
                  <a:pt x="35" y="10"/>
                </a:lnTo>
                <a:lnTo>
                  <a:pt x="35" y="7"/>
                </a:lnTo>
                <a:lnTo>
                  <a:pt x="35" y="9"/>
                </a:lnTo>
                <a:lnTo>
                  <a:pt x="35" y="10"/>
                </a:lnTo>
                <a:lnTo>
                  <a:pt x="36" y="10"/>
                </a:lnTo>
                <a:lnTo>
                  <a:pt x="36" y="11"/>
                </a:lnTo>
                <a:lnTo>
                  <a:pt x="36" y="12"/>
                </a:lnTo>
                <a:lnTo>
                  <a:pt x="36" y="11"/>
                </a:lnTo>
                <a:lnTo>
                  <a:pt x="36" y="12"/>
                </a:lnTo>
                <a:lnTo>
                  <a:pt x="36" y="11"/>
                </a:lnTo>
                <a:lnTo>
                  <a:pt x="36" y="10"/>
                </a:lnTo>
                <a:lnTo>
                  <a:pt x="37" y="10"/>
                </a:lnTo>
                <a:lnTo>
                  <a:pt x="37" y="11"/>
                </a:lnTo>
                <a:lnTo>
                  <a:pt x="37" y="10"/>
                </a:lnTo>
                <a:lnTo>
                  <a:pt x="38" y="10"/>
                </a:lnTo>
                <a:lnTo>
                  <a:pt x="38" y="11"/>
                </a:lnTo>
                <a:lnTo>
                  <a:pt x="39" y="11"/>
                </a:lnTo>
                <a:lnTo>
                  <a:pt x="39" y="10"/>
                </a:lnTo>
                <a:lnTo>
                  <a:pt x="39" y="11"/>
                </a:lnTo>
                <a:lnTo>
                  <a:pt x="40" y="11"/>
                </a:lnTo>
                <a:lnTo>
                  <a:pt x="40" y="10"/>
                </a:lnTo>
                <a:lnTo>
                  <a:pt x="40" y="11"/>
                </a:lnTo>
                <a:lnTo>
                  <a:pt x="40" y="10"/>
                </a:lnTo>
                <a:lnTo>
                  <a:pt x="40" y="11"/>
                </a:lnTo>
                <a:lnTo>
                  <a:pt x="41" y="10"/>
                </a:lnTo>
                <a:lnTo>
                  <a:pt x="41" y="11"/>
                </a:lnTo>
                <a:lnTo>
                  <a:pt x="41" y="10"/>
                </a:lnTo>
                <a:lnTo>
                  <a:pt x="41" y="11"/>
                </a:lnTo>
                <a:lnTo>
                  <a:pt x="41" y="10"/>
                </a:lnTo>
                <a:lnTo>
                  <a:pt x="42" y="10"/>
                </a:lnTo>
                <a:lnTo>
                  <a:pt x="42" y="11"/>
                </a:lnTo>
                <a:lnTo>
                  <a:pt x="42" y="10"/>
                </a:lnTo>
                <a:lnTo>
                  <a:pt x="42" y="11"/>
                </a:lnTo>
                <a:lnTo>
                  <a:pt x="42" y="10"/>
                </a:lnTo>
                <a:lnTo>
                  <a:pt x="43" y="10"/>
                </a:lnTo>
                <a:lnTo>
                  <a:pt x="43" y="11"/>
                </a:lnTo>
                <a:lnTo>
                  <a:pt x="43" y="10"/>
                </a:lnTo>
                <a:lnTo>
                  <a:pt x="43" y="11"/>
                </a:lnTo>
                <a:lnTo>
                  <a:pt x="44" y="11"/>
                </a:lnTo>
                <a:lnTo>
                  <a:pt x="44" y="10"/>
                </a:lnTo>
                <a:lnTo>
                  <a:pt x="44" y="11"/>
                </a:lnTo>
                <a:lnTo>
                  <a:pt x="44" y="10"/>
                </a:lnTo>
                <a:lnTo>
                  <a:pt x="44" y="11"/>
                </a:lnTo>
                <a:lnTo>
                  <a:pt x="45" y="11"/>
                </a:lnTo>
                <a:lnTo>
                  <a:pt x="45" y="10"/>
                </a:lnTo>
                <a:lnTo>
                  <a:pt x="45" y="11"/>
                </a:lnTo>
                <a:lnTo>
                  <a:pt x="45" y="10"/>
                </a:lnTo>
                <a:lnTo>
                  <a:pt x="45" y="11"/>
                </a:lnTo>
                <a:lnTo>
                  <a:pt x="45" y="10"/>
                </a:lnTo>
                <a:lnTo>
                  <a:pt x="45" y="11"/>
                </a:lnTo>
                <a:lnTo>
                  <a:pt x="45" y="10"/>
                </a:lnTo>
                <a:lnTo>
                  <a:pt x="45" y="11"/>
                </a:lnTo>
                <a:lnTo>
                  <a:pt x="46" y="11"/>
                </a:lnTo>
                <a:lnTo>
                  <a:pt x="46" y="10"/>
                </a:lnTo>
                <a:lnTo>
                  <a:pt x="47" y="10"/>
                </a:lnTo>
                <a:lnTo>
                  <a:pt x="47" y="11"/>
                </a:lnTo>
                <a:lnTo>
                  <a:pt x="47" y="10"/>
                </a:lnTo>
                <a:lnTo>
                  <a:pt x="48" y="10"/>
                </a:lnTo>
                <a:lnTo>
                  <a:pt x="48" y="11"/>
                </a:lnTo>
                <a:lnTo>
                  <a:pt x="48" y="10"/>
                </a:lnTo>
                <a:lnTo>
                  <a:pt x="48" y="11"/>
                </a:lnTo>
                <a:lnTo>
                  <a:pt x="49" y="10"/>
                </a:lnTo>
                <a:lnTo>
                  <a:pt x="49" y="11"/>
                </a:lnTo>
                <a:lnTo>
                  <a:pt x="50" y="11"/>
                </a:lnTo>
                <a:lnTo>
                  <a:pt x="50" y="10"/>
                </a:lnTo>
                <a:lnTo>
                  <a:pt x="50" y="11"/>
                </a:lnTo>
                <a:lnTo>
                  <a:pt x="51" y="11"/>
                </a:lnTo>
                <a:lnTo>
                  <a:pt x="51" y="10"/>
                </a:lnTo>
                <a:lnTo>
                  <a:pt x="51" y="9"/>
                </a:lnTo>
                <a:lnTo>
                  <a:pt x="51" y="10"/>
                </a:lnTo>
                <a:lnTo>
                  <a:pt x="51" y="9"/>
                </a:lnTo>
                <a:lnTo>
                  <a:pt x="51" y="10"/>
                </a:lnTo>
                <a:lnTo>
                  <a:pt x="52" y="10"/>
                </a:lnTo>
                <a:lnTo>
                  <a:pt x="52" y="11"/>
                </a:lnTo>
                <a:lnTo>
                  <a:pt x="52" y="10"/>
                </a:lnTo>
                <a:lnTo>
                  <a:pt x="53" y="10"/>
                </a:lnTo>
                <a:lnTo>
                  <a:pt x="53" y="11"/>
                </a:lnTo>
                <a:lnTo>
                  <a:pt x="53" y="10"/>
                </a:lnTo>
                <a:lnTo>
                  <a:pt x="53" y="11"/>
                </a:lnTo>
                <a:lnTo>
                  <a:pt x="53" y="10"/>
                </a:lnTo>
                <a:lnTo>
                  <a:pt x="54" y="10"/>
                </a:lnTo>
                <a:lnTo>
                  <a:pt x="54" y="11"/>
                </a:lnTo>
                <a:lnTo>
                  <a:pt x="54" y="10"/>
                </a:lnTo>
                <a:lnTo>
                  <a:pt x="54" y="11"/>
                </a:lnTo>
                <a:lnTo>
                  <a:pt x="55" y="11"/>
                </a:lnTo>
                <a:lnTo>
                  <a:pt x="55" y="10"/>
                </a:lnTo>
                <a:lnTo>
                  <a:pt x="55" y="9"/>
                </a:lnTo>
                <a:lnTo>
                  <a:pt x="55" y="10"/>
                </a:lnTo>
                <a:lnTo>
                  <a:pt x="55" y="11"/>
                </a:lnTo>
                <a:lnTo>
                  <a:pt x="55" y="10"/>
                </a:lnTo>
                <a:lnTo>
                  <a:pt x="55" y="11"/>
                </a:lnTo>
                <a:lnTo>
                  <a:pt x="56" y="11"/>
                </a:lnTo>
                <a:lnTo>
                  <a:pt x="56" y="10"/>
                </a:lnTo>
                <a:lnTo>
                  <a:pt x="56" y="11"/>
                </a:lnTo>
                <a:lnTo>
                  <a:pt x="56" y="10"/>
                </a:lnTo>
                <a:lnTo>
                  <a:pt x="56" y="11"/>
                </a:lnTo>
                <a:lnTo>
                  <a:pt x="57" y="10"/>
                </a:lnTo>
                <a:lnTo>
                  <a:pt x="57" y="11"/>
                </a:lnTo>
                <a:lnTo>
                  <a:pt x="57" y="10"/>
                </a:lnTo>
                <a:lnTo>
                  <a:pt x="57" y="11"/>
                </a:lnTo>
                <a:lnTo>
                  <a:pt x="57" y="10"/>
                </a:lnTo>
                <a:lnTo>
                  <a:pt x="57" y="11"/>
                </a:lnTo>
                <a:lnTo>
                  <a:pt x="57" y="10"/>
                </a:lnTo>
                <a:lnTo>
                  <a:pt x="57" y="11"/>
                </a:lnTo>
                <a:lnTo>
                  <a:pt x="57" y="10"/>
                </a:lnTo>
                <a:lnTo>
                  <a:pt x="58" y="10"/>
                </a:lnTo>
                <a:lnTo>
                  <a:pt x="58" y="11"/>
                </a:lnTo>
                <a:lnTo>
                  <a:pt x="58" y="10"/>
                </a:lnTo>
                <a:lnTo>
                  <a:pt x="59" y="10"/>
                </a:lnTo>
                <a:lnTo>
                  <a:pt x="59" y="11"/>
                </a:lnTo>
                <a:lnTo>
                  <a:pt x="60" y="10"/>
                </a:lnTo>
                <a:lnTo>
                  <a:pt x="60" y="11"/>
                </a:lnTo>
                <a:lnTo>
                  <a:pt x="61" y="11"/>
                </a:lnTo>
                <a:lnTo>
                  <a:pt x="61" y="10"/>
                </a:lnTo>
                <a:lnTo>
                  <a:pt x="62" y="10"/>
                </a:lnTo>
                <a:lnTo>
                  <a:pt x="62" y="11"/>
                </a:lnTo>
                <a:lnTo>
                  <a:pt x="62" y="10"/>
                </a:lnTo>
                <a:lnTo>
                  <a:pt x="63" y="10"/>
                </a:lnTo>
                <a:lnTo>
                  <a:pt x="63" y="11"/>
                </a:lnTo>
                <a:lnTo>
                  <a:pt x="63" y="10"/>
                </a:lnTo>
                <a:lnTo>
                  <a:pt x="64" y="10"/>
                </a:lnTo>
                <a:lnTo>
                  <a:pt x="64" y="11"/>
                </a:lnTo>
                <a:lnTo>
                  <a:pt x="64" y="10"/>
                </a:lnTo>
                <a:lnTo>
                  <a:pt x="65" y="10"/>
                </a:lnTo>
                <a:lnTo>
                  <a:pt x="65" y="11"/>
                </a:lnTo>
                <a:lnTo>
                  <a:pt x="65" y="12"/>
                </a:lnTo>
                <a:lnTo>
                  <a:pt x="65" y="11"/>
                </a:lnTo>
                <a:lnTo>
                  <a:pt x="66" y="11"/>
                </a:lnTo>
                <a:lnTo>
                  <a:pt x="66" y="10"/>
                </a:lnTo>
                <a:lnTo>
                  <a:pt x="66" y="11"/>
                </a:lnTo>
                <a:lnTo>
                  <a:pt x="67" y="11"/>
                </a:lnTo>
                <a:lnTo>
                  <a:pt x="67" y="10"/>
                </a:lnTo>
                <a:lnTo>
                  <a:pt x="67" y="11"/>
                </a:lnTo>
                <a:lnTo>
                  <a:pt x="67" y="10"/>
                </a:lnTo>
                <a:lnTo>
                  <a:pt x="68" y="10"/>
                </a:lnTo>
                <a:lnTo>
                  <a:pt x="68" y="11"/>
                </a:lnTo>
                <a:lnTo>
                  <a:pt x="68" y="10"/>
                </a:lnTo>
                <a:lnTo>
                  <a:pt x="68" y="11"/>
                </a:lnTo>
                <a:lnTo>
                  <a:pt x="68" y="10"/>
                </a:lnTo>
                <a:lnTo>
                  <a:pt x="68" y="11"/>
                </a:lnTo>
                <a:lnTo>
                  <a:pt x="68" y="10"/>
                </a:lnTo>
                <a:lnTo>
                  <a:pt x="69" y="10"/>
                </a:lnTo>
                <a:lnTo>
                  <a:pt x="69" y="9"/>
                </a:lnTo>
                <a:lnTo>
                  <a:pt x="69" y="10"/>
                </a:lnTo>
                <a:lnTo>
                  <a:pt x="69" y="11"/>
                </a:lnTo>
                <a:lnTo>
                  <a:pt x="69" y="10"/>
                </a:lnTo>
                <a:lnTo>
                  <a:pt x="70" y="10"/>
                </a:lnTo>
                <a:lnTo>
                  <a:pt x="70" y="11"/>
                </a:lnTo>
                <a:lnTo>
                  <a:pt x="71" y="11"/>
                </a:lnTo>
                <a:lnTo>
                  <a:pt x="71" y="10"/>
                </a:lnTo>
                <a:lnTo>
                  <a:pt x="71" y="9"/>
                </a:lnTo>
                <a:lnTo>
                  <a:pt x="71" y="10"/>
                </a:lnTo>
                <a:lnTo>
                  <a:pt x="71" y="11"/>
                </a:lnTo>
                <a:lnTo>
                  <a:pt x="72" y="11"/>
                </a:lnTo>
                <a:lnTo>
                  <a:pt x="72" y="10"/>
                </a:lnTo>
                <a:lnTo>
                  <a:pt x="72" y="11"/>
                </a:lnTo>
                <a:lnTo>
                  <a:pt x="72" y="10"/>
                </a:lnTo>
                <a:lnTo>
                  <a:pt x="73" y="10"/>
                </a:lnTo>
                <a:lnTo>
                  <a:pt x="73" y="11"/>
                </a:lnTo>
                <a:lnTo>
                  <a:pt x="73" y="10"/>
                </a:lnTo>
                <a:lnTo>
                  <a:pt x="74" y="10"/>
                </a:lnTo>
                <a:lnTo>
                  <a:pt x="74" y="11"/>
                </a:lnTo>
                <a:lnTo>
                  <a:pt x="74" y="10"/>
                </a:lnTo>
                <a:lnTo>
                  <a:pt x="74" y="11"/>
                </a:lnTo>
                <a:lnTo>
                  <a:pt x="74" y="10"/>
                </a:lnTo>
                <a:lnTo>
                  <a:pt x="74" y="11"/>
                </a:lnTo>
                <a:lnTo>
                  <a:pt x="74" y="10"/>
                </a:lnTo>
                <a:lnTo>
                  <a:pt x="74" y="11"/>
                </a:lnTo>
                <a:lnTo>
                  <a:pt x="74" y="10"/>
                </a:lnTo>
                <a:lnTo>
                  <a:pt x="75" y="10"/>
                </a:lnTo>
                <a:lnTo>
                  <a:pt x="75" y="9"/>
                </a:lnTo>
                <a:lnTo>
                  <a:pt x="75" y="10"/>
                </a:lnTo>
                <a:lnTo>
                  <a:pt x="75" y="11"/>
                </a:lnTo>
                <a:lnTo>
                  <a:pt x="76" y="11"/>
                </a:lnTo>
                <a:lnTo>
                  <a:pt x="76" y="10"/>
                </a:lnTo>
                <a:lnTo>
                  <a:pt x="76" y="11"/>
                </a:lnTo>
                <a:lnTo>
                  <a:pt x="76" y="10"/>
                </a:lnTo>
                <a:lnTo>
                  <a:pt x="76" y="9"/>
                </a:lnTo>
                <a:lnTo>
                  <a:pt x="76" y="10"/>
                </a:lnTo>
                <a:lnTo>
                  <a:pt x="76" y="11"/>
                </a:lnTo>
                <a:lnTo>
                  <a:pt x="77" y="11"/>
                </a:lnTo>
                <a:lnTo>
                  <a:pt x="77" y="10"/>
                </a:lnTo>
                <a:lnTo>
                  <a:pt x="77" y="11"/>
                </a:lnTo>
                <a:lnTo>
                  <a:pt x="77" y="10"/>
                </a:lnTo>
                <a:lnTo>
                  <a:pt x="77" y="11"/>
                </a:lnTo>
                <a:lnTo>
                  <a:pt x="77" y="10"/>
                </a:lnTo>
                <a:lnTo>
                  <a:pt x="77" y="11"/>
                </a:lnTo>
                <a:lnTo>
                  <a:pt x="77" y="10"/>
                </a:lnTo>
                <a:lnTo>
                  <a:pt x="77" y="11"/>
                </a:lnTo>
                <a:lnTo>
                  <a:pt x="78" y="11"/>
                </a:lnTo>
                <a:lnTo>
                  <a:pt x="78" y="10"/>
                </a:lnTo>
                <a:lnTo>
                  <a:pt x="79" y="10"/>
                </a:lnTo>
                <a:lnTo>
                  <a:pt x="79" y="11"/>
                </a:lnTo>
                <a:lnTo>
                  <a:pt x="79" y="10"/>
                </a:lnTo>
                <a:lnTo>
                  <a:pt x="79" y="11"/>
                </a:lnTo>
                <a:lnTo>
                  <a:pt x="79" y="10"/>
                </a:lnTo>
                <a:lnTo>
                  <a:pt x="79" y="11"/>
                </a:lnTo>
                <a:lnTo>
                  <a:pt x="79" y="10"/>
                </a:lnTo>
                <a:lnTo>
                  <a:pt x="80" y="10"/>
                </a:lnTo>
                <a:lnTo>
                  <a:pt x="80" y="11"/>
                </a:lnTo>
                <a:lnTo>
                  <a:pt x="80" y="10"/>
                </a:lnTo>
                <a:lnTo>
                  <a:pt x="80" y="11"/>
                </a:lnTo>
                <a:lnTo>
                  <a:pt x="80" y="10"/>
                </a:lnTo>
                <a:lnTo>
                  <a:pt x="80" y="11"/>
                </a:lnTo>
                <a:lnTo>
                  <a:pt x="80" y="10"/>
                </a:lnTo>
                <a:lnTo>
                  <a:pt x="80" y="11"/>
                </a:lnTo>
                <a:lnTo>
                  <a:pt x="80" y="10"/>
                </a:lnTo>
                <a:lnTo>
                  <a:pt x="80" y="11"/>
                </a:lnTo>
                <a:lnTo>
                  <a:pt x="81" y="10"/>
                </a:lnTo>
                <a:lnTo>
                  <a:pt x="81" y="9"/>
                </a:lnTo>
                <a:lnTo>
                  <a:pt x="81" y="10"/>
                </a:lnTo>
                <a:lnTo>
                  <a:pt x="81" y="11"/>
                </a:lnTo>
                <a:lnTo>
                  <a:pt x="82" y="11"/>
                </a:lnTo>
                <a:lnTo>
                  <a:pt x="82" y="10"/>
                </a:lnTo>
                <a:lnTo>
                  <a:pt x="82" y="11"/>
                </a:lnTo>
                <a:lnTo>
                  <a:pt x="82" y="10"/>
                </a:lnTo>
                <a:lnTo>
                  <a:pt x="82" y="11"/>
                </a:lnTo>
                <a:lnTo>
                  <a:pt x="82" y="10"/>
                </a:lnTo>
                <a:lnTo>
                  <a:pt x="82" y="11"/>
                </a:lnTo>
                <a:lnTo>
                  <a:pt x="83" y="11"/>
                </a:lnTo>
                <a:lnTo>
                  <a:pt x="83" y="10"/>
                </a:lnTo>
                <a:lnTo>
                  <a:pt x="83" y="11"/>
                </a:lnTo>
                <a:lnTo>
                  <a:pt x="83" y="10"/>
                </a:lnTo>
                <a:lnTo>
                  <a:pt x="84" y="10"/>
                </a:lnTo>
                <a:lnTo>
                  <a:pt x="84" y="11"/>
                </a:lnTo>
                <a:lnTo>
                  <a:pt x="84" y="12"/>
                </a:lnTo>
                <a:lnTo>
                  <a:pt x="84" y="11"/>
                </a:lnTo>
                <a:lnTo>
                  <a:pt x="84" y="10"/>
                </a:lnTo>
                <a:lnTo>
                  <a:pt x="85" y="10"/>
                </a:lnTo>
                <a:lnTo>
                  <a:pt x="85" y="11"/>
                </a:lnTo>
                <a:lnTo>
                  <a:pt x="85" y="10"/>
                </a:lnTo>
                <a:lnTo>
                  <a:pt x="85" y="11"/>
                </a:lnTo>
                <a:lnTo>
                  <a:pt x="86" y="10"/>
                </a:lnTo>
                <a:lnTo>
                  <a:pt x="86" y="11"/>
                </a:lnTo>
                <a:lnTo>
                  <a:pt x="86" y="10"/>
                </a:lnTo>
                <a:lnTo>
                  <a:pt x="86" y="11"/>
                </a:lnTo>
                <a:lnTo>
                  <a:pt x="86" y="10"/>
                </a:lnTo>
                <a:lnTo>
                  <a:pt x="86" y="11"/>
                </a:lnTo>
                <a:lnTo>
                  <a:pt x="86" y="10"/>
                </a:lnTo>
                <a:lnTo>
                  <a:pt x="86" y="11"/>
                </a:lnTo>
                <a:lnTo>
                  <a:pt x="87" y="11"/>
                </a:lnTo>
                <a:lnTo>
                  <a:pt x="87" y="10"/>
                </a:lnTo>
                <a:lnTo>
                  <a:pt x="87" y="11"/>
                </a:lnTo>
                <a:lnTo>
                  <a:pt x="87" y="10"/>
                </a:lnTo>
                <a:lnTo>
                  <a:pt x="87" y="11"/>
                </a:lnTo>
                <a:lnTo>
                  <a:pt x="87" y="10"/>
                </a:lnTo>
                <a:lnTo>
                  <a:pt x="87" y="11"/>
                </a:lnTo>
                <a:lnTo>
                  <a:pt x="88" y="11"/>
                </a:lnTo>
                <a:lnTo>
                  <a:pt x="88" y="12"/>
                </a:lnTo>
                <a:lnTo>
                  <a:pt x="88" y="11"/>
                </a:lnTo>
                <a:lnTo>
                  <a:pt x="88" y="10"/>
                </a:lnTo>
                <a:lnTo>
                  <a:pt x="89" y="10"/>
                </a:lnTo>
                <a:lnTo>
                  <a:pt x="89" y="11"/>
                </a:lnTo>
                <a:lnTo>
                  <a:pt x="89" y="12"/>
                </a:lnTo>
                <a:lnTo>
                  <a:pt x="89" y="11"/>
                </a:lnTo>
                <a:lnTo>
                  <a:pt x="89" y="10"/>
                </a:lnTo>
                <a:lnTo>
                  <a:pt x="89" y="11"/>
                </a:lnTo>
                <a:lnTo>
                  <a:pt x="89" y="10"/>
                </a:lnTo>
                <a:lnTo>
                  <a:pt x="90" y="10"/>
                </a:lnTo>
                <a:lnTo>
                  <a:pt x="90" y="11"/>
                </a:lnTo>
                <a:lnTo>
                  <a:pt x="90" y="10"/>
                </a:lnTo>
                <a:lnTo>
                  <a:pt x="91" y="10"/>
                </a:lnTo>
                <a:lnTo>
                  <a:pt x="91" y="11"/>
                </a:lnTo>
                <a:lnTo>
                  <a:pt x="91" y="10"/>
                </a:lnTo>
                <a:lnTo>
                  <a:pt x="91" y="11"/>
                </a:lnTo>
                <a:lnTo>
                  <a:pt x="91" y="12"/>
                </a:lnTo>
                <a:lnTo>
                  <a:pt x="91" y="11"/>
                </a:lnTo>
                <a:lnTo>
                  <a:pt x="92" y="11"/>
                </a:lnTo>
                <a:lnTo>
                  <a:pt x="92" y="10"/>
                </a:lnTo>
                <a:lnTo>
                  <a:pt x="92" y="11"/>
                </a:lnTo>
                <a:lnTo>
                  <a:pt x="92" y="10"/>
                </a:lnTo>
                <a:lnTo>
                  <a:pt x="92" y="11"/>
                </a:lnTo>
                <a:lnTo>
                  <a:pt x="93" y="11"/>
                </a:lnTo>
                <a:lnTo>
                  <a:pt x="93" y="10"/>
                </a:lnTo>
                <a:lnTo>
                  <a:pt x="93" y="11"/>
                </a:lnTo>
                <a:lnTo>
                  <a:pt x="93" y="10"/>
                </a:lnTo>
                <a:lnTo>
                  <a:pt x="93" y="11"/>
                </a:lnTo>
                <a:lnTo>
                  <a:pt x="93" y="10"/>
                </a:lnTo>
                <a:lnTo>
                  <a:pt x="93" y="11"/>
                </a:lnTo>
                <a:lnTo>
                  <a:pt x="94" y="11"/>
                </a:lnTo>
                <a:lnTo>
                  <a:pt x="94" y="10"/>
                </a:lnTo>
                <a:lnTo>
                  <a:pt x="94" y="11"/>
                </a:lnTo>
                <a:lnTo>
                  <a:pt x="94" y="10"/>
                </a:lnTo>
                <a:lnTo>
                  <a:pt x="94" y="11"/>
                </a:lnTo>
                <a:lnTo>
                  <a:pt x="94" y="10"/>
                </a:lnTo>
                <a:lnTo>
                  <a:pt x="94" y="11"/>
                </a:lnTo>
                <a:lnTo>
                  <a:pt x="94" y="10"/>
                </a:lnTo>
                <a:lnTo>
                  <a:pt x="95" y="10"/>
                </a:lnTo>
                <a:lnTo>
                  <a:pt x="95" y="11"/>
                </a:lnTo>
                <a:lnTo>
                  <a:pt x="95" y="10"/>
                </a:lnTo>
                <a:lnTo>
                  <a:pt x="95" y="11"/>
                </a:lnTo>
                <a:lnTo>
                  <a:pt x="95" y="10"/>
                </a:lnTo>
                <a:lnTo>
                  <a:pt x="96" y="10"/>
                </a:lnTo>
                <a:lnTo>
                  <a:pt x="96" y="11"/>
                </a:lnTo>
                <a:lnTo>
                  <a:pt x="96" y="10"/>
                </a:lnTo>
                <a:lnTo>
                  <a:pt x="96" y="11"/>
                </a:lnTo>
                <a:lnTo>
                  <a:pt x="97" y="11"/>
                </a:lnTo>
                <a:lnTo>
                  <a:pt x="97" y="10"/>
                </a:lnTo>
                <a:lnTo>
                  <a:pt x="97" y="11"/>
                </a:lnTo>
                <a:lnTo>
                  <a:pt x="97" y="12"/>
                </a:lnTo>
                <a:lnTo>
                  <a:pt x="97" y="11"/>
                </a:lnTo>
                <a:lnTo>
                  <a:pt x="98" y="11"/>
                </a:lnTo>
                <a:lnTo>
                  <a:pt x="98" y="10"/>
                </a:lnTo>
                <a:lnTo>
                  <a:pt x="98" y="11"/>
                </a:lnTo>
                <a:lnTo>
                  <a:pt x="98" y="10"/>
                </a:lnTo>
                <a:lnTo>
                  <a:pt x="98" y="11"/>
                </a:lnTo>
                <a:lnTo>
                  <a:pt x="98" y="10"/>
                </a:lnTo>
                <a:lnTo>
                  <a:pt x="99" y="11"/>
                </a:lnTo>
                <a:lnTo>
                  <a:pt x="99" y="10"/>
                </a:lnTo>
                <a:lnTo>
                  <a:pt x="100" y="10"/>
                </a:lnTo>
                <a:lnTo>
                  <a:pt x="100" y="11"/>
                </a:lnTo>
                <a:lnTo>
                  <a:pt x="100" y="12"/>
                </a:lnTo>
                <a:lnTo>
                  <a:pt x="100" y="11"/>
                </a:lnTo>
                <a:lnTo>
                  <a:pt x="100" y="10"/>
                </a:lnTo>
                <a:lnTo>
                  <a:pt x="100" y="11"/>
                </a:lnTo>
                <a:lnTo>
                  <a:pt x="100" y="10"/>
                </a:lnTo>
                <a:lnTo>
                  <a:pt x="101" y="10"/>
                </a:lnTo>
                <a:lnTo>
                  <a:pt x="101" y="11"/>
                </a:lnTo>
                <a:lnTo>
                  <a:pt x="101" y="10"/>
                </a:lnTo>
                <a:lnTo>
                  <a:pt x="101" y="11"/>
                </a:lnTo>
                <a:lnTo>
                  <a:pt x="102" y="10"/>
                </a:lnTo>
                <a:lnTo>
                  <a:pt x="102" y="11"/>
                </a:lnTo>
                <a:lnTo>
                  <a:pt x="102" y="10"/>
                </a:lnTo>
                <a:lnTo>
                  <a:pt x="102" y="11"/>
                </a:lnTo>
                <a:lnTo>
                  <a:pt x="102" y="12"/>
                </a:lnTo>
                <a:lnTo>
                  <a:pt x="103" y="11"/>
                </a:lnTo>
                <a:lnTo>
                  <a:pt x="103" y="10"/>
                </a:lnTo>
                <a:lnTo>
                  <a:pt x="103" y="11"/>
                </a:lnTo>
                <a:lnTo>
                  <a:pt x="103" y="10"/>
                </a:lnTo>
                <a:lnTo>
                  <a:pt x="103" y="11"/>
                </a:lnTo>
                <a:lnTo>
                  <a:pt x="103" y="10"/>
                </a:lnTo>
                <a:lnTo>
                  <a:pt x="103" y="11"/>
                </a:lnTo>
                <a:lnTo>
                  <a:pt x="103" y="10"/>
                </a:lnTo>
                <a:lnTo>
                  <a:pt x="103" y="11"/>
                </a:lnTo>
                <a:lnTo>
                  <a:pt x="103" y="10"/>
                </a:lnTo>
                <a:lnTo>
                  <a:pt x="103" y="11"/>
                </a:lnTo>
                <a:lnTo>
                  <a:pt x="104" y="11"/>
                </a:lnTo>
                <a:lnTo>
                  <a:pt x="104" y="12"/>
                </a:lnTo>
                <a:lnTo>
                  <a:pt x="104" y="11"/>
                </a:lnTo>
                <a:lnTo>
                  <a:pt x="104" y="12"/>
                </a:lnTo>
                <a:lnTo>
                  <a:pt x="104" y="11"/>
                </a:lnTo>
                <a:lnTo>
                  <a:pt x="104" y="10"/>
                </a:lnTo>
                <a:lnTo>
                  <a:pt x="105" y="10"/>
                </a:lnTo>
                <a:lnTo>
                  <a:pt x="105" y="11"/>
                </a:lnTo>
                <a:lnTo>
                  <a:pt x="105" y="10"/>
                </a:lnTo>
                <a:lnTo>
                  <a:pt x="105" y="11"/>
                </a:lnTo>
                <a:lnTo>
                  <a:pt x="105" y="10"/>
                </a:lnTo>
                <a:lnTo>
                  <a:pt x="105" y="11"/>
                </a:lnTo>
                <a:lnTo>
                  <a:pt x="105" y="10"/>
                </a:lnTo>
                <a:lnTo>
                  <a:pt x="106" y="10"/>
                </a:lnTo>
                <a:lnTo>
                  <a:pt x="106" y="11"/>
                </a:lnTo>
                <a:lnTo>
                  <a:pt x="107" y="11"/>
                </a:lnTo>
                <a:lnTo>
                  <a:pt x="107" y="10"/>
                </a:lnTo>
                <a:lnTo>
                  <a:pt x="107" y="11"/>
                </a:lnTo>
                <a:lnTo>
                  <a:pt x="107" y="10"/>
                </a:lnTo>
                <a:lnTo>
                  <a:pt x="107" y="11"/>
                </a:lnTo>
                <a:lnTo>
                  <a:pt x="107" y="10"/>
                </a:lnTo>
                <a:lnTo>
                  <a:pt x="107" y="11"/>
                </a:lnTo>
                <a:lnTo>
                  <a:pt x="108" y="11"/>
                </a:lnTo>
                <a:lnTo>
                  <a:pt x="108" y="10"/>
                </a:lnTo>
                <a:lnTo>
                  <a:pt x="108" y="11"/>
                </a:lnTo>
                <a:lnTo>
                  <a:pt x="108" y="10"/>
                </a:lnTo>
                <a:lnTo>
                  <a:pt x="108" y="11"/>
                </a:lnTo>
                <a:lnTo>
                  <a:pt x="108" y="10"/>
                </a:lnTo>
                <a:lnTo>
                  <a:pt x="108" y="14"/>
                </a:lnTo>
                <a:lnTo>
                  <a:pt x="108" y="57"/>
                </a:lnTo>
                <a:lnTo>
                  <a:pt x="108" y="93"/>
                </a:lnTo>
                <a:lnTo>
                  <a:pt x="108" y="120"/>
                </a:lnTo>
                <a:lnTo>
                  <a:pt x="108" y="145"/>
                </a:lnTo>
                <a:lnTo>
                  <a:pt x="108" y="151"/>
                </a:lnTo>
                <a:lnTo>
                  <a:pt x="108" y="141"/>
                </a:lnTo>
                <a:lnTo>
                  <a:pt x="108" y="127"/>
                </a:lnTo>
                <a:lnTo>
                  <a:pt x="108" y="113"/>
                </a:lnTo>
                <a:lnTo>
                  <a:pt x="108" y="100"/>
                </a:lnTo>
                <a:lnTo>
                  <a:pt x="108" y="90"/>
                </a:lnTo>
                <a:lnTo>
                  <a:pt x="108" y="80"/>
                </a:lnTo>
                <a:lnTo>
                  <a:pt x="108" y="72"/>
                </a:lnTo>
                <a:lnTo>
                  <a:pt x="108" y="65"/>
                </a:lnTo>
                <a:lnTo>
                  <a:pt x="108" y="60"/>
                </a:lnTo>
                <a:lnTo>
                  <a:pt x="108" y="57"/>
                </a:lnTo>
                <a:lnTo>
                  <a:pt x="108" y="53"/>
                </a:lnTo>
                <a:lnTo>
                  <a:pt x="108" y="49"/>
                </a:lnTo>
                <a:lnTo>
                  <a:pt x="109" y="46"/>
                </a:lnTo>
                <a:lnTo>
                  <a:pt x="109" y="44"/>
                </a:lnTo>
                <a:lnTo>
                  <a:pt x="109" y="42"/>
                </a:lnTo>
                <a:lnTo>
                  <a:pt x="109" y="41"/>
                </a:lnTo>
                <a:lnTo>
                  <a:pt x="109" y="40"/>
                </a:lnTo>
                <a:lnTo>
                  <a:pt x="109" y="39"/>
                </a:lnTo>
                <a:lnTo>
                  <a:pt x="109" y="38"/>
                </a:lnTo>
                <a:lnTo>
                  <a:pt x="109" y="37"/>
                </a:lnTo>
                <a:lnTo>
                  <a:pt x="109" y="36"/>
                </a:lnTo>
                <a:lnTo>
                  <a:pt x="109" y="35"/>
                </a:lnTo>
                <a:lnTo>
                  <a:pt x="109" y="33"/>
                </a:lnTo>
                <a:lnTo>
                  <a:pt x="109" y="31"/>
                </a:lnTo>
                <a:lnTo>
                  <a:pt x="109" y="30"/>
                </a:lnTo>
                <a:lnTo>
                  <a:pt x="109" y="28"/>
                </a:lnTo>
                <a:lnTo>
                  <a:pt x="109" y="27"/>
                </a:lnTo>
                <a:lnTo>
                  <a:pt x="109" y="25"/>
                </a:lnTo>
                <a:lnTo>
                  <a:pt x="109" y="24"/>
                </a:lnTo>
                <a:lnTo>
                  <a:pt x="109" y="23"/>
                </a:lnTo>
                <a:lnTo>
                  <a:pt x="109" y="22"/>
                </a:lnTo>
                <a:lnTo>
                  <a:pt x="109" y="21"/>
                </a:lnTo>
                <a:lnTo>
                  <a:pt x="109" y="20"/>
                </a:lnTo>
                <a:lnTo>
                  <a:pt x="109" y="19"/>
                </a:lnTo>
                <a:lnTo>
                  <a:pt x="109" y="18"/>
                </a:lnTo>
                <a:lnTo>
                  <a:pt x="110" y="17"/>
                </a:lnTo>
                <a:lnTo>
                  <a:pt x="110" y="16"/>
                </a:lnTo>
                <a:lnTo>
                  <a:pt x="110" y="15"/>
                </a:lnTo>
                <a:lnTo>
                  <a:pt x="110" y="14"/>
                </a:lnTo>
                <a:lnTo>
                  <a:pt x="110" y="13"/>
                </a:lnTo>
                <a:lnTo>
                  <a:pt x="111" y="13"/>
                </a:lnTo>
                <a:lnTo>
                  <a:pt x="111" y="14"/>
                </a:lnTo>
                <a:lnTo>
                  <a:pt x="111" y="13"/>
                </a:lnTo>
                <a:lnTo>
                  <a:pt x="112" y="12"/>
                </a:lnTo>
                <a:lnTo>
                  <a:pt x="112" y="13"/>
                </a:lnTo>
                <a:lnTo>
                  <a:pt x="112" y="12"/>
                </a:lnTo>
                <a:lnTo>
                  <a:pt x="113" y="12"/>
                </a:lnTo>
                <a:lnTo>
                  <a:pt x="113" y="11"/>
                </a:lnTo>
                <a:lnTo>
                  <a:pt x="113" y="12"/>
                </a:lnTo>
                <a:lnTo>
                  <a:pt x="113" y="13"/>
                </a:lnTo>
                <a:lnTo>
                  <a:pt x="113" y="12"/>
                </a:lnTo>
                <a:lnTo>
                  <a:pt x="113" y="13"/>
                </a:lnTo>
                <a:lnTo>
                  <a:pt x="114" y="13"/>
                </a:lnTo>
                <a:lnTo>
                  <a:pt x="114" y="12"/>
                </a:lnTo>
                <a:lnTo>
                  <a:pt x="114" y="11"/>
                </a:lnTo>
                <a:lnTo>
                  <a:pt x="114" y="12"/>
                </a:lnTo>
                <a:lnTo>
                  <a:pt x="114" y="11"/>
                </a:lnTo>
                <a:lnTo>
                  <a:pt x="114" y="12"/>
                </a:lnTo>
                <a:lnTo>
                  <a:pt x="114" y="11"/>
                </a:lnTo>
                <a:lnTo>
                  <a:pt x="114" y="12"/>
                </a:lnTo>
                <a:lnTo>
                  <a:pt x="115" y="12"/>
                </a:lnTo>
                <a:lnTo>
                  <a:pt x="115" y="11"/>
                </a:lnTo>
                <a:lnTo>
                  <a:pt x="116" y="11"/>
                </a:lnTo>
                <a:lnTo>
                  <a:pt x="116" y="12"/>
                </a:lnTo>
                <a:lnTo>
                  <a:pt x="116" y="11"/>
                </a:lnTo>
                <a:lnTo>
                  <a:pt x="116" y="12"/>
                </a:lnTo>
                <a:lnTo>
                  <a:pt x="116" y="11"/>
                </a:lnTo>
                <a:lnTo>
                  <a:pt x="117" y="11"/>
                </a:lnTo>
                <a:lnTo>
                  <a:pt x="117" y="12"/>
                </a:lnTo>
                <a:lnTo>
                  <a:pt x="117" y="11"/>
                </a:lnTo>
                <a:lnTo>
                  <a:pt x="117" y="12"/>
                </a:lnTo>
                <a:lnTo>
                  <a:pt x="117" y="13"/>
                </a:lnTo>
                <a:lnTo>
                  <a:pt x="117" y="12"/>
                </a:lnTo>
                <a:lnTo>
                  <a:pt x="118" y="12"/>
                </a:lnTo>
                <a:lnTo>
                  <a:pt x="118" y="11"/>
                </a:lnTo>
                <a:lnTo>
                  <a:pt x="118" y="12"/>
                </a:lnTo>
                <a:lnTo>
                  <a:pt x="118" y="13"/>
                </a:lnTo>
                <a:lnTo>
                  <a:pt x="118" y="12"/>
                </a:lnTo>
                <a:lnTo>
                  <a:pt x="119" y="12"/>
                </a:lnTo>
                <a:lnTo>
                  <a:pt x="119" y="11"/>
                </a:lnTo>
                <a:lnTo>
                  <a:pt x="119" y="12"/>
                </a:lnTo>
                <a:lnTo>
                  <a:pt x="119" y="11"/>
                </a:lnTo>
                <a:lnTo>
                  <a:pt x="119" y="10"/>
                </a:lnTo>
                <a:lnTo>
                  <a:pt x="119" y="11"/>
                </a:lnTo>
                <a:lnTo>
                  <a:pt x="119" y="10"/>
                </a:lnTo>
                <a:lnTo>
                  <a:pt x="119" y="11"/>
                </a:lnTo>
                <a:lnTo>
                  <a:pt x="120" y="11"/>
                </a:lnTo>
                <a:lnTo>
                  <a:pt x="120" y="12"/>
                </a:lnTo>
                <a:lnTo>
                  <a:pt x="120" y="11"/>
                </a:lnTo>
                <a:lnTo>
                  <a:pt x="120" y="12"/>
                </a:lnTo>
                <a:lnTo>
                  <a:pt x="120" y="11"/>
                </a:lnTo>
                <a:lnTo>
                  <a:pt x="121" y="11"/>
                </a:lnTo>
                <a:lnTo>
                  <a:pt x="121" y="12"/>
                </a:lnTo>
                <a:lnTo>
                  <a:pt x="121" y="11"/>
                </a:lnTo>
                <a:lnTo>
                  <a:pt x="121" y="12"/>
                </a:lnTo>
                <a:lnTo>
                  <a:pt x="121" y="11"/>
                </a:lnTo>
                <a:lnTo>
                  <a:pt x="121" y="12"/>
                </a:lnTo>
                <a:lnTo>
                  <a:pt x="121" y="11"/>
                </a:lnTo>
                <a:lnTo>
                  <a:pt x="121" y="12"/>
                </a:lnTo>
                <a:lnTo>
                  <a:pt x="121" y="11"/>
                </a:lnTo>
                <a:lnTo>
                  <a:pt x="122" y="10"/>
                </a:lnTo>
                <a:lnTo>
                  <a:pt x="122" y="11"/>
                </a:lnTo>
                <a:lnTo>
                  <a:pt x="122" y="12"/>
                </a:lnTo>
                <a:lnTo>
                  <a:pt x="122" y="11"/>
                </a:lnTo>
                <a:lnTo>
                  <a:pt x="122" y="12"/>
                </a:lnTo>
                <a:lnTo>
                  <a:pt x="122" y="11"/>
                </a:lnTo>
                <a:lnTo>
                  <a:pt x="123" y="11"/>
                </a:lnTo>
                <a:lnTo>
                  <a:pt x="123" y="10"/>
                </a:lnTo>
                <a:lnTo>
                  <a:pt x="123" y="11"/>
                </a:lnTo>
                <a:lnTo>
                  <a:pt x="123" y="12"/>
                </a:lnTo>
                <a:lnTo>
                  <a:pt x="123" y="11"/>
                </a:lnTo>
                <a:lnTo>
                  <a:pt x="123" y="12"/>
                </a:lnTo>
                <a:lnTo>
                  <a:pt x="123" y="11"/>
                </a:lnTo>
                <a:lnTo>
                  <a:pt x="123" y="12"/>
                </a:lnTo>
                <a:lnTo>
                  <a:pt x="124" y="12"/>
                </a:lnTo>
                <a:lnTo>
                  <a:pt x="124" y="11"/>
                </a:lnTo>
                <a:lnTo>
                  <a:pt x="124" y="12"/>
                </a:lnTo>
                <a:lnTo>
                  <a:pt x="124" y="11"/>
                </a:lnTo>
                <a:lnTo>
                  <a:pt x="124" y="10"/>
                </a:lnTo>
                <a:lnTo>
                  <a:pt x="124" y="11"/>
                </a:lnTo>
                <a:lnTo>
                  <a:pt x="124" y="10"/>
                </a:lnTo>
                <a:lnTo>
                  <a:pt x="124" y="11"/>
                </a:lnTo>
                <a:lnTo>
                  <a:pt x="124" y="10"/>
                </a:lnTo>
                <a:lnTo>
                  <a:pt x="124" y="11"/>
                </a:lnTo>
                <a:lnTo>
                  <a:pt x="125" y="11"/>
                </a:lnTo>
                <a:lnTo>
                  <a:pt x="125" y="12"/>
                </a:lnTo>
                <a:lnTo>
                  <a:pt x="125" y="11"/>
                </a:lnTo>
                <a:lnTo>
                  <a:pt x="125" y="12"/>
                </a:lnTo>
                <a:lnTo>
                  <a:pt x="125" y="11"/>
                </a:lnTo>
                <a:lnTo>
                  <a:pt x="125" y="12"/>
                </a:lnTo>
                <a:lnTo>
                  <a:pt x="125" y="11"/>
                </a:lnTo>
                <a:lnTo>
                  <a:pt x="125" y="10"/>
                </a:lnTo>
                <a:lnTo>
                  <a:pt x="125" y="11"/>
                </a:lnTo>
                <a:lnTo>
                  <a:pt x="125" y="10"/>
                </a:lnTo>
                <a:lnTo>
                  <a:pt x="125" y="11"/>
                </a:lnTo>
                <a:lnTo>
                  <a:pt x="125" y="10"/>
                </a:lnTo>
                <a:lnTo>
                  <a:pt x="125" y="11"/>
                </a:lnTo>
                <a:lnTo>
                  <a:pt x="126" y="11"/>
                </a:lnTo>
                <a:lnTo>
                  <a:pt x="126" y="10"/>
                </a:lnTo>
                <a:lnTo>
                  <a:pt x="127" y="10"/>
                </a:lnTo>
                <a:lnTo>
                  <a:pt x="127" y="11"/>
                </a:lnTo>
                <a:lnTo>
                  <a:pt x="127" y="10"/>
                </a:lnTo>
                <a:lnTo>
                  <a:pt x="127" y="11"/>
                </a:lnTo>
                <a:lnTo>
                  <a:pt x="127" y="10"/>
                </a:lnTo>
                <a:lnTo>
                  <a:pt x="127" y="11"/>
                </a:lnTo>
                <a:lnTo>
                  <a:pt x="128" y="11"/>
                </a:lnTo>
                <a:lnTo>
                  <a:pt x="129" y="11"/>
                </a:lnTo>
                <a:lnTo>
                  <a:pt x="129" y="10"/>
                </a:lnTo>
                <a:lnTo>
                  <a:pt x="129" y="11"/>
                </a:lnTo>
                <a:lnTo>
                  <a:pt x="129" y="10"/>
                </a:lnTo>
                <a:lnTo>
                  <a:pt x="129" y="11"/>
                </a:lnTo>
                <a:lnTo>
                  <a:pt x="129" y="10"/>
                </a:lnTo>
                <a:lnTo>
                  <a:pt x="129" y="11"/>
                </a:lnTo>
                <a:lnTo>
                  <a:pt x="130" y="11"/>
                </a:lnTo>
                <a:lnTo>
                  <a:pt x="130" y="10"/>
                </a:lnTo>
                <a:lnTo>
                  <a:pt x="130" y="11"/>
                </a:lnTo>
                <a:lnTo>
                  <a:pt x="130" y="10"/>
                </a:lnTo>
                <a:lnTo>
                  <a:pt x="130" y="11"/>
                </a:lnTo>
                <a:lnTo>
                  <a:pt x="130" y="10"/>
                </a:lnTo>
                <a:lnTo>
                  <a:pt x="130" y="11"/>
                </a:lnTo>
                <a:lnTo>
                  <a:pt x="131" y="11"/>
                </a:lnTo>
                <a:lnTo>
                  <a:pt x="131" y="12"/>
                </a:lnTo>
                <a:lnTo>
                  <a:pt x="131" y="11"/>
                </a:lnTo>
                <a:lnTo>
                  <a:pt x="131" y="10"/>
                </a:lnTo>
                <a:lnTo>
                  <a:pt x="131" y="11"/>
                </a:lnTo>
                <a:lnTo>
                  <a:pt x="131" y="10"/>
                </a:lnTo>
                <a:lnTo>
                  <a:pt x="132" y="10"/>
                </a:lnTo>
                <a:lnTo>
                  <a:pt x="132" y="11"/>
                </a:lnTo>
                <a:lnTo>
                  <a:pt x="132" y="10"/>
                </a:lnTo>
                <a:lnTo>
                  <a:pt x="132" y="11"/>
                </a:lnTo>
                <a:lnTo>
                  <a:pt x="132" y="12"/>
                </a:lnTo>
                <a:lnTo>
                  <a:pt x="132" y="11"/>
                </a:lnTo>
                <a:lnTo>
                  <a:pt x="133" y="11"/>
                </a:lnTo>
                <a:lnTo>
                  <a:pt x="133" y="10"/>
                </a:lnTo>
                <a:lnTo>
                  <a:pt x="133" y="11"/>
                </a:lnTo>
                <a:lnTo>
                  <a:pt x="133" y="10"/>
                </a:lnTo>
                <a:lnTo>
                  <a:pt x="133" y="11"/>
                </a:lnTo>
                <a:lnTo>
                  <a:pt x="133" y="12"/>
                </a:lnTo>
                <a:lnTo>
                  <a:pt x="133" y="11"/>
                </a:lnTo>
                <a:lnTo>
                  <a:pt x="133" y="12"/>
                </a:lnTo>
                <a:lnTo>
                  <a:pt x="134" y="12"/>
                </a:lnTo>
                <a:lnTo>
                  <a:pt x="134" y="11"/>
                </a:lnTo>
                <a:lnTo>
                  <a:pt x="134" y="10"/>
                </a:lnTo>
                <a:lnTo>
                  <a:pt x="134" y="11"/>
                </a:lnTo>
                <a:lnTo>
                  <a:pt x="135" y="11"/>
                </a:lnTo>
                <a:lnTo>
                  <a:pt x="135" y="12"/>
                </a:lnTo>
                <a:lnTo>
                  <a:pt x="135" y="11"/>
                </a:lnTo>
                <a:lnTo>
                  <a:pt x="135" y="10"/>
                </a:lnTo>
                <a:lnTo>
                  <a:pt x="135" y="11"/>
                </a:lnTo>
                <a:lnTo>
                  <a:pt x="135" y="10"/>
                </a:lnTo>
                <a:lnTo>
                  <a:pt x="135" y="11"/>
                </a:lnTo>
                <a:lnTo>
                  <a:pt x="136" y="11"/>
                </a:lnTo>
                <a:lnTo>
                  <a:pt x="136" y="12"/>
                </a:lnTo>
                <a:lnTo>
                  <a:pt x="136" y="11"/>
                </a:lnTo>
                <a:lnTo>
                  <a:pt x="136" y="10"/>
                </a:lnTo>
                <a:lnTo>
                  <a:pt x="137" y="10"/>
                </a:lnTo>
                <a:lnTo>
                  <a:pt x="137" y="11"/>
                </a:lnTo>
                <a:lnTo>
                  <a:pt x="137" y="12"/>
                </a:lnTo>
                <a:lnTo>
                  <a:pt x="137" y="11"/>
                </a:lnTo>
                <a:lnTo>
                  <a:pt x="137" y="12"/>
                </a:lnTo>
                <a:lnTo>
                  <a:pt x="137" y="11"/>
                </a:lnTo>
                <a:lnTo>
                  <a:pt x="137" y="12"/>
                </a:lnTo>
                <a:lnTo>
                  <a:pt x="137" y="11"/>
                </a:lnTo>
                <a:lnTo>
                  <a:pt x="138" y="11"/>
                </a:lnTo>
                <a:lnTo>
                  <a:pt x="138" y="10"/>
                </a:lnTo>
                <a:lnTo>
                  <a:pt x="138" y="11"/>
                </a:lnTo>
                <a:lnTo>
                  <a:pt x="138" y="12"/>
                </a:lnTo>
                <a:lnTo>
                  <a:pt x="138" y="11"/>
                </a:lnTo>
                <a:lnTo>
                  <a:pt x="139" y="11"/>
                </a:lnTo>
                <a:lnTo>
                  <a:pt x="139" y="10"/>
                </a:lnTo>
                <a:lnTo>
                  <a:pt x="139" y="11"/>
                </a:lnTo>
                <a:lnTo>
                  <a:pt x="139" y="10"/>
                </a:lnTo>
                <a:lnTo>
                  <a:pt x="139" y="11"/>
                </a:lnTo>
                <a:lnTo>
                  <a:pt x="139" y="12"/>
                </a:lnTo>
                <a:lnTo>
                  <a:pt x="139" y="11"/>
                </a:lnTo>
                <a:lnTo>
                  <a:pt x="140" y="12"/>
                </a:lnTo>
                <a:lnTo>
                  <a:pt x="140" y="11"/>
                </a:lnTo>
                <a:lnTo>
                  <a:pt x="140" y="10"/>
                </a:lnTo>
                <a:lnTo>
                  <a:pt x="140" y="11"/>
                </a:lnTo>
                <a:lnTo>
                  <a:pt x="140" y="10"/>
                </a:lnTo>
                <a:lnTo>
                  <a:pt x="140" y="11"/>
                </a:lnTo>
                <a:lnTo>
                  <a:pt x="141" y="11"/>
                </a:lnTo>
                <a:lnTo>
                  <a:pt x="141" y="10"/>
                </a:lnTo>
                <a:lnTo>
                  <a:pt x="141" y="11"/>
                </a:lnTo>
                <a:lnTo>
                  <a:pt x="141" y="10"/>
                </a:lnTo>
                <a:lnTo>
                  <a:pt x="141" y="11"/>
                </a:lnTo>
                <a:lnTo>
                  <a:pt x="141" y="10"/>
                </a:lnTo>
                <a:lnTo>
                  <a:pt x="141" y="11"/>
                </a:lnTo>
                <a:lnTo>
                  <a:pt x="141" y="10"/>
                </a:lnTo>
                <a:lnTo>
                  <a:pt x="141" y="11"/>
                </a:lnTo>
                <a:lnTo>
                  <a:pt x="141" y="10"/>
                </a:lnTo>
                <a:lnTo>
                  <a:pt x="141" y="11"/>
                </a:lnTo>
                <a:lnTo>
                  <a:pt x="142" y="10"/>
                </a:lnTo>
                <a:lnTo>
                  <a:pt x="142" y="11"/>
                </a:lnTo>
                <a:lnTo>
                  <a:pt x="142" y="12"/>
                </a:lnTo>
                <a:lnTo>
                  <a:pt x="142" y="11"/>
                </a:lnTo>
                <a:lnTo>
                  <a:pt x="142" y="12"/>
                </a:lnTo>
                <a:lnTo>
                  <a:pt x="142" y="11"/>
                </a:lnTo>
                <a:lnTo>
                  <a:pt x="143" y="10"/>
                </a:lnTo>
                <a:lnTo>
                  <a:pt x="143" y="11"/>
                </a:lnTo>
                <a:lnTo>
                  <a:pt x="143" y="10"/>
                </a:lnTo>
                <a:lnTo>
                  <a:pt x="143" y="11"/>
                </a:lnTo>
                <a:lnTo>
                  <a:pt x="143" y="12"/>
                </a:lnTo>
                <a:lnTo>
                  <a:pt x="143" y="11"/>
                </a:lnTo>
                <a:lnTo>
                  <a:pt x="144" y="11"/>
                </a:lnTo>
                <a:lnTo>
                  <a:pt x="144" y="10"/>
                </a:lnTo>
                <a:lnTo>
                  <a:pt x="144" y="11"/>
                </a:lnTo>
                <a:lnTo>
                  <a:pt x="144" y="10"/>
                </a:lnTo>
                <a:lnTo>
                  <a:pt x="144" y="11"/>
                </a:lnTo>
                <a:lnTo>
                  <a:pt x="144" y="10"/>
                </a:lnTo>
                <a:lnTo>
                  <a:pt x="144" y="11"/>
                </a:lnTo>
                <a:lnTo>
                  <a:pt x="145" y="11"/>
                </a:lnTo>
                <a:lnTo>
                  <a:pt x="145" y="10"/>
                </a:lnTo>
                <a:lnTo>
                  <a:pt x="145" y="11"/>
                </a:lnTo>
                <a:lnTo>
                  <a:pt x="145" y="10"/>
                </a:lnTo>
                <a:lnTo>
                  <a:pt x="145" y="11"/>
                </a:lnTo>
                <a:lnTo>
                  <a:pt x="146" y="11"/>
                </a:lnTo>
                <a:lnTo>
                  <a:pt x="146" y="10"/>
                </a:lnTo>
                <a:lnTo>
                  <a:pt x="146" y="11"/>
                </a:lnTo>
                <a:lnTo>
                  <a:pt x="146" y="10"/>
                </a:lnTo>
                <a:lnTo>
                  <a:pt x="146" y="11"/>
                </a:lnTo>
                <a:lnTo>
                  <a:pt x="147" y="11"/>
                </a:lnTo>
                <a:lnTo>
                  <a:pt x="147" y="12"/>
                </a:lnTo>
                <a:lnTo>
                  <a:pt x="147" y="11"/>
                </a:lnTo>
                <a:lnTo>
                  <a:pt x="147" y="10"/>
                </a:lnTo>
                <a:lnTo>
                  <a:pt x="148" y="10"/>
                </a:lnTo>
                <a:lnTo>
                  <a:pt x="148" y="11"/>
                </a:lnTo>
                <a:lnTo>
                  <a:pt x="148" y="10"/>
                </a:lnTo>
                <a:lnTo>
                  <a:pt x="148" y="11"/>
                </a:lnTo>
                <a:lnTo>
                  <a:pt x="148" y="10"/>
                </a:lnTo>
                <a:lnTo>
                  <a:pt x="148" y="11"/>
                </a:lnTo>
                <a:lnTo>
                  <a:pt x="149" y="11"/>
                </a:lnTo>
                <a:lnTo>
                  <a:pt x="149" y="10"/>
                </a:lnTo>
                <a:lnTo>
                  <a:pt x="149" y="11"/>
                </a:lnTo>
                <a:lnTo>
                  <a:pt x="149" y="10"/>
                </a:lnTo>
                <a:lnTo>
                  <a:pt x="149" y="11"/>
                </a:lnTo>
                <a:lnTo>
                  <a:pt x="149" y="12"/>
                </a:lnTo>
                <a:lnTo>
                  <a:pt x="149" y="11"/>
                </a:lnTo>
                <a:lnTo>
                  <a:pt x="149" y="12"/>
                </a:lnTo>
                <a:lnTo>
                  <a:pt x="150" y="11"/>
                </a:lnTo>
                <a:lnTo>
                  <a:pt x="150" y="12"/>
                </a:lnTo>
                <a:lnTo>
                  <a:pt x="150" y="11"/>
                </a:lnTo>
                <a:lnTo>
                  <a:pt x="150" y="10"/>
                </a:lnTo>
                <a:lnTo>
                  <a:pt x="150" y="11"/>
                </a:lnTo>
                <a:lnTo>
                  <a:pt x="150" y="10"/>
                </a:lnTo>
                <a:lnTo>
                  <a:pt x="150" y="11"/>
                </a:lnTo>
                <a:lnTo>
                  <a:pt x="150" y="10"/>
                </a:lnTo>
                <a:lnTo>
                  <a:pt x="150" y="11"/>
                </a:lnTo>
                <a:lnTo>
                  <a:pt x="151" y="12"/>
                </a:lnTo>
                <a:lnTo>
                  <a:pt x="151" y="11"/>
                </a:lnTo>
                <a:lnTo>
                  <a:pt x="151" y="12"/>
                </a:lnTo>
                <a:lnTo>
                  <a:pt x="151" y="11"/>
                </a:lnTo>
                <a:lnTo>
                  <a:pt x="151" y="12"/>
                </a:lnTo>
                <a:lnTo>
                  <a:pt x="151" y="11"/>
                </a:lnTo>
                <a:lnTo>
                  <a:pt x="151" y="10"/>
                </a:lnTo>
                <a:lnTo>
                  <a:pt x="151" y="11"/>
                </a:lnTo>
                <a:lnTo>
                  <a:pt x="151" y="10"/>
                </a:lnTo>
                <a:lnTo>
                  <a:pt x="151" y="11"/>
                </a:lnTo>
                <a:lnTo>
                  <a:pt x="152" y="11"/>
                </a:lnTo>
                <a:lnTo>
                  <a:pt x="152" y="10"/>
                </a:lnTo>
                <a:lnTo>
                  <a:pt x="152" y="11"/>
                </a:lnTo>
                <a:lnTo>
                  <a:pt x="152" y="10"/>
                </a:lnTo>
                <a:lnTo>
                  <a:pt x="153" y="10"/>
                </a:lnTo>
                <a:lnTo>
                  <a:pt x="153" y="11"/>
                </a:lnTo>
                <a:lnTo>
                  <a:pt x="153" y="12"/>
                </a:lnTo>
                <a:lnTo>
                  <a:pt x="153" y="11"/>
                </a:lnTo>
                <a:lnTo>
                  <a:pt x="153" y="12"/>
                </a:lnTo>
                <a:lnTo>
                  <a:pt x="153" y="11"/>
                </a:lnTo>
                <a:lnTo>
                  <a:pt x="154" y="11"/>
                </a:lnTo>
                <a:lnTo>
                  <a:pt x="154" y="10"/>
                </a:lnTo>
                <a:lnTo>
                  <a:pt x="154" y="11"/>
                </a:lnTo>
                <a:lnTo>
                  <a:pt x="154" y="10"/>
                </a:lnTo>
                <a:lnTo>
                  <a:pt x="154" y="11"/>
                </a:lnTo>
                <a:lnTo>
                  <a:pt x="155" y="11"/>
                </a:lnTo>
                <a:lnTo>
                  <a:pt x="155" y="10"/>
                </a:lnTo>
                <a:lnTo>
                  <a:pt x="155" y="11"/>
                </a:lnTo>
                <a:lnTo>
                  <a:pt x="155" y="10"/>
                </a:lnTo>
                <a:lnTo>
                  <a:pt x="155" y="11"/>
                </a:lnTo>
                <a:lnTo>
                  <a:pt x="156" y="11"/>
                </a:lnTo>
                <a:lnTo>
                  <a:pt x="156" y="10"/>
                </a:lnTo>
                <a:lnTo>
                  <a:pt x="156" y="11"/>
                </a:lnTo>
                <a:lnTo>
                  <a:pt x="156" y="10"/>
                </a:lnTo>
                <a:lnTo>
                  <a:pt x="156" y="11"/>
                </a:lnTo>
                <a:lnTo>
                  <a:pt x="157" y="11"/>
                </a:lnTo>
                <a:lnTo>
                  <a:pt x="157" y="12"/>
                </a:lnTo>
                <a:lnTo>
                  <a:pt x="157" y="11"/>
                </a:lnTo>
                <a:lnTo>
                  <a:pt x="157" y="12"/>
                </a:lnTo>
                <a:lnTo>
                  <a:pt x="157" y="11"/>
                </a:lnTo>
                <a:lnTo>
                  <a:pt x="157" y="10"/>
                </a:lnTo>
                <a:lnTo>
                  <a:pt x="157" y="11"/>
                </a:lnTo>
                <a:lnTo>
                  <a:pt x="157" y="10"/>
                </a:lnTo>
                <a:lnTo>
                  <a:pt x="157" y="11"/>
                </a:lnTo>
                <a:lnTo>
                  <a:pt x="157" y="10"/>
                </a:lnTo>
                <a:lnTo>
                  <a:pt x="157" y="11"/>
                </a:lnTo>
                <a:lnTo>
                  <a:pt x="158" y="11"/>
                </a:lnTo>
                <a:lnTo>
                  <a:pt x="158" y="10"/>
                </a:lnTo>
                <a:lnTo>
                  <a:pt x="158" y="11"/>
                </a:lnTo>
                <a:lnTo>
                  <a:pt x="158" y="12"/>
                </a:lnTo>
                <a:lnTo>
                  <a:pt x="158" y="11"/>
                </a:lnTo>
                <a:lnTo>
                  <a:pt x="158" y="12"/>
                </a:lnTo>
                <a:lnTo>
                  <a:pt x="158" y="11"/>
                </a:lnTo>
                <a:lnTo>
                  <a:pt x="158" y="10"/>
                </a:lnTo>
                <a:lnTo>
                  <a:pt x="158" y="11"/>
                </a:lnTo>
                <a:lnTo>
                  <a:pt x="159" y="11"/>
                </a:lnTo>
                <a:lnTo>
                  <a:pt x="159" y="10"/>
                </a:lnTo>
                <a:lnTo>
                  <a:pt x="159" y="11"/>
                </a:lnTo>
                <a:lnTo>
                  <a:pt x="159" y="10"/>
                </a:lnTo>
                <a:lnTo>
                  <a:pt x="159" y="11"/>
                </a:lnTo>
                <a:lnTo>
                  <a:pt x="159" y="10"/>
                </a:lnTo>
                <a:lnTo>
                  <a:pt x="159" y="11"/>
                </a:lnTo>
                <a:lnTo>
                  <a:pt x="159" y="10"/>
                </a:lnTo>
                <a:lnTo>
                  <a:pt x="159" y="11"/>
                </a:lnTo>
                <a:lnTo>
                  <a:pt x="159" y="12"/>
                </a:lnTo>
                <a:lnTo>
                  <a:pt x="159" y="11"/>
                </a:lnTo>
                <a:lnTo>
                  <a:pt x="160" y="11"/>
                </a:lnTo>
                <a:lnTo>
                  <a:pt x="160" y="10"/>
                </a:lnTo>
                <a:lnTo>
                  <a:pt x="160" y="11"/>
                </a:lnTo>
                <a:lnTo>
                  <a:pt x="160" y="10"/>
                </a:lnTo>
                <a:lnTo>
                  <a:pt x="160" y="11"/>
                </a:lnTo>
                <a:lnTo>
                  <a:pt x="160" y="10"/>
                </a:lnTo>
                <a:lnTo>
                  <a:pt x="160" y="11"/>
                </a:lnTo>
                <a:lnTo>
                  <a:pt x="160" y="10"/>
                </a:lnTo>
                <a:lnTo>
                  <a:pt x="160" y="11"/>
                </a:lnTo>
                <a:lnTo>
                  <a:pt x="161" y="11"/>
                </a:lnTo>
                <a:lnTo>
                  <a:pt x="161" y="10"/>
                </a:lnTo>
                <a:lnTo>
                  <a:pt x="161" y="11"/>
                </a:lnTo>
                <a:lnTo>
                  <a:pt x="161" y="10"/>
                </a:lnTo>
                <a:lnTo>
                  <a:pt x="161" y="11"/>
                </a:lnTo>
                <a:lnTo>
                  <a:pt x="162" y="11"/>
                </a:lnTo>
                <a:lnTo>
                  <a:pt x="162" y="10"/>
                </a:lnTo>
                <a:lnTo>
                  <a:pt x="162" y="11"/>
                </a:lnTo>
                <a:lnTo>
                  <a:pt x="162" y="10"/>
                </a:lnTo>
                <a:lnTo>
                  <a:pt x="163" y="10"/>
                </a:lnTo>
                <a:lnTo>
                  <a:pt x="163" y="11"/>
                </a:lnTo>
                <a:lnTo>
                  <a:pt x="163" y="10"/>
                </a:lnTo>
                <a:lnTo>
                  <a:pt x="163" y="11"/>
                </a:lnTo>
                <a:lnTo>
                  <a:pt x="163" y="10"/>
                </a:lnTo>
                <a:lnTo>
                  <a:pt x="164" y="10"/>
                </a:lnTo>
                <a:lnTo>
                  <a:pt x="164" y="11"/>
                </a:lnTo>
                <a:lnTo>
                  <a:pt x="164" y="10"/>
                </a:lnTo>
                <a:lnTo>
                  <a:pt x="164" y="11"/>
                </a:lnTo>
                <a:lnTo>
                  <a:pt x="164" y="10"/>
                </a:lnTo>
                <a:lnTo>
                  <a:pt x="164" y="11"/>
                </a:lnTo>
                <a:lnTo>
                  <a:pt x="165" y="10"/>
                </a:lnTo>
                <a:lnTo>
                  <a:pt x="165" y="11"/>
                </a:lnTo>
                <a:lnTo>
                  <a:pt x="165" y="9"/>
                </a:lnTo>
                <a:lnTo>
                  <a:pt x="165" y="10"/>
                </a:lnTo>
                <a:lnTo>
                  <a:pt x="165" y="11"/>
                </a:lnTo>
                <a:lnTo>
                  <a:pt x="165" y="12"/>
                </a:lnTo>
                <a:lnTo>
                  <a:pt x="165" y="11"/>
                </a:lnTo>
                <a:lnTo>
                  <a:pt x="166" y="11"/>
                </a:lnTo>
                <a:lnTo>
                  <a:pt x="166" y="12"/>
                </a:lnTo>
                <a:lnTo>
                  <a:pt x="166" y="11"/>
                </a:lnTo>
                <a:lnTo>
                  <a:pt x="166" y="10"/>
                </a:lnTo>
                <a:lnTo>
                  <a:pt x="166" y="11"/>
                </a:lnTo>
                <a:lnTo>
                  <a:pt x="167" y="11"/>
                </a:lnTo>
                <a:lnTo>
                  <a:pt x="167" y="10"/>
                </a:lnTo>
                <a:lnTo>
                  <a:pt x="167" y="11"/>
                </a:lnTo>
                <a:lnTo>
                  <a:pt x="167" y="10"/>
                </a:lnTo>
                <a:lnTo>
                  <a:pt x="168" y="11"/>
                </a:lnTo>
                <a:lnTo>
                  <a:pt x="168" y="10"/>
                </a:lnTo>
                <a:lnTo>
                  <a:pt x="168" y="11"/>
                </a:lnTo>
                <a:lnTo>
                  <a:pt x="168" y="10"/>
                </a:lnTo>
                <a:lnTo>
                  <a:pt x="168" y="11"/>
                </a:lnTo>
                <a:lnTo>
                  <a:pt x="168" y="10"/>
                </a:lnTo>
                <a:lnTo>
                  <a:pt x="169" y="10"/>
                </a:lnTo>
                <a:lnTo>
                  <a:pt x="169" y="11"/>
                </a:lnTo>
                <a:lnTo>
                  <a:pt x="169" y="10"/>
                </a:lnTo>
                <a:lnTo>
                  <a:pt x="169" y="11"/>
                </a:lnTo>
                <a:lnTo>
                  <a:pt x="169" y="10"/>
                </a:lnTo>
                <a:lnTo>
                  <a:pt x="169" y="11"/>
                </a:lnTo>
                <a:lnTo>
                  <a:pt x="169" y="10"/>
                </a:lnTo>
                <a:lnTo>
                  <a:pt x="170" y="10"/>
                </a:lnTo>
                <a:lnTo>
                  <a:pt x="170" y="11"/>
                </a:lnTo>
                <a:lnTo>
                  <a:pt x="170" y="10"/>
                </a:lnTo>
                <a:lnTo>
                  <a:pt x="170" y="11"/>
                </a:lnTo>
                <a:lnTo>
                  <a:pt x="171" y="12"/>
                </a:lnTo>
                <a:lnTo>
                  <a:pt x="171" y="11"/>
                </a:lnTo>
                <a:lnTo>
                  <a:pt x="171" y="10"/>
                </a:lnTo>
                <a:lnTo>
                  <a:pt x="171" y="11"/>
                </a:lnTo>
                <a:lnTo>
                  <a:pt x="171" y="10"/>
                </a:lnTo>
                <a:lnTo>
                  <a:pt x="171" y="11"/>
                </a:lnTo>
                <a:lnTo>
                  <a:pt x="172" y="11"/>
                </a:lnTo>
                <a:lnTo>
                  <a:pt x="172" y="12"/>
                </a:lnTo>
                <a:lnTo>
                  <a:pt x="172" y="11"/>
                </a:lnTo>
                <a:lnTo>
                  <a:pt x="172" y="12"/>
                </a:lnTo>
                <a:lnTo>
                  <a:pt x="172" y="11"/>
                </a:lnTo>
                <a:lnTo>
                  <a:pt x="172" y="10"/>
                </a:lnTo>
                <a:lnTo>
                  <a:pt x="172" y="11"/>
                </a:lnTo>
                <a:lnTo>
                  <a:pt x="172" y="10"/>
                </a:lnTo>
                <a:lnTo>
                  <a:pt x="172" y="11"/>
                </a:lnTo>
                <a:lnTo>
                  <a:pt x="172" y="10"/>
                </a:lnTo>
                <a:lnTo>
                  <a:pt x="172" y="11"/>
                </a:lnTo>
                <a:lnTo>
                  <a:pt x="173" y="11"/>
                </a:lnTo>
                <a:lnTo>
                  <a:pt x="173" y="10"/>
                </a:lnTo>
                <a:lnTo>
                  <a:pt x="174" y="11"/>
                </a:lnTo>
                <a:lnTo>
                  <a:pt x="174" y="10"/>
                </a:lnTo>
                <a:lnTo>
                  <a:pt x="174" y="11"/>
                </a:lnTo>
                <a:lnTo>
                  <a:pt x="174" y="12"/>
                </a:lnTo>
                <a:lnTo>
                  <a:pt x="174" y="11"/>
                </a:lnTo>
                <a:lnTo>
                  <a:pt x="174" y="12"/>
                </a:lnTo>
                <a:lnTo>
                  <a:pt x="174" y="11"/>
                </a:lnTo>
                <a:lnTo>
                  <a:pt x="174" y="12"/>
                </a:lnTo>
                <a:lnTo>
                  <a:pt x="174" y="11"/>
                </a:lnTo>
                <a:lnTo>
                  <a:pt x="174" y="10"/>
                </a:lnTo>
                <a:lnTo>
                  <a:pt x="175" y="10"/>
                </a:lnTo>
                <a:lnTo>
                  <a:pt x="175" y="11"/>
                </a:lnTo>
                <a:lnTo>
                  <a:pt x="175" y="10"/>
                </a:lnTo>
                <a:lnTo>
                  <a:pt x="175" y="11"/>
                </a:lnTo>
                <a:lnTo>
                  <a:pt x="175" y="12"/>
                </a:lnTo>
                <a:lnTo>
                  <a:pt x="175" y="11"/>
                </a:lnTo>
                <a:lnTo>
                  <a:pt x="176" y="11"/>
                </a:lnTo>
                <a:lnTo>
                  <a:pt x="176" y="10"/>
                </a:lnTo>
                <a:lnTo>
                  <a:pt x="176" y="11"/>
                </a:lnTo>
                <a:lnTo>
                  <a:pt x="176" y="10"/>
                </a:lnTo>
                <a:lnTo>
                  <a:pt x="176" y="11"/>
                </a:lnTo>
                <a:lnTo>
                  <a:pt x="176" y="10"/>
                </a:lnTo>
                <a:lnTo>
                  <a:pt x="176" y="11"/>
                </a:lnTo>
                <a:lnTo>
                  <a:pt x="177" y="11"/>
                </a:lnTo>
                <a:lnTo>
                  <a:pt x="177" y="12"/>
                </a:lnTo>
                <a:lnTo>
                  <a:pt x="177" y="11"/>
                </a:lnTo>
                <a:lnTo>
                  <a:pt x="177" y="10"/>
                </a:lnTo>
                <a:lnTo>
                  <a:pt x="177" y="11"/>
                </a:lnTo>
                <a:lnTo>
                  <a:pt x="178" y="11"/>
                </a:lnTo>
                <a:lnTo>
                  <a:pt x="178" y="12"/>
                </a:lnTo>
                <a:lnTo>
                  <a:pt x="178" y="11"/>
                </a:lnTo>
                <a:lnTo>
                  <a:pt x="178" y="12"/>
                </a:lnTo>
                <a:lnTo>
                  <a:pt x="178" y="11"/>
                </a:lnTo>
                <a:lnTo>
                  <a:pt x="178" y="10"/>
                </a:lnTo>
                <a:lnTo>
                  <a:pt x="178" y="11"/>
                </a:lnTo>
                <a:lnTo>
                  <a:pt x="179" y="11"/>
                </a:lnTo>
                <a:lnTo>
                  <a:pt x="179" y="10"/>
                </a:lnTo>
                <a:lnTo>
                  <a:pt x="179" y="11"/>
                </a:lnTo>
                <a:lnTo>
                  <a:pt x="179" y="12"/>
                </a:lnTo>
                <a:lnTo>
                  <a:pt x="179" y="11"/>
                </a:lnTo>
                <a:lnTo>
                  <a:pt x="179" y="12"/>
                </a:lnTo>
                <a:lnTo>
                  <a:pt x="179" y="11"/>
                </a:lnTo>
                <a:lnTo>
                  <a:pt x="180" y="10"/>
                </a:lnTo>
                <a:lnTo>
                  <a:pt x="180" y="11"/>
                </a:lnTo>
                <a:lnTo>
                  <a:pt x="180" y="10"/>
                </a:lnTo>
                <a:lnTo>
                  <a:pt x="180" y="11"/>
                </a:lnTo>
                <a:lnTo>
                  <a:pt x="180" y="10"/>
                </a:lnTo>
                <a:lnTo>
                  <a:pt x="180" y="11"/>
                </a:lnTo>
                <a:lnTo>
                  <a:pt x="181" y="11"/>
                </a:lnTo>
                <a:lnTo>
                  <a:pt x="181" y="10"/>
                </a:lnTo>
                <a:lnTo>
                  <a:pt x="181" y="11"/>
                </a:lnTo>
                <a:lnTo>
                  <a:pt x="182" y="11"/>
                </a:lnTo>
                <a:lnTo>
                  <a:pt x="182" y="10"/>
                </a:lnTo>
                <a:lnTo>
                  <a:pt x="182" y="11"/>
                </a:lnTo>
                <a:lnTo>
                  <a:pt x="182" y="10"/>
                </a:lnTo>
                <a:lnTo>
                  <a:pt x="182" y="11"/>
                </a:lnTo>
                <a:lnTo>
                  <a:pt x="182" y="10"/>
                </a:lnTo>
                <a:lnTo>
                  <a:pt x="182" y="11"/>
                </a:lnTo>
                <a:lnTo>
                  <a:pt x="183" y="11"/>
                </a:lnTo>
                <a:lnTo>
                  <a:pt x="183" y="12"/>
                </a:lnTo>
                <a:lnTo>
                  <a:pt x="183" y="11"/>
                </a:lnTo>
                <a:lnTo>
                  <a:pt x="183" y="10"/>
                </a:lnTo>
                <a:lnTo>
                  <a:pt x="184" y="10"/>
                </a:lnTo>
                <a:lnTo>
                  <a:pt x="184" y="11"/>
                </a:lnTo>
                <a:lnTo>
                  <a:pt x="184" y="12"/>
                </a:lnTo>
                <a:lnTo>
                  <a:pt x="184" y="11"/>
                </a:lnTo>
                <a:lnTo>
                  <a:pt x="184" y="10"/>
                </a:lnTo>
                <a:lnTo>
                  <a:pt x="185" y="10"/>
                </a:lnTo>
                <a:lnTo>
                  <a:pt x="185" y="11"/>
                </a:lnTo>
                <a:lnTo>
                  <a:pt x="185" y="10"/>
                </a:lnTo>
                <a:lnTo>
                  <a:pt x="185" y="11"/>
                </a:lnTo>
                <a:lnTo>
                  <a:pt x="186" y="11"/>
                </a:lnTo>
                <a:lnTo>
                  <a:pt x="186" y="10"/>
                </a:lnTo>
                <a:lnTo>
                  <a:pt x="186" y="11"/>
                </a:lnTo>
                <a:lnTo>
                  <a:pt x="186" y="10"/>
                </a:lnTo>
                <a:lnTo>
                  <a:pt x="186" y="11"/>
                </a:lnTo>
                <a:lnTo>
                  <a:pt x="186" y="10"/>
                </a:lnTo>
                <a:lnTo>
                  <a:pt x="186" y="11"/>
                </a:lnTo>
                <a:lnTo>
                  <a:pt x="187" y="11"/>
                </a:lnTo>
                <a:lnTo>
                  <a:pt x="187" y="10"/>
                </a:lnTo>
                <a:lnTo>
                  <a:pt x="187" y="11"/>
                </a:lnTo>
                <a:lnTo>
                  <a:pt x="187" y="12"/>
                </a:lnTo>
                <a:lnTo>
                  <a:pt x="188" y="12"/>
                </a:lnTo>
                <a:lnTo>
                  <a:pt x="188" y="11"/>
                </a:lnTo>
                <a:lnTo>
                  <a:pt x="188" y="12"/>
                </a:lnTo>
                <a:lnTo>
                  <a:pt x="188" y="11"/>
                </a:lnTo>
                <a:lnTo>
                  <a:pt x="188" y="10"/>
                </a:lnTo>
                <a:lnTo>
                  <a:pt x="188" y="11"/>
                </a:lnTo>
                <a:lnTo>
                  <a:pt x="188" y="10"/>
                </a:lnTo>
                <a:lnTo>
                  <a:pt x="188" y="11"/>
                </a:lnTo>
                <a:lnTo>
                  <a:pt x="189" y="11"/>
                </a:lnTo>
                <a:lnTo>
                  <a:pt x="189" y="10"/>
                </a:lnTo>
                <a:lnTo>
                  <a:pt x="189" y="11"/>
                </a:lnTo>
                <a:lnTo>
                  <a:pt x="189" y="10"/>
                </a:lnTo>
                <a:lnTo>
                  <a:pt x="190" y="10"/>
                </a:lnTo>
                <a:lnTo>
                  <a:pt x="190" y="11"/>
                </a:lnTo>
                <a:lnTo>
                  <a:pt x="190" y="10"/>
                </a:lnTo>
                <a:lnTo>
                  <a:pt x="190" y="11"/>
                </a:lnTo>
                <a:lnTo>
                  <a:pt x="190" y="12"/>
                </a:lnTo>
                <a:lnTo>
                  <a:pt x="190" y="11"/>
                </a:lnTo>
                <a:lnTo>
                  <a:pt x="191" y="11"/>
                </a:lnTo>
                <a:lnTo>
                  <a:pt x="191" y="10"/>
                </a:lnTo>
                <a:lnTo>
                  <a:pt x="191" y="11"/>
                </a:lnTo>
                <a:lnTo>
                  <a:pt x="192" y="11"/>
                </a:lnTo>
                <a:lnTo>
                  <a:pt x="192" y="10"/>
                </a:lnTo>
                <a:lnTo>
                  <a:pt x="192" y="11"/>
                </a:lnTo>
                <a:lnTo>
                  <a:pt x="192" y="10"/>
                </a:lnTo>
                <a:lnTo>
                  <a:pt x="192" y="11"/>
                </a:lnTo>
                <a:lnTo>
                  <a:pt x="192" y="10"/>
                </a:lnTo>
                <a:lnTo>
                  <a:pt x="192" y="11"/>
                </a:lnTo>
                <a:lnTo>
                  <a:pt x="193" y="11"/>
                </a:lnTo>
                <a:lnTo>
                  <a:pt x="193" y="10"/>
                </a:lnTo>
                <a:lnTo>
                  <a:pt x="193" y="11"/>
                </a:lnTo>
                <a:lnTo>
                  <a:pt x="193" y="10"/>
                </a:lnTo>
                <a:lnTo>
                  <a:pt x="194" y="10"/>
                </a:lnTo>
                <a:lnTo>
                  <a:pt x="194" y="11"/>
                </a:lnTo>
                <a:lnTo>
                  <a:pt x="194" y="10"/>
                </a:lnTo>
                <a:lnTo>
                  <a:pt x="195" y="10"/>
                </a:lnTo>
                <a:lnTo>
                  <a:pt x="195" y="11"/>
                </a:lnTo>
                <a:lnTo>
                  <a:pt x="195" y="12"/>
                </a:lnTo>
                <a:lnTo>
                  <a:pt x="195" y="11"/>
                </a:lnTo>
                <a:lnTo>
                  <a:pt x="195" y="12"/>
                </a:lnTo>
                <a:lnTo>
                  <a:pt x="195" y="11"/>
                </a:lnTo>
                <a:lnTo>
                  <a:pt x="195" y="10"/>
                </a:lnTo>
                <a:lnTo>
                  <a:pt x="196" y="10"/>
                </a:lnTo>
                <a:lnTo>
                  <a:pt x="196" y="11"/>
                </a:lnTo>
                <a:lnTo>
                  <a:pt x="197" y="11"/>
                </a:lnTo>
                <a:lnTo>
                  <a:pt x="197" y="10"/>
                </a:lnTo>
                <a:lnTo>
                  <a:pt x="197" y="11"/>
                </a:lnTo>
                <a:lnTo>
                  <a:pt x="197" y="10"/>
                </a:lnTo>
                <a:lnTo>
                  <a:pt x="197" y="11"/>
                </a:lnTo>
                <a:lnTo>
                  <a:pt x="198" y="11"/>
                </a:lnTo>
                <a:lnTo>
                  <a:pt x="198" y="10"/>
                </a:lnTo>
                <a:lnTo>
                  <a:pt x="198" y="11"/>
                </a:lnTo>
                <a:lnTo>
                  <a:pt x="199" y="11"/>
                </a:lnTo>
                <a:lnTo>
                  <a:pt x="199" y="10"/>
                </a:lnTo>
                <a:lnTo>
                  <a:pt x="199" y="11"/>
                </a:lnTo>
                <a:lnTo>
                  <a:pt x="199" y="10"/>
                </a:lnTo>
                <a:lnTo>
                  <a:pt x="200" y="10"/>
                </a:lnTo>
                <a:lnTo>
                  <a:pt x="200" y="11"/>
                </a:lnTo>
                <a:lnTo>
                  <a:pt x="200" y="12"/>
                </a:lnTo>
                <a:lnTo>
                  <a:pt x="200" y="11"/>
                </a:lnTo>
                <a:lnTo>
                  <a:pt x="200" y="10"/>
                </a:lnTo>
                <a:lnTo>
                  <a:pt x="201" y="10"/>
                </a:lnTo>
                <a:lnTo>
                  <a:pt x="201" y="11"/>
                </a:lnTo>
                <a:lnTo>
                  <a:pt x="201" y="10"/>
                </a:lnTo>
                <a:lnTo>
                  <a:pt x="201" y="11"/>
                </a:lnTo>
                <a:lnTo>
                  <a:pt x="202" y="10"/>
                </a:lnTo>
                <a:lnTo>
                  <a:pt x="202" y="11"/>
                </a:lnTo>
                <a:lnTo>
                  <a:pt x="202" y="10"/>
                </a:lnTo>
                <a:lnTo>
                  <a:pt x="202" y="11"/>
                </a:lnTo>
                <a:lnTo>
                  <a:pt x="202" y="10"/>
                </a:lnTo>
                <a:lnTo>
                  <a:pt x="202" y="11"/>
                </a:lnTo>
                <a:lnTo>
                  <a:pt x="202" y="10"/>
                </a:lnTo>
                <a:lnTo>
                  <a:pt x="202" y="11"/>
                </a:lnTo>
                <a:lnTo>
                  <a:pt x="202" y="10"/>
                </a:lnTo>
                <a:lnTo>
                  <a:pt x="202" y="11"/>
                </a:lnTo>
                <a:lnTo>
                  <a:pt x="203" y="11"/>
                </a:lnTo>
                <a:lnTo>
                  <a:pt x="203" y="10"/>
                </a:lnTo>
                <a:lnTo>
                  <a:pt x="203" y="11"/>
                </a:lnTo>
                <a:lnTo>
                  <a:pt x="203" y="10"/>
                </a:lnTo>
                <a:lnTo>
                  <a:pt x="203" y="11"/>
                </a:lnTo>
                <a:lnTo>
                  <a:pt x="204" y="11"/>
                </a:lnTo>
                <a:lnTo>
                  <a:pt x="204" y="10"/>
                </a:lnTo>
                <a:lnTo>
                  <a:pt x="205" y="10"/>
                </a:lnTo>
                <a:lnTo>
                  <a:pt x="205" y="11"/>
                </a:lnTo>
                <a:lnTo>
                  <a:pt x="205" y="10"/>
                </a:lnTo>
                <a:lnTo>
                  <a:pt x="206" y="10"/>
                </a:lnTo>
                <a:lnTo>
                  <a:pt x="206" y="11"/>
                </a:lnTo>
                <a:lnTo>
                  <a:pt x="206" y="10"/>
                </a:lnTo>
                <a:lnTo>
                  <a:pt x="207" y="10"/>
                </a:lnTo>
                <a:lnTo>
                  <a:pt x="207" y="11"/>
                </a:lnTo>
                <a:lnTo>
                  <a:pt x="207" y="10"/>
                </a:lnTo>
                <a:lnTo>
                  <a:pt x="207" y="11"/>
                </a:lnTo>
                <a:lnTo>
                  <a:pt x="208" y="11"/>
                </a:lnTo>
                <a:lnTo>
                  <a:pt x="208" y="10"/>
                </a:lnTo>
                <a:lnTo>
                  <a:pt x="208" y="11"/>
                </a:lnTo>
                <a:lnTo>
                  <a:pt x="208" y="10"/>
                </a:lnTo>
                <a:lnTo>
                  <a:pt x="208" y="11"/>
                </a:lnTo>
                <a:lnTo>
                  <a:pt x="208" y="10"/>
                </a:lnTo>
                <a:lnTo>
                  <a:pt x="208" y="11"/>
                </a:lnTo>
                <a:lnTo>
                  <a:pt x="209" y="11"/>
                </a:lnTo>
                <a:lnTo>
                  <a:pt x="209" y="10"/>
                </a:lnTo>
                <a:lnTo>
                  <a:pt x="209" y="11"/>
                </a:lnTo>
                <a:lnTo>
                  <a:pt x="209" y="10"/>
                </a:lnTo>
                <a:lnTo>
                  <a:pt x="209" y="11"/>
                </a:lnTo>
                <a:lnTo>
                  <a:pt x="209" y="10"/>
                </a:lnTo>
                <a:lnTo>
                  <a:pt x="209" y="11"/>
                </a:lnTo>
                <a:lnTo>
                  <a:pt x="209" y="10"/>
                </a:lnTo>
                <a:lnTo>
                  <a:pt x="209" y="11"/>
                </a:lnTo>
                <a:lnTo>
                  <a:pt x="209" y="12"/>
                </a:lnTo>
                <a:lnTo>
                  <a:pt x="210" y="11"/>
                </a:lnTo>
                <a:lnTo>
                  <a:pt x="210" y="10"/>
                </a:lnTo>
                <a:lnTo>
                  <a:pt x="210" y="11"/>
                </a:lnTo>
                <a:lnTo>
                  <a:pt x="210" y="10"/>
                </a:lnTo>
                <a:lnTo>
                  <a:pt x="211" y="10"/>
                </a:lnTo>
                <a:lnTo>
                  <a:pt x="211" y="11"/>
                </a:lnTo>
                <a:lnTo>
                  <a:pt x="211" y="10"/>
                </a:lnTo>
                <a:lnTo>
                  <a:pt x="211" y="11"/>
                </a:lnTo>
                <a:lnTo>
                  <a:pt x="211" y="10"/>
                </a:lnTo>
                <a:lnTo>
                  <a:pt x="212" y="10"/>
                </a:lnTo>
                <a:lnTo>
                  <a:pt x="212" y="11"/>
                </a:lnTo>
                <a:lnTo>
                  <a:pt x="213" y="11"/>
                </a:lnTo>
                <a:lnTo>
                  <a:pt x="213" y="10"/>
                </a:lnTo>
                <a:lnTo>
                  <a:pt x="213" y="11"/>
                </a:lnTo>
                <a:lnTo>
                  <a:pt x="213" y="10"/>
                </a:lnTo>
                <a:lnTo>
                  <a:pt x="213" y="11"/>
                </a:lnTo>
                <a:lnTo>
                  <a:pt x="214" y="11"/>
                </a:lnTo>
                <a:lnTo>
                  <a:pt x="214" y="10"/>
                </a:lnTo>
                <a:lnTo>
                  <a:pt x="214" y="11"/>
                </a:lnTo>
                <a:lnTo>
                  <a:pt x="214" y="10"/>
                </a:lnTo>
                <a:lnTo>
                  <a:pt x="214" y="11"/>
                </a:lnTo>
                <a:lnTo>
                  <a:pt x="215" y="11"/>
                </a:lnTo>
                <a:lnTo>
                  <a:pt x="215" y="10"/>
                </a:lnTo>
                <a:lnTo>
                  <a:pt x="215" y="11"/>
                </a:lnTo>
                <a:lnTo>
                  <a:pt x="215" y="10"/>
                </a:lnTo>
                <a:lnTo>
                  <a:pt x="215" y="11"/>
                </a:lnTo>
                <a:lnTo>
                  <a:pt x="215" y="10"/>
                </a:lnTo>
                <a:lnTo>
                  <a:pt x="215" y="11"/>
                </a:lnTo>
                <a:lnTo>
                  <a:pt x="215" y="10"/>
                </a:lnTo>
                <a:lnTo>
                  <a:pt x="215" y="11"/>
                </a:lnTo>
                <a:lnTo>
                  <a:pt x="215" y="10"/>
                </a:lnTo>
                <a:lnTo>
                  <a:pt x="216" y="10"/>
                </a:lnTo>
                <a:lnTo>
                  <a:pt x="216" y="11"/>
                </a:lnTo>
                <a:lnTo>
                  <a:pt x="216" y="10"/>
                </a:lnTo>
                <a:lnTo>
                  <a:pt x="216" y="11"/>
                </a:lnTo>
                <a:lnTo>
                  <a:pt x="216" y="10"/>
                </a:lnTo>
                <a:lnTo>
                  <a:pt x="216" y="11"/>
                </a:lnTo>
                <a:lnTo>
                  <a:pt x="216" y="10"/>
                </a:lnTo>
                <a:lnTo>
                  <a:pt x="217" y="10"/>
                </a:lnTo>
                <a:lnTo>
                  <a:pt x="217" y="9"/>
                </a:lnTo>
                <a:lnTo>
                  <a:pt x="217" y="10"/>
                </a:lnTo>
                <a:lnTo>
                  <a:pt x="217" y="11"/>
                </a:lnTo>
                <a:lnTo>
                  <a:pt x="218" y="11"/>
                </a:lnTo>
                <a:lnTo>
                  <a:pt x="218" y="10"/>
                </a:lnTo>
                <a:lnTo>
                  <a:pt x="218" y="11"/>
                </a:lnTo>
                <a:lnTo>
                  <a:pt x="218" y="10"/>
                </a:lnTo>
                <a:lnTo>
                  <a:pt x="218" y="11"/>
                </a:lnTo>
                <a:lnTo>
                  <a:pt x="218" y="10"/>
                </a:lnTo>
                <a:lnTo>
                  <a:pt x="218" y="11"/>
                </a:lnTo>
                <a:lnTo>
                  <a:pt x="219" y="11"/>
                </a:lnTo>
                <a:lnTo>
                  <a:pt x="219" y="10"/>
                </a:lnTo>
                <a:lnTo>
                  <a:pt x="219" y="11"/>
                </a:lnTo>
                <a:lnTo>
                  <a:pt x="219" y="10"/>
                </a:lnTo>
                <a:lnTo>
                  <a:pt x="219" y="11"/>
                </a:lnTo>
                <a:lnTo>
                  <a:pt x="220" y="11"/>
                </a:lnTo>
                <a:lnTo>
                  <a:pt x="220" y="10"/>
                </a:lnTo>
                <a:lnTo>
                  <a:pt x="220" y="11"/>
                </a:lnTo>
                <a:lnTo>
                  <a:pt x="220" y="10"/>
                </a:lnTo>
                <a:lnTo>
                  <a:pt x="220" y="11"/>
                </a:lnTo>
                <a:lnTo>
                  <a:pt x="220" y="10"/>
                </a:lnTo>
                <a:lnTo>
                  <a:pt x="220" y="11"/>
                </a:lnTo>
                <a:lnTo>
                  <a:pt x="221" y="11"/>
                </a:lnTo>
                <a:lnTo>
                  <a:pt x="221" y="10"/>
                </a:lnTo>
                <a:lnTo>
                  <a:pt x="222" y="10"/>
                </a:lnTo>
                <a:lnTo>
                  <a:pt x="222" y="11"/>
                </a:lnTo>
                <a:lnTo>
                  <a:pt x="222" y="10"/>
                </a:lnTo>
                <a:lnTo>
                  <a:pt x="223" y="10"/>
                </a:lnTo>
                <a:lnTo>
                  <a:pt x="223" y="11"/>
                </a:lnTo>
                <a:lnTo>
                  <a:pt x="223" y="12"/>
                </a:lnTo>
                <a:lnTo>
                  <a:pt x="224" y="11"/>
                </a:lnTo>
                <a:lnTo>
                  <a:pt x="224" y="10"/>
                </a:lnTo>
                <a:lnTo>
                  <a:pt x="224" y="11"/>
                </a:lnTo>
                <a:lnTo>
                  <a:pt x="224" y="10"/>
                </a:lnTo>
                <a:lnTo>
                  <a:pt x="224" y="11"/>
                </a:lnTo>
                <a:lnTo>
                  <a:pt x="224" y="10"/>
                </a:lnTo>
                <a:lnTo>
                  <a:pt x="224" y="11"/>
                </a:lnTo>
                <a:lnTo>
                  <a:pt x="225" y="11"/>
                </a:lnTo>
                <a:lnTo>
                  <a:pt x="225" y="10"/>
                </a:lnTo>
                <a:lnTo>
                  <a:pt x="225" y="11"/>
                </a:lnTo>
                <a:lnTo>
                  <a:pt x="225" y="10"/>
                </a:lnTo>
                <a:lnTo>
                  <a:pt x="226" y="10"/>
                </a:lnTo>
                <a:lnTo>
                  <a:pt x="226" y="11"/>
                </a:lnTo>
                <a:lnTo>
                  <a:pt x="226" y="10"/>
                </a:lnTo>
                <a:lnTo>
                  <a:pt x="226" y="11"/>
                </a:lnTo>
                <a:lnTo>
                  <a:pt x="226" y="12"/>
                </a:lnTo>
                <a:lnTo>
                  <a:pt x="226" y="11"/>
                </a:lnTo>
                <a:lnTo>
                  <a:pt x="226" y="10"/>
                </a:lnTo>
                <a:lnTo>
                  <a:pt x="227" y="10"/>
                </a:lnTo>
                <a:lnTo>
                  <a:pt x="227" y="11"/>
                </a:lnTo>
                <a:lnTo>
                  <a:pt x="227" y="10"/>
                </a:lnTo>
                <a:lnTo>
                  <a:pt x="227" y="11"/>
                </a:lnTo>
                <a:lnTo>
                  <a:pt x="227" y="10"/>
                </a:lnTo>
                <a:lnTo>
                  <a:pt x="228" y="10"/>
                </a:lnTo>
                <a:lnTo>
                  <a:pt x="228" y="11"/>
                </a:lnTo>
                <a:lnTo>
                  <a:pt x="229" y="11"/>
                </a:lnTo>
                <a:lnTo>
                  <a:pt x="229" y="10"/>
                </a:lnTo>
                <a:lnTo>
                  <a:pt x="229" y="11"/>
                </a:lnTo>
                <a:lnTo>
                  <a:pt x="229" y="10"/>
                </a:lnTo>
                <a:lnTo>
                  <a:pt x="229" y="11"/>
                </a:lnTo>
                <a:lnTo>
                  <a:pt x="230" y="11"/>
                </a:lnTo>
                <a:lnTo>
                  <a:pt x="230" y="10"/>
                </a:lnTo>
                <a:lnTo>
                  <a:pt x="231" y="10"/>
                </a:lnTo>
                <a:lnTo>
                  <a:pt x="231" y="11"/>
                </a:lnTo>
                <a:lnTo>
                  <a:pt x="231" y="10"/>
                </a:lnTo>
                <a:lnTo>
                  <a:pt x="232" y="10"/>
                </a:lnTo>
                <a:lnTo>
                  <a:pt x="232" y="9"/>
                </a:lnTo>
                <a:lnTo>
                  <a:pt x="232" y="0"/>
                </a:lnTo>
                <a:lnTo>
                  <a:pt x="232" y="9"/>
                </a:lnTo>
                <a:lnTo>
                  <a:pt x="232" y="10"/>
                </a:lnTo>
                <a:lnTo>
                  <a:pt x="232" y="11"/>
                </a:lnTo>
                <a:lnTo>
                  <a:pt x="232" y="10"/>
                </a:lnTo>
                <a:lnTo>
                  <a:pt x="232" y="11"/>
                </a:lnTo>
                <a:lnTo>
                  <a:pt x="232" y="10"/>
                </a:lnTo>
                <a:lnTo>
                  <a:pt x="232" y="11"/>
                </a:lnTo>
                <a:lnTo>
                  <a:pt x="232" y="10"/>
                </a:lnTo>
                <a:lnTo>
                  <a:pt x="233" y="10"/>
                </a:lnTo>
                <a:lnTo>
                  <a:pt x="233" y="11"/>
                </a:lnTo>
                <a:lnTo>
                  <a:pt x="233" y="10"/>
                </a:lnTo>
                <a:lnTo>
                  <a:pt x="233" y="11"/>
                </a:lnTo>
                <a:lnTo>
                  <a:pt x="233" y="10"/>
                </a:lnTo>
                <a:lnTo>
                  <a:pt x="233" y="11"/>
                </a:lnTo>
                <a:lnTo>
                  <a:pt x="234" y="10"/>
                </a:lnTo>
                <a:lnTo>
                  <a:pt x="234" y="11"/>
                </a:lnTo>
                <a:lnTo>
                  <a:pt x="234" y="10"/>
                </a:lnTo>
                <a:lnTo>
                  <a:pt x="234" y="11"/>
                </a:lnTo>
                <a:lnTo>
                  <a:pt x="235" y="11"/>
                </a:lnTo>
                <a:lnTo>
                  <a:pt x="235" y="10"/>
                </a:lnTo>
                <a:lnTo>
                  <a:pt x="235" y="11"/>
                </a:lnTo>
                <a:lnTo>
                  <a:pt x="236" y="11"/>
                </a:lnTo>
                <a:lnTo>
                  <a:pt x="236" y="10"/>
                </a:lnTo>
                <a:lnTo>
                  <a:pt x="237" y="10"/>
                </a:lnTo>
                <a:lnTo>
                  <a:pt x="237" y="11"/>
                </a:lnTo>
                <a:lnTo>
                  <a:pt x="237" y="10"/>
                </a:lnTo>
                <a:lnTo>
                  <a:pt x="237" y="11"/>
                </a:lnTo>
                <a:lnTo>
                  <a:pt x="237" y="10"/>
                </a:lnTo>
                <a:lnTo>
                  <a:pt x="237" y="11"/>
                </a:lnTo>
                <a:lnTo>
                  <a:pt x="237" y="10"/>
                </a:lnTo>
                <a:lnTo>
                  <a:pt x="238" y="10"/>
                </a:lnTo>
                <a:lnTo>
                  <a:pt x="238" y="11"/>
                </a:lnTo>
                <a:lnTo>
                  <a:pt x="239" y="10"/>
                </a:lnTo>
                <a:lnTo>
                  <a:pt x="239" y="11"/>
                </a:lnTo>
                <a:lnTo>
                  <a:pt x="240" y="11"/>
                </a:lnTo>
                <a:lnTo>
                  <a:pt x="240" y="10"/>
                </a:lnTo>
                <a:lnTo>
                  <a:pt x="240" y="11"/>
                </a:lnTo>
                <a:lnTo>
                  <a:pt x="240" y="10"/>
                </a:lnTo>
                <a:lnTo>
                  <a:pt x="241" y="11"/>
                </a:lnTo>
                <a:lnTo>
                  <a:pt x="241" y="12"/>
                </a:lnTo>
                <a:lnTo>
                  <a:pt x="241" y="11"/>
                </a:lnTo>
                <a:lnTo>
                  <a:pt x="241" y="10"/>
                </a:lnTo>
                <a:lnTo>
                  <a:pt x="241" y="9"/>
                </a:lnTo>
                <a:lnTo>
                  <a:pt x="241" y="10"/>
                </a:lnTo>
                <a:lnTo>
                  <a:pt x="241" y="9"/>
                </a:lnTo>
                <a:lnTo>
                  <a:pt x="241" y="10"/>
                </a:lnTo>
                <a:lnTo>
                  <a:pt x="242" y="10"/>
                </a:lnTo>
                <a:lnTo>
                  <a:pt x="242" y="11"/>
                </a:lnTo>
                <a:lnTo>
                  <a:pt x="242" y="12"/>
                </a:lnTo>
                <a:lnTo>
                  <a:pt x="242" y="11"/>
                </a:lnTo>
                <a:lnTo>
                  <a:pt x="242" y="12"/>
                </a:lnTo>
                <a:lnTo>
                  <a:pt x="242" y="11"/>
                </a:lnTo>
                <a:lnTo>
                  <a:pt x="242" y="10"/>
                </a:lnTo>
                <a:lnTo>
                  <a:pt x="243" y="10"/>
                </a:lnTo>
                <a:lnTo>
                  <a:pt x="243" y="11"/>
                </a:lnTo>
                <a:lnTo>
                  <a:pt x="243" y="10"/>
                </a:lnTo>
                <a:lnTo>
                  <a:pt x="243" y="11"/>
                </a:lnTo>
                <a:lnTo>
                  <a:pt x="243" y="12"/>
                </a:lnTo>
                <a:lnTo>
                  <a:pt x="243" y="11"/>
                </a:lnTo>
                <a:lnTo>
                  <a:pt x="243" y="12"/>
                </a:lnTo>
                <a:lnTo>
                  <a:pt x="243" y="11"/>
                </a:lnTo>
                <a:lnTo>
                  <a:pt x="244" y="10"/>
                </a:lnTo>
                <a:lnTo>
                  <a:pt x="244" y="11"/>
                </a:lnTo>
                <a:lnTo>
                  <a:pt x="244" y="10"/>
                </a:lnTo>
                <a:lnTo>
                  <a:pt x="244" y="11"/>
                </a:lnTo>
                <a:lnTo>
                  <a:pt x="245" y="11"/>
                </a:lnTo>
                <a:lnTo>
                  <a:pt x="245" y="10"/>
                </a:lnTo>
                <a:lnTo>
                  <a:pt x="245" y="11"/>
                </a:lnTo>
                <a:lnTo>
                  <a:pt x="245" y="10"/>
                </a:lnTo>
                <a:lnTo>
                  <a:pt x="245" y="11"/>
                </a:lnTo>
                <a:lnTo>
                  <a:pt x="246" y="11"/>
                </a:lnTo>
                <a:lnTo>
                  <a:pt x="246" y="10"/>
                </a:lnTo>
                <a:lnTo>
                  <a:pt x="247" y="10"/>
                </a:lnTo>
                <a:lnTo>
                  <a:pt x="247" y="11"/>
                </a:lnTo>
                <a:lnTo>
                  <a:pt x="247" y="10"/>
                </a:lnTo>
                <a:lnTo>
                  <a:pt x="247" y="11"/>
                </a:lnTo>
                <a:lnTo>
                  <a:pt x="247" y="10"/>
                </a:lnTo>
                <a:lnTo>
                  <a:pt x="247" y="11"/>
                </a:lnTo>
                <a:lnTo>
                  <a:pt x="247" y="10"/>
                </a:lnTo>
                <a:lnTo>
                  <a:pt x="248" y="10"/>
                </a:lnTo>
                <a:lnTo>
                  <a:pt x="248" y="11"/>
                </a:lnTo>
                <a:lnTo>
                  <a:pt x="248" y="10"/>
                </a:lnTo>
                <a:lnTo>
                  <a:pt x="248" y="11"/>
                </a:lnTo>
                <a:lnTo>
                  <a:pt x="248" y="10"/>
                </a:lnTo>
                <a:lnTo>
                  <a:pt x="249" y="10"/>
                </a:lnTo>
                <a:lnTo>
                  <a:pt x="249" y="11"/>
                </a:lnTo>
                <a:lnTo>
                  <a:pt x="249" y="10"/>
                </a:lnTo>
                <a:lnTo>
                  <a:pt x="249" y="11"/>
                </a:lnTo>
                <a:lnTo>
                  <a:pt x="250" y="11"/>
                </a:lnTo>
                <a:lnTo>
                  <a:pt x="250" y="10"/>
                </a:lnTo>
                <a:lnTo>
                  <a:pt x="250" y="11"/>
                </a:lnTo>
                <a:lnTo>
                  <a:pt x="250" y="10"/>
                </a:lnTo>
                <a:lnTo>
                  <a:pt x="250" y="11"/>
                </a:lnTo>
                <a:lnTo>
                  <a:pt x="251" y="11"/>
                </a:lnTo>
                <a:lnTo>
                  <a:pt x="251" y="10"/>
                </a:lnTo>
                <a:lnTo>
                  <a:pt x="251" y="11"/>
                </a:lnTo>
                <a:lnTo>
                  <a:pt x="251" y="10"/>
                </a:lnTo>
                <a:lnTo>
                  <a:pt x="251" y="11"/>
                </a:lnTo>
                <a:lnTo>
                  <a:pt x="251" y="10"/>
                </a:lnTo>
                <a:lnTo>
                  <a:pt x="251" y="11"/>
                </a:lnTo>
                <a:lnTo>
                  <a:pt x="251" y="10"/>
                </a:lnTo>
                <a:lnTo>
                  <a:pt x="252" y="11"/>
                </a:lnTo>
                <a:lnTo>
                  <a:pt x="252" y="10"/>
                </a:lnTo>
                <a:lnTo>
                  <a:pt x="253" y="10"/>
                </a:lnTo>
                <a:lnTo>
                  <a:pt x="253" y="11"/>
                </a:lnTo>
                <a:lnTo>
                  <a:pt x="253" y="10"/>
                </a:lnTo>
                <a:lnTo>
                  <a:pt x="253" y="11"/>
                </a:lnTo>
                <a:lnTo>
                  <a:pt x="253" y="12"/>
                </a:lnTo>
                <a:lnTo>
                  <a:pt x="253" y="11"/>
                </a:lnTo>
                <a:lnTo>
                  <a:pt x="253" y="12"/>
                </a:lnTo>
                <a:lnTo>
                  <a:pt x="253" y="11"/>
                </a:lnTo>
                <a:lnTo>
                  <a:pt x="253" y="10"/>
                </a:lnTo>
                <a:lnTo>
                  <a:pt x="253" y="11"/>
                </a:lnTo>
                <a:lnTo>
                  <a:pt x="253" y="10"/>
                </a:lnTo>
                <a:lnTo>
                  <a:pt x="254" y="10"/>
                </a:lnTo>
                <a:lnTo>
                  <a:pt x="254" y="11"/>
                </a:lnTo>
                <a:lnTo>
                  <a:pt x="254" y="12"/>
                </a:lnTo>
                <a:lnTo>
                  <a:pt x="254" y="11"/>
                </a:lnTo>
                <a:lnTo>
                  <a:pt x="255" y="11"/>
                </a:lnTo>
                <a:lnTo>
                  <a:pt x="255" y="10"/>
                </a:lnTo>
                <a:lnTo>
                  <a:pt x="255" y="11"/>
                </a:lnTo>
                <a:lnTo>
                  <a:pt x="256" y="11"/>
                </a:lnTo>
                <a:lnTo>
                  <a:pt x="256" y="10"/>
                </a:lnTo>
                <a:lnTo>
                  <a:pt x="256" y="11"/>
                </a:lnTo>
                <a:lnTo>
                  <a:pt x="256" y="10"/>
                </a:lnTo>
                <a:lnTo>
                  <a:pt x="256" y="11"/>
                </a:lnTo>
                <a:lnTo>
                  <a:pt x="257" y="11"/>
                </a:lnTo>
                <a:lnTo>
                  <a:pt x="257" y="10"/>
                </a:lnTo>
                <a:lnTo>
                  <a:pt x="258" y="10"/>
                </a:lnTo>
                <a:lnTo>
                  <a:pt x="258" y="11"/>
                </a:lnTo>
                <a:lnTo>
                  <a:pt x="258" y="10"/>
                </a:lnTo>
                <a:lnTo>
                  <a:pt x="258" y="11"/>
                </a:lnTo>
                <a:lnTo>
                  <a:pt x="258" y="10"/>
                </a:lnTo>
                <a:lnTo>
                  <a:pt x="259" y="11"/>
                </a:lnTo>
                <a:lnTo>
                  <a:pt x="259" y="10"/>
                </a:lnTo>
                <a:lnTo>
                  <a:pt x="259" y="11"/>
                </a:lnTo>
                <a:lnTo>
                  <a:pt x="259" y="10"/>
                </a:lnTo>
                <a:lnTo>
                  <a:pt x="259" y="11"/>
                </a:lnTo>
                <a:lnTo>
                  <a:pt x="259" y="12"/>
                </a:lnTo>
                <a:lnTo>
                  <a:pt x="259" y="11"/>
                </a:lnTo>
                <a:lnTo>
                  <a:pt x="260" y="11"/>
                </a:lnTo>
                <a:lnTo>
                  <a:pt x="260" y="10"/>
                </a:lnTo>
                <a:lnTo>
                  <a:pt x="260" y="11"/>
                </a:lnTo>
                <a:lnTo>
                  <a:pt x="260" y="10"/>
                </a:lnTo>
                <a:lnTo>
                  <a:pt x="260" y="11"/>
                </a:lnTo>
                <a:lnTo>
                  <a:pt x="260" y="12"/>
                </a:lnTo>
                <a:lnTo>
                  <a:pt x="260" y="11"/>
                </a:lnTo>
                <a:lnTo>
                  <a:pt x="261" y="11"/>
                </a:lnTo>
                <a:lnTo>
                  <a:pt x="261" y="10"/>
                </a:lnTo>
                <a:lnTo>
                  <a:pt x="261" y="11"/>
                </a:lnTo>
                <a:lnTo>
                  <a:pt x="261" y="10"/>
                </a:lnTo>
                <a:lnTo>
                  <a:pt x="261" y="11"/>
                </a:lnTo>
                <a:lnTo>
                  <a:pt x="262" y="11"/>
                </a:lnTo>
                <a:lnTo>
                  <a:pt x="262" y="10"/>
                </a:lnTo>
                <a:lnTo>
                  <a:pt x="262" y="11"/>
                </a:lnTo>
                <a:lnTo>
                  <a:pt x="262" y="10"/>
                </a:lnTo>
                <a:lnTo>
                  <a:pt x="262" y="11"/>
                </a:lnTo>
                <a:lnTo>
                  <a:pt x="262" y="10"/>
                </a:lnTo>
                <a:lnTo>
                  <a:pt x="263" y="10"/>
                </a:lnTo>
                <a:lnTo>
                  <a:pt x="263" y="11"/>
                </a:lnTo>
                <a:lnTo>
                  <a:pt x="263" y="10"/>
                </a:lnTo>
                <a:lnTo>
                  <a:pt x="263" y="11"/>
                </a:lnTo>
                <a:lnTo>
                  <a:pt x="263" y="10"/>
                </a:lnTo>
                <a:lnTo>
                  <a:pt x="264" y="10"/>
                </a:lnTo>
                <a:lnTo>
                  <a:pt x="264" y="9"/>
                </a:lnTo>
                <a:lnTo>
                  <a:pt x="264" y="10"/>
                </a:lnTo>
                <a:lnTo>
                  <a:pt x="264" y="11"/>
                </a:lnTo>
                <a:lnTo>
                  <a:pt x="264" y="10"/>
                </a:lnTo>
                <a:lnTo>
                  <a:pt x="264" y="11"/>
                </a:lnTo>
                <a:lnTo>
                  <a:pt x="264" y="10"/>
                </a:lnTo>
                <a:lnTo>
                  <a:pt x="265" y="10"/>
                </a:lnTo>
                <a:lnTo>
                  <a:pt x="265" y="9"/>
                </a:lnTo>
                <a:lnTo>
                  <a:pt x="265" y="10"/>
                </a:lnTo>
                <a:lnTo>
                  <a:pt x="265" y="11"/>
                </a:lnTo>
                <a:lnTo>
                  <a:pt x="266" y="11"/>
                </a:lnTo>
                <a:lnTo>
                  <a:pt x="266" y="10"/>
                </a:lnTo>
                <a:lnTo>
                  <a:pt x="266" y="11"/>
                </a:lnTo>
                <a:lnTo>
                  <a:pt x="266" y="10"/>
                </a:lnTo>
                <a:lnTo>
                  <a:pt x="266" y="11"/>
                </a:lnTo>
                <a:lnTo>
                  <a:pt x="267" y="11"/>
                </a:lnTo>
                <a:lnTo>
                  <a:pt x="267" y="10"/>
                </a:lnTo>
                <a:lnTo>
                  <a:pt x="267" y="11"/>
                </a:lnTo>
                <a:lnTo>
                  <a:pt x="267" y="10"/>
                </a:lnTo>
                <a:lnTo>
                  <a:pt x="267" y="9"/>
                </a:lnTo>
                <a:lnTo>
                  <a:pt x="267" y="10"/>
                </a:lnTo>
                <a:lnTo>
                  <a:pt x="267" y="9"/>
                </a:lnTo>
                <a:lnTo>
                  <a:pt x="267" y="10"/>
                </a:lnTo>
                <a:lnTo>
                  <a:pt x="267" y="11"/>
                </a:lnTo>
                <a:lnTo>
                  <a:pt x="268" y="11"/>
                </a:lnTo>
                <a:lnTo>
                  <a:pt x="268" y="12"/>
                </a:lnTo>
                <a:lnTo>
                  <a:pt x="268" y="11"/>
                </a:lnTo>
                <a:lnTo>
                  <a:pt x="268" y="10"/>
                </a:lnTo>
                <a:lnTo>
                  <a:pt x="269" y="9"/>
                </a:lnTo>
                <a:lnTo>
                  <a:pt x="269" y="10"/>
                </a:lnTo>
                <a:lnTo>
                  <a:pt x="269" y="11"/>
                </a:lnTo>
                <a:lnTo>
                  <a:pt x="269" y="10"/>
                </a:lnTo>
                <a:lnTo>
                  <a:pt x="270" y="10"/>
                </a:lnTo>
                <a:lnTo>
                  <a:pt x="270" y="11"/>
                </a:lnTo>
                <a:lnTo>
                  <a:pt x="271" y="12"/>
                </a:lnTo>
                <a:lnTo>
                  <a:pt x="271" y="11"/>
                </a:lnTo>
                <a:lnTo>
                  <a:pt x="271" y="10"/>
                </a:lnTo>
                <a:lnTo>
                  <a:pt x="271" y="11"/>
                </a:lnTo>
                <a:lnTo>
                  <a:pt x="271" y="10"/>
                </a:lnTo>
                <a:lnTo>
                  <a:pt x="271" y="11"/>
                </a:lnTo>
                <a:lnTo>
                  <a:pt x="272" y="11"/>
                </a:lnTo>
                <a:lnTo>
                  <a:pt x="272" y="10"/>
                </a:lnTo>
                <a:lnTo>
                  <a:pt x="272" y="11"/>
                </a:lnTo>
                <a:lnTo>
                  <a:pt x="272" y="10"/>
                </a:lnTo>
                <a:lnTo>
                  <a:pt x="273" y="10"/>
                </a:lnTo>
                <a:lnTo>
                  <a:pt x="273" y="11"/>
                </a:lnTo>
                <a:lnTo>
                  <a:pt x="273" y="12"/>
                </a:lnTo>
                <a:lnTo>
                  <a:pt x="273" y="11"/>
                </a:lnTo>
                <a:lnTo>
                  <a:pt x="273" y="10"/>
                </a:lnTo>
                <a:lnTo>
                  <a:pt x="273" y="11"/>
                </a:lnTo>
                <a:lnTo>
                  <a:pt x="273" y="10"/>
                </a:lnTo>
                <a:lnTo>
                  <a:pt x="274" y="10"/>
                </a:lnTo>
                <a:lnTo>
                  <a:pt x="274" y="11"/>
                </a:lnTo>
                <a:lnTo>
                  <a:pt x="274" y="10"/>
                </a:lnTo>
                <a:lnTo>
                  <a:pt x="275" y="10"/>
                </a:lnTo>
                <a:lnTo>
                  <a:pt x="275" y="11"/>
                </a:lnTo>
                <a:lnTo>
                  <a:pt x="275" y="10"/>
                </a:lnTo>
                <a:lnTo>
                  <a:pt x="276" y="10"/>
                </a:lnTo>
                <a:lnTo>
                  <a:pt x="276" y="11"/>
                </a:lnTo>
                <a:lnTo>
                  <a:pt x="277" y="11"/>
                </a:lnTo>
                <a:lnTo>
                  <a:pt x="277" y="10"/>
                </a:lnTo>
                <a:lnTo>
                  <a:pt x="277" y="11"/>
                </a:lnTo>
                <a:lnTo>
                  <a:pt x="277" y="10"/>
                </a:lnTo>
                <a:lnTo>
                  <a:pt x="277" y="11"/>
                </a:lnTo>
                <a:lnTo>
                  <a:pt x="277" y="10"/>
                </a:lnTo>
                <a:lnTo>
                  <a:pt x="277" y="11"/>
                </a:lnTo>
                <a:lnTo>
                  <a:pt x="278" y="11"/>
                </a:lnTo>
                <a:lnTo>
                  <a:pt x="278" y="12"/>
                </a:lnTo>
                <a:lnTo>
                  <a:pt x="278" y="11"/>
                </a:lnTo>
                <a:lnTo>
                  <a:pt x="278" y="10"/>
                </a:lnTo>
                <a:lnTo>
                  <a:pt x="279" y="10"/>
                </a:lnTo>
                <a:lnTo>
                  <a:pt x="279" y="11"/>
                </a:lnTo>
                <a:lnTo>
                  <a:pt x="279" y="10"/>
                </a:lnTo>
                <a:lnTo>
                  <a:pt x="279" y="11"/>
                </a:lnTo>
                <a:lnTo>
                  <a:pt x="279" y="10"/>
                </a:lnTo>
                <a:lnTo>
                  <a:pt x="280" y="10"/>
                </a:lnTo>
                <a:lnTo>
                  <a:pt x="280" y="11"/>
                </a:lnTo>
                <a:lnTo>
                  <a:pt x="281" y="11"/>
                </a:lnTo>
                <a:lnTo>
                  <a:pt x="281" y="10"/>
                </a:lnTo>
                <a:lnTo>
                  <a:pt x="281" y="11"/>
                </a:lnTo>
                <a:lnTo>
                  <a:pt x="282" y="11"/>
                </a:lnTo>
                <a:lnTo>
                  <a:pt x="282" y="10"/>
                </a:lnTo>
                <a:lnTo>
                  <a:pt x="282" y="11"/>
                </a:lnTo>
                <a:lnTo>
                  <a:pt x="282" y="10"/>
                </a:lnTo>
                <a:lnTo>
                  <a:pt x="282" y="11"/>
                </a:lnTo>
                <a:lnTo>
                  <a:pt x="282" y="10"/>
                </a:lnTo>
                <a:lnTo>
                  <a:pt x="282" y="11"/>
                </a:lnTo>
                <a:lnTo>
                  <a:pt x="282" y="10"/>
                </a:lnTo>
                <a:lnTo>
                  <a:pt x="282" y="11"/>
                </a:lnTo>
                <a:lnTo>
                  <a:pt x="283" y="11"/>
                </a:lnTo>
                <a:lnTo>
                  <a:pt x="283" y="10"/>
                </a:lnTo>
                <a:lnTo>
                  <a:pt x="283" y="11"/>
                </a:lnTo>
                <a:lnTo>
                  <a:pt x="283" y="10"/>
                </a:lnTo>
                <a:lnTo>
                  <a:pt x="283" y="11"/>
                </a:lnTo>
                <a:lnTo>
                  <a:pt x="283" y="10"/>
                </a:lnTo>
                <a:lnTo>
                  <a:pt x="284" y="10"/>
                </a:lnTo>
                <a:lnTo>
                  <a:pt x="284" y="11"/>
                </a:lnTo>
                <a:lnTo>
                  <a:pt x="284" y="10"/>
                </a:lnTo>
                <a:lnTo>
                  <a:pt x="284" y="11"/>
                </a:lnTo>
                <a:lnTo>
                  <a:pt x="284" y="10"/>
                </a:lnTo>
                <a:lnTo>
                  <a:pt x="285" y="10"/>
                </a:lnTo>
                <a:lnTo>
                  <a:pt x="285" y="11"/>
                </a:lnTo>
                <a:lnTo>
                  <a:pt x="285" y="10"/>
                </a:lnTo>
                <a:lnTo>
                  <a:pt x="285" y="11"/>
                </a:lnTo>
                <a:lnTo>
                  <a:pt x="285" y="10"/>
                </a:lnTo>
                <a:lnTo>
                  <a:pt x="285" y="11"/>
                </a:lnTo>
                <a:lnTo>
                  <a:pt x="285" y="10"/>
                </a:lnTo>
                <a:lnTo>
                  <a:pt x="286" y="10"/>
                </a:lnTo>
                <a:lnTo>
                  <a:pt x="286" y="11"/>
                </a:lnTo>
                <a:lnTo>
                  <a:pt x="286" y="12"/>
                </a:lnTo>
                <a:lnTo>
                  <a:pt x="286" y="11"/>
                </a:lnTo>
                <a:lnTo>
                  <a:pt x="287" y="11"/>
                </a:lnTo>
                <a:lnTo>
                  <a:pt x="287" y="12"/>
                </a:lnTo>
                <a:lnTo>
                  <a:pt x="287" y="11"/>
                </a:lnTo>
                <a:lnTo>
                  <a:pt x="287" y="10"/>
                </a:lnTo>
                <a:lnTo>
                  <a:pt x="287" y="11"/>
                </a:lnTo>
                <a:lnTo>
                  <a:pt x="288" y="11"/>
                </a:lnTo>
                <a:lnTo>
                  <a:pt x="288" y="10"/>
                </a:lnTo>
              </a:path>
            </a:pathLst>
          </a:custGeom>
          <a:noFill/>
          <a:ln w="63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85" name="Rectangle 511"/>
          <p:cNvSpPr>
            <a:spLocks noChangeArrowheads="1"/>
          </p:cNvSpPr>
          <p:nvPr/>
        </p:nvSpPr>
        <p:spPr bwMode="auto">
          <a:xfrm>
            <a:off x="6537325" y="6330950"/>
            <a:ext cx="23018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buFont typeface="Arial" charset="0"/>
              <a:buNone/>
            </a:pPr>
            <a:r>
              <a:rPr lang="en-US" altLang="hu-HU" sz="900" b="1">
                <a:solidFill>
                  <a:srgbClr val="000000"/>
                </a:solidFill>
                <a:latin typeface="Optima HU Rg"/>
              </a:rPr>
              <a:t>-300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2786" name="Rectangle 512"/>
          <p:cNvSpPr>
            <a:spLocks noChangeArrowheads="1"/>
          </p:cNvSpPr>
          <p:nvPr/>
        </p:nvSpPr>
        <p:spPr bwMode="auto">
          <a:xfrm>
            <a:off x="6537325" y="5886450"/>
            <a:ext cx="23018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buFont typeface="Arial" charset="0"/>
              <a:buNone/>
            </a:pPr>
            <a:r>
              <a:rPr lang="en-US" altLang="hu-HU" sz="900" b="1">
                <a:solidFill>
                  <a:srgbClr val="000000"/>
                </a:solidFill>
                <a:latin typeface="Optima HU Rg"/>
              </a:rPr>
              <a:t>-200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2787" name="Rectangle 513"/>
          <p:cNvSpPr>
            <a:spLocks noChangeArrowheads="1"/>
          </p:cNvSpPr>
          <p:nvPr/>
        </p:nvSpPr>
        <p:spPr bwMode="auto">
          <a:xfrm>
            <a:off x="6537325" y="5441950"/>
            <a:ext cx="23018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buFont typeface="Arial" charset="0"/>
              <a:buNone/>
            </a:pPr>
            <a:r>
              <a:rPr lang="en-US" altLang="hu-HU" sz="900" b="1">
                <a:solidFill>
                  <a:srgbClr val="000000"/>
                </a:solidFill>
                <a:latin typeface="Optima HU Rg"/>
              </a:rPr>
              <a:t>-100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2788" name="Rectangle 514"/>
          <p:cNvSpPr>
            <a:spLocks noChangeArrowheads="1"/>
          </p:cNvSpPr>
          <p:nvPr/>
        </p:nvSpPr>
        <p:spPr bwMode="auto">
          <a:xfrm>
            <a:off x="6704013" y="4997450"/>
            <a:ext cx="635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>
              <a:buFont typeface="Arial" charset="0"/>
              <a:buNone/>
            </a:pPr>
            <a:r>
              <a:rPr lang="en-US" altLang="hu-HU" sz="900" b="1">
                <a:solidFill>
                  <a:srgbClr val="000000"/>
                </a:solidFill>
                <a:latin typeface="Optima HU Rg"/>
              </a:rPr>
              <a:t>0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2789" name="Rectangle 515"/>
          <p:cNvSpPr>
            <a:spLocks noChangeArrowheads="1"/>
          </p:cNvSpPr>
          <p:nvPr/>
        </p:nvSpPr>
        <p:spPr bwMode="auto">
          <a:xfrm>
            <a:off x="7142163" y="4895850"/>
            <a:ext cx="635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hu-HU" altLang="hu-HU" sz="900" b="1">
                <a:solidFill>
                  <a:srgbClr val="000000"/>
                </a:solidFill>
                <a:latin typeface="Optima HU Rg"/>
              </a:rPr>
              <a:t>1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2790" name="Rectangle 516"/>
          <p:cNvSpPr>
            <a:spLocks noChangeArrowheads="1"/>
          </p:cNvSpPr>
          <p:nvPr/>
        </p:nvSpPr>
        <p:spPr bwMode="auto">
          <a:xfrm>
            <a:off x="7813675" y="4895850"/>
            <a:ext cx="635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hu-HU" altLang="hu-HU" sz="900" b="1">
                <a:solidFill>
                  <a:srgbClr val="000000"/>
                </a:solidFill>
                <a:latin typeface="Optima HU Rg"/>
              </a:rPr>
              <a:t>3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2791" name="Rectangle 517"/>
          <p:cNvSpPr>
            <a:spLocks noChangeArrowheads="1"/>
          </p:cNvSpPr>
          <p:nvPr/>
        </p:nvSpPr>
        <p:spPr bwMode="auto">
          <a:xfrm>
            <a:off x="8148638" y="4895850"/>
            <a:ext cx="635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hu-HU" altLang="hu-HU" sz="900" b="1">
                <a:solidFill>
                  <a:srgbClr val="000000"/>
                </a:solidFill>
                <a:latin typeface="Optima HU Rg"/>
              </a:rPr>
              <a:t>4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2792" name="Rectangle 518"/>
          <p:cNvSpPr>
            <a:spLocks noChangeArrowheads="1"/>
          </p:cNvSpPr>
          <p:nvPr/>
        </p:nvSpPr>
        <p:spPr bwMode="auto">
          <a:xfrm>
            <a:off x="8485188" y="4895850"/>
            <a:ext cx="635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hu-HU" altLang="hu-HU" sz="900" b="1">
                <a:solidFill>
                  <a:srgbClr val="000000"/>
                </a:solidFill>
                <a:latin typeface="Optima HU Rg"/>
              </a:rPr>
              <a:t>5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2793" name="Line 527"/>
          <p:cNvSpPr>
            <a:spLocks noChangeShapeType="1"/>
          </p:cNvSpPr>
          <p:nvPr/>
        </p:nvSpPr>
        <p:spPr bwMode="auto">
          <a:xfrm flipV="1">
            <a:off x="7510463" y="5070475"/>
            <a:ext cx="0" cy="2381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794" name="Rectangle 528"/>
          <p:cNvSpPr>
            <a:spLocks noChangeArrowheads="1"/>
          </p:cNvSpPr>
          <p:nvPr/>
        </p:nvSpPr>
        <p:spPr bwMode="auto">
          <a:xfrm>
            <a:off x="7477125" y="4895850"/>
            <a:ext cx="635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>
              <a:buFont typeface="Arial" charset="0"/>
              <a:buNone/>
            </a:pPr>
            <a:r>
              <a:rPr lang="hu-HU" altLang="hu-HU" sz="900" b="1">
                <a:solidFill>
                  <a:srgbClr val="000000"/>
                </a:solidFill>
                <a:latin typeface="Optima HU Rg"/>
              </a:rPr>
              <a:t>2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2795" name="Text Box 529"/>
          <p:cNvSpPr txBox="1">
            <a:spLocks noChangeAspect="1" noChangeArrowheads="1"/>
          </p:cNvSpPr>
          <p:nvPr/>
        </p:nvSpPr>
        <p:spPr bwMode="auto">
          <a:xfrm>
            <a:off x="7367588" y="4705350"/>
            <a:ext cx="622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hu-HU" altLang="hu-HU" sz="900" b="1">
                <a:solidFill>
                  <a:srgbClr val="0D0D0D"/>
                </a:solidFill>
                <a:latin typeface="Optima HU Rg"/>
              </a:rPr>
              <a:t>Time (s)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2796" name="Text Box 530"/>
          <p:cNvSpPr txBox="1">
            <a:spLocks noChangeAspect="1" noChangeArrowheads="1"/>
          </p:cNvSpPr>
          <p:nvPr/>
        </p:nvSpPr>
        <p:spPr bwMode="auto">
          <a:xfrm rot="-5400000">
            <a:off x="5973763" y="5649912"/>
            <a:ext cx="9334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hu-HU" altLang="hu-HU" sz="1000" b="1">
                <a:solidFill>
                  <a:srgbClr val="0D0D0D"/>
                </a:solidFill>
                <a:latin typeface="Optima HU Rg"/>
              </a:rPr>
              <a:t>Current (pA)</a:t>
            </a:r>
            <a:endParaRPr lang="en-US" altLang="hu-HU" sz="1000" b="1">
              <a:solidFill>
                <a:srgbClr val="0D0D0D"/>
              </a:solidFill>
              <a:latin typeface="Optima HU Rg"/>
            </a:endParaRPr>
          </a:p>
        </p:txBody>
      </p:sp>
      <p:grpSp>
        <p:nvGrpSpPr>
          <p:cNvPr id="32797" name="Group 256"/>
          <p:cNvGrpSpPr>
            <a:grpSpLocks/>
          </p:cNvGrpSpPr>
          <p:nvPr/>
        </p:nvGrpSpPr>
        <p:grpSpPr bwMode="auto">
          <a:xfrm>
            <a:off x="7874000" y="5726113"/>
            <a:ext cx="1063625" cy="711200"/>
            <a:chOff x="2978" y="4360"/>
            <a:chExt cx="670" cy="448"/>
          </a:xfrm>
        </p:grpSpPr>
        <p:sp>
          <p:nvSpPr>
            <p:cNvPr id="32883" name="Rectangle 255"/>
            <p:cNvSpPr>
              <a:spLocks noChangeArrowheads="1"/>
            </p:cNvSpPr>
            <p:nvPr/>
          </p:nvSpPr>
          <p:spPr bwMode="auto">
            <a:xfrm>
              <a:off x="3116" y="4360"/>
              <a:ext cx="118" cy="444"/>
            </a:xfrm>
            <a:prstGeom prst="rect">
              <a:avLst/>
            </a:prstGeom>
            <a:solidFill>
              <a:srgbClr val="69D8FF"/>
            </a:solidFill>
            <a:ln w="9525" algn="ctr">
              <a:solidFill>
                <a:srgbClr val="69D8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buFont typeface="Arial" charset="0"/>
                <a:buNone/>
              </a:pPr>
              <a:endParaRPr lang="en-US" altLang="en-US" sz="900" b="1">
                <a:solidFill>
                  <a:srgbClr val="0D0D0D"/>
                </a:solidFill>
                <a:latin typeface="Optima HU Rg"/>
              </a:endParaRPr>
            </a:p>
          </p:txBody>
        </p:sp>
        <p:sp>
          <p:nvSpPr>
            <p:cNvPr id="32884" name="Freeform 524"/>
            <p:cNvSpPr>
              <a:spLocks noChangeAspect="1"/>
            </p:cNvSpPr>
            <p:nvPr/>
          </p:nvSpPr>
          <p:spPr bwMode="auto">
            <a:xfrm>
              <a:off x="2978" y="4529"/>
              <a:ext cx="553" cy="223"/>
            </a:xfrm>
            <a:custGeom>
              <a:avLst/>
              <a:gdLst>
                <a:gd name="T0" fmla="*/ 5202651 w 251"/>
                <a:gd name="T1" fmla="*/ 8618727 h 88"/>
                <a:gd name="T2" fmla="*/ 14808037 w 251"/>
                <a:gd name="T3" fmla="*/ 8618727 h 88"/>
                <a:gd name="T4" fmla="*/ 23833818 w 251"/>
                <a:gd name="T5" fmla="*/ 8618727 h 88"/>
                <a:gd name="T6" fmla="*/ 33439325 w 251"/>
                <a:gd name="T7" fmla="*/ 8618727 h 88"/>
                <a:gd name="T8" fmla="*/ 41851188 w 251"/>
                <a:gd name="T9" fmla="*/ 8618727 h 88"/>
                <a:gd name="T10" fmla="*/ 51944251 w 251"/>
                <a:gd name="T11" fmla="*/ 8618727 h 88"/>
                <a:gd name="T12" fmla="*/ 62195838 w 251"/>
                <a:gd name="T13" fmla="*/ 8618727 h 88"/>
                <a:gd name="T14" fmla="*/ 70614302 w 251"/>
                <a:gd name="T15" fmla="*/ 8618727 h 88"/>
                <a:gd name="T16" fmla="*/ 80218733 w 251"/>
                <a:gd name="T17" fmla="*/ 8618727 h 88"/>
                <a:gd name="T18" fmla="*/ 88480578 w 251"/>
                <a:gd name="T19" fmla="*/ 8618727 h 88"/>
                <a:gd name="T20" fmla="*/ 98843734 w 251"/>
                <a:gd name="T21" fmla="*/ 8618727 h 88"/>
                <a:gd name="T22" fmla="*/ 107262233 w 251"/>
                <a:gd name="T23" fmla="*/ 0 h 88"/>
                <a:gd name="T24" fmla="*/ 117530493 w 251"/>
                <a:gd name="T25" fmla="*/ 8618727 h 88"/>
                <a:gd name="T26" fmla="*/ 125655846 w 251"/>
                <a:gd name="T27" fmla="*/ 0 h 88"/>
                <a:gd name="T28" fmla="*/ 135551644 w 251"/>
                <a:gd name="T29" fmla="*/ 252742031 h 88"/>
                <a:gd name="T30" fmla="*/ 145628351 w 251"/>
                <a:gd name="T31" fmla="*/ 576556975 h 88"/>
                <a:gd name="T32" fmla="*/ 154003738 w 251"/>
                <a:gd name="T33" fmla="*/ 736562419 h 88"/>
                <a:gd name="T34" fmla="*/ 164255713 w 251"/>
                <a:gd name="T35" fmla="*/ 620569537 h 88"/>
                <a:gd name="T36" fmla="*/ 172673225 w 251"/>
                <a:gd name="T37" fmla="*/ 478124647 h 88"/>
                <a:gd name="T38" fmla="*/ 182276863 w 251"/>
                <a:gd name="T39" fmla="*/ 367881918 h 88"/>
                <a:gd name="T40" fmla="*/ 190593276 w 251"/>
                <a:gd name="T41" fmla="*/ 293833699 h 88"/>
                <a:gd name="T42" fmla="*/ 200962707 w 251"/>
                <a:gd name="T43" fmla="*/ 243418688 h 88"/>
                <a:gd name="T44" fmla="*/ 211325933 w 251"/>
                <a:gd name="T45" fmla="*/ 207507591 h 88"/>
                <a:gd name="T46" fmla="*/ 219408562 w 251"/>
                <a:gd name="T47" fmla="*/ 184242617 h 88"/>
                <a:gd name="T48" fmla="*/ 229708618 w 251"/>
                <a:gd name="T49" fmla="*/ 166348820 h 88"/>
                <a:gd name="T50" fmla="*/ 238082561 w 251"/>
                <a:gd name="T51" fmla="*/ 160001674 h 88"/>
                <a:gd name="T52" fmla="*/ 247687891 w 251"/>
                <a:gd name="T53" fmla="*/ 151767949 h 88"/>
                <a:gd name="T54" fmla="*/ 256073537 w 251"/>
                <a:gd name="T55" fmla="*/ 142065669 h 88"/>
                <a:gd name="T56" fmla="*/ 266373452 w 251"/>
                <a:gd name="T57" fmla="*/ 124410319 h 88"/>
                <a:gd name="T58" fmla="*/ 274743024 w 251"/>
                <a:gd name="T59" fmla="*/ 109591285 h 88"/>
                <a:gd name="T60" fmla="*/ 284998805 w 251"/>
                <a:gd name="T61" fmla="*/ 91549861 h 88"/>
                <a:gd name="T62" fmla="*/ 294603853 w 251"/>
                <a:gd name="T63" fmla="*/ 73631757 h 88"/>
                <a:gd name="T64" fmla="*/ 303022141 w 251"/>
                <a:gd name="T65" fmla="*/ 68451022 h 88"/>
                <a:gd name="T66" fmla="*/ 313099129 w 251"/>
                <a:gd name="T67" fmla="*/ 59027005 h 88"/>
                <a:gd name="T68" fmla="*/ 321484634 w 251"/>
                <a:gd name="T69" fmla="*/ 59027005 h 88"/>
                <a:gd name="T70" fmla="*/ 331768052 w 251"/>
                <a:gd name="T71" fmla="*/ 50410410 h 88"/>
                <a:gd name="T72" fmla="*/ 340152147 w 251"/>
                <a:gd name="T73" fmla="*/ 50410410 h 88"/>
                <a:gd name="T74" fmla="*/ 349756772 w 251"/>
                <a:gd name="T75" fmla="*/ 50410410 h 88"/>
                <a:gd name="T76" fmla="*/ 358132689 w 251"/>
                <a:gd name="T77" fmla="*/ 41139462 h 88"/>
                <a:gd name="T78" fmla="*/ 368431053 w 251"/>
                <a:gd name="T79" fmla="*/ 41139462 h 88"/>
                <a:gd name="T80" fmla="*/ 378796536 w 251"/>
                <a:gd name="T81" fmla="*/ 41139462 h 88"/>
                <a:gd name="T82" fmla="*/ 387074596 w 251"/>
                <a:gd name="T83" fmla="*/ 32485504 h 88"/>
                <a:gd name="T84" fmla="*/ 396705447 w 251"/>
                <a:gd name="T85" fmla="*/ 32485504 h 88"/>
                <a:gd name="T86" fmla="*/ 405563316 w 251"/>
                <a:gd name="T87" fmla="*/ 32485504 h 88"/>
                <a:gd name="T88" fmla="*/ 415168787 w 251"/>
                <a:gd name="T89" fmla="*/ 32485504 h 8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1"/>
                <a:gd name="T136" fmla="*/ 0 h 88"/>
                <a:gd name="T137" fmla="*/ 251 w 251"/>
                <a:gd name="T138" fmla="*/ 88 h 8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1" h="88">
                  <a:moveTo>
                    <a:pt x="0" y="1"/>
                  </a:moveTo>
                  <a:lnTo>
                    <a:pt x="3" y="1"/>
                  </a:lnTo>
                  <a:lnTo>
                    <a:pt x="6" y="1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31" y="1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5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3" y="1"/>
                  </a:lnTo>
                  <a:lnTo>
                    <a:pt x="56" y="1"/>
                  </a:lnTo>
                  <a:lnTo>
                    <a:pt x="59" y="1"/>
                  </a:lnTo>
                  <a:lnTo>
                    <a:pt x="62" y="1"/>
                  </a:lnTo>
                  <a:lnTo>
                    <a:pt x="64" y="0"/>
                  </a:lnTo>
                  <a:lnTo>
                    <a:pt x="67" y="1"/>
                  </a:lnTo>
                  <a:lnTo>
                    <a:pt x="70" y="1"/>
                  </a:lnTo>
                  <a:lnTo>
                    <a:pt x="73" y="0"/>
                  </a:lnTo>
                  <a:lnTo>
                    <a:pt x="75" y="0"/>
                  </a:lnTo>
                  <a:lnTo>
                    <a:pt x="78" y="3"/>
                  </a:lnTo>
                  <a:lnTo>
                    <a:pt x="81" y="30"/>
                  </a:lnTo>
                  <a:lnTo>
                    <a:pt x="84" y="52"/>
                  </a:lnTo>
                  <a:lnTo>
                    <a:pt x="87" y="69"/>
                  </a:lnTo>
                  <a:lnTo>
                    <a:pt x="89" y="85"/>
                  </a:lnTo>
                  <a:lnTo>
                    <a:pt x="92" y="88"/>
                  </a:lnTo>
                  <a:lnTo>
                    <a:pt x="95" y="82"/>
                  </a:lnTo>
                  <a:lnTo>
                    <a:pt x="98" y="74"/>
                  </a:lnTo>
                  <a:lnTo>
                    <a:pt x="100" y="65"/>
                  </a:lnTo>
                  <a:lnTo>
                    <a:pt x="103" y="57"/>
                  </a:lnTo>
                  <a:lnTo>
                    <a:pt x="106" y="50"/>
                  </a:lnTo>
                  <a:lnTo>
                    <a:pt x="109" y="44"/>
                  </a:lnTo>
                  <a:lnTo>
                    <a:pt x="112" y="39"/>
                  </a:lnTo>
                  <a:lnTo>
                    <a:pt x="114" y="35"/>
                  </a:lnTo>
                  <a:lnTo>
                    <a:pt x="117" y="32"/>
                  </a:lnTo>
                  <a:lnTo>
                    <a:pt x="120" y="29"/>
                  </a:lnTo>
                  <a:lnTo>
                    <a:pt x="123" y="27"/>
                  </a:lnTo>
                  <a:lnTo>
                    <a:pt x="126" y="25"/>
                  </a:lnTo>
                  <a:lnTo>
                    <a:pt x="128" y="23"/>
                  </a:lnTo>
                  <a:lnTo>
                    <a:pt x="131" y="22"/>
                  </a:lnTo>
                  <a:lnTo>
                    <a:pt x="134" y="20"/>
                  </a:lnTo>
                  <a:lnTo>
                    <a:pt x="137" y="20"/>
                  </a:lnTo>
                  <a:lnTo>
                    <a:pt x="139" y="19"/>
                  </a:lnTo>
                  <a:lnTo>
                    <a:pt x="142" y="19"/>
                  </a:lnTo>
                  <a:lnTo>
                    <a:pt x="145" y="19"/>
                  </a:lnTo>
                  <a:lnTo>
                    <a:pt x="148" y="18"/>
                  </a:lnTo>
                  <a:lnTo>
                    <a:pt x="151" y="17"/>
                  </a:lnTo>
                  <a:lnTo>
                    <a:pt x="153" y="17"/>
                  </a:lnTo>
                  <a:lnTo>
                    <a:pt x="156" y="16"/>
                  </a:lnTo>
                  <a:lnTo>
                    <a:pt x="159" y="15"/>
                  </a:lnTo>
                  <a:lnTo>
                    <a:pt x="162" y="13"/>
                  </a:lnTo>
                  <a:lnTo>
                    <a:pt x="164" y="13"/>
                  </a:lnTo>
                  <a:lnTo>
                    <a:pt x="167" y="12"/>
                  </a:lnTo>
                  <a:lnTo>
                    <a:pt x="170" y="11"/>
                  </a:lnTo>
                  <a:lnTo>
                    <a:pt x="173" y="10"/>
                  </a:lnTo>
                  <a:lnTo>
                    <a:pt x="176" y="9"/>
                  </a:lnTo>
                  <a:lnTo>
                    <a:pt x="178" y="9"/>
                  </a:lnTo>
                  <a:lnTo>
                    <a:pt x="181" y="8"/>
                  </a:lnTo>
                  <a:lnTo>
                    <a:pt x="184" y="8"/>
                  </a:lnTo>
                  <a:lnTo>
                    <a:pt x="187" y="7"/>
                  </a:lnTo>
                  <a:lnTo>
                    <a:pt x="189" y="7"/>
                  </a:lnTo>
                  <a:lnTo>
                    <a:pt x="192" y="7"/>
                  </a:lnTo>
                  <a:lnTo>
                    <a:pt x="195" y="6"/>
                  </a:lnTo>
                  <a:lnTo>
                    <a:pt x="198" y="6"/>
                  </a:lnTo>
                  <a:lnTo>
                    <a:pt x="201" y="6"/>
                  </a:lnTo>
                  <a:lnTo>
                    <a:pt x="203" y="6"/>
                  </a:lnTo>
                  <a:lnTo>
                    <a:pt x="206" y="6"/>
                  </a:lnTo>
                  <a:lnTo>
                    <a:pt x="209" y="6"/>
                  </a:lnTo>
                  <a:lnTo>
                    <a:pt x="212" y="5"/>
                  </a:lnTo>
                  <a:lnTo>
                    <a:pt x="214" y="5"/>
                  </a:lnTo>
                  <a:lnTo>
                    <a:pt x="217" y="5"/>
                  </a:lnTo>
                  <a:lnTo>
                    <a:pt x="220" y="5"/>
                  </a:lnTo>
                  <a:lnTo>
                    <a:pt x="223" y="5"/>
                  </a:lnTo>
                  <a:lnTo>
                    <a:pt x="226" y="5"/>
                  </a:lnTo>
                  <a:lnTo>
                    <a:pt x="228" y="4"/>
                  </a:lnTo>
                  <a:lnTo>
                    <a:pt x="231" y="4"/>
                  </a:lnTo>
                  <a:lnTo>
                    <a:pt x="234" y="4"/>
                  </a:lnTo>
                  <a:lnTo>
                    <a:pt x="237" y="4"/>
                  </a:lnTo>
                  <a:lnTo>
                    <a:pt x="239" y="4"/>
                  </a:lnTo>
                  <a:lnTo>
                    <a:pt x="242" y="4"/>
                  </a:lnTo>
                  <a:lnTo>
                    <a:pt x="245" y="4"/>
                  </a:lnTo>
                  <a:lnTo>
                    <a:pt x="248" y="4"/>
                  </a:lnTo>
                  <a:lnTo>
                    <a:pt x="251" y="4"/>
                  </a:lnTo>
                </a:path>
              </a:pathLst>
            </a:custGeom>
            <a:noFill/>
            <a:ln w="12700" cmpd="sng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5" name="Rectangle 551"/>
            <p:cNvSpPr>
              <a:spLocks noChangeArrowheads="1"/>
            </p:cNvSpPr>
            <p:nvPr/>
          </p:nvSpPr>
          <p:spPr bwMode="auto">
            <a:xfrm>
              <a:off x="3396" y="4722"/>
              <a:ext cx="204" cy="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buFont typeface="Arial" charset="0"/>
                <a:buNone/>
              </a:pPr>
              <a:r>
                <a:rPr lang="en-US" altLang="hu-HU" sz="900" b="1">
                  <a:solidFill>
                    <a:srgbClr val="0D0D0D"/>
                  </a:solidFill>
                  <a:latin typeface="Optima HU Rg"/>
                </a:rPr>
                <a:t>1</a:t>
              </a:r>
              <a:r>
                <a:rPr lang="hu-HU" altLang="hu-HU" sz="900" b="1">
                  <a:solidFill>
                    <a:srgbClr val="0D0D0D"/>
                  </a:solidFill>
                  <a:latin typeface="Optima HU Rg"/>
                </a:rPr>
                <a:t>0</a:t>
              </a:r>
              <a:r>
                <a:rPr lang="en-US" altLang="hu-HU" sz="900" b="1">
                  <a:solidFill>
                    <a:srgbClr val="0D0D0D"/>
                  </a:solidFill>
                  <a:latin typeface="Optima HU Rg"/>
                </a:rPr>
                <a:t> ms</a:t>
              </a:r>
            </a:p>
          </p:txBody>
        </p:sp>
        <p:sp>
          <p:nvSpPr>
            <p:cNvPr id="32886" name="Rectangle 552"/>
            <p:cNvSpPr>
              <a:spLocks noChangeArrowheads="1"/>
            </p:cNvSpPr>
            <p:nvPr/>
          </p:nvSpPr>
          <p:spPr bwMode="auto">
            <a:xfrm rot="-5400000" flipH="1" flipV="1">
              <a:off x="3486" y="4577"/>
              <a:ext cx="238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buFont typeface="Arial" charset="0"/>
                <a:buNone/>
              </a:pPr>
              <a:r>
                <a:rPr lang="hu-HU" altLang="hu-HU" sz="900" b="1">
                  <a:solidFill>
                    <a:srgbClr val="0D0D0D"/>
                  </a:solidFill>
                  <a:latin typeface="Optima HU Rg"/>
                </a:rPr>
                <a:t>100 pA</a:t>
              </a:r>
              <a:endParaRPr lang="en-US" altLang="hu-HU" sz="900" b="1">
                <a:solidFill>
                  <a:srgbClr val="0D0D0D"/>
                </a:solidFill>
                <a:latin typeface="Optima HU Rg"/>
              </a:endParaRPr>
            </a:p>
          </p:txBody>
        </p:sp>
        <p:sp>
          <p:nvSpPr>
            <p:cNvPr id="32887" name="Line 553"/>
            <p:cNvSpPr>
              <a:spLocks noChangeShapeType="1"/>
            </p:cNvSpPr>
            <p:nvPr/>
          </p:nvSpPr>
          <p:spPr bwMode="auto">
            <a:xfrm flipH="1" flipV="1">
              <a:off x="3422" y="4697"/>
              <a:ext cx="118" cy="0"/>
            </a:xfrm>
            <a:prstGeom prst="line">
              <a:avLst/>
            </a:prstGeom>
            <a:noFill/>
            <a:ln w="11176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88" name="Line 554"/>
            <p:cNvSpPr>
              <a:spLocks noChangeAspect="1" noChangeShapeType="1"/>
            </p:cNvSpPr>
            <p:nvPr/>
          </p:nvSpPr>
          <p:spPr bwMode="auto">
            <a:xfrm flipH="1">
              <a:off x="3539" y="4542"/>
              <a:ext cx="0" cy="152"/>
            </a:xfrm>
            <a:prstGeom prst="line">
              <a:avLst/>
            </a:prstGeom>
            <a:noFill/>
            <a:ln w="11113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798" name="Text Box 218"/>
          <p:cNvSpPr txBox="1">
            <a:spLocks noChangeArrowheads="1"/>
          </p:cNvSpPr>
          <p:nvPr/>
        </p:nvSpPr>
        <p:spPr bwMode="auto">
          <a:xfrm>
            <a:off x="3952875" y="4692650"/>
            <a:ext cx="217488" cy="2746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61200" rIns="61200">
            <a:spAutoFit/>
          </a:bodyPr>
          <a:lstStyle/>
          <a:p>
            <a:pPr>
              <a:buFont typeface="Arial" charset="0"/>
              <a:buNone/>
            </a:pPr>
            <a:r>
              <a:rPr lang="en-US" altLang="hu-HU" sz="1200" b="1">
                <a:solidFill>
                  <a:srgbClr val="0D0D0D"/>
                </a:solidFill>
                <a:latin typeface="Optima HU Rg"/>
              </a:rPr>
              <a:t>h</a:t>
            </a:r>
          </a:p>
        </p:txBody>
      </p:sp>
      <p:sp>
        <p:nvSpPr>
          <p:cNvPr id="32799" name="Szövegdoboz 223"/>
          <p:cNvSpPr txBox="1">
            <a:spLocks noChangeArrowheads="1"/>
          </p:cNvSpPr>
          <p:nvPr/>
        </p:nvSpPr>
        <p:spPr bwMode="auto">
          <a:xfrm>
            <a:off x="5386388" y="5597525"/>
            <a:ext cx="9382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hu-HU" altLang="hu-HU" sz="900" b="1" i="1">
                <a:solidFill>
                  <a:srgbClr val="0D0D0D"/>
                </a:solidFill>
                <a:latin typeface="Optima HU Rg"/>
              </a:rPr>
              <a:t>Recording in</a:t>
            </a:r>
            <a:r>
              <a:rPr lang="hu-HU" altLang="hu-HU" sz="900" b="1">
                <a:solidFill>
                  <a:srgbClr val="0D0D0D"/>
                </a:solidFill>
                <a:latin typeface="Optima HU Rg"/>
              </a:rPr>
              <a:t> MBH </a:t>
            </a:r>
            <a:endParaRPr lang="hu-HU" altLang="hu-HU" sz="900" b="1" i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2800" name="Text Box 218"/>
          <p:cNvSpPr txBox="1">
            <a:spLocks noChangeArrowheads="1"/>
          </p:cNvSpPr>
          <p:nvPr/>
        </p:nvSpPr>
        <p:spPr bwMode="auto">
          <a:xfrm>
            <a:off x="6265863" y="4687888"/>
            <a:ext cx="166687" cy="276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61200" rIns="61200">
            <a:spAutoFit/>
          </a:bodyPr>
          <a:lstStyle/>
          <a:p>
            <a:pPr>
              <a:buFont typeface="Arial" charset="0"/>
              <a:buNone/>
            </a:pPr>
            <a:r>
              <a:rPr lang="hu-HU" altLang="hu-HU" sz="1200" b="1">
                <a:solidFill>
                  <a:srgbClr val="0D0D0D"/>
                </a:solidFill>
                <a:latin typeface="Optima HU Rg"/>
              </a:rPr>
              <a:t>i</a:t>
            </a:r>
            <a:endParaRPr lang="en-US" altLang="hu-HU" sz="1200" b="1">
              <a:solidFill>
                <a:srgbClr val="0D0D0D"/>
              </a:solidFill>
              <a:latin typeface="Optima HU Rg"/>
            </a:endParaRPr>
          </a:p>
        </p:txBody>
      </p:sp>
      <p:grpSp>
        <p:nvGrpSpPr>
          <p:cNvPr id="32801" name="Group 287"/>
          <p:cNvGrpSpPr>
            <a:grpSpLocks/>
          </p:cNvGrpSpPr>
          <p:nvPr/>
        </p:nvGrpSpPr>
        <p:grpSpPr bwMode="auto">
          <a:xfrm>
            <a:off x="4081463" y="2214563"/>
            <a:ext cx="1839912" cy="2465387"/>
            <a:chOff x="714" y="2147"/>
            <a:chExt cx="1159" cy="1553"/>
          </a:xfrm>
        </p:grpSpPr>
        <p:sp>
          <p:nvSpPr>
            <p:cNvPr id="32857" name="Line 17"/>
            <p:cNvSpPr>
              <a:spLocks noChangeAspect="1" noChangeShapeType="1"/>
            </p:cNvSpPr>
            <p:nvPr/>
          </p:nvSpPr>
          <p:spPr bwMode="auto">
            <a:xfrm>
              <a:off x="1217" y="2675"/>
              <a:ext cx="0" cy="1025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8" name="Line 18"/>
            <p:cNvSpPr>
              <a:spLocks noChangeAspect="1" noChangeShapeType="1"/>
            </p:cNvSpPr>
            <p:nvPr/>
          </p:nvSpPr>
          <p:spPr bwMode="auto">
            <a:xfrm rot="-5400000">
              <a:off x="1219" y="2674"/>
              <a:ext cx="0" cy="101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9" name="Line 19"/>
            <p:cNvSpPr>
              <a:spLocks noChangeAspect="1" noChangeShapeType="1"/>
            </p:cNvSpPr>
            <p:nvPr/>
          </p:nvSpPr>
          <p:spPr bwMode="auto">
            <a:xfrm rot="-5400000">
              <a:off x="1221" y="3187"/>
              <a:ext cx="0" cy="101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60" name="Line 20"/>
            <p:cNvSpPr>
              <a:spLocks noChangeAspect="1" noChangeShapeType="1"/>
            </p:cNvSpPr>
            <p:nvPr/>
          </p:nvSpPr>
          <p:spPr bwMode="auto">
            <a:xfrm rot="-5400000">
              <a:off x="1221" y="3195"/>
              <a:ext cx="0" cy="101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2861" name="Picture 362" descr="m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24" y="2166"/>
              <a:ext cx="1104" cy="1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862" name="Line 369"/>
            <p:cNvSpPr>
              <a:spLocks noChangeAspect="1" noChangeShapeType="1"/>
            </p:cNvSpPr>
            <p:nvPr/>
          </p:nvSpPr>
          <p:spPr bwMode="auto">
            <a:xfrm>
              <a:off x="743" y="3646"/>
              <a:ext cx="307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2863" name="Picture 371" descr="small"/>
            <p:cNvPicPr>
              <a:picLocks noChangeAspect="1" noChangeArrowheads="1"/>
            </p:cNvPicPr>
            <p:nvPr/>
          </p:nvPicPr>
          <p:blipFill>
            <a:blip r:embed="rId6"/>
            <a:srcRect r="75163" b="2299"/>
            <a:stretch>
              <a:fillRect/>
            </a:stretch>
          </p:blipFill>
          <p:spPr bwMode="auto">
            <a:xfrm>
              <a:off x="1477" y="2167"/>
              <a:ext cx="351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864" name="Rectangle 372"/>
            <p:cNvSpPr>
              <a:spLocks noChangeAspect="1" noChangeArrowheads="1"/>
            </p:cNvSpPr>
            <p:nvPr/>
          </p:nvSpPr>
          <p:spPr bwMode="auto">
            <a:xfrm>
              <a:off x="1441" y="2147"/>
              <a:ext cx="32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en-US" altLang="hu-HU" sz="900" b="1">
                  <a:solidFill>
                    <a:srgbClr val="66FFFF"/>
                  </a:solidFill>
                  <a:latin typeface="Optima HU Rg"/>
                </a:rPr>
                <a:t>Merge</a:t>
              </a:r>
            </a:p>
          </p:txBody>
        </p:sp>
        <p:pic>
          <p:nvPicPr>
            <p:cNvPr id="32865" name="Picture 374" descr="small"/>
            <p:cNvPicPr>
              <a:picLocks noChangeAspect="1" noChangeArrowheads="1"/>
            </p:cNvPicPr>
            <p:nvPr/>
          </p:nvPicPr>
          <p:blipFill>
            <a:blip r:embed="rId6"/>
            <a:srcRect l="50000" r="25055" b="2299"/>
            <a:stretch>
              <a:fillRect/>
            </a:stretch>
          </p:blipFill>
          <p:spPr bwMode="auto">
            <a:xfrm>
              <a:off x="1477" y="2504"/>
              <a:ext cx="351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866" name="Rectangle 375"/>
            <p:cNvSpPr>
              <a:spLocks noChangeAspect="1" noChangeArrowheads="1"/>
            </p:cNvSpPr>
            <p:nvPr/>
          </p:nvSpPr>
          <p:spPr bwMode="auto">
            <a:xfrm>
              <a:off x="1441" y="2484"/>
              <a:ext cx="29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hu-HU" altLang="hu-HU" sz="900" b="1">
                  <a:solidFill>
                    <a:srgbClr val="00FF00"/>
                  </a:solidFill>
                  <a:latin typeface="Optima HU Rg"/>
                </a:rPr>
                <a:t>e</a:t>
              </a:r>
              <a:r>
                <a:rPr lang="en-US" altLang="hu-HU" sz="900" b="1">
                  <a:solidFill>
                    <a:srgbClr val="00FF00"/>
                  </a:solidFill>
                  <a:latin typeface="Optima HU Rg"/>
                </a:rPr>
                <a:t>YFP</a:t>
              </a:r>
            </a:p>
          </p:txBody>
        </p:sp>
        <p:pic>
          <p:nvPicPr>
            <p:cNvPr id="32867" name="Picture 377" descr="small"/>
            <p:cNvPicPr>
              <a:picLocks noChangeAspect="1" noChangeArrowheads="1"/>
            </p:cNvPicPr>
            <p:nvPr/>
          </p:nvPicPr>
          <p:blipFill>
            <a:blip r:embed="rId6"/>
            <a:srcRect l="75381" b="2011"/>
            <a:stretch>
              <a:fillRect/>
            </a:stretch>
          </p:blipFill>
          <p:spPr bwMode="auto">
            <a:xfrm>
              <a:off x="1477" y="2839"/>
              <a:ext cx="351" cy="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868" name="Rectangle 378"/>
            <p:cNvSpPr>
              <a:spLocks noChangeAspect="1" noChangeArrowheads="1"/>
            </p:cNvSpPr>
            <p:nvPr/>
          </p:nvSpPr>
          <p:spPr bwMode="auto">
            <a:xfrm>
              <a:off x="1441" y="2819"/>
              <a:ext cx="392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hu-HU" altLang="hu-HU" sz="900" b="1">
                  <a:solidFill>
                    <a:srgbClr val="3333FF"/>
                  </a:solidFill>
                  <a:latin typeface="Optima HU Rg"/>
                </a:rPr>
                <a:t>v</a:t>
              </a:r>
              <a:r>
                <a:rPr lang="en-US" altLang="hu-HU" sz="900" b="1">
                  <a:solidFill>
                    <a:srgbClr val="3333FF"/>
                  </a:solidFill>
                  <a:latin typeface="Optima HU Rg"/>
                </a:rPr>
                <a:t>GLUT1</a:t>
              </a:r>
            </a:p>
          </p:txBody>
        </p:sp>
        <p:sp>
          <p:nvSpPr>
            <p:cNvPr id="32869" name="Text Box 419"/>
            <p:cNvSpPr txBox="1">
              <a:spLocks noChangeAspect="1" noChangeArrowheads="1"/>
            </p:cNvSpPr>
            <p:nvPr/>
          </p:nvSpPr>
          <p:spPr bwMode="auto">
            <a:xfrm>
              <a:off x="756" y="3514"/>
              <a:ext cx="28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en-US" altLang="hu-HU" sz="900" b="1">
                  <a:solidFill>
                    <a:schemeClr val="bg1"/>
                  </a:solidFill>
                  <a:latin typeface="Optima HU Rg"/>
                </a:rPr>
                <a:t>5 μm</a:t>
              </a:r>
            </a:p>
          </p:txBody>
        </p:sp>
        <p:pic>
          <p:nvPicPr>
            <p:cNvPr id="32870" name="Picture 381" descr="small"/>
            <p:cNvPicPr>
              <a:picLocks noChangeAspect="1" noChangeArrowheads="1"/>
            </p:cNvPicPr>
            <p:nvPr/>
          </p:nvPicPr>
          <p:blipFill>
            <a:blip r:embed="rId6"/>
            <a:srcRect l="24837" r="49892" b="2586"/>
            <a:stretch>
              <a:fillRect/>
            </a:stretch>
          </p:blipFill>
          <p:spPr bwMode="auto">
            <a:xfrm>
              <a:off x="1477" y="3180"/>
              <a:ext cx="351" cy="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871" name="Rectangle 382"/>
            <p:cNvSpPr>
              <a:spLocks noChangeAspect="1" noChangeArrowheads="1"/>
            </p:cNvSpPr>
            <p:nvPr/>
          </p:nvSpPr>
          <p:spPr bwMode="auto">
            <a:xfrm>
              <a:off x="1441" y="3162"/>
              <a:ext cx="308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hu-HU" altLang="hu-HU" sz="900" b="1">
                  <a:solidFill>
                    <a:srgbClr val="CC0000"/>
                  </a:solidFill>
                  <a:latin typeface="Optima HU Rg"/>
                </a:rPr>
                <a:t>v</a:t>
              </a:r>
              <a:r>
                <a:rPr lang="en-US" altLang="hu-HU" sz="900" b="1">
                  <a:solidFill>
                    <a:srgbClr val="CC0000"/>
                  </a:solidFill>
                  <a:latin typeface="Optima HU Rg"/>
                </a:rPr>
                <a:t>GAT</a:t>
              </a:r>
            </a:p>
          </p:txBody>
        </p:sp>
        <p:sp>
          <p:nvSpPr>
            <p:cNvPr id="32872" name="Text Box 419"/>
            <p:cNvSpPr txBox="1">
              <a:spLocks noChangeAspect="1" noChangeArrowheads="1"/>
            </p:cNvSpPr>
            <p:nvPr/>
          </p:nvSpPr>
          <p:spPr bwMode="auto">
            <a:xfrm>
              <a:off x="1589" y="3514"/>
              <a:ext cx="284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en-US" altLang="hu-HU" sz="900" b="1">
                  <a:solidFill>
                    <a:schemeClr val="bg1"/>
                  </a:solidFill>
                  <a:latin typeface="Optima HU Rg"/>
                </a:rPr>
                <a:t>2 μm</a:t>
              </a:r>
            </a:p>
          </p:txBody>
        </p:sp>
        <p:sp>
          <p:nvSpPr>
            <p:cNvPr id="32873" name="Line 386"/>
            <p:cNvSpPr>
              <a:spLocks noChangeAspect="1" noChangeShapeType="1"/>
            </p:cNvSpPr>
            <p:nvPr/>
          </p:nvSpPr>
          <p:spPr bwMode="auto">
            <a:xfrm>
              <a:off x="1477" y="2165"/>
              <a:ext cx="0" cy="1531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4" name="Line 387"/>
            <p:cNvSpPr>
              <a:spLocks noChangeAspect="1" noChangeShapeType="1"/>
            </p:cNvSpPr>
            <p:nvPr/>
          </p:nvSpPr>
          <p:spPr bwMode="auto">
            <a:xfrm>
              <a:off x="1477" y="3182"/>
              <a:ext cx="36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5" name="Line 388"/>
            <p:cNvSpPr>
              <a:spLocks noChangeAspect="1" noChangeShapeType="1"/>
            </p:cNvSpPr>
            <p:nvPr/>
          </p:nvSpPr>
          <p:spPr bwMode="auto">
            <a:xfrm>
              <a:off x="1477" y="2839"/>
              <a:ext cx="36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6" name="Line 389"/>
            <p:cNvSpPr>
              <a:spLocks noChangeAspect="1" noChangeShapeType="1"/>
            </p:cNvSpPr>
            <p:nvPr/>
          </p:nvSpPr>
          <p:spPr bwMode="auto">
            <a:xfrm>
              <a:off x="1477" y="2504"/>
              <a:ext cx="362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77" name="Rectangle 403"/>
            <p:cNvSpPr>
              <a:spLocks noChangeArrowheads="1"/>
            </p:cNvSpPr>
            <p:nvPr/>
          </p:nvSpPr>
          <p:spPr bwMode="auto">
            <a:xfrm>
              <a:off x="873" y="2166"/>
              <a:ext cx="354" cy="345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endParaRPr lang="hu-HU" altLang="en-US" sz="900" b="1">
                <a:solidFill>
                  <a:srgbClr val="0D0D0D"/>
                </a:solidFill>
                <a:latin typeface="Optima HU Rg"/>
              </a:endParaRPr>
            </a:p>
          </p:txBody>
        </p:sp>
        <p:sp>
          <p:nvSpPr>
            <p:cNvPr id="32878" name="Háromszög 2"/>
            <p:cNvSpPr>
              <a:spLocks noChangeArrowheads="1"/>
            </p:cNvSpPr>
            <p:nvPr/>
          </p:nvSpPr>
          <p:spPr bwMode="auto">
            <a:xfrm rot="7737476">
              <a:off x="878" y="2261"/>
              <a:ext cx="79" cy="12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hu-HU" altLang="hu-HU" sz="900" b="1">
                <a:solidFill>
                  <a:srgbClr val="0D0D0D"/>
                </a:solidFill>
                <a:latin typeface="Optima HU Rg"/>
              </a:endParaRPr>
            </a:p>
          </p:txBody>
        </p:sp>
        <p:sp>
          <p:nvSpPr>
            <p:cNvPr id="32879" name="Háromszög 268"/>
            <p:cNvSpPr>
              <a:spLocks noChangeArrowheads="1"/>
            </p:cNvSpPr>
            <p:nvPr/>
          </p:nvSpPr>
          <p:spPr bwMode="auto">
            <a:xfrm rot="7737476">
              <a:off x="1081" y="2866"/>
              <a:ext cx="79" cy="12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hu-HU" altLang="hu-HU" sz="900" b="1">
                <a:solidFill>
                  <a:srgbClr val="0D0D0D"/>
                </a:solidFill>
                <a:latin typeface="Optima HU Rg"/>
              </a:endParaRPr>
            </a:p>
          </p:txBody>
        </p:sp>
        <p:sp>
          <p:nvSpPr>
            <p:cNvPr id="32880" name="Háromszög 269"/>
            <p:cNvSpPr>
              <a:spLocks noChangeArrowheads="1"/>
            </p:cNvSpPr>
            <p:nvPr/>
          </p:nvSpPr>
          <p:spPr bwMode="auto">
            <a:xfrm rot="7737476">
              <a:off x="1174" y="3044"/>
              <a:ext cx="79" cy="12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hu-HU" altLang="hu-HU" sz="900" b="1">
                <a:solidFill>
                  <a:srgbClr val="0D0D0D"/>
                </a:solidFill>
                <a:latin typeface="Optima HU Rg"/>
              </a:endParaRPr>
            </a:p>
          </p:txBody>
        </p:sp>
        <p:sp>
          <p:nvSpPr>
            <p:cNvPr id="32881" name="Háromszög 270"/>
            <p:cNvSpPr>
              <a:spLocks noChangeArrowheads="1"/>
            </p:cNvSpPr>
            <p:nvPr/>
          </p:nvSpPr>
          <p:spPr bwMode="auto">
            <a:xfrm rot="7737476">
              <a:off x="1124" y="3483"/>
              <a:ext cx="79" cy="12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hu-HU" altLang="hu-HU" sz="900" b="1">
                <a:solidFill>
                  <a:srgbClr val="0D0D0D"/>
                </a:solidFill>
                <a:latin typeface="Optima HU Rg"/>
              </a:endParaRPr>
            </a:p>
          </p:txBody>
        </p:sp>
        <p:sp>
          <p:nvSpPr>
            <p:cNvPr id="32882" name="Háromszög 271"/>
            <p:cNvSpPr>
              <a:spLocks noChangeArrowheads="1"/>
            </p:cNvSpPr>
            <p:nvPr/>
          </p:nvSpPr>
          <p:spPr bwMode="auto">
            <a:xfrm rot="7737476">
              <a:off x="997" y="2256"/>
              <a:ext cx="79" cy="123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buFont typeface="Arial" charset="0"/>
                <a:buNone/>
              </a:pPr>
              <a:endParaRPr lang="hu-HU" altLang="hu-HU" sz="900" b="1">
                <a:solidFill>
                  <a:srgbClr val="0D0D0D"/>
                </a:solidFill>
                <a:latin typeface="Optima HU Rg"/>
              </a:endParaRPr>
            </a:p>
          </p:txBody>
        </p:sp>
      </p:grpSp>
      <p:grpSp>
        <p:nvGrpSpPr>
          <p:cNvPr id="32802" name="Group 254"/>
          <p:cNvGrpSpPr>
            <a:grpSpLocks/>
          </p:cNvGrpSpPr>
          <p:nvPr/>
        </p:nvGrpSpPr>
        <p:grpSpPr bwMode="auto">
          <a:xfrm>
            <a:off x="4397375" y="4918075"/>
            <a:ext cx="1423988" cy="1689100"/>
            <a:chOff x="913" y="3843"/>
            <a:chExt cx="897" cy="1064"/>
          </a:xfrm>
        </p:grpSpPr>
        <p:pic>
          <p:nvPicPr>
            <p:cNvPr id="32842" name="Kép 4"/>
            <p:cNvPicPr>
              <a:picLocks noChangeAspect="1"/>
            </p:cNvPicPr>
            <p:nvPr/>
          </p:nvPicPr>
          <p:blipFill>
            <a:blip r:embed="rId7"/>
            <a:srcRect r="16502"/>
            <a:stretch>
              <a:fillRect/>
            </a:stretch>
          </p:blipFill>
          <p:spPr bwMode="auto">
            <a:xfrm>
              <a:off x="915" y="3919"/>
              <a:ext cx="846" cy="397"/>
            </a:xfrm>
            <a:prstGeom prst="rect">
              <a:avLst/>
            </a:prstGeom>
            <a:gradFill rotWithShape="0">
              <a:gsLst>
                <a:gs pos="0">
                  <a:srgbClr val="FBEAC7"/>
                </a:gs>
                <a:gs pos="17999">
                  <a:srgbClr val="FEE7F2"/>
                </a:gs>
                <a:gs pos="20000">
                  <a:srgbClr val="FAC77D"/>
                </a:gs>
                <a:gs pos="61000">
                  <a:srgbClr val="FBA97D"/>
                </a:gs>
                <a:gs pos="82001">
                  <a:srgbClr val="FBD49C"/>
                </a:gs>
                <a:gs pos="100000">
                  <a:srgbClr val="FEE7F2"/>
                </a:gs>
              </a:gsLst>
              <a:lin ang="5400000"/>
            </a:gradFill>
            <a:ln w="9525">
              <a:noFill/>
              <a:miter lim="800000"/>
              <a:headEnd/>
              <a:tailEnd/>
            </a:ln>
          </p:spPr>
        </p:pic>
        <p:sp>
          <p:nvSpPr>
            <p:cNvPr id="255" name="Szabadkézi sokszög 254"/>
            <p:cNvSpPr/>
            <p:nvPr/>
          </p:nvSpPr>
          <p:spPr bwMode="auto">
            <a:xfrm>
              <a:off x="1110" y="4045"/>
              <a:ext cx="171" cy="156"/>
            </a:xfrm>
            <a:custGeom>
              <a:avLst/>
              <a:gdLst>
                <a:gd name="connsiteX0" fmla="*/ 0 w 1657350"/>
                <a:gd name="connsiteY0" fmla="*/ 0 h 1533525"/>
                <a:gd name="connsiteX1" fmla="*/ 47625 w 1657350"/>
                <a:gd name="connsiteY1" fmla="*/ 190500 h 1533525"/>
                <a:gd name="connsiteX2" fmla="*/ 247650 w 1657350"/>
                <a:gd name="connsiteY2" fmla="*/ 485775 h 1533525"/>
                <a:gd name="connsiteX3" fmla="*/ 647700 w 1657350"/>
                <a:gd name="connsiteY3" fmla="*/ 866775 h 1533525"/>
                <a:gd name="connsiteX4" fmla="*/ 1362075 w 1657350"/>
                <a:gd name="connsiteY4" fmla="*/ 1400175 h 1533525"/>
                <a:gd name="connsiteX5" fmla="*/ 1657350 w 1657350"/>
                <a:gd name="connsiteY5" fmla="*/ 1533525 h 1533525"/>
                <a:gd name="connsiteX6" fmla="*/ 1657350 w 1657350"/>
                <a:gd name="connsiteY6" fmla="*/ 1533525 h 153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57350" h="1533525">
                  <a:moveTo>
                    <a:pt x="0" y="0"/>
                  </a:moveTo>
                  <a:cubicBezTo>
                    <a:pt x="3175" y="54768"/>
                    <a:pt x="6350" y="109537"/>
                    <a:pt x="47625" y="190500"/>
                  </a:cubicBezTo>
                  <a:cubicBezTo>
                    <a:pt x="88900" y="271463"/>
                    <a:pt x="147638" y="373063"/>
                    <a:pt x="247650" y="485775"/>
                  </a:cubicBezTo>
                  <a:cubicBezTo>
                    <a:pt x="347663" y="598488"/>
                    <a:pt x="461962" y="714375"/>
                    <a:pt x="647700" y="866775"/>
                  </a:cubicBezTo>
                  <a:cubicBezTo>
                    <a:pt x="833438" y="1019175"/>
                    <a:pt x="1193800" y="1289050"/>
                    <a:pt x="1362075" y="1400175"/>
                  </a:cubicBezTo>
                  <a:cubicBezTo>
                    <a:pt x="1530350" y="1511300"/>
                    <a:pt x="1657350" y="1533525"/>
                    <a:pt x="1657350" y="1533525"/>
                  </a:cubicBezTo>
                  <a:lnTo>
                    <a:pt x="1657350" y="1533525"/>
                  </a:lnTo>
                </a:path>
              </a:pathLst>
            </a:custGeom>
            <a:noFill/>
            <a:ln>
              <a:solidFill>
                <a:srgbClr val="33D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900" b="1"/>
            </a:p>
          </p:txBody>
        </p:sp>
        <p:sp>
          <p:nvSpPr>
            <p:cNvPr id="32844" name="Oval 909"/>
            <p:cNvSpPr>
              <a:spLocks noChangeAspect="1" noChangeArrowheads="1"/>
            </p:cNvSpPr>
            <p:nvPr/>
          </p:nvSpPr>
          <p:spPr bwMode="auto">
            <a:xfrm>
              <a:off x="1082" y="3999"/>
              <a:ext cx="58" cy="94"/>
            </a:xfrm>
            <a:prstGeom prst="ellipse">
              <a:avLst/>
            </a:prstGeom>
            <a:solidFill>
              <a:srgbClr val="33D600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endParaRPr lang="hu-HU" altLang="hu-HU" sz="900" b="1">
                <a:solidFill>
                  <a:srgbClr val="0D0D0D"/>
                </a:solidFill>
                <a:latin typeface="Optima HU Rg"/>
              </a:endParaRPr>
            </a:p>
          </p:txBody>
        </p:sp>
        <p:cxnSp>
          <p:nvCxnSpPr>
            <p:cNvPr id="262" name="Egyenes összekötő 261"/>
            <p:cNvCxnSpPr/>
            <p:nvPr/>
          </p:nvCxnSpPr>
          <p:spPr>
            <a:xfrm>
              <a:off x="1260" y="3843"/>
              <a:ext cx="0" cy="386"/>
            </a:xfrm>
            <a:prstGeom prst="line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6" name="Csoportba foglalás 215"/>
            <p:cNvGrpSpPr/>
            <p:nvPr/>
          </p:nvGrpSpPr>
          <p:grpSpPr>
            <a:xfrm>
              <a:off x="926" y="4446"/>
              <a:ext cx="884" cy="461"/>
              <a:chOff x="388109" y="3331697"/>
              <a:chExt cx="3006602" cy="1717155"/>
            </a:xfrm>
            <a:scene3d>
              <a:camera prst="orthographicFront">
                <a:rot lat="2013448" lon="8477125" rev="19842593"/>
              </a:camera>
              <a:lightRig rig="threePt" dir="t"/>
            </a:scene3d>
          </p:grpSpPr>
          <p:sp>
            <p:nvSpPr>
              <p:cNvPr id="229" name="Szabadkézi sokszög 228"/>
              <p:cNvSpPr/>
              <p:nvPr/>
            </p:nvSpPr>
            <p:spPr>
              <a:xfrm>
                <a:off x="936037" y="3331697"/>
                <a:ext cx="2458674" cy="1715135"/>
              </a:xfrm>
              <a:custGeom>
                <a:avLst/>
                <a:gdLst>
                  <a:gd name="connsiteX0" fmla="*/ 1073519 w 2781336"/>
                  <a:gd name="connsiteY0" fmla="*/ 395562 h 1715135"/>
                  <a:gd name="connsiteX1" fmla="*/ 1083044 w 2781336"/>
                  <a:gd name="connsiteY1" fmla="*/ 119337 h 1715135"/>
                  <a:gd name="connsiteX2" fmla="*/ 1083044 w 2781336"/>
                  <a:gd name="connsiteY2" fmla="*/ 74093 h 1715135"/>
                  <a:gd name="connsiteX3" fmla="*/ 1104475 w 2781336"/>
                  <a:gd name="connsiteY3" fmla="*/ 43137 h 1715135"/>
                  <a:gd name="connsiteX4" fmla="*/ 1209250 w 2781336"/>
                  <a:gd name="connsiteY4" fmla="*/ 14562 h 1715135"/>
                  <a:gd name="connsiteX5" fmla="*/ 1411656 w 2781336"/>
                  <a:gd name="connsiteY5" fmla="*/ 275 h 1715135"/>
                  <a:gd name="connsiteX6" fmla="*/ 1671212 w 2781336"/>
                  <a:gd name="connsiteY6" fmla="*/ 26468 h 1715135"/>
                  <a:gd name="connsiteX7" fmla="*/ 1956962 w 2781336"/>
                  <a:gd name="connsiteY7" fmla="*/ 95525 h 1715135"/>
                  <a:gd name="connsiteX8" fmla="*/ 2247475 w 2781336"/>
                  <a:gd name="connsiteY8" fmla="*/ 209825 h 1715135"/>
                  <a:gd name="connsiteX9" fmla="*/ 2447500 w 2781336"/>
                  <a:gd name="connsiteY9" fmla="*/ 364606 h 1715135"/>
                  <a:gd name="connsiteX10" fmla="*/ 2559419 w 2781336"/>
                  <a:gd name="connsiteY10" fmla="*/ 476525 h 1715135"/>
                  <a:gd name="connsiteX11" fmla="*/ 2695150 w 2781336"/>
                  <a:gd name="connsiteY11" fmla="*/ 659881 h 1715135"/>
                  <a:gd name="connsiteX12" fmla="*/ 2752300 w 2781336"/>
                  <a:gd name="connsiteY12" fmla="*/ 821806 h 1715135"/>
                  <a:gd name="connsiteX13" fmla="*/ 2780875 w 2781336"/>
                  <a:gd name="connsiteY13" fmla="*/ 950393 h 1715135"/>
                  <a:gd name="connsiteX14" fmla="*/ 2766587 w 2781336"/>
                  <a:gd name="connsiteY14" fmla="*/ 1043262 h 1715135"/>
                  <a:gd name="connsiteX15" fmla="*/ 2723725 w 2781336"/>
                  <a:gd name="connsiteY15" fmla="*/ 1152800 h 1715135"/>
                  <a:gd name="connsiteX16" fmla="*/ 2692769 w 2781336"/>
                  <a:gd name="connsiteY16" fmla="*/ 1162325 h 1715135"/>
                  <a:gd name="connsiteX17" fmla="*/ 2688006 w 2781336"/>
                  <a:gd name="connsiteY17" fmla="*/ 1193281 h 1715135"/>
                  <a:gd name="connsiteX18" fmla="*/ 2692769 w 2781336"/>
                  <a:gd name="connsiteY18" fmla="*/ 1229000 h 1715135"/>
                  <a:gd name="connsiteX19" fmla="*/ 2673719 w 2781336"/>
                  <a:gd name="connsiteY19" fmla="*/ 1302818 h 1715135"/>
                  <a:gd name="connsiteX20" fmla="*/ 2633237 w 2781336"/>
                  <a:gd name="connsiteY20" fmla="*/ 1383781 h 1715135"/>
                  <a:gd name="connsiteX21" fmla="*/ 2566562 w 2781336"/>
                  <a:gd name="connsiteY21" fmla="*/ 1486175 h 1715135"/>
                  <a:gd name="connsiteX22" fmla="*/ 2457025 w 2781336"/>
                  <a:gd name="connsiteY22" fmla="*/ 1600475 h 1715135"/>
                  <a:gd name="connsiteX23" fmla="*/ 2392731 w 2781336"/>
                  <a:gd name="connsiteY23" fmla="*/ 1669531 h 1715135"/>
                  <a:gd name="connsiteX24" fmla="*/ 2307006 w 2781336"/>
                  <a:gd name="connsiteY24" fmla="*/ 1702868 h 1715135"/>
                  <a:gd name="connsiteX25" fmla="*/ 2197469 w 2781336"/>
                  <a:gd name="connsiteY25" fmla="*/ 1714775 h 1715135"/>
                  <a:gd name="connsiteX26" fmla="*/ 2123650 w 2781336"/>
                  <a:gd name="connsiteY26" fmla="*/ 1702868 h 1715135"/>
                  <a:gd name="connsiteX27" fmla="*/ 2076025 w 2781336"/>
                  <a:gd name="connsiteY27" fmla="*/ 1688581 h 1715135"/>
                  <a:gd name="connsiteX28" fmla="*/ 2004587 w 2781336"/>
                  <a:gd name="connsiteY28" fmla="*/ 1681437 h 1715135"/>
                  <a:gd name="connsiteX29" fmla="*/ 1923625 w 2781336"/>
                  <a:gd name="connsiteY29" fmla="*/ 1664768 h 1715135"/>
                  <a:gd name="connsiteX30" fmla="*/ 1866475 w 2781336"/>
                  <a:gd name="connsiteY30" fmla="*/ 1650481 h 1715135"/>
                  <a:gd name="connsiteX31" fmla="*/ 1787894 w 2781336"/>
                  <a:gd name="connsiteY31" fmla="*/ 1633812 h 1715135"/>
                  <a:gd name="connsiteX32" fmla="*/ 1723600 w 2781336"/>
                  <a:gd name="connsiteY32" fmla="*/ 1605237 h 1715135"/>
                  <a:gd name="connsiteX33" fmla="*/ 1671212 w 2781336"/>
                  <a:gd name="connsiteY33" fmla="*/ 1562375 h 1715135"/>
                  <a:gd name="connsiteX34" fmla="*/ 1666450 w 2781336"/>
                  <a:gd name="connsiteY34" fmla="*/ 1555231 h 1715135"/>
                  <a:gd name="connsiteX35" fmla="*/ 1599775 w 2781336"/>
                  <a:gd name="connsiteY35" fmla="*/ 1590950 h 1715135"/>
                  <a:gd name="connsiteX36" fmla="*/ 1497381 w 2781336"/>
                  <a:gd name="connsiteY36" fmla="*/ 1643337 h 1715135"/>
                  <a:gd name="connsiteX37" fmla="*/ 1356887 w 2781336"/>
                  <a:gd name="connsiteY37" fmla="*/ 1669531 h 1715135"/>
                  <a:gd name="connsiteX38" fmla="*/ 1166387 w 2781336"/>
                  <a:gd name="connsiteY38" fmla="*/ 1683818 h 1715135"/>
                  <a:gd name="connsiteX39" fmla="*/ 985412 w 2781336"/>
                  <a:gd name="connsiteY39" fmla="*/ 1681437 h 1715135"/>
                  <a:gd name="connsiteX40" fmla="*/ 818725 w 2781336"/>
                  <a:gd name="connsiteY40" fmla="*/ 1662387 h 1715135"/>
                  <a:gd name="connsiteX41" fmla="*/ 704425 w 2781336"/>
                  <a:gd name="connsiteY41" fmla="*/ 1636193 h 1715135"/>
                  <a:gd name="connsiteX42" fmla="*/ 594887 w 2781336"/>
                  <a:gd name="connsiteY42" fmla="*/ 1607618 h 1715135"/>
                  <a:gd name="connsiteX43" fmla="*/ 537737 w 2781336"/>
                  <a:gd name="connsiteY43" fmla="*/ 1559993 h 1715135"/>
                  <a:gd name="connsiteX44" fmla="*/ 516306 w 2781336"/>
                  <a:gd name="connsiteY44" fmla="*/ 1540943 h 1715135"/>
                  <a:gd name="connsiteX45" fmla="*/ 487731 w 2781336"/>
                  <a:gd name="connsiteY45" fmla="*/ 1550468 h 1715135"/>
                  <a:gd name="connsiteX46" fmla="*/ 444869 w 2781336"/>
                  <a:gd name="connsiteY46" fmla="*/ 1595712 h 1715135"/>
                  <a:gd name="connsiteX47" fmla="*/ 380575 w 2781336"/>
                  <a:gd name="connsiteY47" fmla="*/ 1624287 h 1715135"/>
                  <a:gd name="connsiteX48" fmla="*/ 292469 w 2781336"/>
                  <a:gd name="connsiteY48" fmla="*/ 1643337 h 1715135"/>
                  <a:gd name="connsiteX49" fmla="*/ 261512 w 2781336"/>
                  <a:gd name="connsiteY49" fmla="*/ 1638575 h 1715135"/>
                  <a:gd name="connsiteX50" fmla="*/ 149594 w 2781336"/>
                  <a:gd name="connsiteY50" fmla="*/ 1676675 h 1715135"/>
                  <a:gd name="connsiteX51" fmla="*/ 13862 w 2781336"/>
                  <a:gd name="connsiteY51" fmla="*/ 1712393 h 1715135"/>
                  <a:gd name="connsiteX52" fmla="*/ 11481 w 2781336"/>
                  <a:gd name="connsiteY52" fmla="*/ 1710012 h 1715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2781336" h="1715135">
                    <a:moveTo>
                      <a:pt x="1073519" y="395562"/>
                    </a:moveTo>
                    <a:cubicBezTo>
                      <a:pt x="1077488" y="284238"/>
                      <a:pt x="1081457" y="172915"/>
                      <a:pt x="1083044" y="119337"/>
                    </a:cubicBezTo>
                    <a:cubicBezTo>
                      <a:pt x="1084631" y="65759"/>
                      <a:pt x="1079472" y="86793"/>
                      <a:pt x="1083044" y="74093"/>
                    </a:cubicBezTo>
                    <a:cubicBezTo>
                      <a:pt x="1086616" y="61393"/>
                      <a:pt x="1083441" y="53059"/>
                      <a:pt x="1104475" y="43137"/>
                    </a:cubicBezTo>
                    <a:cubicBezTo>
                      <a:pt x="1125509" y="33215"/>
                      <a:pt x="1158053" y="21706"/>
                      <a:pt x="1209250" y="14562"/>
                    </a:cubicBezTo>
                    <a:cubicBezTo>
                      <a:pt x="1260447" y="7418"/>
                      <a:pt x="1334662" y="-1709"/>
                      <a:pt x="1411656" y="275"/>
                    </a:cubicBezTo>
                    <a:cubicBezTo>
                      <a:pt x="1488650" y="2259"/>
                      <a:pt x="1580328" y="10593"/>
                      <a:pt x="1671212" y="26468"/>
                    </a:cubicBezTo>
                    <a:cubicBezTo>
                      <a:pt x="1762096" y="42343"/>
                      <a:pt x="1860918" y="64966"/>
                      <a:pt x="1956962" y="95525"/>
                    </a:cubicBezTo>
                    <a:cubicBezTo>
                      <a:pt x="2053006" y="126084"/>
                      <a:pt x="2165719" y="164978"/>
                      <a:pt x="2247475" y="209825"/>
                    </a:cubicBezTo>
                    <a:cubicBezTo>
                      <a:pt x="2329231" y="254672"/>
                      <a:pt x="2395509" y="320156"/>
                      <a:pt x="2447500" y="364606"/>
                    </a:cubicBezTo>
                    <a:cubicBezTo>
                      <a:pt x="2499491" y="409056"/>
                      <a:pt x="2518144" y="427313"/>
                      <a:pt x="2559419" y="476525"/>
                    </a:cubicBezTo>
                    <a:cubicBezTo>
                      <a:pt x="2600694" y="525737"/>
                      <a:pt x="2663003" y="602334"/>
                      <a:pt x="2695150" y="659881"/>
                    </a:cubicBezTo>
                    <a:cubicBezTo>
                      <a:pt x="2727297" y="717428"/>
                      <a:pt x="2738012" y="773387"/>
                      <a:pt x="2752300" y="821806"/>
                    </a:cubicBezTo>
                    <a:cubicBezTo>
                      <a:pt x="2766588" y="870225"/>
                      <a:pt x="2778494" y="913484"/>
                      <a:pt x="2780875" y="950393"/>
                    </a:cubicBezTo>
                    <a:cubicBezTo>
                      <a:pt x="2783256" y="987302"/>
                      <a:pt x="2776112" y="1009528"/>
                      <a:pt x="2766587" y="1043262"/>
                    </a:cubicBezTo>
                    <a:cubicBezTo>
                      <a:pt x="2757062" y="1076996"/>
                      <a:pt x="2736028" y="1132956"/>
                      <a:pt x="2723725" y="1152800"/>
                    </a:cubicBezTo>
                    <a:cubicBezTo>
                      <a:pt x="2711422" y="1172644"/>
                      <a:pt x="2698722" y="1155578"/>
                      <a:pt x="2692769" y="1162325"/>
                    </a:cubicBezTo>
                    <a:cubicBezTo>
                      <a:pt x="2686816" y="1169072"/>
                      <a:pt x="2688006" y="1182169"/>
                      <a:pt x="2688006" y="1193281"/>
                    </a:cubicBezTo>
                    <a:cubicBezTo>
                      <a:pt x="2688006" y="1204393"/>
                      <a:pt x="2695150" y="1210744"/>
                      <a:pt x="2692769" y="1229000"/>
                    </a:cubicBezTo>
                    <a:cubicBezTo>
                      <a:pt x="2690388" y="1247256"/>
                      <a:pt x="2683641" y="1277021"/>
                      <a:pt x="2673719" y="1302818"/>
                    </a:cubicBezTo>
                    <a:cubicBezTo>
                      <a:pt x="2663797" y="1328615"/>
                      <a:pt x="2651096" y="1353222"/>
                      <a:pt x="2633237" y="1383781"/>
                    </a:cubicBezTo>
                    <a:cubicBezTo>
                      <a:pt x="2615378" y="1414340"/>
                      <a:pt x="2595931" y="1450059"/>
                      <a:pt x="2566562" y="1486175"/>
                    </a:cubicBezTo>
                    <a:cubicBezTo>
                      <a:pt x="2537193" y="1522291"/>
                      <a:pt x="2485997" y="1569916"/>
                      <a:pt x="2457025" y="1600475"/>
                    </a:cubicBezTo>
                    <a:cubicBezTo>
                      <a:pt x="2428053" y="1631034"/>
                      <a:pt x="2417734" y="1652466"/>
                      <a:pt x="2392731" y="1669531"/>
                    </a:cubicBezTo>
                    <a:cubicBezTo>
                      <a:pt x="2367728" y="1686597"/>
                      <a:pt x="2339550" y="1695327"/>
                      <a:pt x="2307006" y="1702868"/>
                    </a:cubicBezTo>
                    <a:cubicBezTo>
                      <a:pt x="2274462" y="1710409"/>
                      <a:pt x="2228028" y="1714775"/>
                      <a:pt x="2197469" y="1714775"/>
                    </a:cubicBezTo>
                    <a:cubicBezTo>
                      <a:pt x="2166910" y="1714775"/>
                      <a:pt x="2143891" y="1707234"/>
                      <a:pt x="2123650" y="1702868"/>
                    </a:cubicBezTo>
                    <a:cubicBezTo>
                      <a:pt x="2103409" y="1698502"/>
                      <a:pt x="2095869" y="1692153"/>
                      <a:pt x="2076025" y="1688581"/>
                    </a:cubicBezTo>
                    <a:cubicBezTo>
                      <a:pt x="2056181" y="1685009"/>
                      <a:pt x="2029987" y="1685406"/>
                      <a:pt x="2004587" y="1681437"/>
                    </a:cubicBezTo>
                    <a:cubicBezTo>
                      <a:pt x="1979187" y="1677468"/>
                      <a:pt x="1946644" y="1669927"/>
                      <a:pt x="1923625" y="1664768"/>
                    </a:cubicBezTo>
                    <a:cubicBezTo>
                      <a:pt x="1900606" y="1659609"/>
                      <a:pt x="1889097" y="1655640"/>
                      <a:pt x="1866475" y="1650481"/>
                    </a:cubicBezTo>
                    <a:cubicBezTo>
                      <a:pt x="1843853" y="1645322"/>
                      <a:pt x="1811706" y="1641353"/>
                      <a:pt x="1787894" y="1633812"/>
                    </a:cubicBezTo>
                    <a:cubicBezTo>
                      <a:pt x="1764082" y="1626271"/>
                      <a:pt x="1743047" y="1617143"/>
                      <a:pt x="1723600" y="1605237"/>
                    </a:cubicBezTo>
                    <a:cubicBezTo>
                      <a:pt x="1704153" y="1593331"/>
                      <a:pt x="1680737" y="1570709"/>
                      <a:pt x="1671212" y="1562375"/>
                    </a:cubicBezTo>
                    <a:cubicBezTo>
                      <a:pt x="1661687" y="1554041"/>
                      <a:pt x="1678356" y="1550469"/>
                      <a:pt x="1666450" y="1555231"/>
                    </a:cubicBezTo>
                    <a:cubicBezTo>
                      <a:pt x="1654544" y="1559994"/>
                      <a:pt x="1599775" y="1590950"/>
                      <a:pt x="1599775" y="1590950"/>
                    </a:cubicBezTo>
                    <a:cubicBezTo>
                      <a:pt x="1571597" y="1605634"/>
                      <a:pt x="1537862" y="1630240"/>
                      <a:pt x="1497381" y="1643337"/>
                    </a:cubicBezTo>
                    <a:cubicBezTo>
                      <a:pt x="1456900" y="1656434"/>
                      <a:pt x="1412053" y="1662784"/>
                      <a:pt x="1356887" y="1669531"/>
                    </a:cubicBezTo>
                    <a:cubicBezTo>
                      <a:pt x="1301721" y="1676278"/>
                      <a:pt x="1228299" y="1681834"/>
                      <a:pt x="1166387" y="1683818"/>
                    </a:cubicBezTo>
                    <a:cubicBezTo>
                      <a:pt x="1104475" y="1685802"/>
                      <a:pt x="1043356" y="1685009"/>
                      <a:pt x="985412" y="1681437"/>
                    </a:cubicBezTo>
                    <a:cubicBezTo>
                      <a:pt x="927468" y="1677865"/>
                      <a:pt x="865556" y="1669928"/>
                      <a:pt x="818725" y="1662387"/>
                    </a:cubicBezTo>
                    <a:cubicBezTo>
                      <a:pt x="771894" y="1654846"/>
                      <a:pt x="741731" y="1645321"/>
                      <a:pt x="704425" y="1636193"/>
                    </a:cubicBezTo>
                    <a:cubicBezTo>
                      <a:pt x="667119" y="1627065"/>
                      <a:pt x="622668" y="1620318"/>
                      <a:pt x="594887" y="1607618"/>
                    </a:cubicBezTo>
                    <a:cubicBezTo>
                      <a:pt x="567106" y="1594918"/>
                      <a:pt x="550834" y="1571105"/>
                      <a:pt x="537737" y="1559993"/>
                    </a:cubicBezTo>
                    <a:cubicBezTo>
                      <a:pt x="524640" y="1548881"/>
                      <a:pt x="524640" y="1542530"/>
                      <a:pt x="516306" y="1540943"/>
                    </a:cubicBezTo>
                    <a:cubicBezTo>
                      <a:pt x="507972" y="1539356"/>
                      <a:pt x="499637" y="1541340"/>
                      <a:pt x="487731" y="1550468"/>
                    </a:cubicBezTo>
                    <a:cubicBezTo>
                      <a:pt x="475825" y="1559596"/>
                      <a:pt x="462728" y="1583409"/>
                      <a:pt x="444869" y="1595712"/>
                    </a:cubicBezTo>
                    <a:cubicBezTo>
                      <a:pt x="427010" y="1608015"/>
                      <a:pt x="405975" y="1616350"/>
                      <a:pt x="380575" y="1624287"/>
                    </a:cubicBezTo>
                    <a:cubicBezTo>
                      <a:pt x="355175" y="1632224"/>
                      <a:pt x="312313" y="1640956"/>
                      <a:pt x="292469" y="1643337"/>
                    </a:cubicBezTo>
                    <a:cubicBezTo>
                      <a:pt x="272625" y="1645718"/>
                      <a:pt x="285324" y="1633019"/>
                      <a:pt x="261512" y="1638575"/>
                    </a:cubicBezTo>
                    <a:cubicBezTo>
                      <a:pt x="237700" y="1644131"/>
                      <a:pt x="190869" y="1664372"/>
                      <a:pt x="149594" y="1676675"/>
                    </a:cubicBezTo>
                    <a:cubicBezTo>
                      <a:pt x="108319" y="1688978"/>
                      <a:pt x="36881" y="1706837"/>
                      <a:pt x="13862" y="1712393"/>
                    </a:cubicBezTo>
                    <a:cubicBezTo>
                      <a:pt x="-9157" y="1717949"/>
                      <a:pt x="1162" y="1713980"/>
                      <a:pt x="11481" y="1710012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hu-HU" sz="900" b="1"/>
              </a:p>
            </p:txBody>
          </p:sp>
          <p:sp>
            <p:nvSpPr>
              <p:cNvPr id="230" name="Szabadkézi sokszög 229"/>
              <p:cNvSpPr/>
              <p:nvPr/>
            </p:nvSpPr>
            <p:spPr>
              <a:xfrm>
                <a:off x="388109" y="3338138"/>
                <a:ext cx="1503223" cy="1710714"/>
              </a:xfrm>
              <a:custGeom>
                <a:avLst/>
                <a:gdLst>
                  <a:gd name="connsiteX0" fmla="*/ 617029 w 1700497"/>
                  <a:gd name="connsiteY0" fmla="*/ 1708334 h 1710714"/>
                  <a:gd name="connsiteX1" fmla="*/ 528922 w 1700497"/>
                  <a:gd name="connsiteY1" fmla="*/ 1705952 h 1710714"/>
                  <a:gd name="connsiteX2" fmla="*/ 405097 w 1700497"/>
                  <a:gd name="connsiteY2" fmla="*/ 1665471 h 1710714"/>
                  <a:gd name="connsiteX3" fmla="*/ 276510 w 1700497"/>
                  <a:gd name="connsiteY3" fmla="*/ 1586890 h 1710714"/>
                  <a:gd name="connsiteX4" fmla="*/ 152685 w 1700497"/>
                  <a:gd name="connsiteY4" fmla="*/ 1453540 h 1710714"/>
                  <a:gd name="connsiteX5" fmla="*/ 83629 w 1700497"/>
                  <a:gd name="connsiteY5" fmla="*/ 1336859 h 1710714"/>
                  <a:gd name="connsiteX6" fmla="*/ 62197 w 1700497"/>
                  <a:gd name="connsiteY6" fmla="*/ 1263040 h 1710714"/>
                  <a:gd name="connsiteX7" fmla="*/ 66960 w 1700497"/>
                  <a:gd name="connsiteY7" fmla="*/ 1177315 h 1710714"/>
                  <a:gd name="connsiteX8" fmla="*/ 71722 w 1700497"/>
                  <a:gd name="connsiteY8" fmla="*/ 1134452 h 1710714"/>
                  <a:gd name="connsiteX9" fmla="*/ 45529 w 1700497"/>
                  <a:gd name="connsiteY9" fmla="*/ 1103496 h 1710714"/>
                  <a:gd name="connsiteX10" fmla="*/ 14572 w 1700497"/>
                  <a:gd name="connsiteY10" fmla="*/ 1072540 h 1710714"/>
                  <a:gd name="connsiteX11" fmla="*/ 285 w 1700497"/>
                  <a:gd name="connsiteY11" fmla="*/ 929665 h 1710714"/>
                  <a:gd name="connsiteX12" fmla="*/ 26479 w 1700497"/>
                  <a:gd name="connsiteY12" fmla="*/ 801077 h 1710714"/>
                  <a:gd name="connsiteX13" fmla="*/ 64579 w 1700497"/>
                  <a:gd name="connsiteY13" fmla="*/ 691540 h 1710714"/>
                  <a:gd name="connsiteX14" fmla="*/ 128872 w 1700497"/>
                  <a:gd name="connsiteY14" fmla="*/ 570096 h 1710714"/>
                  <a:gd name="connsiteX15" fmla="*/ 221741 w 1700497"/>
                  <a:gd name="connsiteY15" fmla="*/ 458177 h 1710714"/>
                  <a:gd name="connsiteX16" fmla="*/ 395572 w 1700497"/>
                  <a:gd name="connsiteY16" fmla="*/ 310540 h 1710714"/>
                  <a:gd name="connsiteX17" fmla="*/ 524160 w 1700497"/>
                  <a:gd name="connsiteY17" fmla="*/ 222434 h 1710714"/>
                  <a:gd name="connsiteX18" fmla="*/ 738472 w 1700497"/>
                  <a:gd name="connsiteY18" fmla="*/ 134327 h 1710714"/>
                  <a:gd name="connsiteX19" fmla="*/ 981360 w 1700497"/>
                  <a:gd name="connsiteY19" fmla="*/ 70034 h 1710714"/>
                  <a:gd name="connsiteX20" fmla="*/ 1121854 w 1700497"/>
                  <a:gd name="connsiteY20" fmla="*/ 31934 h 1710714"/>
                  <a:gd name="connsiteX21" fmla="*/ 1317116 w 1700497"/>
                  <a:gd name="connsiteY21" fmla="*/ 8121 h 1710714"/>
                  <a:gd name="connsiteX22" fmla="*/ 1440941 w 1700497"/>
                  <a:gd name="connsiteY22" fmla="*/ 3359 h 1710714"/>
                  <a:gd name="connsiteX23" fmla="*/ 1571910 w 1700497"/>
                  <a:gd name="connsiteY23" fmla="*/ 3359 h 1710714"/>
                  <a:gd name="connsiteX24" fmla="*/ 1700497 w 1700497"/>
                  <a:gd name="connsiteY24" fmla="*/ 46221 h 1710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700497" h="1710714">
                    <a:moveTo>
                      <a:pt x="617029" y="1708334"/>
                    </a:moveTo>
                    <a:cubicBezTo>
                      <a:pt x="590636" y="1710715"/>
                      <a:pt x="564244" y="1713096"/>
                      <a:pt x="528922" y="1705952"/>
                    </a:cubicBezTo>
                    <a:cubicBezTo>
                      <a:pt x="493600" y="1698808"/>
                      <a:pt x="447166" y="1685315"/>
                      <a:pt x="405097" y="1665471"/>
                    </a:cubicBezTo>
                    <a:cubicBezTo>
                      <a:pt x="363028" y="1645627"/>
                      <a:pt x="318579" y="1622212"/>
                      <a:pt x="276510" y="1586890"/>
                    </a:cubicBezTo>
                    <a:cubicBezTo>
                      <a:pt x="234441" y="1551568"/>
                      <a:pt x="184832" y="1495212"/>
                      <a:pt x="152685" y="1453540"/>
                    </a:cubicBezTo>
                    <a:cubicBezTo>
                      <a:pt x="120538" y="1411868"/>
                      <a:pt x="98710" y="1368609"/>
                      <a:pt x="83629" y="1336859"/>
                    </a:cubicBezTo>
                    <a:cubicBezTo>
                      <a:pt x="68548" y="1305109"/>
                      <a:pt x="64975" y="1289631"/>
                      <a:pt x="62197" y="1263040"/>
                    </a:cubicBezTo>
                    <a:cubicBezTo>
                      <a:pt x="59419" y="1236449"/>
                      <a:pt x="65372" y="1198746"/>
                      <a:pt x="66960" y="1177315"/>
                    </a:cubicBezTo>
                    <a:cubicBezTo>
                      <a:pt x="68548" y="1155884"/>
                      <a:pt x="75294" y="1146755"/>
                      <a:pt x="71722" y="1134452"/>
                    </a:cubicBezTo>
                    <a:cubicBezTo>
                      <a:pt x="68150" y="1122149"/>
                      <a:pt x="55054" y="1113815"/>
                      <a:pt x="45529" y="1103496"/>
                    </a:cubicBezTo>
                    <a:cubicBezTo>
                      <a:pt x="36004" y="1093177"/>
                      <a:pt x="22113" y="1101512"/>
                      <a:pt x="14572" y="1072540"/>
                    </a:cubicBezTo>
                    <a:cubicBezTo>
                      <a:pt x="7031" y="1043568"/>
                      <a:pt x="-1699" y="974909"/>
                      <a:pt x="285" y="929665"/>
                    </a:cubicBezTo>
                    <a:cubicBezTo>
                      <a:pt x="2269" y="884421"/>
                      <a:pt x="15763" y="840764"/>
                      <a:pt x="26479" y="801077"/>
                    </a:cubicBezTo>
                    <a:cubicBezTo>
                      <a:pt x="37195" y="761390"/>
                      <a:pt x="47514" y="730037"/>
                      <a:pt x="64579" y="691540"/>
                    </a:cubicBezTo>
                    <a:cubicBezTo>
                      <a:pt x="81644" y="653043"/>
                      <a:pt x="102678" y="608990"/>
                      <a:pt x="128872" y="570096"/>
                    </a:cubicBezTo>
                    <a:cubicBezTo>
                      <a:pt x="155066" y="531202"/>
                      <a:pt x="177291" y="501436"/>
                      <a:pt x="221741" y="458177"/>
                    </a:cubicBezTo>
                    <a:cubicBezTo>
                      <a:pt x="266191" y="414918"/>
                      <a:pt x="345169" y="349830"/>
                      <a:pt x="395572" y="310540"/>
                    </a:cubicBezTo>
                    <a:cubicBezTo>
                      <a:pt x="445975" y="271250"/>
                      <a:pt x="467010" y="251803"/>
                      <a:pt x="524160" y="222434"/>
                    </a:cubicBezTo>
                    <a:cubicBezTo>
                      <a:pt x="581310" y="193065"/>
                      <a:pt x="662272" y="159727"/>
                      <a:pt x="738472" y="134327"/>
                    </a:cubicBezTo>
                    <a:cubicBezTo>
                      <a:pt x="814672" y="108927"/>
                      <a:pt x="981360" y="70034"/>
                      <a:pt x="981360" y="70034"/>
                    </a:cubicBezTo>
                    <a:cubicBezTo>
                      <a:pt x="1045257" y="52969"/>
                      <a:pt x="1065895" y="42253"/>
                      <a:pt x="1121854" y="31934"/>
                    </a:cubicBezTo>
                    <a:cubicBezTo>
                      <a:pt x="1177813" y="21615"/>
                      <a:pt x="1263935" y="12883"/>
                      <a:pt x="1317116" y="8121"/>
                    </a:cubicBezTo>
                    <a:cubicBezTo>
                      <a:pt x="1370297" y="3358"/>
                      <a:pt x="1398475" y="4153"/>
                      <a:pt x="1440941" y="3359"/>
                    </a:cubicBezTo>
                    <a:cubicBezTo>
                      <a:pt x="1483407" y="2565"/>
                      <a:pt x="1528651" y="-3785"/>
                      <a:pt x="1571910" y="3359"/>
                    </a:cubicBezTo>
                    <a:cubicBezTo>
                      <a:pt x="1615169" y="10503"/>
                      <a:pt x="1657833" y="28362"/>
                      <a:pt x="1700497" y="46221"/>
                    </a:cubicBezTo>
                  </a:path>
                </a:pathLst>
              </a:custGeom>
              <a:noFill/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hu-HU" sz="900" b="1"/>
              </a:p>
            </p:txBody>
          </p:sp>
          <p:sp>
            <p:nvSpPr>
              <p:cNvPr id="231" name="Szabadkézi sokszög 230"/>
              <p:cNvSpPr/>
              <p:nvPr/>
            </p:nvSpPr>
            <p:spPr>
              <a:xfrm>
                <a:off x="765077" y="3629582"/>
                <a:ext cx="2229763" cy="1069227"/>
              </a:xfrm>
              <a:custGeom>
                <a:avLst/>
                <a:gdLst>
                  <a:gd name="connsiteX0" fmla="*/ 71527 w 2522385"/>
                  <a:gd name="connsiteY0" fmla="*/ 1050177 h 1069227"/>
                  <a:gd name="connsiteX1" fmla="*/ 52477 w 2522385"/>
                  <a:gd name="connsiteY1" fmla="*/ 957308 h 1069227"/>
                  <a:gd name="connsiteX2" fmla="*/ 45333 w 2522385"/>
                  <a:gd name="connsiteY2" fmla="*/ 890633 h 1069227"/>
                  <a:gd name="connsiteX3" fmla="*/ 26283 w 2522385"/>
                  <a:gd name="connsiteY3" fmla="*/ 814433 h 1069227"/>
                  <a:gd name="connsiteX4" fmla="*/ 4852 w 2522385"/>
                  <a:gd name="connsiteY4" fmla="*/ 757283 h 1069227"/>
                  <a:gd name="connsiteX5" fmla="*/ 90 w 2522385"/>
                  <a:gd name="connsiteY5" fmla="*/ 702515 h 1069227"/>
                  <a:gd name="connsiteX6" fmla="*/ 7233 w 2522385"/>
                  <a:gd name="connsiteY6" fmla="*/ 635840 h 1069227"/>
                  <a:gd name="connsiteX7" fmla="*/ 35808 w 2522385"/>
                  <a:gd name="connsiteY7" fmla="*/ 564402 h 1069227"/>
                  <a:gd name="connsiteX8" fmla="*/ 116771 w 2522385"/>
                  <a:gd name="connsiteY8" fmla="*/ 431052 h 1069227"/>
                  <a:gd name="connsiteX9" fmla="*/ 214402 w 2522385"/>
                  <a:gd name="connsiteY9" fmla="*/ 326277 h 1069227"/>
                  <a:gd name="connsiteX10" fmla="*/ 321558 w 2522385"/>
                  <a:gd name="connsiteY10" fmla="*/ 250077 h 1069227"/>
                  <a:gd name="connsiteX11" fmla="*/ 459671 w 2522385"/>
                  <a:gd name="connsiteY11" fmla="*/ 169115 h 1069227"/>
                  <a:gd name="connsiteX12" fmla="*/ 588258 w 2522385"/>
                  <a:gd name="connsiteY12" fmla="*/ 107202 h 1069227"/>
                  <a:gd name="connsiteX13" fmla="*/ 683508 w 2522385"/>
                  <a:gd name="connsiteY13" fmla="*/ 78627 h 1069227"/>
                  <a:gd name="connsiteX14" fmla="*/ 797808 w 2522385"/>
                  <a:gd name="connsiteY14" fmla="*/ 45290 h 1069227"/>
                  <a:gd name="connsiteX15" fmla="*/ 924015 w 2522385"/>
                  <a:gd name="connsiteY15" fmla="*/ 14333 h 1069227"/>
                  <a:gd name="connsiteX16" fmla="*/ 1009740 w 2522385"/>
                  <a:gd name="connsiteY16" fmla="*/ 46 h 1069227"/>
                  <a:gd name="connsiteX17" fmla="*/ 1064508 w 2522385"/>
                  <a:gd name="connsiteY17" fmla="*/ 11952 h 1069227"/>
                  <a:gd name="connsiteX18" fmla="*/ 1083558 w 2522385"/>
                  <a:gd name="connsiteY18" fmla="*/ 61958 h 1069227"/>
                  <a:gd name="connsiteX19" fmla="*/ 1104990 w 2522385"/>
                  <a:gd name="connsiteY19" fmla="*/ 97677 h 1069227"/>
                  <a:gd name="connsiteX20" fmla="*/ 1178808 w 2522385"/>
                  <a:gd name="connsiteY20" fmla="*/ 116727 h 1069227"/>
                  <a:gd name="connsiteX21" fmla="*/ 1264533 w 2522385"/>
                  <a:gd name="connsiteY21" fmla="*/ 119108 h 1069227"/>
                  <a:gd name="connsiteX22" fmla="*/ 1359783 w 2522385"/>
                  <a:gd name="connsiteY22" fmla="*/ 116727 h 1069227"/>
                  <a:gd name="connsiteX23" fmla="*/ 1402646 w 2522385"/>
                  <a:gd name="connsiteY23" fmla="*/ 102440 h 1069227"/>
                  <a:gd name="connsiteX24" fmla="*/ 1455033 w 2522385"/>
                  <a:gd name="connsiteY24" fmla="*/ 64340 h 1069227"/>
                  <a:gd name="connsiteX25" fmla="*/ 1490752 w 2522385"/>
                  <a:gd name="connsiteY25" fmla="*/ 19096 h 1069227"/>
                  <a:gd name="connsiteX26" fmla="*/ 1514565 w 2522385"/>
                  <a:gd name="connsiteY26" fmla="*/ 7190 h 1069227"/>
                  <a:gd name="connsiteX27" fmla="*/ 1600290 w 2522385"/>
                  <a:gd name="connsiteY27" fmla="*/ 23858 h 1069227"/>
                  <a:gd name="connsiteX28" fmla="*/ 1750308 w 2522385"/>
                  <a:gd name="connsiteY28" fmla="*/ 69102 h 1069227"/>
                  <a:gd name="connsiteX29" fmla="*/ 1833652 w 2522385"/>
                  <a:gd name="connsiteY29" fmla="*/ 90533 h 1069227"/>
                  <a:gd name="connsiteX30" fmla="*/ 1988433 w 2522385"/>
                  <a:gd name="connsiteY30" fmla="*/ 142921 h 1069227"/>
                  <a:gd name="connsiteX31" fmla="*/ 2169408 w 2522385"/>
                  <a:gd name="connsiteY31" fmla="*/ 228646 h 1069227"/>
                  <a:gd name="connsiteX32" fmla="*/ 2274183 w 2522385"/>
                  <a:gd name="connsiteY32" fmla="*/ 295321 h 1069227"/>
                  <a:gd name="connsiteX33" fmla="*/ 2371815 w 2522385"/>
                  <a:gd name="connsiteY33" fmla="*/ 385808 h 1069227"/>
                  <a:gd name="connsiteX34" fmla="*/ 2445633 w 2522385"/>
                  <a:gd name="connsiteY34" fmla="*/ 473915 h 1069227"/>
                  <a:gd name="connsiteX35" fmla="*/ 2495640 w 2522385"/>
                  <a:gd name="connsiteY35" fmla="*/ 554877 h 1069227"/>
                  <a:gd name="connsiteX36" fmla="*/ 2519452 w 2522385"/>
                  <a:gd name="connsiteY36" fmla="*/ 654890 h 1069227"/>
                  <a:gd name="connsiteX37" fmla="*/ 2519452 w 2522385"/>
                  <a:gd name="connsiteY37" fmla="*/ 735852 h 1069227"/>
                  <a:gd name="connsiteX38" fmla="*/ 2521833 w 2522385"/>
                  <a:gd name="connsiteY38" fmla="*/ 802527 h 1069227"/>
                  <a:gd name="connsiteX39" fmla="*/ 2507546 w 2522385"/>
                  <a:gd name="connsiteY39" fmla="*/ 866821 h 1069227"/>
                  <a:gd name="connsiteX40" fmla="*/ 2478971 w 2522385"/>
                  <a:gd name="connsiteY40" fmla="*/ 914446 h 1069227"/>
                  <a:gd name="connsiteX41" fmla="*/ 2486115 w 2522385"/>
                  <a:gd name="connsiteY41" fmla="*/ 1019221 h 1069227"/>
                  <a:gd name="connsiteX42" fmla="*/ 2481352 w 2522385"/>
                  <a:gd name="connsiteY42" fmla="*/ 1069227 h 1069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522385" h="1069227">
                    <a:moveTo>
                      <a:pt x="71527" y="1050177"/>
                    </a:moveTo>
                    <a:cubicBezTo>
                      <a:pt x="64185" y="1017038"/>
                      <a:pt x="56843" y="983899"/>
                      <a:pt x="52477" y="957308"/>
                    </a:cubicBezTo>
                    <a:cubicBezTo>
                      <a:pt x="48111" y="930717"/>
                      <a:pt x="49699" y="914445"/>
                      <a:pt x="45333" y="890633"/>
                    </a:cubicBezTo>
                    <a:cubicBezTo>
                      <a:pt x="40967" y="866821"/>
                      <a:pt x="33030" y="836658"/>
                      <a:pt x="26283" y="814433"/>
                    </a:cubicBezTo>
                    <a:cubicBezTo>
                      <a:pt x="19536" y="792208"/>
                      <a:pt x="9217" y="775936"/>
                      <a:pt x="4852" y="757283"/>
                    </a:cubicBezTo>
                    <a:cubicBezTo>
                      <a:pt x="487" y="738630"/>
                      <a:pt x="-307" y="722755"/>
                      <a:pt x="90" y="702515"/>
                    </a:cubicBezTo>
                    <a:cubicBezTo>
                      <a:pt x="487" y="682275"/>
                      <a:pt x="1280" y="658859"/>
                      <a:pt x="7233" y="635840"/>
                    </a:cubicBezTo>
                    <a:cubicBezTo>
                      <a:pt x="13186" y="612821"/>
                      <a:pt x="17552" y="598533"/>
                      <a:pt x="35808" y="564402"/>
                    </a:cubicBezTo>
                    <a:cubicBezTo>
                      <a:pt x="54064" y="530271"/>
                      <a:pt x="87005" y="470739"/>
                      <a:pt x="116771" y="431052"/>
                    </a:cubicBezTo>
                    <a:cubicBezTo>
                      <a:pt x="146537" y="391365"/>
                      <a:pt x="180271" y="356439"/>
                      <a:pt x="214402" y="326277"/>
                    </a:cubicBezTo>
                    <a:cubicBezTo>
                      <a:pt x="248533" y="296115"/>
                      <a:pt x="280680" y="276271"/>
                      <a:pt x="321558" y="250077"/>
                    </a:cubicBezTo>
                    <a:cubicBezTo>
                      <a:pt x="362436" y="223883"/>
                      <a:pt x="415221" y="192927"/>
                      <a:pt x="459671" y="169115"/>
                    </a:cubicBezTo>
                    <a:cubicBezTo>
                      <a:pt x="504121" y="145303"/>
                      <a:pt x="550952" y="122283"/>
                      <a:pt x="588258" y="107202"/>
                    </a:cubicBezTo>
                    <a:cubicBezTo>
                      <a:pt x="625564" y="92121"/>
                      <a:pt x="683508" y="78627"/>
                      <a:pt x="683508" y="78627"/>
                    </a:cubicBezTo>
                    <a:cubicBezTo>
                      <a:pt x="718433" y="68308"/>
                      <a:pt x="757724" y="56006"/>
                      <a:pt x="797808" y="45290"/>
                    </a:cubicBezTo>
                    <a:cubicBezTo>
                      <a:pt x="837893" y="34574"/>
                      <a:pt x="888693" y="21874"/>
                      <a:pt x="924015" y="14333"/>
                    </a:cubicBezTo>
                    <a:cubicBezTo>
                      <a:pt x="959337" y="6792"/>
                      <a:pt x="986325" y="443"/>
                      <a:pt x="1009740" y="46"/>
                    </a:cubicBezTo>
                    <a:cubicBezTo>
                      <a:pt x="1033155" y="-351"/>
                      <a:pt x="1052205" y="1633"/>
                      <a:pt x="1064508" y="11952"/>
                    </a:cubicBezTo>
                    <a:cubicBezTo>
                      <a:pt x="1076811" y="22271"/>
                      <a:pt x="1076811" y="47671"/>
                      <a:pt x="1083558" y="61958"/>
                    </a:cubicBezTo>
                    <a:cubicBezTo>
                      <a:pt x="1090305" y="76245"/>
                      <a:pt x="1089115" y="88549"/>
                      <a:pt x="1104990" y="97677"/>
                    </a:cubicBezTo>
                    <a:cubicBezTo>
                      <a:pt x="1120865" y="106805"/>
                      <a:pt x="1152218" y="113155"/>
                      <a:pt x="1178808" y="116727"/>
                    </a:cubicBezTo>
                    <a:cubicBezTo>
                      <a:pt x="1205398" y="120299"/>
                      <a:pt x="1234371" y="119108"/>
                      <a:pt x="1264533" y="119108"/>
                    </a:cubicBezTo>
                    <a:cubicBezTo>
                      <a:pt x="1294695" y="119108"/>
                      <a:pt x="1336764" y="119505"/>
                      <a:pt x="1359783" y="116727"/>
                    </a:cubicBezTo>
                    <a:cubicBezTo>
                      <a:pt x="1382802" y="113949"/>
                      <a:pt x="1386771" y="111171"/>
                      <a:pt x="1402646" y="102440"/>
                    </a:cubicBezTo>
                    <a:cubicBezTo>
                      <a:pt x="1418521" y="93709"/>
                      <a:pt x="1440349" y="78231"/>
                      <a:pt x="1455033" y="64340"/>
                    </a:cubicBezTo>
                    <a:cubicBezTo>
                      <a:pt x="1469717" y="50449"/>
                      <a:pt x="1480830" y="28621"/>
                      <a:pt x="1490752" y="19096"/>
                    </a:cubicBezTo>
                    <a:cubicBezTo>
                      <a:pt x="1500674" y="9571"/>
                      <a:pt x="1496309" y="6396"/>
                      <a:pt x="1514565" y="7190"/>
                    </a:cubicBezTo>
                    <a:cubicBezTo>
                      <a:pt x="1532821" y="7984"/>
                      <a:pt x="1560999" y="13539"/>
                      <a:pt x="1600290" y="23858"/>
                    </a:cubicBezTo>
                    <a:cubicBezTo>
                      <a:pt x="1639581" y="34177"/>
                      <a:pt x="1711414" y="57990"/>
                      <a:pt x="1750308" y="69102"/>
                    </a:cubicBezTo>
                    <a:cubicBezTo>
                      <a:pt x="1789202" y="80214"/>
                      <a:pt x="1793965" y="78230"/>
                      <a:pt x="1833652" y="90533"/>
                    </a:cubicBezTo>
                    <a:cubicBezTo>
                      <a:pt x="1873339" y="102836"/>
                      <a:pt x="1932474" y="119902"/>
                      <a:pt x="1988433" y="142921"/>
                    </a:cubicBezTo>
                    <a:cubicBezTo>
                      <a:pt x="2044392" y="165940"/>
                      <a:pt x="2121783" y="203246"/>
                      <a:pt x="2169408" y="228646"/>
                    </a:cubicBezTo>
                    <a:cubicBezTo>
                      <a:pt x="2217033" y="254046"/>
                      <a:pt x="2240449" y="269127"/>
                      <a:pt x="2274183" y="295321"/>
                    </a:cubicBezTo>
                    <a:cubicBezTo>
                      <a:pt x="2307917" y="321515"/>
                      <a:pt x="2343240" y="356042"/>
                      <a:pt x="2371815" y="385808"/>
                    </a:cubicBezTo>
                    <a:cubicBezTo>
                      <a:pt x="2400390" y="415574"/>
                      <a:pt x="2424996" y="445737"/>
                      <a:pt x="2445633" y="473915"/>
                    </a:cubicBezTo>
                    <a:cubicBezTo>
                      <a:pt x="2466270" y="502093"/>
                      <a:pt x="2483337" y="524715"/>
                      <a:pt x="2495640" y="554877"/>
                    </a:cubicBezTo>
                    <a:cubicBezTo>
                      <a:pt x="2507943" y="585039"/>
                      <a:pt x="2515483" y="624728"/>
                      <a:pt x="2519452" y="654890"/>
                    </a:cubicBezTo>
                    <a:cubicBezTo>
                      <a:pt x="2523421" y="685052"/>
                      <a:pt x="2519055" y="711246"/>
                      <a:pt x="2519452" y="735852"/>
                    </a:cubicBezTo>
                    <a:cubicBezTo>
                      <a:pt x="2519849" y="760458"/>
                      <a:pt x="2523817" y="780699"/>
                      <a:pt x="2521833" y="802527"/>
                    </a:cubicBezTo>
                    <a:cubicBezTo>
                      <a:pt x="2519849" y="824355"/>
                      <a:pt x="2514690" y="848168"/>
                      <a:pt x="2507546" y="866821"/>
                    </a:cubicBezTo>
                    <a:cubicBezTo>
                      <a:pt x="2500402" y="885474"/>
                      <a:pt x="2482543" y="889046"/>
                      <a:pt x="2478971" y="914446"/>
                    </a:cubicBezTo>
                    <a:cubicBezTo>
                      <a:pt x="2475399" y="939846"/>
                      <a:pt x="2485718" y="993424"/>
                      <a:pt x="2486115" y="1019221"/>
                    </a:cubicBezTo>
                    <a:cubicBezTo>
                      <a:pt x="2486512" y="1045018"/>
                      <a:pt x="2483932" y="1057122"/>
                      <a:pt x="2481352" y="1069227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hu-HU" sz="900" b="1"/>
              </a:p>
            </p:txBody>
          </p:sp>
          <p:sp>
            <p:nvSpPr>
              <p:cNvPr id="232" name="Szabadkézi sokszög 231"/>
              <p:cNvSpPr/>
              <p:nvPr/>
            </p:nvSpPr>
            <p:spPr>
              <a:xfrm>
                <a:off x="771471" y="3744872"/>
                <a:ext cx="2218672" cy="594368"/>
              </a:xfrm>
              <a:custGeom>
                <a:avLst/>
                <a:gdLst>
                  <a:gd name="connsiteX0" fmla="*/ 0 w 2509838"/>
                  <a:gd name="connsiteY0" fmla="*/ 563412 h 594368"/>
                  <a:gd name="connsiteX1" fmla="*/ 42863 w 2509838"/>
                  <a:gd name="connsiteY1" fmla="*/ 472925 h 594368"/>
                  <a:gd name="connsiteX2" fmla="*/ 111919 w 2509838"/>
                  <a:gd name="connsiteY2" fmla="*/ 372912 h 594368"/>
                  <a:gd name="connsiteX3" fmla="*/ 178594 w 2509838"/>
                  <a:gd name="connsiteY3" fmla="*/ 303856 h 594368"/>
                  <a:gd name="connsiteX4" fmla="*/ 242888 w 2509838"/>
                  <a:gd name="connsiteY4" fmla="*/ 249087 h 594368"/>
                  <a:gd name="connsiteX5" fmla="*/ 326232 w 2509838"/>
                  <a:gd name="connsiteY5" fmla="*/ 187175 h 594368"/>
                  <a:gd name="connsiteX6" fmla="*/ 428625 w 2509838"/>
                  <a:gd name="connsiteY6" fmla="*/ 127643 h 594368"/>
                  <a:gd name="connsiteX7" fmla="*/ 516732 w 2509838"/>
                  <a:gd name="connsiteY7" fmla="*/ 115737 h 594368"/>
                  <a:gd name="connsiteX8" fmla="*/ 573882 w 2509838"/>
                  <a:gd name="connsiteY8" fmla="*/ 118118 h 594368"/>
                  <a:gd name="connsiteX9" fmla="*/ 616744 w 2509838"/>
                  <a:gd name="connsiteY9" fmla="*/ 99068 h 594368"/>
                  <a:gd name="connsiteX10" fmla="*/ 659607 w 2509838"/>
                  <a:gd name="connsiteY10" fmla="*/ 70493 h 594368"/>
                  <a:gd name="connsiteX11" fmla="*/ 709613 w 2509838"/>
                  <a:gd name="connsiteY11" fmla="*/ 51443 h 594368"/>
                  <a:gd name="connsiteX12" fmla="*/ 773907 w 2509838"/>
                  <a:gd name="connsiteY12" fmla="*/ 32393 h 594368"/>
                  <a:gd name="connsiteX13" fmla="*/ 819150 w 2509838"/>
                  <a:gd name="connsiteY13" fmla="*/ 15725 h 594368"/>
                  <a:gd name="connsiteX14" fmla="*/ 902494 w 2509838"/>
                  <a:gd name="connsiteY14" fmla="*/ 6200 h 594368"/>
                  <a:gd name="connsiteX15" fmla="*/ 983457 w 2509838"/>
                  <a:gd name="connsiteY15" fmla="*/ 1437 h 594368"/>
                  <a:gd name="connsiteX16" fmla="*/ 1076325 w 2509838"/>
                  <a:gd name="connsiteY16" fmla="*/ 32393 h 594368"/>
                  <a:gd name="connsiteX17" fmla="*/ 1197769 w 2509838"/>
                  <a:gd name="connsiteY17" fmla="*/ 84781 h 594368"/>
                  <a:gd name="connsiteX18" fmla="*/ 1302544 w 2509838"/>
                  <a:gd name="connsiteY18" fmla="*/ 91925 h 594368"/>
                  <a:gd name="connsiteX19" fmla="*/ 1347788 w 2509838"/>
                  <a:gd name="connsiteY19" fmla="*/ 70493 h 594368"/>
                  <a:gd name="connsiteX20" fmla="*/ 1452563 w 2509838"/>
                  <a:gd name="connsiteY20" fmla="*/ 39537 h 594368"/>
                  <a:gd name="connsiteX21" fmla="*/ 1526382 w 2509838"/>
                  <a:gd name="connsiteY21" fmla="*/ 18106 h 594368"/>
                  <a:gd name="connsiteX22" fmla="*/ 1647825 w 2509838"/>
                  <a:gd name="connsiteY22" fmla="*/ 15725 h 594368"/>
                  <a:gd name="connsiteX23" fmla="*/ 1719263 w 2509838"/>
                  <a:gd name="connsiteY23" fmla="*/ 30012 h 594368"/>
                  <a:gd name="connsiteX24" fmla="*/ 1795463 w 2509838"/>
                  <a:gd name="connsiteY24" fmla="*/ 53825 h 594368"/>
                  <a:gd name="connsiteX25" fmla="*/ 1864519 w 2509838"/>
                  <a:gd name="connsiteY25" fmla="*/ 82400 h 594368"/>
                  <a:gd name="connsiteX26" fmla="*/ 1909763 w 2509838"/>
                  <a:gd name="connsiteY26" fmla="*/ 130025 h 594368"/>
                  <a:gd name="connsiteX27" fmla="*/ 1926432 w 2509838"/>
                  <a:gd name="connsiteY27" fmla="*/ 134787 h 594368"/>
                  <a:gd name="connsiteX28" fmla="*/ 1976438 w 2509838"/>
                  <a:gd name="connsiteY28" fmla="*/ 125262 h 594368"/>
                  <a:gd name="connsiteX29" fmla="*/ 2059782 w 2509838"/>
                  <a:gd name="connsiteY29" fmla="*/ 137168 h 594368"/>
                  <a:gd name="connsiteX30" fmla="*/ 2157413 w 2509838"/>
                  <a:gd name="connsiteY30" fmla="*/ 170506 h 594368"/>
                  <a:gd name="connsiteX31" fmla="*/ 2240757 w 2509838"/>
                  <a:gd name="connsiteY31" fmla="*/ 213368 h 594368"/>
                  <a:gd name="connsiteX32" fmla="*/ 2309813 w 2509838"/>
                  <a:gd name="connsiteY32" fmla="*/ 272900 h 594368"/>
                  <a:gd name="connsiteX33" fmla="*/ 2366963 w 2509838"/>
                  <a:gd name="connsiteY33" fmla="*/ 325287 h 594368"/>
                  <a:gd name="connsiteX34" fmla="*/ 2416969 w 2509838"/>
                  <a:gd name="connsiteY34" fmla="*/ 391962 h 594368"/>
                  <a:gd name="connsiteX35" fmla="*/ 2462213 w 2509838"/>
                  <a:gd name="connsiteY35" fmla="*/ 470543 h 594368"/>
                  <a:gd name="connsiteX36" fmla="*/ 2493169 w 2509838"/>
                  <a:gd name="connsiteY36" fmla="*/ 532456 h 594368"/>
                  <a:gd name="connsiteX37" fmla="*/ 2509838 w 2509838"/>
                  <a:gd name="connsiteY37" fmla="*/ 594368 h 594368"/>
                  <a:gd name="connsiteX38" fmla="*/ 2509838 w 2509838"/>
                  <a:gd name="connsiteY38" fmla="*/ 594368 h 5943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2509838" h="594368">
                    <a:moveTo>
                      <a:pt x="0" y="563412"/>
                    </a:moveTo>
                    <a:cubicBezTo>
                      <a:pt x="12105" y="534043"/>
                      <a:pt x="24210" y="504675"/>
                      <a:pt x="42863" y="472925"/>
                    </a:cubicBezTo>
                    <a:cubicBezTo>
                      <a:pt x="61516" y="441175"/>
                      <a:pt x="89297" y="401090"/>
                      <a:pt x="111919" y="372912"/>
                    </a:cubicBezTo>
                    <a:cubicBezTo>
                      <a:pt x="134541" y="344734"/>
                      <a:pt x="156766" y="324493"/>
                      <a:pt x="178594" y="303856"/>
                    </a:cubicBezTo>
                    <a:cubicBezTo>
                      <a:pt x="200422" y="283219"/>
                      <a:pt x="218282" y="268534"/>
                      <a:pt x="242888" y="249087"/>
                    </a:cubicBezTo>
                    <a:cubicBezTo>
                      <a:pt x="267494" y="229640"/>
                      <a:pt x="295276" y="207416"/>
                      <a:pt x="326232" y="187175"/>
                    </a:cubicBezTo>
                    <a:cubicBezTo>
                      <a:pt x="357188" y="166934"/>
                      <a:pt x="396875" y="139549"/>
                      <a:pt x="428625" y="127643"/>
                    </a:cubicBezTo>
                    <a:cubicBezTo>
                      <a:pt x="460375" y="115737"/>
                      <a:pt x="492523" y="117324"/>
                      <a:pt x="516732" y="115737"/>
                    </a:cubicBezTo>
                    <a:cubicBezTo>
                      <a:pt x="540941" y="114150"/>
                      <a:pt x="557213" y="120896"/>
                      <a:pt x="573882" y="118118"/>
                    </a:cubicBezTo>
                    <a:cubicBezTo>
                      <a:pt x="590551" y="115340"/>
                      <a:pt x="602457" y="107005"/>
                      <a:pt x="616744" y="99068"/>
                    </a:cubicBezTo>
                    <a:cubicBezTo>
                      <a:pt x="631031" y="91131"/>
                      <a:pt x="644129" y="78430"/>
                      <a:pt x="659607" y="70493"/>
                    </a:cubicBezTo>
                    <a:cubicBezTo>
                      <a:pt x="675085" y="62556"/>
                      <a:pt x="690563" y="57793"/>
                      <a:pt x="709613" y="51443"/>
                    </a:cubicBezTo>
                    <a:cubicBezTo>
                      <a:pt x="728663" y="45093"/>
                      <a:pt x="755651" y="38346"/>
                      <a:pt x="773907" y="32393"/>
                    </a:cubicBezTo>
                    <a:cubicBezTo>
                      <a:pt x="792163" y="26440"/>
                      <a:pt x="797719" y="20090"/>
                      <a:pt x="819150" y="15725"/>
                    </a:cubicBezTo>
                    <a:cubicBezTo>
                      <a:pt x="840581" y="11360"/>
                      <a:pt x="875110" y="8581"/>
                      <a:pt x="902494" y="6200"/>
                    </a:cubicBezTo>
                    <a:cubicBezTo>
                      <a:pt x="929878" y="3819"/>
                      <a:pt x="954485" y="-2928"/>
                      <a:pt x="983457" y="1437"/>
                    </a:cubicBezTo>
                    <a:cubicBezTo>
                      <a:pt x="1012429" y="5802"/>
                      <a:pt x="1040606" y="18502"/>
                      <a:pt x="1076325" y="32393"/>
                    </a:cubicBezTo>
                    <a:cubicBezTo>
                      <a:pt x="1112044" y="46284"/>
                      <a:pt x="1160066" y="74859"/>
                      <a:pt x="1197769" y="84781"/>
                    </a:cubicBezTo>
                    <a:cubicBezTo>
                      <a:pt x="1235472" y="94703"/>
                      <a:pt x="1277541" y="94306"/>
                      <a:pt x="1302544" y="91925"/>
                    </a:cubicBezTo>
                    <a:cubicBezTo>
                      <a:pt x="1327547" y="89544"/>
                      <a:pt x="1322785" y="79224"/>
                      <a:pt x="1347788" y="70493"/>
                    </a:cubicBezTo>
                    <a:cubicBezTo>
                      <a:pt x="1372791" y="61762"/>
                      <a:pt x="1452563" y="39537"/>
                      <a:pt x="1452563" y="39537"/>
                    </a:cubicBezTo>
                    <a:cubicBezTo>
                      <a:pt x="1482329" y="30806"/>
                      <a:pt x="1493838" y="22075"/>
                      <a:pt x="1526382" y="18106"/>
                    </a:cubicBezTo>
                    <a:cubicBezTo>
                      <a:pt x="1558926" y="14137"/>
                      <a:pt x="1615678" y="13741"/>
                      <a:pt x="1647825" y="15725"/>
                    </a:cubicBezTo>
                    <a:cubicBezTo>
                      <a:pt x="1679972" y="17709"/>
                      <a:pt x="1694657" y="23662"/>
                      <a:pt x="1719263" y="30012"/>
                    </a:cubicBezTo>
                    <a:cubicBezTo>
                      <a:pt x="1743869" y="36362"/>
                      <a:pt x="1771254" y="45094"/>
                      <a:pt x="1795463" y="53825"/>
                    </a:cubicBezTo>
                    <a:cubicBezTo>
                      <a:pt x="1819672" y="62556"/>
                      <a:pt x="1845469" y="69700"/>
                      <a:pt x="1864519" y="82400"/>
                    </a:cubicBezTo>
                    <a:cubicBezTo>
                      <a:pt x="1883569" y="95100"/>
                      <a:pt x="1899444" y="121294"/>
                      <a:pt x="1909763" y="130025"/>
                    </a:cubicBezTo>
                    <a:cubicBezTo>
                      <a:pt x="1920082" y="138756"/>
                      <a:pt x="1915320" y="135581"/>
                      <a:pt x="1926432" y="134787"/>
                    </a:cubicBezTo>
                    <a:cubicBezTo>
                      <a:pt x="1937544" y="133993"/>
                      <a:pt x="1954213" y="124865"/>
                      <a:pt x="1976438" y="125262"/>
                    </a:cubicBezTo>
                    <a:cubicBezTo>
                      <a:pt x="1998663" y="125659"/>
                      <a:pt x="2029620" y="129627"/>
                      <a:pt x="2059782" y="137168"/>
                    </a:cubicBezTo>
                    <a:cubicBezTo>
                      <a:pt x="2089944" y="144709"/>
                      <a:pt x="2127251" y="157806"/>
                      <a:pt x="2157413" y="170506"/>
                    </a:cubicBezTo>
                    <a:cubicBezTo>
                      <a:pt x="2187576" y="183206"/>
                      <a:pt x="2215357" y="196302"/>
                      <a:pt x="2240757" y="213368"/>
                    </a:cubicBezTo>
                    <a:cubicBezTo>
                      <a:pt x="2266157" y="230434"/>
                      <a:pt x="2288779" y="254247"/>
                      <a:pt x="2309813" y="272900"/>
                    </a:cubicBezTo>
                    <a:cubicBezTo>
                      <a:pt x="2330847" y="291553"/>
                      <a:pt x="2349104" y="305443"/>
                      <a:pt x="2366963" y="325287"/>
                    </a:cubicBezTo>
                    <a:cubicBezTo>
                      <a:pt x="2384822" y="345131"/>
                      <a:pt x="2401094" y="367753"/>
                      <a:pt x="2416969" y="391962"/>
                    </a:cubicBezTo>
                    <a:cubicBezTo>
                      <a:pt x="2432844" y="416171"/>
                      <a:pt x="2449513" y="447127"/>
                      <a:pt x="2462213" y="470543"/>
                    </a:cubicBezTo>
                    <a:cubicBezTo>
                      <a:pt x="2474913" y="493959"/>
                      <a:pt x="2485232" y="511818"/>
                      <a:pt x="2493169" y="532456"/>
                    </a:cubicBezTo>
                    <a:cubicBezTo>
                      <a:pt x="2501107" y="553093"/>
                      <a:pt x="2509838" y="594368"/>
                      <a:pt x="2509838" y="594368"/>
                    </a:cubicBezTo>
                    <a:lnTo>
                      <a:pt x="2509838" y="594368"/>
                    </a:ln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hu-HU" sz="900" b="1"/>
              </a:p>
            </p:txBody>
          </p:sp>
          <p:sp>
            <p:nvSpPr>
              <p:cNvPr id="233" name="Szabadkézi sokszög 232"/>
              <p:cNvSpPr/>
              <p:nvPr/>
            </p:nvSpPr>
            <p:spPr>
              <a:xfrm>
                <a:off x="1495591" y="3683967"/>
                <a:ext cx="246082" cy="41279"/>
              </a:xfrm>
              <a:custGeom>
                <a:avLst/>
                <a:gdLst>
                  <a:gd name="connsiteX0" fmla="*/ 0 w 278376"/>
                  <a:gd name="connsiteY0" fmla="*/ 21861 h 41279"/>
                  <a:gd name="connsiteX1" fmla="*/ 78582 w 278376"/>
                  <a:gd name="connsiteY1" fmla="*/ 430 h 41279"/>
                  <a:gd name="connsiteX2" fmla="*/ 180975 w 278376"/>
                  <a:gd name="connsiteY2" fmla="*/ 9955 h 41279"/>
                  <a:gd name="connsiteX3" fmla="*/ 269082 w 278376"/>
                  <a:gd name="connsiteY3" fmla="*/ 38530 h 41279"/>
                  <a:gd name="connsiteX4" fmla="*/ 271463 w 278376"/>
                  <a:gd name="connsiteY4" fmla="*/ 38530 h 41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376" h="41279">
                    <a:moveTo>
                      <a:pt x="0" y="21861"/>
                    </a:moveTo>
                    <a:cubicBezTo>
                      <a:pt x="24209" y="12137"/>
                      <a:pt x="48419" y="2414"/>
                      <a:pt x="78582" y="430"/>
                    </a:cubicBezTo>
                    <a:cubicBezTo>
                      <a:pt x="108745" y="-1554"/>
                      <a:pt x="149225" y="3605"/>
                      <a:pt x="180975" y="9955"/>
                    </a:cubicBezTo>
                    <a:cubicBezTo>
                      <a:pt x="212725" y="16305"/>
                      <a:pt x="254001" y="33768"/>
                      <a:pt x="269082" y="38530"/>
                    </a:cubicBezTo>
                    <a:cubicBezTo>
                      <a:pt x="284163" y="43293"/>
                      <a:pt x="277813" y="40911"/>
                      <a:pt x="271463" y="38530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hu-HU" sz="900" b="1"/>
              </a:p>
            </p:txBody>
          </p:sp>
          <p:sp>
            <p:nvSpPr>
              <p:cNvPr id="234" name="Szabadkézi sokszög 233"/>
              <p:cNvSpPr/>
              <p:nvPr/>
            </p:nvSpPr>
            <p:spPr>
              <a:xfrm>
                <a:off x="2007107" y="3701661"/>
                <a:ext cx="275755" cy="30361"/>
              </a:xfrm>
              <a:custGeom>
                <a:avLst/>
                <a:gdLst>
                  <a:gd name="connsiteX0" fmla="*/ 0 w 311944"/>
                  <a:gd name="connsiteY0" fmla="*/ 30361 h 30361"/>
                  <a:gd name="connsiteX1" fmla="*/ 88106 w 311944"/>
                  <a:gd name="connsiteY1" fmla="*/ 13692 h 30361"/>
                  <a:gd name="connsiteX2" fmla="*/ 166688 w 311944"/>
                  <a:gd name="connsiteY2" fmla="*/ 4167 h 30361"/>
                  <a:gd name="connsiteX3" fmla="*/ 228600 w 311944"/>
                  <a:gd name="connsiteY3" fmla="*/ 1786 h 30361"/>
                  <a:gd name="connsiteX4" fmla="*/ 311944 w 311944"/>
                  <a:gd name="connsiteY4" fmla="*/ 30361 h 30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11944" h="30361">
                    <a:moveTo>
                      <a:pt x="0" y="30361"/>
                    </a:moveTo>
                    <a:cubicBezTo>
                      <a:pt x="30162" y="24209"/>
                      <a:pt x="60325" y="18058"/>
                      <a:pt x="88106" y="13692"/>
                    </a:cubicBezTo>
                    <a:cubicBezTo>
                      <a:pt x="115887" y="9326"/>
                      <a:pt x="143272" y="6151"/>
                      <a:pt x="166688" y="4167"/>
                    </a:cubicBezTo>
                    <a:cubicBezTo>
                      <a:pt x="190104" y="2183"/>
                      <a:pt x="204391" y="-2580"/>
                      <a:pt x="228600" y="1786"/>
                    </a:cubicBezTo>
                    <a:cubicBezTo>
                      <a:pt x="252809" y="6152"/>
                      <a:pt x="282376" y="18256"/>
                      <a:pt x="311944" y="30361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hu-HU" sz="900" b="1"/>
              </a:p>
            </p:txBody>
          </p:sp>
          <p:sp>
            <p:nvSpPr>
              <p:cNvPr id="235" name="Szabadkézi sokszög 234"/>
              <p:cNvSpPr/>
              <p:nvPr/>
            </p:nvSpPr>
            <p:spPr>
              <a:xfrm>
                <a:off x="1271127" y="3777193"/>
                <a:ext cx="174828" cy="214806"/>
              </a:xfrm>
              <a:custGeom>
                <a:avLst/>
                <a:gdLst>
                  <a:gd name="connsiteX0" fmla="*/ 196772 w 197772"/>
                  <a:gd name="connsiteY0" fmla="*/ 72 h 214806"/>
                  <a:gd name="connsiteX1" fmla="*/ 113429 w 197772"/>
                  <a:gd name="connsiteY1" fmla="*/ 31029 h 214806"/>
                  <a:gd name="connsiteX2" fmla="*/ 82472 w 197772"/>
                  <a:gd name="connsiteY2" fmla="*/ 45316 h 214806"/>
                  <a:gd name="connsiteX3" fmla="*/ 41991 w 197772"/>
                  <a:gd name="connsiteY3" fmla="*/ 73891 h 214806"/>
                  <a:gd name="connsiteX4" fmla="*/ 25322 w 197772"/>
                  <a:gd name="connsiteY4" fmla="*/ 90560 h 214806"/>
                  <a:gd name="connsiteX5" fmla="*/ 39610 w 197772"/>
                  <a:gd name="connsiteY5" fmla="*/ 104847 h 214806"/>
                  <a:gd name="connsiteX6" fmla="*/ 41991 w 197772"/>
                  <a:gd name="connsiteY6" fmla="*/ 126279 h 214806"/>
                  <a:gd name="connsiteX7" fmla="*/ 8654 w 197772"/>
                  <a:gd name="connsiteY7" fmla="*/ 197716 h 214806"/>
                  <a:gd name="connsiteX8" fmla="*/ 1510 w 197772"/>
                  <a:gd name="connsiteY8" fmla="*/ 212004 h 214806"/>
                  <a:gd name="connsiteX9" fmla="*/ 32466 w 197772"/>
                  <a:gd name="connsiteY9" fmla="*/ 154854 h 214806"/>
                  <a:gd name="connsiteX10" fmla="*/ 63422 w 197772"/>
                  <a:gd name="connsiteY10" fmla="*/ 109610 h 214806"/>
                  <a:gd name="connsiteX11" fmla="*/ 96760 w 197772"/>
                  <a:gd name="connsiteY11" fmla="*/ 78654 h 214806"/>
                  <a:gd name="connsiteX12" fmla="*/ 132479 w 197772"/>
                  <a:gd name="connsiteY12" fmla="*/ 61985 h 214806"/>
                  <a:gd name="connsiteX13" fmla="*/ 158672 w 197772"/>
                  <a:gd name="connsiteY13" fmla="*/ 40554 h 214806"/>
                  <a:gd name="connsiteX14" fmla="*/ 196772 w 197772"/>
                  <a:gd name="connsiteY14" fmla="*/ 72 h 214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7772" h="214806">
                    <a:moveTo>
                      <a:pt x="196772" y="72"/>
                    </a:moveTo>
                    <a:cubicBezTo>
                      <a:pt x="189231" y="-1516"/>
                      <a:pt x="132479" y="23488"/>
                      <a:pt x="113429" y="31029"/>
                    </a:cubicBezTo>
                    <a:cubicBezTo>
                      <a:pt x="94379" y="38570"/>
                      <a:pt x="94378" y="38172"/>
                      <a:pt x="82472" y="45316"/>
                    </a:cubicBezTo>
                    <a:cubicBezTo>
                      <a:pt x="70566" y="52460"/>
                      <a:pt x="51516" y="66350"/>
                      <a:pt x="41991" y="73891"/>
                    </a:cubicBezTo>
                    <a:cubicBezTo>
                      <a:pt x="32466" y="81432"/>
                      <a:pt x="25719" y="85401"/>
                      <a:pt x="25322" y="90560"/>
                    </a:cubicBezTo>
                    <a:cubicBezTo>
                      <a:pt x="24925" y="95719"/>
                      <a:pt x="36832" y="98894"/>
                      <a:pt x="39610" y="104847"/>
                    </a:cubicBezTo>
                    <a:cubicBezTo>
                      <a:pt x="42388" y="110800"/>
                      <a:pt x="47150" y="110801"/>
                      <a:pt x="41991" y="126279"/>
                    </a:cubicBezTo>
                    <a:cubicBezTo>
                      <a:pt x="36832" y="141757"/>
                      <a:pt x="15401" y="183429"/>
                      <a:pt x="8654" y="197716"/>
                    </a:cubicBezTo>
                    <a:cubicBezTo>
                      <a:pt x="1907" y="212003"/>
                      <a:pt x="-2459" y="219148"/>
                      <a:pt x="1510" y="212004"/>
                    </a:cubicBezTo>
                    <a:cubicBezTo>
                      <a:pt x="5479" y="204860"/>
                      <a:pt x="22147" y="171920"/>
                      <a:pt x="32466" y="154854"/>
                    </a:cubicBezTo>
                    <a:cubicBezTo>
                      <a:pt x="42785" y="137788"/>
                      <a:pt x="52706" y="122310"/>
                      <a:pt x="63422" y="109610"/>
                    </a:cubicBezTo>
                    <a:cubicBezTo>
                      <a:pt x="74138" y="96910"/>
                      <a:pt x="85251" y="86591"/>
                      <a:pt x="96760" y="78654"/>
                    </a:cubicBezTo>
                    <a:cubicBezTo>
                      <a:pt x="108269" y="70717"/>
                      <a:pt x="122160" y="68335"/>
                      <a:pt x="132479" y="61985"/>
                    </a:cubicBezTo>
                    <a:cubicBezTo>
                      <a:pt x="142798" y="55635"/>
                      <a:pt x="150338" y="48095"/>
                      <a:pt x="158672" y="40554"/>
                    </a:cubicBezTo>
                    <a:cubicBezTo>
                      <a:pt x="167006" y="33013"/>
                      <a:pt x="204313" y="1660"/>
                      <a:pt x="196772" y="72"/>
                    </a:cubicBez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hu-HU" sz="900" b="1"/>
              </a:p>
            </p:txBody>
          </p:sp>
          <p:sp>
            <p:nvSpPr>
              <p:cNvPr id="236" name="Szabadkézi sokszög 235"/>
              <p:cNvSpPr/>
              <p:nvPr/>
            </p:nvSpPr>
            <p:spPr>
              <a:xfrm flipH="1">
                <a:off x="2312243" y="3789520"/>
                <a:ext cx="174828" cy="214806"/>
              </a:xfrm>
              <a:custGeom>
                <a:avLst/>
                <a:gdLst>
                  <a:gd name="connsiteX0" fmla="*/ 196772 w 197772"/>
                  <a:gd name="connsiteY0" fmla="*/ 72 h 214806"/>
                  <a:gd name="connsiteX1" fmla="*/ 113429 w 197772"/>
                  <a:gd name="connsiteY1" fmla="*/ 31029 h 214806"/>
                  <a:gd name="connsiteX2" fmla="*/ 82472 w 197772"/>
                  <a:gd name="connsiteY2" fmla="*/ 45316 h 214806"/>
                  <a:gd name="connsiteX3" fmla="*/ 41991 w 197772"/>
                  <a:gd name="connsiteY3" fmla="*/ 73891 h 214806"/>
                  <a:gd name="connsiteX4" fmla="*/ 25322 w 197772"/>
                  <a:gd name="connsiteY4" fmla="*/ 90560 h 214806"/>
                  <a:gd name="connsiteX5" fmla="*/ 39610 w 197772"/>
                  <a:gd name="connsiteY5" fmla="*/ 104847 h 214806"/>
                  <a:gd name="connsiteX6" fmla="*/ 41991 w 197772"/>
                  <a:gd name="connsiteY6" fmla="*/ 126279 h 214806"/>
                  <a:gd name="connsiteX7" fmla="*/ 8654 w 197772"/>
                  <a:gd name="connsiteY7" fmla="*/ 197716 h 214806"/>
                  <a:gd name="connsiteX8" fmla="*/ 1510 w 197772"/>
                  <a:gd name="connsiteY8" fmla="*/ 212004 h 214806"/>
                  <a:gd name="connsiteX9" fmla="*/ 32466 w 197772"/>
                  <a:gd name="connsiteY9" fmla="*/ 154854 h 214806"/>
                  <a:gd name="connsiteX10" fmla="*/ 63422 w 197772"/>
                  <a:gd name="connsiteY10" fmla="*/ 109610 h 214806"/>
                  <a:gd name="connsiteX11" fmla="*/ 96760 w 197772"/>
                  <a:gd name="connsiteY11" fmla="*/ 78654 h 214806"/>
                  <a:gd name="connsiteX12" fmla="*/ 132479 w 197772"/>
                  <a:gd name="connsiteY12" fmla="*/ 61985 h 214806"/>
                  <a:gd name="connsiteX13" fmla="*/ 158672 w 197772"/>
                  <a:gd name="connsiteY13" fmla="*/ 40554 h 214806"/>
                  <a:gd name="connsiteX14" fmla="*/ 196772 w 197772"/>
                  <a:gd name="connsiteY14" fmla="*/ 72 h 214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97772" h="214806">
                    <a:moveTo>
                      <a:pt x="196772" y="72"/>
                    </a:moveTo>
                    <a:cubicBezTo>
                      <a:pt x="189231" y="-1516"/>
                      <a:pt x="132479" y="23488"/>
                      <a:pt x="113429" y="31029"/>
                    </a:cubicBezTo>
                    <a:cubicBezTo>
                      <a:pt x="94379" y="38570"/>
                      <a:pt x="94378" y="38172"/>
                      <a:pt x="82472" y="45316"/>
                    </a:cubicBezTo>
                    <a:cubicBezTo>
                      <a:pt x="70566" y="52460"/>
                      <a:pt x="51516" y="66350"/>
                      <a:pt x="41991" y="73891"/>
                    </a:cubicBezTo>
                    <a:cubicBezTo>
                      <a:pt x="32466" y="81432"/>
                      <a:pt x="25719" y="85401"/>
                      <a:pt x="25322" y="90560"/>
                    </a:cubicBezTo>
                    <a:cubicBezTo>
                      <a:pt x="24925" y="95719"/>
                      <a:pt x="36832" y="98894"/>
                      <a:pt x="39610" y="104847"/>
                    </a:cubicBezTo>
                    <a:cubicBezTo>
                      <a:pt x="42388" y="110800"/>
                      <a:pt x="47150" y="110801"/>
                      <a:pt x="41991" y="126279"/>
                    </a:cubicBezTo>
                    <a:cubicBezTo>
                      <a:pt x="36832" y="141757"/>
                      <a:pt x="15401" y="183429"/>
                      <a:pt x="8654" y="197716"/>
                    </a:cubicBezTo>
                    <a:cubicBezTo>
                      <a:pt x="1907" y="212003"/>
                      <a:pt x="-2459" y="219148"/>
                      <a:pt x="1510" y="212004"/>
                    </a:cubicBezTo>
                    <a:cubicBezTo>
                      <a:pt x="5479" y="204860"/>
                      <a:pt x="22147" y="171920"/>
                      <a:pt x="32466" y="154854"/>
                    </a:cubicBezTo>
                    <a:cubicBezTo>
                      <a:pt x="42785" y="137788"/>
                      <a:pt x="52706" y="122310"/>
                      <a:pt x="63422" y="109610"/>
                    </a:cubicBezTo>
                    <a:cubicBezTo>
                      <a:pt x="74138" y="96910"/>
                      <a:pt x="85251" y="86591"/>
                      <a:pt x="96760" y="78654"/>
                    </a:cubicBezTo>
                    <a:cubicBezTo>
                      <a:pt x="108269" y="70717"/>
                      <a:pt x="122160" y="68335"/>
                      <a:pt x="132479" y="61985"/>
                    </a:cubicBezTo>
                    <a:cubicBezTo>
                      <a:pt x="142798" y="55635"/>
                      <a:pt x="150338" y="48095"/>
                      <a:pt x="158672" y="40554"/>
                    </a:cubicBezTo>
                    <a:cubicBezTo>
                      <a:pt x="167006" y="33013"/>
                      <a:pt x="204313" y="1660"/>
                      <a:pt x="196772" y="72"/>
                    </a:cubicBezTo>
                    <a:close/>
                  </a:path>
                </a:pathLst>
              </a:custGeom>
              <a:solidFill>
                <a:schemeClr val="tx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hu-HU" sz="900" b="1"/>
              </a:p>
            </p:txBody>
          </p:sp>
          <p:sp>
            <p:nvSpPr>
              <p:cNvPr id="237" name="Szabadkézi sokszög 236"/>
              <p:cNvSpPr/>
              <p:nvPr/>
            </p:nvSpPr>
            <p:spPr>
              <a:xfrm>
                <a:off x="1481378" y="3760597"/>
                <a:ext cx="787787" cy="254933"/>
              </a:xfrm>
              <a:custGeom>
                <a:avLst/>
                <a:gdLst>
                  <a:gd name="connsiteX0" fmla="*/ 394698 w 891172"/>
                  <a:gd name="connsiteY0" fmla="*/ 116681 h 254933"/>
                  <a:gd name="connsiteX1" fmla="*/ 368504 w 891172"/>
                  <a:gd name="connsiteY1" fmla="*/ 73818 h 254933"/>
                  <a:gd name="connsiteX2" fmla="*/ 261348 w 891172"/>
                  <a:gd name="connsiteY2" fmla="*/ 33337 h 254933"/>
                  <a:gd name="connsiteX3" fmla="*/ 189911 w 891172"/>
                  <a:gd name="connsiteY3" fmla="*/ 7143 h 254933"/>
                  <a:gd name="connsiteX4" fmla="*/ 132761 w 891172"/>
                  <a:gd name="connsiteY4" fmla="*/ 0 h 254933"/>
                  <a:gd name="connsiteX5" fmla="*/ 61323 w 891172"/>
                  <a:gd name="connsiteY5" fmla="*/ 11906 h 254933"/>
                  <a:gd name="connsiteX6" fmla="*/ 23223 w 891172"/>
                  <a:gd name="connsiteY6" fmla="*/ 33337 h 254933"/>
                  <a:gd name="connsiteX7" fmla="*/ 4173 w 891172"/>
                  <a:gd name="connsiteY7" fmla="*/ 52387 h 254933"/>
                  <a:gd name="connsiteX8" fmla="*/ 4173 w 891172"/>
                  <a:gd name="connsiteY8" fmla="*/ 76200 h 254933"/>
                  <a:gd name="connsiteX9" fmla="*/ 49417 w 891172"/>
                  <a:gd name="connsiteY9" fmla="*/ 109537 h 254933"/>
                  <a:gd name="connsiteX10" fmla="*/ 120854 w 891172"/>
                  <a:gd name="connsiteY10" fmla="*/ 128587 h 254933"/>
                  <a:gd name="connsiteX11" fmla="*/ 180386 w 891172"/>
                  <a:gd name="connsiteY11" fmla="*/ 133350 h 254933"/>
                  <a:gd name="connsiteX12" fmla="*/ 275636 w 891172"/>
                  <a:gd name="connsiteY12" fmla="*/ 147637 h 254933"/>
                  <a:gd name="connsiteX13" fmla="*/ 299448 w 891172"/>
                  <a:gd name="connsiteY13" fmla="*/ 154781 h 254933"/>
                  <a:gd name="connsiteX14" fmla="*/ 275636 w 891172"/>
                  <a:gd name="connsiteY14" fmla="*/ 164306 h 254933"/>
                  <a:gd name="connsiteX15" fmla="*/ 230392 w 891172"/>
                  <a:gd name="connsiteY15" fmla="*/ 166687 h 254933"/>
                  <a:gd name="connsiteX16" fmla="*/ 182767 w 891172"/>
                  <a:gd name="connsiteY16" fmla="*/ 173831 h 254933"/>
                  <a:gd name="connsiteX17" fmla="*/ 149429 w 891172"/>
                  <a:gd name="connsiteY17" fmla="*/ 183356 h 254933"/>
                  <a:gd name="connsiteX18" fmla="*/ 158954 w 891172"/>
                  <a:gd name="connsiteY18" fmla="*/ 204787 h 254933"/>
                  <a:gd name="connsiteX19" fmla="*/ 185148 w 891172"/>
                  <a:gd name="connsiteY19" fmla="*/ 221456 h 254933"/>
                  <a:gd name="connsiteX20" fmla="*/ 199436 w 891172"/>
                  <a:gd name="connsiteY20" fmla="*/ 223837 h 254933"/>
                  <a:gd name="connsiteX21" fmla="*/ 232773 w 891172"/>
                  <a:gd name="connsiteY21" fmla="*/ 240506 h 254933"/>
                  <a:gd name="connsiteX22" fmla="*/ 261348 w 891172"/>
                  <a:gd name="connsiteY22" fmla="*/ 254793 h 254933"/>
                  <a:gd name="connsiteX23" fmla="*/ 323261 w 891172"/>
                  <a:gd name="connsiteY23" fmla="*/ 247650 h 254933"/>
                  <a:gd name="connsiteX24" fmla="*/ 373267 w 891172"/>
                  <a:gd name="connsiteY24" fmla="*/ 245268 h 254933"/>
                  <a:gd name="connsiteX25" fmla="*/ 378029 w 891172"/>
                  <a:gd name="connsiteY25" fmla="*/ 233362 h 254933"/>
                  <a:gd name="connsiteX26" fmla="*/ 423273 w 891172"/>
                  <a:gd name="connsiteY26" fmla="*/ 197643 h 254933"/>
                  <a:gd name="connsiteX27" fmla="*/ 435179 w 891172"/>
                  <a:gd name="connsiteY27" fmla="*/ 200025 h 254933"/>
                  <a:gd name="connsiteX28" fmla="*/ 482804 w 891172"/>
                  <a:gd name="connsiteY28" fmla="*/ 202406 h 254933"/>
                  <a:gd name="connsiteX29" fmla="*/ 530429 w 891172"/>
                  <a:gd name="connsiteY29" fmla="*/ 207168 h 254933"/>
                  <a:gd name="connsiteX30" fmla="*/ 568529 w 891172"/>
                  <a:gd name="connsiteY30" fmla="*/ 223837 h 254933"/>
                  <a:gd name="connsiteX31" fmla="*/ 589961 w 891172"/>
                  <a:gd name="connsiteY31" fmla="*/ 238125 h 254933"/>
                  <a:gd name="connsiteX32" fmla="*/ 666161 w 891172"/>
                  <a:gd name="connsiteY32" fmla="*/ 233362 h 254933"/>
                  <a:gd name="connsiteX33" fmla="*/ 723311 w 891172"/>
                  <a:gd name="connsiteY33" fmla="*/ 214312 h 254933"/>
                  <a:gd name="connsiteX34" fmla="*/ 759029 w 891172"/>
                  <a:gd name="connsiteY34" fmla="*/ 200025 h 254933"/>
                  <a:gd name="connsiteX35" fmla="*/ 754267 w 891172"/>
                  <a:gd name="connsiteY35" fmla="*/ 183356 h 254933"/>
                  <a:gd name="connsiteX36" fmla="*/ 689973 w 891172"/>
                  <a:gd name="connsiteY36" fmla="*/ 173831 h 254933"/>
                  <a:gd name="connsiteX37" fmla="*/ 661398 w 891172"/>
                  <a:gd name="connsiteY37" fmla="*/ 183356 h 254933"/>
                  <a:gd name="connsiteX38" fmla="*/ 632823 w 891172"/>
                  <a:gd name="connsiteY38" fmla="*/ 176212 h 254933"/>
                  <a:gd name="connsiteX39" fmla="*/ 639967 w 891172"/>
                  <a:gd name="connsiteY39" fmla="*/ 164306 h 254933"/>
                  <a:gd name="connsiteX40" fmla="*/ 680448 w 891172"/>
                  <a:gd name="connsiteY40" fmla="*/ 157162 h 254933"/>
                  <a:gd name="connsiteX41" fmla="*/ 768554 w 891172"/>
                  <a:gd name="connsiteY41" fmla="*/ 138112 h 254933"/>
                  <a:gd name="connsiteX42" fmla="*/ 830467 w 891172"/>
                  <a:gd name="connsiteY42" fmla="*/ 116681 h 254933"/>
                  <a:gd name="connsiteX43" fmla="*/ 873329 w 891172"/>
                  <a:gd name="connsiteY43" fmla="*/ 85725 h 254933"/>
                  <a:gd name="connsiteX44" fmla="*/ 885236 w 891172"/>
                  <a:gd name="connsiteY44" fmla="*/ 69056 h 254933"/>
                  <a:gd name="connsiteX45" fmla="*/ 885236 w 891172"/>
                  <a:gd name="connsiteY45" fmla="*/ 59531 h 254933"/>
                  <a:gd name="connsiteX46" fmla="*/ 811417 w 891172"/>
                  <a:gd name="connsiteY46" fmla="*/ 19050 h 254933"/>
                  <a:gd name="connsiteX47" fmla="*/ 735217 w 891172"/>
                  <a:gd name="connsiteY47" fmla="*/ 19050 h 254933"/>
                  <a:gd name="connsiteX48" fmla="*/ 661398 w 891172"/>
                  <a:gd name="connsiteY48" fmla="*/ 35718 h 254933"/>
                  <a:gd name="connsiteX49" fmla="*/ 606629 w 891172"/>
                  <a:gd name="connsiteY49" fmla="*/ 52387 h 254933"/>
                  <a:gd name="connsiteX50" fmla="*/ 563767 w 891172"/>
                  <a:gd name="connsiteY50" fmla="*/ 66675 h 254933"/>
                  <a:gd name="connsiteX51" fmla="*/ 530429 w 891172"/>
                  <a:gd name="connsiteY51" fmla="*/ 92868 h 254933"/>
                  <a:gd name="connsiteX52" fmla="*/ 530429 w 891172"/>
                  <a:gd name="connsiteY52" fmla="*/ 107156 h 254933"/>
                  <a:gd name="connsiteX53" fmla="*/ 530429 w 891172"/>
                  <a:gd name="connsiteY53" fmla="*/ 121443 h 254933"/>
                  <a:gd name="connsiteX54" fmla="*/ 506617 w 891172"/>
                  <a:gd name="connsiteY54" fmla="*/ 116681 h 254933"/>
                  <a:gd name="connsiteX55" fmla="*/ 485186 w 891172"/>
                  <a:gd name="connsiteY55" fmla="*/ 123825 h 254933"/>
                  <a:gd name="connsiteX56" fmla="*/ 473279 w 891172"/>
                  <a:gd name="connsiteY56" fmla="*/ 123825 h 254933"/>
                  <a:gd name="connsiteX57" fmla="*/ 458992 w 891172"/>
                  <a:gd name="connsiteY57" fmla="*/ 123825 h 254933"/>
                  <a:gd name="connsiteX58" fmla="*/ 394698 w 891172"/>
                  <a:gd name="connsiteY58" fmla="*/ 116681 h 2549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</a:cxnLst>
                <a:rect l="l" t="t" r="r" b="b"/>
                <a:pathLst>
                  <a:path w="891172" h="254933">
                    <a:moveTo>
                      <a:pt x="394698" y="116681"/>
                    </a:moveTo>
                    <a:cubicBezTo>
                      <a:pt x="379617" y="108347"/>
                      <a:pt x="390729" y="87709"/>
                      <a:pt x="368504" y="73818"/>
                    </a:cubicBezTo>
                    <a:cubicBezTo>
                      <a:pt x="346279" y="59927"/>
                      <a:pt x="261348" y="33337"/>
                      <a:pt x="261348" y="33337"/>
                    </a:cubicBezTo>
                    <a:cubicBezTo>
                      <a:pt x="231583" y="22225"/>
                      <a:pt x="211342" y="12699"/>
                      <a:pt x="189911" y="7143"/>
                    </a:cubicBezTo>
                    <a:cubicBezTo>
                      <a:pt x="168480" y="1587"/>
                      <a:pt x="154192" y="-794"/>
                      <a:pt x="132761" y="0"/>
                    </a:cubicBezTo>
                    <a:cubicBezTo>
                      <a:pt x="111330" y="794"/>
                      <a:pt x="79579" y="6350"/>
                      <a:pt x="61323" y="11906"/>
                    </a:cubicBezTo>
                    <a:cubicBezTo>
                      <a:pt x="43067" y="17462"/>
                      <a:pt x="32748" y="26590"/>
                      <a:pt x="23223" y="33337"/>
                    </a:cubicBezTo>
                    <a:cubicBezTo>
                      <a:pt x="13698" y="40084"/>
                      <a:pt x="7348" y="45243"/>
                      <a:pt x="4173" y="52387"/>
                    </a:cubicBezTo>
                    <a:cubicBezTo>
                      <a:pt x="998" y="59531"/>
                      <a:pt x="-3368" y="66675"/>
                      <a:pt x="4173" y="76200"/>
                    </a:cubicBezTo>
                    <a:cubicBezTo>
                      <a:pt x="11714" y="85725"/>
                      <a:pt x="29970" y="100806"/>
                      <a:pt x="49417" y="109537"/>
                    </a:cubicBezTo>
                    <a:cubicBezTo>
                      <a:pt x="68864" y="118268"/>
                      <a:pt x="99026" y="124618"/>
                      <a:pt x="120854" y="128587"/>
                    </a:cubicBezTo>
                    <a:cubicBezTo>
                      <a:pt x="142682" y="132556"/>
                      <a:pt x="154589" y="130175"/>
                      <a:pt x="180386" y="133350"/>
                    </a:cubicBezTo>
                    <a:cubicBezTo>
                      <a:pt x="206183" y="136525"/>
                      <a:pt x="255792" y="144065"/>
                      <a:pt x="275636" y="147637"/>
                    </a:cubicBezTo>
                    <a:cubicBezTo>
                      <a:pt x="295480" y="151209"/>
                      <a:pt x="299448" y="152003"/>
                      <a:pt x="299448" y="154781"/>
                    </a:cubicBezTo>
                    <a:cubicBezTo>
                      <a:pt x="299448" y="157559"/>
                      <a:pt x="287145" y="162322"/>
                      <a:pt x="275636" y="164306"/>
                    </a:cubicBezTo>
                    <a:cubicBezTo>
                      <a:pt x="264127" y="166290"/>
                      <a:pt x="245870" y="165100"/>
                      <a:pt x="230392" y="166687"/>
                    </a:cubicBezTo>
                    <a:cubicBezTo>
                      <a:pt x="214914" y="168275"/>
                      <a:pt x="196261" y="171053"/>
                      <a:pt x="182767" y="173831"/>
                    </a:cubicBezTo>
                    <a:cubicBezTo>
                      <a:pt x="169273" y="176609"/>
                      <a:pt x="153398" y="178197"/>
                      <a:pt x="149429" y="183356"/>
                    </a:cubicBezTo>
                    <a:cubicBezTo>
                      <a:pt x="145460" y="188515"/>
                      <a:pt x="153001" y="198437"/>
                      <a:pt x="158954" y="204787"/>
                    </a:cubicBezTo>
                    <a:cubicBezTo>
                      <a:pt x="164907" y="211137"/>
                      <a:pt x="178401" y="218281"/>
                      <a:pt x="185148" y="221456"/>
                    </a:cubicBezTo>
                    <a:cubicBezTo>
                      <a:pt x="191895" y="224631"/>
                      <a:pt x="191498" y="220662"/>
                      <a:pt x="199436" y="223837"/>
                    </a:cubicBezTo>
                    <a:cubicBezTo>
                      <a:pt x="207374" y="227012"/>
                      <a:pt x="232773" y="240506"/>
                      <a:pt x="232773" y="240506"/>
                    </a:cubicBezTo>
                    <a:cubicBezTo>
                      <a:pt x="243092" y="245665"/>
                      <a:pt x="246267" y="253602"/>
                      <a:pt x="261348" y="254793"/>
                    </a:cubicBezTo>
                    <a:cubicBezTo>
                      <a:pt x="276429" y="255984"/>
                      <a:pt x="304608" y="249238"/>
                      <a:pt x="323261" y="247650"/>
                    </a:cubicBezTo>
                    <a:cubicBezTo>
                      <a:pt x="341914" y="246063"/>
                      <a:pt x="364139" y="247649"/>
                      <a:pt x="373267" y="245268"/>
                    </a:cubicBezTo>
                    <a:cubicBezTo>
                      <a:pt x="382395" y="242887"/>
                      <a:pt x="369695" y="241300"/>
                      <a:pt x="378029" y="233362"/>
                    </a:cubicBezTo>
                    <a:cubicBezTo>
                      <a:pt x="386363" y="225424"/>
                      <a:pt x="413748" y="203199"/>
                      <a:pt x="423273" y="197643"/>
                    </a:cubicBezTo>
                    <a:cubicBezTo>
                      <a:pt x="432798" y="192087"/>
                      <a:pt x="425257" y="199231"/>
                      <a:pt x="435179" y="200025"/>
                    </a:cubicBezTo>
                    <a:cubicBezTo>
                      <a:pt x="445101" y="200819"/>
                      <a:pt x="466929" y="201216"/>
                      <a:pt x="482804" y="202406"/>
                    </a:cubicBezTo>
                    <a:cubicBezTo>
                      <a:pt x="498679" y="203597"/>
                      <a:pt x="516142" y="203596"/>
                      <a:pt x="530429" y="207168"/>
                    </a:cubicBezTo>
                    <a:cubicBezTo>
                      <a:pt x="544716" y="210740"/>
                      <a:pt x="558607" y="218678"/>
                      <a:pt x="568529" y="223837"/>
                    </a:cubicBezTo>
                    <a:cubicBezTo>
                      <a:pt x="578451" y="228997"/>
                      <a:pt x="573689" y="236538"/>
                      <a:pt x="589961" y="238125"/>
                    </a:cubicBezTo>
                    <a:cubicBezTo>
                      <a:pt x="606233" y="239713"/>
                      <a:pt x="643936" y="237331"/>
                      <a:pt x="666161" y="233362"/>
                    </a:cubicBezTo>
                    <a:cubicBezTo>
                      <a:pt x="688386" y="229393"/>
                      <a:pt x="707833" y="219868"/>
                      <a:pt x="723311" y="214312"/>
                    </a:cubicBezTo>
                    <a:cubicBezTo>
                      <a:pt x="738789" y="208756"/>
                      <a:pt x="753870" y="205184"/>
                      <a:pt x="759029" y="200025"/>
                    </a:cubicBezTo>
                    <a:cubicBezTo>
                      <a:pt x="764188" y="194866"/>
                      <a:pt x="765776" y="187722"/>
                      <a:pt x="754267" y="183356"/>
                    </a:cubicBezTo>
                    <a:cubicBezTo>
                      <a:pt x="742758" y="178990"/>
                      <a:pt x="705451" y="173831"/>
                      <a:pt x="689973" y="173831"/>
                    </a:cubicBezTo>
                    <a:cubicBezTo>
                      <a:pt x="674495" y="173831"/>
                      <a:pt x="670923" y="182959"/>
                      <a:pt x="661398" y="183356"/>
                    </a:cubicBezTo>
                    <a:cubicBezTo>
                      <a:pt x="651873" y="183753"/>
                      <a:pt x="636395" y="179387"/>
                      <a:pt x="632823" y="176212"/>
                    </a:cubicBezTo>
                    <a:cubicBezTo>
                      <a:pt x="629251" y="173037"/>
                      <a:pt x="632029" y="167481"/>
                      <a:pt x="639967" y="164306"/>
                    </a:cubicBezTo>
                    <a:cubicBezTo>
                      <a:pt x="647905" y="161131"/>
                      <a:pt x="659017" y="161528"/>
                      <a:pt x="680448" y="157162"/>
                    </a:cubicBezTo>
                    <a:cubicBezTo>
                      <a:pt x="701879" y="152796"/>
                      <a:pt x="743551" y="144859"/>
                      <a:pt x="768554" y="138112"/>
                    </a:cubicBezTo>
                    <a:cubicBezTo>
                      <a:pt x="793557" y="131365"/>
                      <a:pt x="813005" y="125412"/>
                      <a:pt x="830467" y="116681"/>
                    </a:cubicBezTo>
                    <a:cubicBezTo>
                      <a:pt x="847929" y="107950"/>
                      <a:pt x="864201" y="93663"/>
                      <a:pt x="873329" y="85725"/>
                    </a:cubicBezTo>
                    <a:cubicBezTo>
                      <a:pt x="882457" y="77787"/>
                      <a:pt x="883252" y="73422"/>
                      <a:pt x="885236" y="69056"/>
                    </a:cubicBezTo>
                    <a:cubicBezTo>
                      <a:pt x="887220" y="64690"/>
                      <a:pt x="897539" y="67865"/>
                      <a:pt x="885236" y="59531"/>
                    </a:cubicBezTo>
                    <a:cubicBezTo>
                      <a:pt x="872933" y="51197"/>
                      <a:pt x="836420" y="25797"/>
                      <a:pt x="811417" y="19050"/>
                    </a:cubicBezTo>
                    <a:cubicBezTo>
                      <a:pt x="786414" y="12303"/>
                      <a:pt x="760220" y="16272"/>
                      <a:pt x="735217" y="19050"/>
                    </a:cubicBezTo>
                    <a:cubicBezTo>
                      <a:pt x="710214" y="21828"/>
                      <a:pt x="682829" y="30162"/>
                      <a:pt x="661398" y="35718"/>
                    </a:cubicBezTo>
                    <a:cubicBezTo>
                      <a:pt x="639967" y="41274"/>
                      <a:pt x="622901" y="47228"/>
                      <a:pt x="606629" y="52387"/>
                    </a:cubicBezTo>
                    <a:cubicBezTo>
                      <a:pt x="590357" y="57546"/>
                      <a:pt x="576467" y="59928"/>
                      <a:pt x="563767" y="66675"/>
                    </a:cubicBezTo>
                    <a:cubicBezTo>
                      <a:pt x="551067" y="73422"/>
                      <a:pt x="535985" y="86121"/>
                      <a:pt x="530429" y="92868"/>
                    </a:cubicBezTo>
                    <a:cubicBezTo>
                      <a:pt x="524873" y="99615"/>
                      <a:pt x="530429" y="107156"/>
                      <a:pt x="530429" y="107156"/>
                    </a:cubicBezTo>
                    <a:cubicBezTo>
                      <a:pt x="530429" y="111918"/>
                      <a:pt x="534398" y="119856"/>
                      <a:pt x="530429" y="121443"/>
                    </a:cubicBezTo>
                    <a:cubicBezTo>
                      <a:pt x="526460" y="123030"/>
                      <a:pt x="514157" y="116284"/>
                      <a:pt x="506617" y="116681"/>
                    </a:cubicBezTo>
                    <a:cubicBezTo>
                      <a:pt x="499077" y="117078"/>
                      <a:pt x="490742" y="122634"/>
                      <a:pt x="485186" y="123825"/>
                    </a:cubicBezTo>
                    <a:cubicBezTo>
                      <a:pt x="479630" y="125016"/>
                      <a:pt x="473279" y="123825"/>
                      <a:pt x="473279" y="123825"/>
                    </a:cubicBezTo>
                    <a:cubicBezTo>
                      <a:pt x="468913" y="123825"/>
                      <a:pt x="464151" y="123428"/>
                      <a:pt x="458992" y="123825"/>
                    </a:cubicBezTo>
                    <a:cubicBezTo>
                      <a:pt x="453833" y="124222"/>
                      <a:pt x="409779" y="125015"/>
                      <a:pt x="394698" y="116681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hu-HU" sz="900" b="1"/>
              </a:p>
            </p:txBody>
          </p:sp>
          <p:sp>
            <p:nvSpPr>
              <p:cNvPr id="238" name="Szabadkézi sokszög 237"/>
              <p:cNvSpPr/>
              <p:nvPr/>
            </p:nvSpPr>
            <p:spPr>
              <a:xfrm>
                <a:off x="1575051" y="3803459"/>
                <a:ext cx="193238" cy="73943"/>
              </a:xfrm>
              <a:custGeom>
                <a:avLst/>
                <a:gdLst>
                  <a:gd name="connsiteX0" fmla="*/ 217295 w 218598"/>
                  <a:gd name="connsiteY0" fmla="*/ 59531 h 73943"/>
                  <a:gd name="connsiteX1" fmla="*/ 176813 w 218598"/>
                  <a:gd name="connsiteY1" fmla="*/ 26194 h 73943"/>
                  <a:gd name="connsiteX2" fmla="*/ 107757 w 218598"/>
                  <a:gd name="connsiteY2" fmla="*/ 7144 h 73943"/>
                  <a:gd name="connsiteX3" fmla="*/ 22032 w 218598"/>
                  <a:gd name="connsiteY3" fmla="*/ 0 h 73943"/>
                  <a:gd name="connsiteX4" fmla="*/ 601 w 218598"/>
                  <a:gd name="connsiteY4" fmla="*/ 7144 h 73943"/>
                  <a:gd name="connsiteX5" fmla="*/ 12507 w 218598"/>
                  <a:gd name="connsiteY5" fmla="*/ 38100 h 73943"/>
                  <a:gd name="connsiteX6" fmla="*/ 76801 w 218598"/>
                  <a:gd name="connsiteY6" fmla="*/ 66675 h 73943"/>
                  <a:gd name="connsiteX7" fmla="*/ 129188 w 218598"/>
                  <a:gd name="connsiteY7" fmla="*/ 73819 h 73943"/>
                  <a:gd name="connsiteX8" fmla="*/ 217295 w 218598"/>
                  <a:gd name="connsiteY8" fmla="*/ 59531 h 73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598" h="73943">
                    <a:moveTo>
                      <a:pt x="217295" y="59531"/>
                    </a:moveTo>
                    <a:cubicBezTo>
                      <a:pt x="225232" y="51594"/>
                      <a:pt x="195069" y="34925"/>
                      <a:pt x="176813" y="26194"/>
                    </a:cubicBezTo>
                    <a:cubicBezTo>
                      <a:pt x="158557" y="17463"/>
                      <a:pt x="133554" y="11510"/>
                      <a:pt x="107757" y="7144"/>
                    </a:cubicBezTo>
                    <a:cubicBezTo>
                      <a:pt x="81960" y="2778"/>
                      <a:pt x="39891" y="0"/>
                      <a:pt x="22032" y="0"/>
                    </a:cubicBezTo>
                    <a:cubicBezTo>
                      <a:pt x="4173" y="0"/>
                      <a:pt x="2188" y="794"/>
                      <a:pt x="601" y="7144"/>
                    </a:cubicBezTo>
                    <a:cubicBezTo>
                      <a:pt x="-987" y="13494"/>
                      <a:pt x="-193" y="28178"/>
                      <a:pt x="12507" y="38100"/>
                    </a:cubicBezTo>
                    <a:cubicBezTo>
                      <a:pt x="25207" y="48022"/>
                      <a:pt x="57354" y="60722"/>
                      <a:pt x="76801" y="66675"/>
                    </a:cubicBezTo>
                    <a:cubicBezTo>
                      <a:pt x="96248" y="72628"/>
                      <a:pt x="110932" y="72628"/>
                      <a:pt x="129188" y="73819"/>
                    </a:cubicBezTo>
                    <a:cubicBezTo>
                      <a:pt x="147444" y="75010"/>
                      <a:pt x="209358" y="67468"/>
                      <a:pt x="217295" y="59531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hu-HU" sz="900" b="1"/>
              </a:p>
            </p:txBody>
          </p:sp>
          <p:sp>
            <p:nvSpPr>
              <p:cNvPr id="239" name="Szabadkézi sokszög 238"/>
              <p:cNvSpPr/>
              <p:nvPr/>
            </p:nvSpPr>
            <p:spPr>
              <a:xfrm flipH="1">
                <a:off x="1994783" y="3814120"/>
                <a:ext cx="193238" cy="73943"/>
              </a:xfrm>
              <a:custGeom>
                <a:avLst/>
                <a:gdLst>
                  <a:gd name="connsiteX0" fmla="*/ 217295 w 218598"/>
                  <a:gd name="connsiteY0" fmla="*/ 59531 h 73943"/>
                  <a:gd name="connsiteX1" fmla="*/ 176813 w 218598"/>
                  <a:gd name="connsiteY1" fmla="*/ 26194 h 73943"/>
                  <a:gd name="connsiteX2" fmla="*/ 107757 w 218598"/>
                  <a:gd name="connsiteY2" fmla="*/ 7144 h 73943"/>
                  <a:gd name="connsiteX3" fmla="*/ 22032 w 218598"/>
                  <a:gd name="connsiteY3" fmla="*/ 0 h 73943"/>
                  <a:gd name="connsiteX4" fmla="*/ 601 w 218598"/>
                  <a:gd name="connsiteY4" fmla="*/ 7144 h 73943"/>
                  <a:gd name="connsiteX5" fmla="*/ 12507 w 218598"/>
                  <a:gd name="connsiteY5" fmla="*/ 38100 h 73943"/>
                  <a:gd name="connsiteX6" fmla="*/ 76801 w 218598"/>
                  <a:gd name="connsiteY6" fmla="*/ 66675 h 73943"/>
                  <a:gd name="connsiteX7" fmla="*/ 129188 w 218598"/>
                  <a:gd name="connsiteY7" fmla="*/ 73819 h 73943"/>
                  <a:gd name="connsiteX8" fmla="*/ 217295 w 218598"/>
                  <a:gd name="connsiteY8" fmla="*/ 59531 h 739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8598" h="73943">
                    <a:moveTo>
                      <a:pt x="217295" y="59531"/>
                    </a:moveTo>
                    <a:cubicBezTo>
                      <a:pt x="225232" y="51594"/>
                      <a:pt x="195069" y="34925"/>
                      <a:pt x="176813" y="26194"/>
                    </a:cubicBezTo>
                    <a:cubicBezTo>
                      <a:pt x="158557" y="17463"/>
                      <a:pt x="133554" y="11510"/>
                      <a:pt x="107757" y="7144"/>
                    </a:cubicBezTo>
                    <a:cubicBezTo>
                      <a:pt x="81960" y="2778"/>
                      <a:pt x="39891" y="0"/>
                      <a:pt x="22032" y="0"/>
                    </a:cubicBezTo>
                    <a:cubicBezTo>
                      <a:pt x="4173" y="0"/>
                      <a:pt x="2188" y="794"/>
                      <a:pt x="601" y="7144"/>
                    </a:cubicBezTo>
                    <a:cubicBezTo>
                      <a:pt x="-987" y="13494"/>
                      <a:pt x="-193" y="28178"/>
                      <a:pt x="12507" y="38100"/>
                    </a:cubicBezTo>
                    <a:cubicBezTo>
                      <a:pt x="25207" y="48022"/>
                      <a:pt x="57354" y="60722"/>
                      <a:pt x="76801" y="66675"/>
                    </a:cubicBezTo>
                    <a:cubicBezTo>
                      <a:pt x="96248" y="72628"/>
                      <a:pt x="110932" y="72628"/>
                      <a:pt x="129188" y="73819"/>
                    </a:cubicBezTo>
                    <a:cubicBezTo>
                      <a:pt x="147444" y="75010"/>
                      <a:pt x="209358" y="67468"/>
                      <a:pt x="217295" y="59531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hu-HU" sz="900" b="1"/>
              </a:p>
            </p:txBody>
          </p:sp>
          <p:sp>
            <p:nvSpPr>
              <p:cNvPr id="240" name="Szabadkézi sokszög 239"/>
              <p:cNvSpPr/>
              <p:nvPr/>
            </p:nvSpPr>
            <p:spPr>
              <a:xfrm>
                <a:off x="1813445" y="3967529"/>
                <a:ext cx="168410" cy="75548"/>
              </a:xfrm>
              <a:custGeom>
                <a:avLst/>
                <a:gdLst>
                  <a:gd name="connsiteX0" fmla="*/ 2 w 190511"/>
                  <a:gd name="connsiteY0" fmla="*/ 43099 h 75548"/>
                  <a:gd name="connsiteX1" fmla="*/ 61915 w 190511"/>
                  <a:gd name="connsiteY1" fmla="*/ 71674 h 75548"/>
                  <a:gd name="connsiteX2" fmla="*/ 135733 w 190511"/>
                  <a:gd name="connsiteY2" fmla="*/ 71674 h 75548"/>
                  <a:gd name="connsiteX3" fmla="*/ 185740 w 190511"/>
                  <a:gd name="connsiteY3" fmla="*/ 38336 h 75548"/>
                  <a:gd name="connsiteX4" fmla="*/ 183358 w 190511"/>
                  <a:gd name="connsiteY4" fmla="*/ 14524 h 75548"/>
                  <a:gd name="connsiteX5" fmla="*/ 140496 w 190511"/>
                  <a:gd name="connsiteY5" fmla="*/ 4999 h 75548"/>
                  <a:gd name="connsiteX6" fmla="*/ 64296 w 190511"/>
                  <a:gd name="connsiteY6" fmla="*/ 236 h 75548"/>
                  <a:gd name="connsiteX7" fmla="*/ 2 w 190511"/>
                  <a:gd name="connsiteY7" fmla="*/ 43099 h 75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0511" h="75548">
                    <a:moveTo>
                      <a:pt x="2" y="43099"/>
                    </a:moveTo>
                    <a:cubicBezTo>
                      <a:pt x="-395" y="55005"/>
                      <a:pt x="39293" y="66912"/>
                      <a:pt x="61915" y="71674"/>
                    </a:cubicBezTo>
                    <a:cubicBezTo>
                      <a:pt x="84537" y="76436"/>
                      <a:pt x="115096" y="77230"/>
                      <a:pt x="135733" y="71674"/>
                    </a:cubicBezTo>
                    <a:cubicBezTo>
                      <a:pt x="156370" y="66118"/>
                      <a:pt x="177803" y="47861"/>
                      <a:pt x="185740" y="38336"/>
                    </a:cubicBezTo>
                    <a:cubicBezTo>
                      <a:pt x="193677" y="28811"/>
                      <a:pt x="190899" y="20080"/>
                      <a:pt x="183358" y="14524"/>
                    </a:cubicBezTo>
                    <a:cubicBezTo>
                      <a:pt x="175817" y="8968"/>
                      <a:pt x="160340" y="7380"/>
                      <a:pt x="140496" y="4999"/>
                    </a:cubicBezTo>
                    <a:cubicBezTo>
                      <a:pt x="120652" y="2618"/>
                      <a:pt x="82552" y="-955"/>
                      <a:pt x="64296" y="236"/>
                    </a:cubicBezTo>
                    <a:cubicBezTo>
                      <a:pt x="46040" y="1427"/>
                      <a:pt x="399" y="31193"/>
                      <a:pt x="2" y="43099"/>
                    </a:cubicBez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hu-HU" sz="900" b="1"/>
              </a:p>
            </p:txBody>
          </p:sp>
          <p:sp>
            <p:nvSpPr>
              <p:cNvPr id="241" name="Szabadkézi sokszög 240"/>
              <p:cNvSpPr/>
              <p:nvPr/>
            </p:nvSpPr>
            <p:spPr>
              <a:xfrm>
                <a:off x="1268251" y="3955859"/>
                <a:ext cx="349756" cy="82481"/>
              </a:xfrm>
              <a:custGeom>
                <a:avLst/>
                <a:gdLst>
                  <a:gd name="connsiteX0" fmla="*/ 0 w 395656"/>
                  <a:gd name="connsiteY0" fmla="*/ 40481 h 82481"/>
                  <a:gd name="connsiteX1" fmla="*/ 52388 w 395656"/>
                  <a:gd name="connsiteY1" fmla="*/ 78581 h 82481"/>
                  <a:gd name="connsiteX2" fmla="*/ 104775 w 395656"/>
                  <a:gd name="connsiteY2" fmla="*/ 80963 h 82481"/>
                  <a:gd name="connsiteX3" fmla="*/ 145257 w 395656"/>
                  <a:gd name="connsiteY3" fmla="*/ 76200 h 82481"/>
                  <a:gd name="connsiteX4" fmla="*/ 183357 w 395656"/>
                  <a:gd name="connsiteY4" fmla="*/ 30956 h 82481"/>
                  <a:gd name="connsiteX5" fmla="*/ 226219 w 395656"/>
                  <a:gd name="connsiteY5" fmla="*/ 14288 h 82481"/>
                  <a:gd name="connsiteX6" fmla="*/ 273844 w 395656"/>
                  <a:gd name="connsiteY6" fmla="*/ 7144 h 82481"/>
                  <a:gd name="connsiteX7" fmla="*/ 326232 w 395656"/>
                  <a:gd name="connsiteY7" fmla="*/ 7144 h 82481"/>
                  <a:gd name="connsiteX8" fmla="*/ 364332 w 395656"/>
                  <a:gd name="connsiteY8" fmla="*/ 2381 h 82481"/>
                  <a:gd name="connsiteX9" fmla="*/ 392907 w 395656"/>
                  <a:gd name="connsiteY9" fmla="*/ 2381 h 82481"/>
                  <a:gd name="connsiteX10" fmla="*/ 392907 w 395656"/>
                  <a:gd name="connsiteY10" fmla="*/ 0 h 82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95656" h="82481">
                    <a:moveTo>
                      <a:pt x="0" y="40481"/>
                    </a:moveTo>
                    <a:cubicBezTo>
                      <a:pt x="17463" y="56157"/>
                      <a:pt x="34926" y="71834"/>
                      <a:pt x="52388" y="78581"/>
                    </a:cubicBezTo>
                    <a:cubicBezTo>
                      <a:pt x="69851" y="85328"/>
                      <a:pt x="89297" y="81360"/>
                      <a:pt x="104775" y="80963"/>
                    </a:cubicBezTo>
                    <a:cubicBezTo>
                      <a:pt x="120253" y="80566"/>
                      <a:pt x="132160" y="84534"/>
                      <a:pt x="145257" y="76200"/>
                    </a:cubicBezTo>
                    <a:cubicBezTo>
                      <a:pt x="158354" y="67866"/>
                      <a:pt x="169863" y="41275"/>
                      <a:pt x="183357" y="30956"/>
                    </a:cubicBezTo>
                    <a:cubicBezTo>
                      <a:pt x="196851" y="20637"/>
                      <a:pt x="211138" y="18257"/>
                      <a:pt x="226219" y="14288"/>
                    </a:cubicBezTo>
                    <a:cubicBezTo>
                      <a:pt x="241300" y="10319"/>
                      <a:pt x="257175" y="8335"/>
                      <a:pt x="273844" y="7144"/>
                    </a:cubicBezTo>
                    <a:cubicBezTo>
                      <a:pt x="290513" y="5953"/>
                      <a:pt x="311151" y="7938"/>
                      <a:pt x="326232" y="7144"/>
                    </a:cubicBezTo>
                    <a:cubicBezTo>
                      <a:pt x="341313" y="6350"/>
                      <a:pt x="353220" y="3175"/>
                      <a:pt x="364332" y="2381"/>
                    </a:cubicBezTo>
                    <a:cubicBezTo>
                      <a:pt x="375444" y="1587"/>
                      <a:pt x="388145" y="2778"/>
                      <a:pt x="392907" y="2381"/>
                    </a:cubicBezTo>
                    <a:cubicBezTo>
                      <a:pt x="397669" y="1984"/>
                      <a:pt x="395288" y="992"/>
                      <a:pt x="392907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hu-HU" sz="900" b="1"/>
              </a:p>
            </p:txBody>
          </p:sp>
          <p:sp>
            <p:nvSpPr>
              <p:cNvPr id="242" name="Szabadkézi sokszög 241"/>
              <p:cNvSpPr/>
              <p:nvPr/>
            </p:nvSpPr>
            <p:spPr>
              <a:xfrm>
                <a:off x="2152352" y="3948715"/>
                <a:ext cx="341011" cy="90488"/>
              </a:xfrm>
              <a:custGeom>
                <a:avLst/>
                <a:gdLst>
                  <a:gd name="connsiteX0" fmla="*/ 0 w 385763"/>
                  <a:gd name="connsiteY0" fmla="*/ 0 h 90488"/>
                  <a:gd name="connsiteX1" fmla="*/ 52388 w 385763"/>
                  <a:gd name="connsiteY1" fmla="*/ 14288 h 90488"/>
                  <a:gd name="connsiteX2" fmla="*/ 85725 w 385763"/>
                  <a:gd name="connsiteY2" fmla="*/ 16669 h 90488"/>
                  <a:gd name="connsiteX3" fmla="*/ 128588 w 385763"/>
                  <a:gd name="connsiteY3" fmla="*/ 19050 h 90488"/>
                  <a:gd name="connsiteX4" fmla="*/ 169069 w 385763"/>
                  <a:gd name="connsiteY4" fmla="*/ 30957 h 90488"/>
                  <a:gd name="connsiteX5" fmla="*/ 230982 w 385763"/>
                  <a:gd name="connsiteY5" fmla="*/ 69057 h 90488"/>
                  <a:gd name="connsiteX6" fmla="*/ 271463 w 385763"/>
                  <a:gd name="connsiteY6" fmla="*/ 90488 h 90488"/>
                  <a:gd name="connsiteX7" fmla="*/ 321469 w 385763"/>
                  <a:gd name="connsiteY7" fmla="*/ 90488 h 90488"/>
                  <a:gd name="connsiteX8" fmla="*/ 371475 w 385763"/>
                  <a:gd name="connsiteY8" fmla="*/ 69057 h 90488"/>
                  <a:gd name="connsiteX9" fmla="*/ 385763 w 385763"/>
                  <a:gd name="connsiteY9" fmla="*/ 61913 h 90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5763" h="90488">
                    <a:moveTo>
                      <a:pt x="0" y="0"/>
                    </a:moveTo>
                    <a:cubicBezTo>
                      <a:pt x="19050" y="5755"/>
                      <a:pt x="38101" y="11510"/>
                      <a:pt x="52388" y="14288"/>
                    </a:cubicBezTo>
                    <a:cubicBezTo>
                      <a:pt x="66676" y="17066"/>
                      <a:pt x="85725" y="16669"/>
                      <a:pt x="85725" y="16669"/>
                    </a:cubicBezTo>
                    <a:cubicBezTo>
                      <a:pt x="98425" y="17463"/>
                      <a:pt x="114697" y="16669"/>
                      <a:pt x="128588" y="19050"/>
                    </a:cubicBezTo>
                    <a:cubicBezTo>
                      <a:pt x="142479" y="21431"/>
                      <a:pt x="152003" y="22623"/>
                      <a:pt x="169069" y="30957"/>
                    </a:cubicBezTo>
                    <a:cubicBezTo>
                      <a:pt x="186135" y="39291"/>
                      <a:pt x="213916" y="59135"/>
                      <a:pt x="230982" y="69057"/>
                    </a:cubicBezTo>
                    <a:cubicBezTo>
                      <a:pt x="248048" y="78979"/>
                      <a:pt x="256382" y="86916"/>
                      <a:pt x="271463" y="90488"/>
                    </a:cubicBezTo>
                    <a:cubicBezTo>
                      <a:pt x="286544" y="94060"/>
                      <a:pt x="304800" y="94060"/>
                      <a:pt x="321469" y="90488"/>
                    </a:cubicBezTo>
                    <a:cubicBezTo>
                      <a:pt x="338138" y="86916"/>
                      <a:pt x="360759" y="73819"/>
                      <a:pt x="371475" y="69057"/>
                    </a:cubicBezTo>
                    <a:cubicBezTo>
                      <a:pt x="382191" y="64295"/>
                      <a:pt x="383977" y="63104"/>
                      <a:pt x="385763" y="61913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hu-HU" sz="900" b="1"/>
              </a:p>
            </p:txBody>
          </p:sp>
          <p:sp>
            <p:nvSpPr>
              <p:cNvPr id="243" name="Szabadkézi sokszög 242"/>
              <p:cNvSpPr/>
              <p:nvPr/>
            </p:nvSpPr>
            <p:spPr>
              <a:xfrm>
                <a:off x="1889227" y="4584509"/>
                <a:ext cx="4210" cy="328613"/>
              </a:xfrm>
              <a:custGeom>
                <a:avLst/>
                <a:gdLst>
                  <a:gd name="connsiteX0" fmla="*/ 4763 w 4763"/>
                  <a:gd name="connsiteY0" fmla="*/ 0 h 328613"/>
                  <a:gd name="connsiteX1" fmla="*/ 0 w 4763"/>
                  <a:gd name="connsiteY1" fmla="*/ 328613 h 328613"/>
                  <a:gd name="connsiteX2" fmla="*/ 0 w 4763"/>
                  <a:gd name="connsiteY2" fmla="*/ 328613 h 3286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3" h="328613">
                    <a:moveTo>
                      <a:pt x="4763" y="0"/>
                    </a:moveTo>
                    <a:cubicBezTo>
                      <a:pt x="2778" y="136922"/>
                      <a:pt x="0" y="328613"/>
                      <a:pt x="0" y="328613"/>
                    </a:cubicBezTo>
                    <a:lnTo>
                      <a:pt x="0" y="328613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hu-HU" sz="900" b="1"/>
              </a:p>
            </p:txBody>
          </p:sp>
          <p:sp>
            <p:nvSpPr>
              <p:cNvPr id="244" name="Szabadkézi sokszög 243"/>
              <p:cNvSpPr/>
              <p:nvPr/>
            </p:nvSpPr>
            <p:spPr>
              <a:xfrm>
                <a:off x="1127143" y="3954613"/>
                <a:ext cx="322841" cy="622920"/>
              </a:xfrm>
              <a:custGeom>
                <a:avLst/>
                <a:gdLst>
                  <a:gd name="connsiteX0" fmla="*/ 278689 w 365209"/>
                  <a:gd name="connsiteY0" fmla="*/ 91734 h 622920"/>
                  <a:gd name="connsiteX1" fmla="*/ 223920 w 365209"/>
                  <a:gd name="connsiteY1" fmla="*/ 134596 h 622920"/>
                  <a:gd name="connsiteX2" fmla="*/ 164389 w 365209"/>
                  <a:gd name="connsiteY2" fmla="*/ 125071 h 622920"/>
                  <a:gd name="connsiteX3" fmla="*/ 121526 w 365209"/>
                  <a:gd name="connsiteY3" fmla="*/ 103640 h 622920"/>
                  <a:gd name="connsiteX4" fmla="*/ 112001 w 365209"/>
                  <a:gd name="connsiteY4" fmla="*/ 67921 h 622920"/>
                  <a:gd name="connsiteX5" fmla="*/ 112001 w 365209"/>
                  <a:gd name="connsiteY5" fmla="*/ 25059 h 622920"/>
                  <a:gd name="connsiteX6" fmla="*/ 107239 w 365209"/>
                  <a:gd name="connsiteY6" fmla="*/ 1246 h 622920"/>
                  <a:gd name="connsiteX7" fmla="*/ 71520 w 365209"/>
                  <a:gd name="connsiteY7" fmla="*/ 3627 h 622920"/>
                  <a:gd name="connsiteX8" fmla="*/ 61995 w 365209"/>
                  <a:gd name="connsiteY8" fmla="*/ 6009 h 622920"/>
                  <a:gd name="connsiteX9" fmla="*/ 59614 w 365209"/>
                  <a:gd name="connsiteY9" fmla="*/ 70302 h 622920"/>
                  <a:gd name="connsiteX10" fmla="*/ 23895 w 365209"/>
                  <a:gd name="connsiteY10" fmla="*/ 96496 h 622920"/>
                  <a:gd name="connsiteX11" fmla="*/ 2464 w 365209"/>
                  <a:gd name="connsiteY11" fmla="*/ 120309 h 622920"/>
                  <a:gd name="connsiteX12" fmla="*/ 7226 w 365209"/>
                  <a:gd name="connsiteY12" fmla="*/ 182221 h 622920"/>
                  <a:gd name="connsiteX13" fmla="*/ 26276 w 365209"/>
                  <a:gd name="connsiteY13" fmla="*/ 203652 h 622920"/>
                  <a:gd name="connsiteX14" fmla="*/ 28658 w 365209"/>
                  <a:gd name="connsiteY14" fmla="*/ 234609 h 622920"/>
                  <a:gd name="connsiteX15" fmla="*/ 21514 w 365209"/>
                  <a:gd name="connsiteY15" fmla="*/ 256040 h 622920"/>
                  <a:gd name="connsiteX16" fmla="*/ 21514 w 365209"/>
                  <a:gd name="connsiteY16" fmla="*/ 275090 h 622920"/>
                  <a:gd name="connsiteX17" fmla="*/ 14370 w 365209"/>
                  <a:gd name="connsiteY17" fmla="*/ 301284 h 622920"/>
                  <a:gd name="connsiteX18" fmla="*/ 83 w 365209"/>
                  <a:gd name="connsiteY18" fmla="*/ 317952 h 622920"/>
                  <a:gd name="connsiteX19" fmla="*/ 21514 w 365209"/>
                  <a:gd name="connsiteY19" fmla="*/ 351290 h 622920"/>
                  <a:gd name="connsiteX20" fmla="*/ 21514 w 365209"/>
                  <a:gd name="connsiteY20" fmla="*/ 387009 h 622920"/>
                  <a:gd name="connsiteX21" fmla="*/ 28658 w 365209"/>
                  <a:gd name="connsiteY21" fmla="*/ 434634 h 622920"/>
                  <a:gd name="connsiteX22" fmla="*/ 69139 w 365209"/>
                  <a:gd name="connsiteY22" fmla="*/ 494165 h 622920"/>
                  <a:gd name="connsiteX23" fmla="*/ 112001 w 365209"/>
                  <a:gd name="connsiteY23" fmla="*/ 515596 h 622920"/>
                  <a:gd name="connsiteX24" fmla="*/ 116764 w 365209"/>
                  <a:gd name="connsiteY24" fmla="*/ 537027 h 622920"/>
                  <a:gd name="connsiteX25" fmla="*/ 121526 w 365209"/>
                  <a:gd name="connsiteY25" fmla="*/ 553696 h 622920"/>
                  <a:gd name="connsiteX26" fmla="*/ 164389 w 365209"/>
                  <a:gd name="connsiteY26" fmla="*/ 577509 h 622920"/>
                  <a:gd name="connsiteX27" fmla="*/ 190583 w 365209"/>
                  <a:gd name="connsiteY27" fmla="*/ 603702 h 622920"/>
                  <a:gd name="connsiteX28" fmla="*/ 233445 w 365209"/>
                  <a:gd name="connsiteY28" fmla="*/ 620371 h 622920"/>
                  <a:gd name="connsiteX29" fmla="*/ 288214 w 365209"/>
                  <a:gd name="connsiteY29" fmla="*/ 620371 h 622920"/>
                  <a:gd name="connsiteX30" fmla="*/ 345364 w 365209"/>
                  <a:gd name="connsiteY30" fmla="*/ 596559 h 622920"/>
                  <a:gd name="connsiteX31" fmla="*/ 357270 w 365209"/>
                  <a:gd name="connsiteY31" fmla="*/ 567984 h 622920"/>
                  <a:gd name="connsiteX32" fmla="*/ 364414 w 365209"/>
                  <a:gd name="connsiteY32" fmla="*/ 529884 h 622920"/>
                  <a:gd name="connsiteX33" fmla="*/ 338220 w 365209"/>
                  <a:gd name="connsiteY33" fmla="*/ 487021 h 622920"/>
                  <a:gd name="connsiteX34" fmla="*/ 283451 w 365209"/>
                  <a:gd name="connsiteY34" fmla="*/ 456065 h 622920"/>
                  <a:gd name="connsiteX35" fmla="*/ 245351 w 365209"/>
                  <a:gd name="connsiteY35" fmla="*/ 429871 h 622920"/>
                  <a:gd name="connsiteX36" fmla="*/ 200108 w 365209"/>
                  <a:gd name="connsiteY36" fmla="*/ 403677 h 622920"/>
                  <a:gd name="connsiteX37" fmla="*/ 159626 w 365209"/>
                  <a:gd name="connsiteY37" fmla="*/ 375102 h 622920"/>
                  <a:gd name="connsiteX38" fmla="*/ 126289 w 365209"/>
                  <a:gd name="connsiteY38" fmla="*/ 325096 h 622920"/>
                  <a:gd name="connsiteX39" fmla="*/ 114383 w 365209"/>
                  <a:gd name="connsiteY39" fmla="*/ 277471 h 622920"/>
                  <a:gd name="connsiteX40" fmla="*/ 107239 w 365209"/>
                  <a:gd name="connsiteY40" fmla="*/ 232227 h 622920"/>
                  <a:gd name="connsiteX41" fmla="*/ 123908 w 365209"/>
                  <a:gd name="connsiteY41" fmla="*/ 186984 h 622920"/>
                  <a:gd name="connsiteX42" fmla="*/ 140576 w 365209"/>
                  <a:gd name="connsiteY42" fmla="*/ 165552 h 622920"/>
                  <a:gd name="connsiteX43" fmla="*/ 207251 w 365209"/>
                  <a:gd name="connsiteY43" fmla="*/ 141740 h 622920"/>
                  <a:gd name="connsiteX44" fmla="*/ 212014 w 365209"/>
                  <a:gd name="connsiteY44" fmla="*/ 136977 h 622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65209" h="622920">
                    <a:moveTo>
                      <a:pt x="278689" y="91734"/>
                    </a:moveTo>
                    <a:cubicBezTo>
                      <a:pt x="260829" y="110387"/>
                      <a:pt x="242970" y="129040"/>
                      <a:pt x="223920" y="134596"/>
                    </a:cubicBezTo>
                    <a:cubicBezTo>
                      <a:pt x="204870" y="140152"/>
                      <a:pt x="181455" y="130230"/>
                      <a:pt x="164389" y="125071"/>
                    </a:cubicBezTo>
                    <a:cubicBezTo>
                      <a:pt x="147323" y="119912"/>
                      <a:pt x="130257" y="113165"/>
                      <a:pt x="121526" y="103640"/>
                    </a:cubicBezTo>
                    <a:cubicBezTo>
                      <a:pt x="112795" y="94115"/>
                      <a:pt x="113588" y="81018"/>
                      <a:pt x="112001" y="67921"/>
                    </a:cubicBezTo>
                    <a:cubicBezTo>
                      <a:pt x="110414" y="54824"/>
                      <a:pt x="112795" y="36171"/>
                      <a:pt x="112001" y="25059"/>
                    </a:cubicBezTo>
                    <a:cubicBezTo>
                      <a:pt x="111207" y="13947"/>
                      <a:pt x="113986" y="4818"/>
                      <a:pt x="107239" y="1246"/>
                    </a:cubicBezTo>
                    <a:cubicBezTo>
                      <a:pt x="100492" y="-2326"/>
                      <a:pt x="79061" y="2833"/>
                      <a:pt x="71520" y="3627"/>
                    </a:cubicBezTo>
                    <a:cubicBezTo>
                      <a:pt x="63979" y="4421"/>
                      <a:pt x="63979" y="-5104"/>
                      <a:pt x="61995" y="6009"/>
                    </a:cubicBezTo>
                    <a:cubicBezTo>
                      <a:pt x="60011" y="17121"/>
                      <a:pt x="65964" y="55221"/>
                      <a:pt x="59614" y="70302"/>
                    </a:cubicBezTo>
                    <a:cubicBezTo>
                      <a:pt x="53264" y="85383"/>
                      <a:pt x="33420" y="88162"/>
                      <a:pt x="23895" y="96496"/>
                    </a:cubicBezTo>
                    <a:cubicBezTo>
                      <a:pt x="14370" y="104830"/>
                      <a:pt x="5242" y="106022"/>
                      <a:pt x="2464" y="120309"/>
                    </a:cubicBezTo>
                    <a:cubicBezTo>
                      <a:pt x="-314" y="134597"/>
                      <a:pt x="3257" y="168331"/>
                      <a:pt x="7226" y="182221"/>
                    </a:cubicBezTo>
                    <a:cubicBezTo>
                      <a:pt x="11195" y="196111"/>
                      <a:pt x="22704" y="194921"/>
                      <a:pt x="26276" y="203652"/>
                    </a:cubicBezTo>
                    <a:cubicBezTo>
                      <a:pt x="29848" y="212383"/>
                      <a:pt x="29452" y="225878"/>
                      <a:pt x="28658" y="234609"/>
                    </a:cubicBezTo>
                    <a:cubicBezTo>
                      <a:pt x="27864" y="243340"/>
                      <a:pt x="22705" y="249293"/>
                      <a:pt x="21514" y="256040"/>
                    </a:cubicBezTo>
                    <a:cubicBezTo>
                      <a:pt x="20323" y="262787"/>
                      <a:pt x="22705" y="267549"/>
                      <a:pt x="21514" y="275090"/>
                    </a:cubicBezTo>
                    <a:cubicBezTo>
                      <a:pt x="20323" y="282631"/>
                      <a:pt x="17942" y="294140"/>
                      <a:pt x="14370" y="301284"/>
                    </a:cubicBezTo>
                    <a:cubicBezTo>
                      <a:pt x="10798" y="308428"/>
                      <a:pt x="-1108" y="309618"/>
                      <a:pt x="83" y="317952"/>
                    </a:cubicBezTo>
                    <a:cubicBezTo>
                      <a:pt x="1274" y="326286"/>
                      <a:pt x="17942" y="339781"/>
                      <a:pt x="21514" y="351290"/>
                    </a:cubicBezTo>
                    <a:cubicBezTo>
                      <a:pt x="25086" y="362799"/>
                      <a:pt x="20323" y="373118"/>
                      <a:pt x="21514" y="387009"/>
                    </a:cubicBezTo>
                    <a:cubicBezTo>
                      <a:pt x="22705" y="400900"/>
                      <a:pt x="20721" y="416775"/>
                      <a:pt x="28658" y="434634"/>
                    </a:cubicBezTo>
                    <a:cubicBezTo>
                      <a:pt x="36595" y="452493"/>
                      <a:pt x="55248" y="480671"/>
                      <a:pt x="69139" y="494165"/>
                    </a:cubicBezTo>
                    <a:cubicBezTo>
                      <a:pt x="83029" y="507659"/>
                      <a:pt x="104064" y="508452"/>
                      <a:pt x="112001" y="515596"/>
                    </a:cubicBezTo>
                    <a:cubicBezTo>
                      <a:pt x="119938" y="522740"/>
                      <a:pt x="115176" y="530677"/>
                      <a:pt x="116764" y="537027"/>
                    </a:cubicBezTo>
                    <a:cubicBezTo>
                      <a:pt x="118351" y="543377"/>
                      <a:pt x="113589" y="546949"/>
                      <a:pt x="121526" y="553696"/>
                    </a:cubicBezTo>
                    <a:cubicBezTo>
                      <a:pt x="129463" y="560443"/>
                      <a:pt x="152880" y="569175"/>
                      <a:pt x="164389" y="577509"/>
                    </a:cubicBezTo>
                    <a:cubicBezTo>
                      <a:pt x="175898" y="585843"/>
                      <a:pt x="179074" y="596558"/>
                      <a:pt x="190583" y="603702"/>
                    </a:cubicBezTo>
                    <a:cubicBezTo>
                      <a:pt x="202092" y="610846"/>
                      <a:pt x="217173" y="617593"/>
                      <a:pt x="233445" y="620371"/>
                    </a:cubicBezTo>
                    <a:cubicBezTo>
                      <a:pt x="249717" y="623149"/>
                      <a:pt x="269561" y="624340"/>
                      <a:pt x="288214" y="620371"/>
                    </a:cubicBezTo>
                    <a:cubicBezTo>
                      <a:pt x="306867" y="616402"/>
                      <a:pt x="333855" y="605290"/>
                      <a:pt x="345364" y="596559"/>
                    </a:cubicBezTo>
                    <a:cubicBezTo>
                      <a:pt x="356873" y="587828"/>
                      <a:pt x="354095" y="579097"/>
                      <a:pt x="357270" y="567984"/>
                    </a:cubicBezTo>
                    <a:cubicBezTo>
                      <a:pt x="360445" y="556871"/>
                      <a:pt x="367589" y="543378"/>
                      <a:pt x="364414" y="529884"/>
                    </a:cubicBezTo>
                    <a:cubicBezTo>
                      <a:pt x="361239" y="516390"/>
                      <a:pt x="351714" y="499324"/>
                      <a:pt x="338220" y="487021"/>
                    </a:cubicBezTo>
                    <a:cubicBezTo>
                      <a:pt x="324726" y="474718"/>
                      <a:pt x="298929" y="465590"/>
                      <a:pt x="283451" y="456065"/>
                    </a:cubicBezTo>
                    <a:cubicBezTo>
                      <a:pt x="267973" y="446540"/>
                      <a:pt x="259241" y="438602"/>
                      <a:pt x="245351" y="429871"/>
                    </a:cubicBezTo>
                    <a:cubicBezTo>
                      <a:pt x="231461" y="421140"/>
                      <a:pt x="214395" y="412805"/>
                      <a:pt x="200108" y="403677"/>
                    </a:cubicBezTo>
                    <a:cubicBezTo>
                      <a:pt x="185821" y="394549"/>
                      <a:pt x="171929" y="388199"/>
                      <a:pt x="159626" y="375102"/>
                    </a:cubicBezTo>
                    <a:cubicBezTo>
                      <a:pt x="147323" y="362005"/>
                      <a:pt x="133829" y="341368"/>
                      <a:pt x="126289" y="325096"/>
                    </a:cubicBezTo>
                    <a:cubicBezTo>
                      <a:pt x="118749" y="308824"/>
                      <a:pt x="117558" y="292949"/>
                      <a:pt x="114383" y="277471"/>
                    </a:cubicBezTo>
                    <a:cubicBezTo>
                      <a:pt x="111208" y="261993"/>
                      <a:pt x="105652" y="247308"/>
                      <a:pt x="107239" y="232227"/>
                    </a:cubicBezTo>
                    <a:cubicBezTo>
                      <a:pt x="108826" y="217146"/>
                      <a:pt x="118352" y="198097"/>
                      <a:pt x="123908" y="186984"/>
                    </a:cubicBezTo>
                    <a:cubicBezTo>
                      <a:pt x="129464" y="175872"/>
                      <a:pt x="126686" y="173093"/>
                      <a:pt x="140576" y="165552"/>
                    </a:cubicBezTo>
                    <a:cubicBezTo>
                      <a:pt x="154466" y="158011"/>
                      <a:pt x="195345" y="146502"/>
                      <a:pt x="207251" y="141740"/>
                    </a:cubicBezTo>
                    <a:cubicBezTo>
                      <a:pt x="219157" y="136978"/>
                      <a:pt x="215585" y="136977"/>
                      <a:pt x="212014" y="13697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hu-HU" sz="900" b="1"/>
              </a:p>
            </p:txBody>
          </p:sp>
          <p:sp>
            <p:nvSpPr>
              <p:cNvPr id="245" name="Szabadkézi sokszög 244"/>
              <p:cNvSpPr/>
              <p:nvPr/>
            </p:nvSpPr>
            <p:spPr>
              <a:xfrm flipH="1">
                <a:off x="2328901" y="3950233"/>
                <a:ext cx="322841" cy="622920"/>
              </a:xfrm>
              <a:custGeom>
                <a:avLst/>
                <a:gdLst>
                  <a:gd name="connsiteX0" fmla="*/ 278689 w 365209"/>
                  <a:gd name="connsiteY0" fmla="*/ 91734 h 622920"/>
                  <a:gd name="connsiteX1" fmla="*/ 223920 w 365209"/>
                  <a:gd name="connsiteY1" fmla="*/ 134596 h 622920"/>
                  <a:gd name="connsiteX2" fmla="*/ 164389 w 365209"/>
                  <a:gd name="connsiteY2" fmla="*/ 125071 h 622920"/>
                  <a:gd name="connsiteX3" fmla="*/ 121526 w 365209"/>
                  <a:gd name="connsiteY3" fmla="*/ 103640 h 622920"/>
                  <a:gd name="connsiteX4" fmla="*/ 112001 w 365209"/>
                  <a:gd name="connsiteY4" fmla="*/ 67921 h 622920"/>
                  <a:gd name="connsiteX5" fmla="*/ 112001 w 365209"/>
                  <a:gd name="connsiteY5" fmla="*/ 25059 h 622920"/>
                  <a:gd name="connsiteX6" fmla="*/ 107239 w 365209"/>
                  <a:gd name="connsiteY6" fmla="*/ 1246 h 622920"/>
                  <a:gd name="connsiteX7" fmla="*/ 71520 w 365209"/>
                  <a:gd name="connsiteY7" fmla="*/ 3627 h 622920"/>
                  <a:gd name="connsiteX8" fmla="*/ 61995 w 365209"/>
                  <a:gd name="connsiteY8" fmla="*/ 6009 h 622920"/>
                  <a:gd name="connsiteX9" fmla="*/ 59614 w 365209"/>
                  <a:gd name="connsiteY9" fmla="*/ 70302 h 622920"/>
                  <a:gd name="connsiteX10" fmla="*/ 23895 w 365209"/>
                  <a:gd name="connsiteY10" fmla="*/ 96496 h 622920"/>
                  <a:gd name="connsiteX11" fmla="*/ 2464 w 365209"/>
                  <a:gd name="connsiteY11" fmla="*/ 120309 h 622920"/>
                  <a:gd name="connsiteX12" fmla="*/ 7226 w 365209"/>
                  <a:gd name="connsiteY12" fmla="*/ 182221 h 622920"/>
                  <a:gd name="connsiteX13" fmla="*/ 26276 w 365209"/>
                  <a:gd name="connsiteY13" fmla="*/ 203652 h 622920"/>
                  <a:gd name="connsiteX14" fmla="*/ 28658 w 365209"/>
                  <a:gd name="connsiteY14" fmla="*/ 234609 h 622920"/>
                  <a:gd name="connsiteX15" fmla="*/ 21514 w 365209"/>
                  <a:gd name="connsiteY15" fmla="*/ 256040 h 622920"/>
                  <a:gd name="connsiteX16" fmla="*/ 21514 w 365209"/>
                  <a:gd name="connsiteY16" fmla="*/ 275090 h 622920"/>
                  <a:gd name="connsiteX17" fmla="*/ 14370 w 365209"/>
                  <a:gd name="connsiteY17" fmla="*/ 301284 h 622920"/>
                  <a:gd name="connsiteX18" fmla="*/ 83 w 365209"/>
                  <a:gd name="connsiteY18" fmla="*/ 317952 h 622920"/>
                  <a:gd name="connsiteX19" fmla="*/ 21514 w 365209"/>
                  <a:gd name="connsiteY19" fmla="*/ 351290 h 622920"/>
                  <a:gd name="connsiteX20" fmla="*/ 21514 w 365209"/>
                  <a:gd name="connsiteY20" fmla="*/ 387009 h 622920"/>
                  <a:gd name="connsiteX21" fmla="*/ 28658 w 365209"/>
                  <a:gd name="connsiteY21" fmla="*/ 434634 h 622920"/>
                  <a:gd name="connsiteX22" fmla="*/ 69139 w 365209"/>
                  <a:gd name="connsiteY22" fmla="*/ 494165 h 622920"/>
                  <a:gd name="connsiteX23" fmla="*/ 112001 w 365209"/>
                  <a:gd name="connsiteY23" fmla="*/ 515596 h 622920"/>
                  <a:gd name="connsiteX24" fmla="*/ 116764 w 365209"/>
                  <a:gd name="connsiteY24" fmla="*/ 537027 h 622920"/>
                  <a:gd name="connsiteX25" fmla="*/ 121526 w 365209"/>
                  <a:gd name="connsiteY25" fmla="*/ 553696 h 622920"/>
                  <a:gd name="connsiteX26" fmla="*/ 164389 w 365209"/>
                  <a:gd name="connsiteY26" fmla="*/ 577509 h 622920"/>
                  <a:gd name="connsiteX27" fmla="*/ 190583 w 365209"/>
                  <a:gd name="connsiteY27" fmla="*/ 603702 h 622920"/>
                  <a:gd name="connsiteX28" fmla="*/ 233445 w 365209"/>
                  <a:gd name="connsiteY28" fmla="*/ 620371 h 622920"/>
                  <a:gd name="connsiteX29" fmla="*/ 288214 w 365209"/>
                  <a:gd name="connsiteY29" fmla="*/ 620371 h 622920"/>
                  <a:gd name="connsiteX30" fmla="*/ 345364 w 365209"/>
                  <a:gd name="connsiteY30" fmla="*/ 596559 h 622920"/>
                  <a:gd name="connsiteX31" fmla="*/ 357270 w 365209"/>
                  <a:gd name="connsiteY31" fmla="*/ 567984 h 622920"/>
                  <a:gd name="connsiteX32" fmla="*/ 364414 w 365209"/>
                  <a:gd name="connsiteY32" fmla="*/ 529884 h 622920"/>
                  <a:gd name="connsiteX33" fmla="*/ 338220 w 365209"/>
                  <a:gd name="connsiteY33" fmla="*/ 487021 h 622920"/>
                  <a:gd name="connsiteX34" fmla="*/ 283451 w 365209"/>
                  <a:gd name="connsiteY34" fmla="*/ 456065 h 622920"/>
                  <a:gd name="connsiteX35" fmla="*/ 245351 w 365209"/>
                  <a:gd name="connsiteY35" fmla="*/ 429871 h 622920"/>
                  <a:gd name="connsiteX36" fmla="*/ 200108 w 365209"/>
                  <a:gd name="connsiteY36" fmla="*/ 403677 h 622920"/>
                  <a:gd name="connsiteX37" fmla="*/ 159626 w 365209"/>
                  <a:gd name="connsiteY37" fmla="*/ 375102 h 622920"/>
                  <a:gd name="connsiteX38" fmla="*/ 126289 w 365209"/>
                  <a:gd name="connsiteY38" fmla="*/ 325096 h 622920"/>
                  <a:gd name="connsiteX39" fmla="*/ 114383 w 365209"/>
                  <a:gd name="connsiteY39" fmla="*/ 277471 h 622920"/>
                  <a:gd name="connsiteX40" fmla="*/ 107239 w 365209"/>
                  <a:gd name="connsiteY40" fmla="*/ 232227 h 622920"/>
                  <a:gd name="connsiteX41" fmla="*/ 123908 w 365209"/>
                  <a:gd name="connsiteY41" fmla="*/ 186984 h 622920"/>
                  <a:gd name="connsiteX42" fmla="*/ 140576 w 365209"/>
                  <a:gd name="connsiteY42" fmla="*/ 165552 h 622920"/>
                  <a:gd name="connsiteX43" fmla="*/ 207251 w 365209"/>
                  <a:gd name="connsiteY43" fmla="*/ 141740 h 622920"/>
                  <a:gd name="connsiteX44" fmla="*/ 212014 w 365209"/>
                  <a:gd name="connsiteY44" fmla="*/ 136977 h 622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65209" h="622920">
                    <a:moveTo>
                      <a:pt x="278689" y="91734"/>
                    </a:moveTo>
                    <a:cubicBezTo>
                      <a:pt x="260829" y="110387"/>
                      <a:pt x="242970" y="129040"/>
                      <a:pt x="223920" y="134596"/>
                    </a:cubicBezTo>
                    <a:cubicBezTo>
                      <a:pt x="204870" y="140152"/>
                      <a:pt x="181455" y="130230"/>
                      <a:pt x="164389" y="125071"/>
                    </a:cubicBezTo>
                    <a:cubicBezTo>
                      <a:pt x="147323" y="119912"/>
                      <a:pt x="130257" y="113165"/>
                      <a:pt x="121526" y="103640"/>
                    </a:cubicBezTo>
                    <a:cubicBezTo>
                      <a:pt x="112795" y="94115"/>
                      <a:pt x="113588" y="81018"/>
                      <a:pt x="112001" y="67921"/>
                    </a:cubicBezTo>
                    <a:cubicBezTo>
                      <a:pt x="110414" y="54824"/>
                      <a:pt x="112795" y="36171"/>
                      <a:pt x="112001" y="25059"/>
                    </a:cubicBezTo>
                    <a:cubicBezTo>
                      <a:pt x="111207" y="13947"/>
                      <a:pt x="113986" y="4818"/>
                      <a:pt x="107239" y="1246"/>
                    </a:cubicBezTo>
                    <a:cubicBezTo>
                      <a:pt x="100492" y="-2326"/>
                      <a:pt x="79061" y="2833"/>
                      <a:pt x="71520" y="3627"/>
                    </a:cubicBezTo>
                    <a:cubicBezTo>
                      <a:pt x="63979" y="4421"/>
                      <a:pt x="63979" y="-5104"/>
                      <a:pt x="61995" y="6009"/>
                    </a:cubicBezTo>
                    <a:cubicBezTo>
                      <a:pt x="60011" y="17121"/>
                      <a:pt x="65964" y="55221"/>
                      <a:pt x="59614" y="70302"/>
                    </a:cubicBezTo>
                    <a:cubicBezTo>
                      <a:pt x="53264" y="85383"/>
                      <a:pt x="33420" y="88162"/>
                      <a:pt x="23895" y="96496"/>
                    </a:cubicBezTo>
                    <a:cubicBezTo>
                      <a:pt x="14370" y="104830"/>
                      <a:pt x="5242" y="106022"/>
                      <a:pt x="2464" y="120309"/>
                    </a:cubicBezTo>
                    <a:cubicBezTo>
                      <a:pt x="-314" y="134597"/>
                      <a:pt x="3257" y="168331"/>
                      <a:pt x="7226" y="182221"/>
                    </a:cubicBezTo>
                    <a:cubicBezTo>
                      <a:pt x="11195" y="196111"/>
                      <a:pt x="22704" y="194921"/>
                      <a:pt x="26276" y="203652"/>
                    </a:cubicBezTo>
                    <a:cubicBezTo>
                      <a:pt x="29848" y="212383"/>
                      <a:pt x="29452" y="225878"/>
                      <a:pt x="28658" y="234609"/>
                    </a:cubicBezTo>
                    <a:cubicBezTo>
                      <a:pt x="27864" y="243340"/>
                      <a:pt x="22705" y="249293"/>
                      <a:pt x="21514" y="256040"/>
                    </a:cubicBezTo>
                    <a:cubicBezTo>
                      <a:pt x="20323" y="262787"/>
                      <a:pt x="22705" y="267549"/>
                      <a:pt x="21514" y="275090"/>
                    </a:cubicBezTo>
                    <a:cubicBezTo>
                      <a:pt x="20323" y="282631"/>
                      <a:pt x="17942" y="294140"/>
                      <a:pt x="14370" y="301284"/>
                    </a:cubicBezTo>
                    <a:cubicBezTo>
                      <a:pt x="10798" y="308428"/>
                      <a:pt x="-1108" y="309618"/>
                      <a:pt x="83" y="317952"/>
                    </a:cubicBezTo>
                    <a:cubicBezTo>
                      <a:pt x="1274" y="326286"/>
                      <a:pt x="17942" y="339781"/>
                      <a:pt x="21514" y="351290"/>
                    </a:cubicBezTo>
                    <a:cubicBezTo>
                      <a:pt x="25086" y="362799"/>
                      <a:pt x="20323" y="373118"/>
                      <a:pt x="21514" y="387009"/>
                    </a:cubicBezTo>
                    <a:cubicBezTo>
                      <a:pt x="22705" y="400900"/>
                      <a:pt x="20721" y="416775"/>
                      <a:pt x="28658" y="434634"/>
                    </a:cubicBezTo>
                    <a:cubicBezTo>
                      <a:pt x="36595" y="452493"/>
                      <a:pt x="55248" y="480671"/>
                      <a:pt x="69139" y="494165"/>
                    </a:cubicBezTo>
                    <a:cubicBezTo>
                      <a:pt x="83029" y="507659"/>
                      <a:pt x="104064" y="508452"/>
                      <a:pt x="112001" y="515596"/>
                    </a:cubicBezTo>
                    <a:cubicBezTo>
                      <a:pt x="119938" y="522740"/>
                      <a:pt x="115176" y="530677"/>
                      <a:pt x="116764" y="537027"/>
                    </a:cubicBezTo>
                    <a:cubicBezTo>
                      <a:pt x="118351" y="543377"/>
                      <a:pt x="113589" y="546949"/>
                      <a:pt x="121526" y="553696"/>
                    </a:cubicBezTo>
                    <a:cubicBezTo>
                      <a:pt x="129463" y="560443"/>
                      <a:pt x="152880" y="569175"/>
                      <a:pt x="164389" y="577509"/>
                    </a:cubicBezTo>
                    <a:cubicBezTo>
                      <a:pt x="175898" y="585843"/>
                      <a:pt x="179074" y="596558"/>
                      <a:pt x="190583" y="603702"/>
                    </a:cubicBezTo>
                    <a:cubicBezTo>
                      <a:pt x="202092" y="610846"/>
                      <a:pt x="217173" y="617593"/>
                      <a:pt x="233445" y="620371"/>
                    </a:cubicBezTo>
                    <a:cubicBezTo>
                      <a:pt x="249717" y="623149"/>
                      <a:pt x="269561" y="624340"/>
                      <a:pt x="288214" y="620371"/>
                    </a:cubicBezTo>
                    <a:cubicBezTo>
                      <a:pt x="306867" y="616402"/>
                      <a:pt x="333855" y="605290"/>
                      <a:pt x="345364" y="596559"/>
                    </a:cubicBezTo>
                    <a:cubicBezTo>
                      <a:pt x="356873" y="587828"/>
                      <a:pt x="354095" y="579097"/>
                      <a:pt x="357270" y="567984"/>
                    </a:cubicBezTo>
                    <a:cubicBezTo>
                      <a:pt x="360445" y="556871"/>
                      <a:pt x="367589" y="543378"/>
                      <a:pt x="364414" y="529884"/>
                    </a:cubicBezTo>
                    <a:cubicBezTo>
                      <a:pt x="361239" y="516390"/>
                      <a:pt x="351714" y="499324"/>
                      <a:pt x="338220" y="487021"/>
                    </a:cubicBezTo>
                    <a:cubicBezTo>
                      <a:pt x="324726" y="474718"/>
                      <a:pt x="298929" y="465590"/>
                      <a:pt x="283451" y="456065"/>
                    </a:cubicBezTo>
                    <a:cubicBezTo>
                      <a:pt x="267973" y="446540"/>
                      <a:pt x="259241" y="438602"/>
                      <a:pt x="245351" y="429871"/>
                    </a:cubicBezTo>
                    <a:cubicBezTo>
                      <a:pt x="231461" y="421140"/>
                      <a:pt x="214395" y="412805"/>
                      <a:pt x="200108" y="403677"/>
                    </a:cubicBezTo>
                    <a:cubicBezTo>
                      <a:pt x="185821" y="394549"/>
                      <a:pt x="171929" y="388199"/>
                      <a:pt x="159626" y="375102"/>
                    </a:cubicBezTo>
                    <a:cubicBezTo>
                      <a:pt x="147323" y="362005"/>
                      <a:pt x="133829" y="341368"/>
                      <a:pt x="126289" y="325096"/>
                    </a:cubicBezTo>
                    <a:cubicBezTo>
                      <a:pt x="118749" y="308824"/>
                      <a:pt x="117558" y="292949"/>
                      <a:pt x="114383" y="277471"/>
                    </a:cubicBezTo>
                    <a:cubicBezTo>
                      <a:pt x="111208" y="261993"/>
                      <a:pt x="105652" y="247308"/>
                      <a:pt x="107239" y="232227"/>
                    </a:cubicBezTo>
                    <a:cubicBezTo>
                      <a:pt x="108826" y="217146"/>
                      <a:pt x="118352" y="198097"/>
                      <a:pt x="123908" y="186984"/>
                    </a:cubicBezTo>
                    <a:cubicBezTo>
                      <a:pt x="129464" y="175872"/>
                      <a:pt x="126686" y="173093"/>
                      <a:pt x="140576" y="165552"/>
                    </a:cubicBezTo>
                    <a:cubicBezTo>
                      <a:pt x="154466" y="158011"/>
                      <a:pt x="195345" y="146502"/>
                      <a:pt x="207251" y="141740"/>
                    </a:cubicBezTo>
                    <a:cubicBezTo>
                      <a:pt x="219157" y="136978"/>
                      <a:pt x="215585" y="136977"/>
                      <a:pt x="212014" y="13697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hu-HU" sz="900" b="1"/>
              </a:p>
            </p:txBody>
          </p:sp>
          <p:sp>
            <p:nvSpPr>
              <p:cNvPr id="246" name="Ellipszis 245"/>
              <p:cNvSpPr/>
              <p:nvPr/>
            </p:nvSpPr>
            <p:spPr>
              <a:xfrm rot="20485857">
                <a:off x="1671670" y="4290923"/>
                <a:ext cx="70003" cy="13629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hu-HU" sz="900" b="1"/>
              </a:p>
            </p:txBody>
          </p:sp>
          <p:sp>
            <p:nvSpPr>
              <p:cNvPr id="247" name="Ellipszis 246"/>
              <p:cNvSpPr/>
              <p:nvPr/>
            </p:nvSpPr>
            <p:spPr>
              <a:xfrm rot="1930683">
                <a:off x="2063143" y="4278072"/>
                <a:ext cx="69310" cy="13629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hu-HU" sz="900" b="1"/>
              </a:p>
            </p:txBody>
          </p:sp>
          <p:sp>
            <p:nvSpPr>
              <p:cNvPr id="248" name="Ellipszis 247"/>
              <p:cNvSpPr/>
              <p:nvPr/>
            </p:nvSpPr>
            <p:spPr>
              <a:xfrm rot="19512365">
                <a:off x="2133276" y="4631227"/>
                <a:ext cx="51873" cy="11074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hu-HU" sz="900" b="1"/>
              </a:p>
            </p:txBody>
          </p:sp>
          <p:sp>
            <p:nvSpPr>
              <p:cNvPr id="249" name="Ellipszis 248"/>
              <p:cNvSpPr/>
              <p:nvPr/>
            </p:nvSpPr>
            <p:spPr>
              <a:xfrm rot="1830348">
                <a:off x="1619857" y="4591738"/>
                <a:ext cx="51873" cy="11074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hu-HU" sz="900" b="1"/>
              </a:p>
            </p:txBody>
          </p:sp>
          <p:sp>
            <p:nvSpPr>
              <p:cNvPr id="250" name="Szabadkézi sokszög 249"/>
              <p:cNvSpPr/>
              <p:nvPr/>
            </p:nvSpPr>
            <p:spPr>
              <a:xfrm>
                <a:off x="1424022" y="4828248"/>
                <a:ext cx="212605" cy="149167"/>
              </a:xfrm>
              <a:custGeom>
                <a:avLst/>
                <a:gdLst>
                  <a:gd name="connsiteX0" fmla="*/ 0 w 240506"/>
                  <a:gd name="connsiteY0" fmla="*/ 75349 h 149167"/>
                  <a:gd name="connsiteX1" fmla="*/ 28575 w 240506"/>
                  <a:gd name="connsiteY1" fmla="*/ 11055 h 149167"/>
                  <a:gd name="connsiteX2" fmla="*/ 57150 w 240506"/>
                  <a:gd name="connsiteY2" fmla="*/ 6292 h 149167"/>
                  <a:gd name="connsiteX3" fmla="*/ 95250 w 240506"/>
                  <a:gd name="connsiteY3" fmla="*/ 3911 h 149167"/>
                  <a:gd name="connsiteX4" fmla="*/ 154781 w 240506"/>
                  <a:gd name="connsiteY4" fmla="*/ 63442 h 149167"/>
                  <a:gd name="connsiteX5" fmla="*/ 216694 w 240506"/>
                  <a:gd name="connsiteY5" fmla="*/ 132499 h 149167"/>
                  <a:gd name="connsiteX6" fmla="*/ 240506 w 240506"/>
                  <a:gd name="connsiteY6" fmla="*/ 149167 h 149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0506" h="149167">
                    <a:moveTo>
                      <a:pt x="0" y="75349"/>
                    </a:moveTo>
                    <a:cubicBezTo>
                      <a:pt x="9525" y="48957"/>
                      <a:pt x="19050" y="22565"/>
                      <a:pt x="28575" y="11055"/>
                    </a:cubicBezTo>
                    <a:cubicBezTo>
                      <a:pt x="38100" y="-455"/>
                      <a:pt x="46038" y="7483"/>
                      <a:pt x="57150" y="6292"/>
                    </a:cubicBezTo>
                    <a:cubicBezTo>
                      <a:pt x="68263" y="5101"/>
                      <a:pt x="78978" y="-5614"/>
                      <a:pt x="95250" y="3911"/>
                    </a:cubicBezTo>
                    <a:cubicBezTo>
                      <a:pt x="111522" y="13436"/>
                      <a:pt x="134540" y="42011"/>
                      <a:pt x="154781" y="63442"/>
                    </a:cubicBezTo>
                    <a:cubicBezTo>
                      <a:pt x="175022" y="84873"/>
                      <a:pt x="202407" y="118212"/>
                      <a:pt x="216694" y="132499"/>
                    </a:cubicBezTo>
                    <a:cubicBezTo>
                      <a:pt x="230981" y="146786"/>
                      <a:pt x="235743" y="147976"/>
                      <a:pt x="240506" y="149167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hu-HU" sz="900" b="1"/>
              </a:p>
            </p:txBody>
          </p:sp>
          <p:sp>
            <p:nvSpPr>
              <p:cNvPr id="251" name="Szabadkézi sokszög 250"/>
              <p:cNvSpPr/>
              <p:nvPr/>
            </p:nvSpPr>
            <p:spPr>
              <a:xfrm flipH="1">
                <a:off x="2159955" y="4838538"/>
                <a:ext cx="212605" cy="149167"/>
              </a:xfrm>
              <a:custGeom>
                <a:avLst/>
                <a:gdLst>
                  <a:gd name="connsiteX0" fmla="*/ 0 w 240506"/>
                  <a:gd name="connsiteY0" fmla="*/ 75349 h 149167"/>
                  <a:gd name="connsiteX1" fmla="*/ 28575 w 240506"/>
                  <a:gd name="connsiteY1" fmla="*/ 11055 h 149167"/>
                  <a:gd name="connsiteX2" fmla="*/ 57150 w 240506"/>
                  <a:gd name="connsiteY2" fmla="*/ 6292 h 149167"/>
                  <a:gd name="connsiteX3" fmla="*/ 95250 w 240506"/>
                  <a:gd name="connsiteY3" fmla="*/ 3911 h 149167"/>
                  <a:gd name="connsiteX4" fmla="*/ 154781 w 240506"/>
                  <a:gd name="connsiteY4" fmla="*/ 63442 h 149167"/>
                  <a:gd name="connsiteX5" fmla="*/ 216694 w 240506"/>
                  <a:gd name="connsiteY5" fmla="*/ 132499 h 149167"/>
                  <a:gd name="connsiteX6" fmla="*/ 240506 w 240506"/>
                  <a:gd name="connsiteY6" fmla="*/ 149167 h 149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0506" h="149167">
                    <a:moveTo>
                      <a:pt x="0" y="75349"/>
                    </a:moveTo>
                    <a:cubicBezTo>
                      <a:pt x="9525" y="48957"/>
                      <a:pt x="19050" y="22565"/>
                      <a:pt x="28575" y="11055"/>
                    </a:cubicBezTo>
                    <a:cubicBezTo>
                      <a:pt x="38100" y="-455"/>
                      <a:pt x="46038" y="7483"/>
                      <a:pt x="57150" y="6292"/>
                    </a:cubicBezTo>
                    <a:cubicBezTo>
                      <a:pt x="68263" y="5101"/>
                      <a:pt x="78978" y="-5614"/>
                      <a:pt x="95250" y="3911"/>
                    </a:cubicBezTo>
                    <a:cubicBezTo>
                      <a:pt x="111522" y="13436"/>
                      <a:pt x="134540" y="42011"/>
                      <a:pt x="154781" y="63442"/>
                    </a:cubicBezTo>
                    <a:cubicBezTo>
                      <a:pt x="175022" y="84873"/>
                      <a:pt x="202407" y="118212"/>
                      <a:pt x="216694" y="132499"/>
                    </a:cubicBezTo>
                    <a:cubicBezTo>
                      <a:pt x="230981" y="146786"/>
                      <a:pt x="235743" y="147976"/>
                      <a:pt x="240506" y="149167"/>
                    </a:cubicBezTo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hu-HU" sz="900" b="1"/>
              </a:p>
            </p:txBody>
          </p:sp>
          <p:sp>
            <p:nvSpPr>
              <p:cNvPr id="252" name="Szabadkézi sokszög 251"/>
              <p:cNvSpPr/>
              <p:nvPr/>
            </p:nvSpPr>
            <p:spPr>
              <a:xfrm>
                <a:off x="1351908" y="4521699"/>
                <a:ext cx="272586" cy="282931"/>
              </a:xfrm>
              <a:custGeom>
                <a:avLst/>
                <a:gdLst>
                  <a:gd name="connsiteX0" fmla="*/ 100628 w 308359"/>
                  <a:gd name="connsiteY0" fmla="*/ 5660 h 282931"/>
                  <a:gd name="connsiteX1" fmla="*/ 153015 w 308359"/>
                  <a:gd name="connsiteY1" fmla="*/ 3279 h 282931"/>
                  <a:gd name="connsiteX2" fmla="*/ 191115 w 308359"/>
                  <a:gd name="connsiteY2" fmla="*/ 29473 h 282931"/>
                  <a:gd name="connsiteX3" fmla="*/ 267315 w 308359"/>
                  <a:gd name="connsiteY3" fmla="*/ 72335 h 282931"/>
                  <a:gd name="connsiteX4" fmla="*/ 307797 w 308359"/>
                  <a:gd name="connsiteY4" fmla="*/ 98529 h 282931"/>
                  <a:gd name="connsiteX5" fmla="*/ 291128 w 308359"/>
                  <a:gd name="connsiteY5" fmla="*/ 115198 h 282931"/>
                  <a:gd name="connsiteX6" fmla="*/ 293509 w 308359"/>
                  <a:gd name="connsiteY6" fmla="*/ 148535 h 282931"/>
                  <a:gd name="connsiteX7" fmla="*/ 300653 w 308359"/>
                  <a:gd name="connsiteY7" fmla="*/ 162823 h 282931"/>
                  <a:gd name="connsiteX8" fmla="*/ 293509 w 308359"/>
                  <a:gd name="connsiteY8" fmla="*/ 174729 h 282931"/>
                  <a:gd name="connsiteX9" fmla="*/ 238740 w 308359"/>
                  <a:gd name="connsiteY9" fmla="*/ 229498 h 282931"/>
                  <a:gd name="connsiteX10" fmla="*/ 210165 w 308359"/>
                  <a:gd name="connsiteY10" fmla="*/ 274741 h 282931"/>
                  <a:gd name="connsiteX11" fmla="*/ 176828 w 308359"/>
                  <a:gd name="connsiteY11" fmla="*/ 281885 h 282931"/>
                  <a:gd name="connsiteX12" fmla="*/ 143490 w 308359"/>
                  <a:gd name="connsiteY12" fmla="*/ 281885 h 282931"/>
                  <a:gd name="connsiteX13" fmla="*/ 103009 w 308359"/>
                  <a:gd name="connsiteY13" fmla="*/ 272360 h 282931"/>
                  <a:gd name="connsiteX14" fmla="*/ 64909 w 308359"/>
                  <a:gd name="connsiteY14" fmla="*/ 250929 h 282931"/>
                  <a:gd name="connsiteX15" fmla="*/ 31572 w 308359"/>
                  <a:gd name="connsiteY15" fmla="*/ 236641 h 282931"/>
                  <a:gd name="connsiteX16" fmla="*/ 12522 w 308359"/>
                  <a:gd name="connsiteY16" fmla="*/ 210448 h 282931"/>
                  <a:gd name="connsiteX17" fmla="*/ 5378 w 308359"/>
                  <a:gd name="connsiteY17" fmla="*/ 179491 h 282931"/>
                  <a:gd name="connsiteX18" fmla="*/ 615 w 308359"/>
                  <a:gd name="connsiteY18" fmla="*/ 139010 h 282931"/>
                  <a:gd name="connsiteX19" fmla="*/ 19665 w 308359"/>
                  <a:gd name="connsiteY19" fmla="*/ 91385 h 282931"/>
                  <a:gd name="connsiteX20" fmla="*/ 33953 w 308359"/>
                  <a:gd name="connsiteY20" fmla="*/ 58048 h 282931"/>
                  <a:gd name="connsiteX21" fmla="*/ 50622 w 308359"/>
                  <a:gd name="connsiteY21" fmla="*/ 50904 h 282931"/>
                  <a:gd name="connsiteX22" fmla="*/ 100628 w 308359"/>
                  <a:gd name="connsiteY22" fmla="*/ 5660 h 282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08359" h="282931">
                    <a:moveTo>
                      <a:pt x="100628" y="5660"/>
                    </a:moveTo>
                    <a:cubicBezTo>
                      <a:pt x="117693" y="-2277"/>
                      <a:pt x="137934" y="-690"/>
                      <a:pt x="153015" y="3279"/>
                    </a:cubicBezTo>
                    <a:cubicBezTo>
                      <a:pt x="168096" y="7248"/>
                      <a:pt x="172065" y="17964"/>
                      <a:pt x="191115" y="29473"/>
                    </a:cubicBezTo>
                    <a:cubicBezTo>
                      <a:pt x="210165" y="40982"/>
                      <a:pt x="247868" y="60826"/>
                      <a:pt x="267315" y="72335"/>
                    </a:cubicBezTo>
                    <a:cubicBezTo>
                      <a:pt x="286762" y="83844"/>
                      <a:pt x="303828" y="91385"/>
                      <a:pt x="307797" y="98529"/>
                    </a:cubicBezTo>
                    <a:cubicBezTo>
                      <a:pt x="311766" y="105673"/>
                      <a:pt x="293509" y="106864"/>
                      <a:pt x="291128" y="115198"/>
                    </a:cubicBezTo>
                    <a:cubicBezTo>
                      <a:pt x="288747" y="123532"/>
                      <a:pt x="291921" y="140597"/>
                      <a:pt x="293509" y="148535"/>
                    </a:cubicBezTo>
                    <a:cubicBezTo>
                      <a:pt x="295097" y="156473"/>
                      <a:pt x="300653" y="158457"/>
                      <a:pt x="300653" y="162823"/>
                    </a:cubicBezTo>
                    <a:cubicBezTo>
                      <a:pt x="300653" y="167189"/>
                      <a:pt x="303828" y="163617"/>
                      <a:pt x="293509" y="174729"/>
                    </a:cubicBezTo>
                    <a:cubicBezTo>
                      <a:pt x="283190" y="185841"/>
                      <a:pt x="252631" y="212830"/>
                      <a:pt x="238740" y="229498"/>
                    </a:cubicBezTo>
                    <a:cubicBezTo>
                      <a:pt x="224849" y="246166"/>
                      <a:pt x="220484" y="266010"/>
                      <a:pt x="210165" y="274741"/>
                    </a:cubicBezTo>
                    <a:cubicBezTo>
                      <a:pt x="199846" y="283472"/>
                      <a:pt x="187941" y="280694"/>
                      <a:pt x="176828" y="281885"/>
                    </a:cubicBezTo>
                    <a:cubicBezTo>
                      <a:pt x="165716" y="283076"/>
                      <a:pt x="155793" y="283472"/>
                      <a:pt x="143490" y="281885"/>
                    </a:cubicBezTo>
                    <a:cubicBezTo>
                      <a:pt x="131187" y="280298"/>
                      <a:pt x="116106" y="277519"/>
                      <a:pt x="103009" y="272360"/>
                    </a:cubicBezTo>
                    <a:cubicBezTo>
                      <a:pt x="89912" y="267201"/>
                      <a:pt x="76815" y="256882"/>
                      <a:pt x="64909" y="250929"/>
                    </a:cubicBezTo>
                    <a:cubicBezTo>
                      <a:pt x="53003" y="244976"/>
                      <a:pt x="40303" y="243388"/>
                      <a:pt x="31572" y="236641"/>
                    </a:cubicBezTo>
                    <a:cubicBezTo>
                      <a:pt x="22841" y="229894"/>
                      <a:pt x="16888" y="219973"/>
                      <a:pt x="12522" y="210448"/>
                    </a:cubicBezTo>
                    <a:cubicBezTo>
                      <a:pt x="8156" y="200923"/>
                      <a:pt x="7362" y="191397"/>
                      <a:pt x="5378" y="179491"/>
                    </a:cubicBezTo>
                    <a:cubicBezTo>
                      <a:pt x="3393" y="167585"/>
                      <a:pt x="-1766" y="153694"/>
                      <a:pt x="615" y="139010"/>
                    </a:cubicBezTo>
                    <a:cubicBezTo>
                      <a:pt x="2996" y="124326"/>
                      <a:pt x="14109" y="104879"/>
                      <a:pt x="19665" y="91385"/>
                    </a:cubicBezTo>
                    <a:cubicBezTo>
                      <a:pt x="25221" y="77891"/>
                      <a:pt x="28793" y="64795"/>
                      <a:pt x="33953" y="58048"/>
                    </a:cubicBezTo>
                    <a:cubicBezTo>
                      <a:pt x="39112" y="51301"/>
                      <a:pt x="43478" y="53285"/>
                      <a:pt x="50622" y="50904"/>
                    </a:cubicBezTo>
                    <a:cubicBezTo>
                      <a:pt x="57766" y="48523"/>
                      <a:pt x="83563" y="13597"/>
                      <a:pt x="100628" y="5660"/>
                    </a:cubicBezTo>
                    <a:close/>
                  </a:path>
                </a:pathLst>
              </a:custGeom>
              <a:solidFill>
                <a:schemeClr val="bg1">
                  <a:alpha val="63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hu-HU" sz="900" b="1"/>
              </a:p>
            </p:txBody>
          </p:sp>
          <p:sp>
            <p:nvSpPr>
              <p:cNvPr id="253" name="Szabadkézi sokszög 252"/>
              <p:cNvSpPr/>
              <p:nvPr/>
            </p:nvSpPr>
            <p:spPr>
              <a:xfrm>
                <a:off x="2152335" y="4513618"/>
                <a:ext cx="286567" cy="300262"/>
              </a:xfrm>
              <a:custGeom>
                <a:avLst/>
                <a:gdLst>
                  <a:gd name="connsiteX0" fmla="*/ 19 w 324175"/>
                  <a:gd name="connsiteY0" fmla="*/ 116135 h 300262"/>
                  <a:gd name="connsiteX1" fmla="*/ 42882 w 324175"/>
                  <a:gd name="connsiteY1" fmla="*/ 80416 h 300262"/>
                  <a:gd name="connsiteX2" fmla="*/ 121463 w 324175"/>
                  <a:gd name="connsiteY2" fmla="*/ 35172 h 300262"/>
                  <a:gd name="connsiteX3" fmla="*/ 185757 w 324175"/>
                  <a:gd name="connsiteY3" fmla="*/ 1835 h 300262"/>
                  <a:gd name="connsiteX4" fmla="*/ 200044 w 324175"/>
                  <a:gd name="connsiteY4" fmla="*/ 6597 h 300262"/>
                  <a:gd name="connsiteX5" fmla="*/ 204807 w 324175"/>
                  <a:gd name="connsiteY5" fmla="*/ 25647 h 300262"/>
                  <a:gd name="connsiteX6" fmla="*/ 219094 w 324175"/>
                  <a:gd name="connsiteY6" fmla="*/ 37554 h 300262"/>
                  <a:gd name="connsiteX7" fmla="*/ 271482 w 324175"/>
                  <a:gd name="connsiteY7" fmla="*/ 56604 h 300262"/>
                  <a:gd name="connsiteX8" fmla="*/ 292913 w 324175"/>
                  <a:gd name="connsiteY8" fmla="*/ 92322 h 300262"/>
                  <a:gd name="connsiteX9" fmla="*/ 314344 w 324175"/>
                  <a:gd name="connsiteY9" fmla="*/ 147091 h 300262"/>
                  <a:gd name="connsiteX10" fmla="*/ 319107 w 324175"/>
                  <a:gd name="connsiteY10" fmla="*/ 192335 h 300262"/>
                  <a:gd name="connsiteX11" fmla="*/ 321488 w 324175"/>
                  <a:gd name="connsiteY11" fmla="*/ 232816 h 300262"/>
                  <a:gd name="connsiteX12" fmla="*/ 278626 w 324175"/>
                  <a:gd name="connsiteY12" fmla="*/ 261391 h 300262"/>
                  <a:gd name="connsiteX13" fmla="*/ 247669 w 324175"/>
                  <a:gd name="connsiteY13" fmla="*/ 263772 h 300262"/>
                  <a:gd name="connsiteX14" fmla="*/ 228619 w 324175"/>
                  <a:gd name="connsiteY14" fmla="*/ 278060 h 300262"/>
                  <a:gd name="connsiteX15" fmla="*/ 188138 w 324175"/>
                  <a:gd name="connsiteY15" fmla="*/ 294729 h 300262"/>
                  <a:gd name="connsiteX16" fmla="*/ 152419 w 324175"/>
                  <a:gd name="connsiteY16" fmla="*/ 299491 h 300262"/>
                  <a:gd name="connsiteX17" fmla="*/ 119082 w 324175"/>
                  <a:gd name="connsiteY17" fmla="*/ 280441 h 300262"/>
                  <a:gd name="connsiteX18" fmla="*/ 83363 w 324175"/>
                  <a:gd name="connsiteY18" fmla="*/ 228054 h 300262"/>
                  <a:gd name="connsiteX19" fmla="*/ 61932 w 324175"/>
                  <a:gd name="connsiteY19" fmla="*/ 211385 h 300262"/>
                  <a:gd name="connsiteX20" fmla="*/ 54788 w 324175"/>
                  <a:gd name="connsiteY20" fmla="*/ 199479 h 300262"/>
                  <a:gd name="connsiteX21" fmla="*/ 47644 w 324175"/>
                  <a:gd name="connsiteY21" fmla="*/ 166141 h 300262"/>
                  <a:gd name="connsiteX22" fmla="*/ 19 w 324175"/>
                  <a:gd name="connsiteY22" fmla="*/ 116135 h 300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24175" h="300262">
                    <a:moveTo>
                      <a:pt x="19" y="116135"/>
                    </a:moveTo>
                    <a:cubicBezTo>
                      <a:pt x="-775" y="101848"/>
                      <a:pt x="22641" y="93910"/>
                      <a:pt x="42882" y="80416"/>
                    </a:cubicBezTo>
                    <a:cubicBezTo>
                      <a:pt x="63123" y="66922"/>
                      <a:pt x="97650" y="48269"/>
                      <a:pt x="121463" y="35172"/>
                    </a:cubicBezTo>
                    <a:cubicBezTo>
                      <a:pt x="145276" y="22075"/>
                      <a:pt x="172660" y="6597"/>
                      <a:pt x="185757" y="1835"/>
                    </a:cubicBezTo>
                    <a:cubicBezTo>
                      <a:pt x="198854" y="-2927"/>
                      <a:pt x="196869" y="2628"/>
                      <a:pt x="200044" y="6597"/>
                    </a:cubicBezTo>
                    <a:cubicBezTo>
                      <a:pt x="203219" y="10566"/>
                      <a:pt x="201632" y="20487"/>
                      <a:pt x="204807" y="25647"/>
                    </a:cubicBezTo>
                    <a:cubicBezTo>
                      <a:pt x="207982" y="30806"/>
                      <a:pt x="207982" y="32395"/>
                      <a:pt x="219094" y="37554"/>
                    </a:cubicBezTo>
                    <a:cubicBezTo>
                      <a:pt x="230206" y="42713"/>
                      <a:pt x="259179" y="47476"/>
                      <a:pt x="271482" y="56604"/>
                    </a:cubicBezTo>
                    <a:cubicBezTo>
                      <a:pt x="283785" y="65732"/>
                      <a:pt x="285769" y="77241"/>
                      <a:pt x="292913" y="92322"/>
                    </a:cubicBezTo>
                    <a:cubicBezTo>
                      <a:pt x="300057" y="107403"/>
                      <a:pt x="309978" y="130422"/>
                      <a:pt x="314344" y="147091"/>
                    </a:cubicBezTo>
                    <a:cubicBezTo>
                      <a:pt x="318710" y="163760"/>
                      <a:pt x="317916" y="178048"/>
                      <a:pt x="319107" y="192335"/>
                    </a:cubicBezTo>
                    <a:cubicBezTo>
                      <a:pt x="320298" y="206622"/>
                      <a:pt x="328235" y="221307"/>
                      <a:pt x="321488" y="232816"/>
                    </a:cubicBezTo>
                    <a:cubicBezTo>
                      <a:pt x="314741" y="244325"/>
                      <a:pt x="290929" y="256232"/>
                      <a:pt x="278626" y="261391"/>
                    </a:cubicBezTo>
                    <a:cubicBezTo>
                      <a:pt x="266323" y="266550"/>
                      <a:pt x="256004" y="260994"/>
                      <a:pt x="247669" y="263772"/>
                    </a:cubicBezTo>
                    <a:cubicBezTo>
                      <a:pt x="239335" y="266550"/>
                      <a:pt x="238541" y="272901"/>
                      <a:pt x="228619" y="278060"/>
                    </a:cubicBezTo>
                    <a:cubicBezTo>
                      <a:pt x="218697" y="283219"/>
                      <a:pt x="200838" y="291157"/>
                      <a:pt x="188138" y="294729"/>
                    </a:cubicBezTo>
                    <a:cubicBezTo>
                      <a:pt x="175438" y="298301"/>
                      <a:pt x="163928" y="301872"/>
                      <a:pt x="152419" y="299491"/>
                    </a:cubicBezTo>
                    <a:cubicBezTo>
                      <a:pt x="140910" y="297110"/>
                      <a:pt x="130591" y="292347"/>
                      <a:pt x="119082" y="280441"/>
                    </a:cubicBezTo>
                    <a:cubicBezTo>
                      <a:pt x="107573" y="268535"/>
                      <a:pt x="92888" y="239563"/>
                      <a:pt x="83363" y="228054"/>
                    </a:cubicBezTo>
                    <a:cubicBezTo>
                      <a:pt x="73838" y="216545"/>
                      <a:pt x="66694" y="216147"/>
                      <a:pt x="61932" y="211385"/>
                    </a:cubicBezTo>
                    <a:cubicBezTo>
                      <a:pt x="57170" y="206623"/>
                      <a:pt x="57169" y="207020"/>
                      <a:pt x="54788" y="199479"/>
                    </a:cubicBezTo>
                    <a:cubicBezTo>
                      <a:pt x="52407" y="191938"/>
                      <a:pt x="50422" y="176063"/>
                      <a:pt x="47644" y="166141"/>
                    </a:cubicBezTo>
                    <a:cubicBezTo>
                      <a:pt x="44866" y="156219"/>
                      <a:pt x="813" y="130422"/>
                      <a:pt x="19" y="116135"/>
                    </a:cubicBezTo>
                    <a:close/>
                  </a:path>
                </a:pathLst>
              </a:custGeom>
              <a:solidFill>
                <a:schemeClr val="bg1">
                  <a:alpha val="62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0" hangingPunct="0">
                  <a:defRPr/>
                </a:pPr>
                <a:endParaRPr lang="hu-HU" sz="900" b="1"/>
              </a:p>
            </p:txBody>
          </p:sp>
        </p:grpSp>
        <p:cxnSp>
          <p:nvCxnSpPr>
            <p:cNvPr id="222" name="Egyenes összekötő 221"/>
            <p:cNvCxnSpPr/>
            <p:nvPr/>
          </p:nvCxnSpPr>
          <p:spPr>
            <a:xfrm flipV="1">
              <a:off x="1391" y="4372"/>
              <a:ext cx="19" cy="1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Egyenes összekötő nyíllal 222"/>
            <p:cNvCxnSpPr/>
            <p:nvPr/>
          </p:nvCxnSpPr>
          <p:spPr>
            <a:xfrm flipV="1">
              <a:off x="1410" y="4371"/>
              <a:ext cx="181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6" name="Téglalap 225"/>
            <p:cNvSpPr>
              <a:spLocks noChangeArrowheads="1"/>
            </p:cNvSpPr>
            <p:nvPr/>
          </p:nvSpPr>
          <p:spPr bwMode="auto">
            <a:xfrm rot="8531820">
              <a:off x="913" y="4284"/>
              <a:ext cx="81" cy="36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rot="10800000" anchor="ctr"/>
            <a:lstStyle/>
            <a:p>
              <a:pPr algn="ctr" eaLnBrk="0" hangingPunct="0">
                <a:defRPr/>
              </a:pPr>
              <a:endParaRPr lang="hu-HU" sz="900" b="1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sp>
          <p:nvSpPr>
            <p:cNvPr id="32850" name="Rectangle 248"/>
            <p:cNvSpPr>
              <a:spLocks noChangeArrowheads="1"/>
            </p:cNvSpPr>
            <p:nvPr/>
          </p:nvSpPr>
          <p:spPr bwMode="auto">
            <a:xfrm rot="3240000">
              <a:off x="1025" y="4621"/>
              <a:ext cx="381" cy="56"/>
            </a:xfrm>
            <a:prstGeom prst="rect">
              <a:avLst/>
            </a:prstGeom>
            <a:solidFill>
              <a:srgbClr val="69D8FF">
                <a:alpha val="70195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eaLnBrk="0" hangingPunct="0">
                <a:buFont typeface="Arial" charset="0"/>
                <a:buNone/>
              </a:pPr>
              <a:endParaRPr lang="en-US" altLang="en-US" sz="900" b="1">
                <a:solidFill>
                  <a:srgbClr val="0D0D0D"/>
                </a:solidFill>
                <a:latin typeface="Optima HU Rg"/>
              </a:endParaRPr>
            </a:p>
          </p:txBody>
        </p:sp>
        <p:sp>
          <p:nvSpPr>
            <p:cNvPr id="32851" name="Line 249"/>
            <p:cNvSpPr>
              <a:spLocks noChangeShapeType="1"/>
            </p:cNvSpPr>
            <p:nvPr/>
          </p:nvSpPr>
          <p:spPr bwMode="auto">
            <a:xfrm rot="3240000">
              <a:off x="1045" y="4636"/>
              <a:ext cx="388" cy="0"/>
            </a:xfrm>
            <a:prstGeom prst="line">
              <a:avLst/>
            </a:prstGeom>
            <a:noFill/>
            <a:ln w="635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2" name="Line 250"/>
            <p:cNvSpPr>
              <a:spLocks noChangeShapeType="1"/>
            </p:cNvSpPr>
            <p:nvPr/>
          </p:nvSpPr>
          <p:spPr bwMode="auto">
            <a:xfrm rot="3240000">
              <a:off x="1007" y="4658"/>
              <a:ext cx="370" cy="0"/>
            </a:xfrm>
            <a:prstGeom prst="line">
              <a:avLst/>
            </a:prstGeom>
            <a:noFill/>
            <a:ln w="6350">
              <a:solidFill>
                <a:srgbClr val="0066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53" name="Oval 241"/>
            <p:cNvSpPr>
              <a:spLocks noChangeArrowheads="1"/>
            </p:cNvSpPr>
            <p:nvPr/>
          </p:nvSpPr>
          <p:spPr bwMode="auto">
            <a:xfrm rot="9746097">
              <a:off x="1301" y="4788"/>
              <a:ext cx="54" cy="27"/>
            </a:xfrm>
            <a:prstGeom prst="ellipse">
              <a:avLst/>
            </a:prstGeom>
            <a:solidFill>
              <a:srgbClr val="69D8FF"/>
            </a:solidFill>
            <a:ln w="6350" algn="ctr">
              <a:solidFill>
                <a:srgbClr val="0066FF"/>
              </a:solidFill>
              <a:round/>
              <a:headEnd/>
              <a:tailEnd/>
            </a:ln>
          </p:spPr>
          <p:txBody>
            <a:bodyPr rot="10800000" wrap="none" anchor="ctr"/>
            <a:lstStyle/>
            <a:p>
              <a:pPr eaLnBrk="0" hangingPunct="0">
                <a:buFont typeface="Arial" charset="0"/>
                <a:buNone/>
              </a:pPr>
              <a:endParaRPr lang="en-US" altLang="en-US" sz="900" b="1">
                <a:solidFill>
                  <a:srgbClr val="0D0D0D"/>
                </a:solidFill>
                <a:latin typeface="Optima HU Rg"/>
              </a:endParaRPr>
            </a:p>
          </p:txBody>
        </p:sp>
        <p:sp>
          <p:nvSpPr>
            <p:cNvPr id="219" name="Háromszög 218"/>
            <p:cNvSpPr>
              <a:spLocks noChangeArrowheads="1"/>
            </p:cNvSpPr>
            <p:nvPr/>
          </p:nvSpPr>
          <p:spPr bwMode="auto">
            <a:xfrm rot="-10161592">
              <a:off x="1335" y="4532"/>
              <a:ext cx="40" cy="272"/>
            </a:xfrm>
            <a:prstGeom prst="triangle">
              <a:avLst>
                <a:gd name="adj" fmla="val 50000"/>
              </a:avLst>
            </a:prstGeom>
            <a:solidFill>
              <a:srgbClr val="BFBFBF"/>
            </a:solidFill>
            <a:ln>
              <a:noFill/>
            </a:ln>
            <a:extLst>
              <a:ext uri="{91240B29-F687-4F45-9708-019B960494DF}"/>
            </a:extLst>
          </p:spPr>
          <p:txBody>
            <a:bodyPr rot="10800000" anchor="ctr"/>
            <a:lstStyle/>
            <a:p>
              <a:pPr algn="ctr" eaLnBrk="0" hangingPunct="0">
                <a:defRPr/>
              </a:pPr>
              <a:endParaRPr lang="hu-HU" sz="900" b="1">
                <a:solidFill>
                  <a:schemeClr val="lt1"/>
                </a:solidFill>
                <a:latin typeface="+mn-lt"/>
                <a:cs typeface="+mn-cs"/>
              </a:endParaRPr>
            </a:p>
          </p:txBody>
        </p:sp>
        <p:cxnSp>
          <p:nvCxnSpPr>
            <p:cNvPr id="220" name="Egyenes összekötő 219"/>
            <p:cNvCxnSpPr/>
            <p:nvPr/>
          </p:nvCxnSpPr>
          <p:spPr>
            <a:xfrm rot="20391606" flipV="1">
              <a:off x="1265" y="4424"/>
              <a:ext cx="175" cy="3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Egyenes összekötő 220"/>
            <p:cNvCxnSpPr>
              <a:stCxn id="219" idx="0"/>
            </p:cNvCxnSpPr>
            <p:nvPr/>
          </p:nvCxnSpPr>
          <p:spPr>
            <a:xfrm rot="21049689" flipV="1">
              <a:off x="1302" y="4427"/>
              <a:ext cx="160" cy="35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803" name="Rectangle 7"/>
          <p:cNvSpPr>
            <a:spLocks noChangeArrowheads="1"/>
          </p:cNvSpPr>
          <p:nvPr/>
        </p:nvSpPr>
        <p:spPr bwMode="auto">
          <a:xfrm>
            <a:off x="6724650" y="3890963"/>
            <a:ext cx="220663" cy="349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endParaRPr lang="hu-HU" altLang="hu-HU" sz="10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2804" name="Rectangle 9"/>
          <p:cNvSpPr>
            <a:spLocks noChangeArrowheads="1"/>
          </p:cNvSpPr>
          <p:nvPr/>
        </p:nvSpPr>
        <p:spPr bwMode="auto">
          <a:xfrm>
            <a:off x="7053263" y="3865563"/>
            <a:ext cx="238125" cy="60325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endParaRPr lang="hu-HU" altLang="hu-HU" sz="10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2805" name="Rectangle 17"/>
          <p:cNvSpPr>
            <a:spLocks noChangeArrowheads="1"/>
          </p:cNvSpPr>
          <p:nvPr/>
        </p:nvSpPr>
        <p:spPr bwMode="auto">
          <a:xfrm>
            <a:off x="6538913" y="3859213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hu-HU" altLang="hu-HU" sz="900">
                <a:solidFill>
                  <a:srgbClr val="000000"/>
                </a:solidFill>
                <a:latin typeface="Optima HU Rg"/>
              </a:rPr>
              <a:t>0</a:t>
            </a:r>
            <a:endParaRPr lang="hu-HU" altLang="hu-HU" sz="900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2806" name="Rectangle 18"/>
          <p:cNvSpPr>
            <a:spLocks noChangeArrowheads="1"/>
          </p:cNvSpPr>
          <p:nvPr/>
        </p:nvSpPr>
        <p:spPr bwMode="auto">
          <a:xfrm>
            <a:off x="6538913" y="3560763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hu-HU" altLang="hu-HU" sz="900">
                <a:solidFill>
                  <a:srgbClr val="000000"/>
                </a:solidFill>
                <a:latin typeface="Optima HU Rg"/>
              </a:rPr>
              <a:t>5</a:t>
            </a:r>
            <a:endParaRPr lang="hu-HU" altLang="hu-HU" sz="900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2807" name="Rectangle 19"/>
          <p:cNvSpPr>
            <a:spLocks noChangeArrowheads="1"/>
          </p:cNvSpPr>
          <p:nvPr/>
        </p:nvSpPr>
        <p:spPr bwMode="auto">
          <a:xfrm>
            <a:off x="6475413" y="3260725"/>
            <a:ext cx="127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hu-HU" altLang="hu-HU" sz="900">
                <a:solidFill>
                  <a:srgbClr val="000000"/>
                </a:solidFill>
                <a:latin typeface="Optima HU Rg"/>
              </a:rPr>
              <a:t>10</a:t>
            </a:r>
            <a:endParaRPr lang="hu-HU" altLang="hu-HU" sz="900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2808" name="Rectangle 20"/>
          <p:cNvSpPr>
            <a:spLocks noChangeArrowheads="1"/>
          </p:cNvSpPr>
          <p:nvPr/>
        </p:nvSpPr>
        <p:spPr bwMode="auto">
          <a:xfrm>
            <a:off x="6475413" y="2960688"/>
            <a:ext cx="127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hu-HU" altLang="hu-HU" sz="900">
                <a:solidFill>
                  <a:srgbClr val="000000"/>
                </a:solidFill>
                <a:latin typeface="Optima HU Rg"/>
              </a:rPr>
              <a:t>15</a:t>
            </a:r>
            <a:endParaRPr lang="hu-HU" altLang="hu-HU" sz="900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2809" name="Rectangle 21"/>
          <p:cNvSpPr>
            <a:spLocks noChangeArrowheads="1"/>
          </p:cNvSpPr>
          <p:nvPr/>
        </p:nvSpPr>
        <p:spPr bwMode="auto">
          <a:xfrm>
            <a:off x="6475413" y="2660650"/>
            <a:ext cx="1270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hu-HU" altLang="hu-HU" sz="900">
                <a:solidFill>
                  <a:srgbClr val="000000"/>
                </a:solidFill>
                <a:latin typeface="Optima HU Rg"/>
              </a:rPr>
              <a:t>20</a:t>
            </a:r>
            <a:endParaRPr lang="hu-HU" altLang="hu-HU" sz="900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2810" name="Rectangle 22"/>
          <p:cNvSpPr>
            <a:spLocks noChangeArrowheads="1"/>
          </p:cNvSpPr>
          <p:nvPr/>
        </p:nvSpPr>
        <p:spPr bwMode="auto">
          <a:xfrm>
            <a:off x="6689725" y="3973513"/>
            <a:ext cx="2905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hu-HU" altLang="hu-HU" sz="1000" b="1">
                <a:solidFill>
                  <a:srgbClr val="000000"/>
                </a:solidFill>
                <a:latin typeface="Optima HU Rg"/>
              </a:rPr>
              <a:t>MBH</a:t>
            </a:r>
            <a:endParaRPr lang="hu-HU" altLang="hu-HU" sz="10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2811" name="Rectangle 23"/>
          <p:cNvSpPr>
            <a:spLocks noChangeArrowheads="1"/>
          </p:cNvSpPr>
          <p:nvPr/>
        </p:nvSpPr>
        <p:spPr bwMode="auto">
          <a:xfrm>
            <a:off x="7086600" y="3973513"/>
            <a:ext cx="1698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hu-HU" altLang="hu-HU" sz="1000" b="1">
                <a:solidFill>
                  <a:srgbClr val="000000"/>
                </a:solidFill>
                <a:latin typeface="Optima HU Rg"/>
              </a:rPr>
              <a:t>LH</a:t>
            </a:r>
            <a:endParaRPr lang="hu-HU" altLang="hu-HU" sz="1000" b="1">
              <a:solidFill>
                <a:srgbClr val="0D0D0D"/>
              </a:solidFill>
              <a:latin typeface="Optima HU Rg"/>
            </a:endParaRPr>
          </a:p>
        </p:txBody>
      </p:sp>
      <p:grpSp>
        <p:nvGrpSpPr>
          <p:cNvPr id="32812" name="Group 264"/>
          <p:cNvGrpSpPr>
            <a:grpSpLocks/>
          </p:cNvGrpSpPr>
          <p:nvPr/>
        </p:nvGrpSpPr>
        <p:grpSpPr bwMode="auto">
          <a:xfrm>
            <a:off x="6619875" y="2728913"/>
            <a:ext cx="30163" cy="1200150"/>
            <a:chOff x="2762" y="2471"/>
            <a:chExt cx="19" cy="756"/>
          </a:xfrm>
        </p:grpSpPr>
        <p:sp>
          <p:nvSpPr>
            <p:cNvPr id="32836" name="Line 258"/>
            <p:cNvSpPr>
              <a:spLocks noChangeShapeType="1"/>
            </p:cNvSpPr>
            <p:nvPr/>
          </p:nvSpPr>
          <p:spPr bwMode="auto">
            <a:xfrm>
              <a:off x="2781" y="2471"/>
              <a:ext cx="0" cy="7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7" name="Line 259"/>
            <p:cNvSpPr>
              <a:spLocks noChangeShapeType="1"/>
            </p:cNvSpPr>
            <p:nvPr/>
          </p:nvSpPr>
          <p:spPr bwMode="auto">
            <a:xfrm>
              <a:off x="2762" y="2472"/>
              <a:ext cx="1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8" name="Line 260"/>
            <p:cNvSpPr>
              <a:spLocks noChangeShapeType="1"/>
            </p:cNvSpPr>
            <p:nvPr/>
          </p:nvSpPr>
          <p:spPr bwMode="auto">
            <a:xfrm>
              <a:off x="2762" y="2660"/>
              <a:ext cx="1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9" name="Line 261"/>
            <p:cNvSpPr>
              <a:spLocks noChangeShapeType="1"/>
            </p:cNvSpPr>
            <p:nvPr/>
          </p:nvSpPr>
          <p:spPr bwMode="auto">
            <a:xfrm>
              <a:off x="2762" y="2849"/>
              <a:ext cx="1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0" name="Line 262"/>
            <p:cNvSpPr>
              <a:spLocks noChangeShapeType="1"/>
            </p:cNvSpPr>
            <p:nvPr/>
          </p:nvSpPr>
          <p:spPr bwMode="auto">
            <a:xfrm>
              <a:off x="2762" y="3037"/>
              <a:ext cx="1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41" name="Line 263"/>
            <p:cNvSpPr>
              <a:spLocks noChangeShapeType="1"/>
            </p:cNvSpPr>
            <p:nvPr/>
          </p:nvSpPr>
          <p:spPr bwMode="auto">
            <a:xfrm>
              <a:off x="2762" y="3226"/>
              <a:ext cx="1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13" name="Line 266"/>
          <p:cNvSpPr>
            <a:spLocks noChangeShapeType="1"/>
          </p:cNvSpPr>
          <p:nvPr/>
        </p:nvSpPr>
        <p:spPr bwMode="auto">
          <a:xfrm flipV="1">
            <a:off x="6646863" y="3925888"/>
            <a:ext cx="7191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4" name="Rectangle 24"/>
          <p:cNvSpPr>
            <a:spLocks noChangeArrowheads="1"/>
          </p:cNvSpPr>
          <p:nvPr/>
        </p:nvSpPr>
        <p:spPr bwMode="auto">
          <a:xfrm rot="-5400000">
            <a:off x="5634831" y="3180557"/>
            <a:ext cx="13446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hu-HU" altLang="hu-HU" sz="1000" b="1">
                <a:solidFill>
                  <a:srgbClr val="0D0D0D"/>
                </a:solidFill>
                <a:latin typeface="Optima HU Rg"/>
              </a:rPr>
              <a:t>No. of</a:t>
            </a:r>
            <a:r>
              <a:rPr lang="en-US" altLang="hu-HU" sz="1000" b="1">
                <a:solidFill>
                  <a:srgbClr val="0D0D0D"/>
                </a:solidFill>
                <a:latin typeface="Optima HU Rg"/>
              </a:rPr>
              <a:t> </a:t>
            </a:r>
            <a:r>
              <a:rPr lang="hu-HU" altLang="hu-HU" sz="1000" b="1">
                <a:solidFill>
                  <a:srgbClr val="0D0D0D"/>
                </a:solidFill>
                <a:latin typeface="Optima HU Rg"/>
              </a:rPr>
              <a:t> vGAT/eYFP co-expressing terminals</a:t>
            </a:r>
          </a:p>
        </p:txBody>
      </p:sp>
      <p:sp>
        <p:nvSpPr>
          <p:cNvPr id="32815" name="Line 270"/>
          <p:cNvSpPr>
            <a:spLocks noChangeShapeType="1"/>
          </p:cNvSpPr>
          <p:nvPr/>
        </p:nvSpPr>
        <p:spPr bwMode="auto">
          <a:xfrm>
            <a:off x="6835775" y="3841750"/>
            <a:ext cx="0" cy="42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6" name="Line 271"/>
          <p:cNvSpPr>
            <a:spLocks noChangeShapeType="1"/>
          </p:cNvSpPr>
          <p:nvPr/>
        </p:nvSpPr>
        <p:spPr bwMode="auto">
          <a:xfrm>
            <a:off x="7172325" y="3825875"/>
            <a:ext cx="0" cy="38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17" name="Rectangle 32"/>
          <p:cNvSpPr>
            <a:spLocks noChangeArrowheads="1"/>
          </p:cNvSpPr>
          <p:nvPr/>
        </p:nvSpPr>
        <p:spPr bwMode="auto">
          <a:xfrm>
            <a:off x="8239125" y="3143250"/>
            <a:ext cx="230188" cy="782638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endParaRPr lang="hu-HU" altLang="hu-HU" sz="10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2818" name="Rectangle 34"/>
          <p:cNvSpPr>
            <a:spLocks noChangeArrowheads="1"/>
          </p:cNvSpPr>
          <p:nvPr/>
        </p:nvSpPr>
        <p:spPr bwMode="auto">
          <a:xfrm>
            <a:off x="8555038" y="2860675"/>
            <a:ext cx="238125" cy="1065213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endParaRPr lang="hu-HU" altLang="hu-HU" sz="10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2819" name="Rectangle 42"/>
          <p:cNvSpPr>
            <a:spLocks noChangeArrowheads="1"/>
          </p:cNvSpPr>
          <p:nvPr/>
        </p:nvSpPr>
        <p:spPr bwMode="auto">
          <a:xfrm>
            <a:off x="8045450" y="3860800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900">
                <a:solidFill>
                  <a:srgbClr val="000000"/>
                </a:solidFill>
                <a:latin typeface="Optima HU Rg"/>
              </a:rPr>
              <a:t>0</a:t>
            </a:r>
            <a:endParaRPr lang="hu-HU" altLang="hu-HU" sz="900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2820" name="Rectangle 43"/>
          <p:cNvSpPr>
            <a:spLocks noChangeArrowheads="1"/>
          </p:cNvSpPr>
          <p:nvPr/>
        </p:nvSpPr>
        <p:spPr bwMode="auto">
          <a:xfrm>
            <a:off x="7918450" y="3459163"/>
            <a:ext cx="190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900">
                <a:solidFill>
                  <a:srgbClr val="000000"/>
                </a:solidFill>
                <a:latin typeface="Optima HU Rg"/>
              </a:rPr>
              <a:t>200</a:t>
            </a:r>
            <a:endParaRPr lang="hu-HU" altLang="hu-HU" sz="900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2821" name="Rectangle 44"/>
          <p:cNvSpPr>
            <a:spLocks noChangeArrowheads="1"/>
          </p:cNvSpPr>
          <p:nvPr/>
        </p:nvSpPr>
        <p:spPr bwMode="auto">
          <a:xfrm>
            <a:off x="7918450" y="3059113"/>
            <a:ext cx="190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900">
                <a:solidFill>
                  <a:srgbClr val="000000"/>
                </a:solidFill>
                <a:latin typeface="Optima HU Rg"/>
              </a:rPr>
              <a:t>400</a:t>
            </a:r>
            <a:endParaRPr lang="hu-HU" altLang="hu-HU" sz="900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2822" name="Rectangle 45"/>
          <p:cNvSpPr>
            <a:spLocks noChangeArrowheads="1"/>
          </p:cNvSpPr>
          <p:nvPr/>
        </p:nvSpPr>
        <p:spPr bwMode="auto">
          <a:xfrm>
            <a:off x="7918450" y="2659063"/>
            <a:ext cx="190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900">
                <a:solidFill>
                  <a:srgbClr val="000000"/>
                </a:solidFill>
                <a:latin typeface="Optima HU Rg"/>
              </a:rPr>
              <a:t>600</a:t>
            </a:r>
            <a:endParaRPr lang="hu-HU" altLang="hu-HU" sz="900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2823" name="Rectangle 46"/>
          <p:cNvSpPr>
            <a:spLocks noChangeArrowheads="1"/>
          </p:cNvSpPr>
          <p:nvPr/>
        </p:nvSpPr>
        <p:spPr bwMode="auto">
          <a:xfrm>
            <a:off x="8208963" y="3971925"/>
            <a:ext cx="2905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hu-HU" altLang="hu-HU" sz="1000" b="1">
                <a:solidFill>
                  <a:srgbClr val="000000"/>
                </a:solidFill>
                <a:latin typeface="Optima HU Rg"/>
              </a:rPr>
              <a:t>MBH</a:t>
            </a:r>
            <a:endParaRPr lang="hu-HU" altLang="hu-HU" sz="10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2824" name="Rectangle 47"/>
          <p:cNvSpPr>
            <a:spLocks noChangeArrowheads="1"/>
          </p:cNvSpPr>
          <p:nvPr/>
        </p:nvSpPr>
        <p:spPr bwMode="auto">
          <a:xfrm>
            <a:off x="8589963" y="3971925"/>
            <a:ext cx="16986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hu-HU" altLang="hu-HU" sz="1000" b="1">
                <a:solidFill>
                  <a:srgbClr val="000000"/>
                </a:solidFill>
                <a:latin typeface="Optima HU Rg"/>
              </a:rPr>
              <a:t>LH</a:t>
            </a:r>
            <a:endParaRPr lang="hu-HU" altLang="hu-HU" sz="10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2825" name="Rectangle 48"/>
          <p:cNvSpPr>
            <a:spLocks noChangeArrowheads="1"/>
          </p:cNvSpPr>
          <p:nvPr/>
        </p:nvSpPr>
        <p:spPr bwMode="auto">
          <a:xfrm rot="16200000" flipH="1">
            <a:off x="6967537" y="3187701"/>
            <a:ext cx="155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hu-HU" altLang="hu-HU" sz="1000" b="1">
                <a:solidFill>
                  <a:srgbClr val="0D0D0D"/>
                </a:solidFill>
                <a:latin typeface="Optima HU Rg"/>
              </a:rPr>
              <a:t>No.</a:t>
            </a:r>
            <a:r>
              <a:rPr lang="en-US" altLang="hu-HU" sz="1000" b="1">
                <a:solidFill>
                  <a:srgbClr val="0D0D0D"/>
                </a:solidFill>
                <a:latin typeface="Optima HU Rg"/>
              </a:rPr>
              <a:t> </a:t>
            </a:r>
            <a:r>
              <a:rPr lang="hu-HU" altLang="hu-HU" sz="1000" b="1">
                <a:solidFill>
                  <a:srgbClr val="0D0D0D"/>
                </a:solidFill>
                <a:latin typeface="Optima HU Rg"/>
              </a:rPr>
              <a:t>of  vG</a:t>
            </a:r>
            <a:r>
              <a:rPr lang="en-US" altLang="hu-HU" sz="1000" b="1">
                <a:solidFill>
                  <a:srgbClr val="0D0D0D"/>
                </a:solidFill>
                <a:latin typeface="Optima HU Rg"/>
              </a:rPr>
              <a:t>LU</a:t>
            </a:r>
            <a:r>
              <a:rPr lang="hu-HU" altLang="hu-HU" sz="1000" b="1">
                <a:solidFill>
                  <a:srgbClr val="0D0D0D"/>
                </a:solidFill>
                <a:latin typeface="Optima HU Rg"/>
              </a:rPr>
              <a:t>T1/eYFP</a:t>
            </a:r>
          </a:p>
          <a:p>
            <a:pPr algn="ctr" eaLnBrk="0" hangingPunct="0">
              <a:buFont typeface="Arial" charset="0"/>
              <a:buNone/>
            </a:pPr>
            <a:r>
              <a:rPr lang="hu-HU" altLang="hu-HU" sz="1000" b="1">
                <a:solidFill>
                  <a:srgbClr val="0D0D0D"/>
                </a:solidFill>
                <a:latin typeface="Optima HU Rg"/>
              </a:rPr>
              <a:t>co-expressing terminals</a:t>
            </a:r>
          </a:p>
        </p:txBody>
      </p:sp>
      <p:grpSp>
        <p:nvGrpSpPr>
          <p:cNvPr id="32826" name="Group 279"/>
          <p:cNvGrpSpPr>
            <a:grpSpLocks/>
          </p:cNvGrpSpPr>
          <p:nvPr/>
        </p:nvGrpSpPr>
        <p:grpSpPr bwMode="auto">
          <a:xfrm>
            <a:off x="8124825" y="2728913"/>
            <a:ext cx="30163" cy="1200150"/>
            <a:chOff x="3872" y="2433"/>
            <a:chExt cx="19" cy="756"/>
          </a:xfrm>
        </p:grpSpPr>
        <p:sp>
          <p:nvSpPr>
            <p:cNvPr id="32831" name="Line 273"/>
            <p:cNvSpPr>
              <a:spLocks noChangeShapeType="1"/>
            </p:cNvSpPr>
            <p:nvPr/>
          </p:nvSpPr>
          <p:spPr bwMode="auto">
            <a:xfrm>
              <a:off x="3891" y="2433"/>
              <a:ext cx="0" cy="7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2" name="Line 274"/>
            <p:cNvSpPr>
              <a:spLocks noChangeShapeType="1"/>
            </p:cNvSpPr>
            <p:nvPr/>
          </p:nvSpPr>
          <p:spPr bwMode="auto">
            <a:xfrm>
              <a:off x="3872" y="2434"/>
              <a:ext cx="1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3" name="Line 275"/>
            <p:cNvSpPr>
              <a:spLocks noChangeShapeType="1"/>
            </p:cNvSpPr>
            <p:nvPr/>
          </p:nvSpPr>
          <p:spPr bwMode="auto">
            <a:xfrm>
              <a:off x="3872" y="2685"/>
              <a:ext cx="1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4" name="Line 276"/>
            <p:cNvSpPr>
              <a:spLocks noChangeShapeType="1"/>
            </p:cNvSpPr>
            <p:nvPr/>
          </p:nvSpPr>
          <p:spPr bwMode="auto">
            <a:xfrm>
              <a:off x="3872" y="2936"/>
              <a:ext cx="1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35" name="Line 278"/>
            <p:cNvSpPr>
              <a:spLocks noChangeShapeType="1"/>
            </p:cNvSpPr>
            <p:nvPr/>
          </p:nvSpPr>
          <p:spPr bwMode="auto">
            <a:xfrm>
              <a:off x="3872" y="3188"/>
              <a:ext cx="19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27" name="Line 280"/>
          <p:cNvSpPr>
            <a:spLocks noChangeShapeType="1"/>
          </p:cNvSpPr>
          <p:nvPr/>
        </p:nvSpPr>
        <p:spPr bwMode="auto">
          <a:xfrm>
            <a:off x="8154988" y="3925888"/>
            <a:ext cx="7191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8" name="Line 282"/>
          <p:cNvSpPr>
            <a:spLocks noChangeShapeType="1"/>
          </p:cNvSpPr>
          <p:nvPr/>
        </p:nvSpPr>
        <p:spPr bwMode="auto">
          <a:xfrm>
            <a:off x="8353425" y="3122613"/>
            <a:ext cx="0" cy="19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29" name="Line 284"/>
          <p:cNvSpPr>
            <a:spLocks noChangeShapeType="1"/>
          </p:cNvSpPr>
          <p:nvPr/>
        </p:nvSpPr>
        <p:spPr bwMode="auto">
          <a:xfrm>
            <a:off x="8674100" y="2795588"/>
            <a:ext cx="0" cy="65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2830" name="Szövegdoboz 17"/>
          <p:cNvSpPr txBox="1">
            <a:spLocks noChangeArrowheads="1"/>
          </p:cNvSpPr>
          <p:nvPr/>
        </p:nvSpPr>
        <p:spPr bwMode="auto">
          <a:xfrm>
            <a:off x="550863" y="211138"/>
            <a:ext cx="28559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4400" b="1">
                <a:solidFill>
                  <a:srgbClr val="CEA60D"/>
                </a:solidFill>
                <a:latin typeface="Optima HU Bd"/>
              </a:rPr>
              <a:t>Kitekintés</a:t>
            </a:r>
            <a:endParaRPr lang="en-US" sz="2400" b="1">
              <a:latin typeface="Optima HU B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40" name="Text Box 616"/>
          <p:cNvSpPr txBox="1">
            <a:spLocks noChangeArrowheads="1"/>
          </p:cNvSpPr>
          <p:nvPr/>
        </p:nvSpPr>
        <p:spPr bwMode="auto">
          <a:xfrm rot="-5400000">
            <a:off x="4778375" y="3403600"/>
            <a:ext cx="1854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hu-HU" altLang="en-US" sz="900" b="1">
                <a:solidFill>
                  <a:srgbClr val="0D0D0D"/>
                </a:solidFill>
                <a:latin typeface="Optima HU Rg"/>
              </a:rPr>
              <a:t>Szé</a:t>
            </a:r>
            <a:r>
              <a:rPr lang="en-US" altLang="en-US" sz="900" b="1">
                <a:solidFill>
                  <a:srgbClr val="0D0D0D"/>
                </a:solidFill>
                <a:latin typeface="Optima HU Rg"/>
              </a:rPr>
              <a:t>l</a:t>
            </a:r>
            <a:r>
              <a:rPr lang="hu-HU" altLang="en-US" sz="900" b="1">
                <a:solidFill>
                  <a:srgbClr val="0D0D0D"/>
                </a:solidFill>
                <a:latin typeface="Optima HU Rg"/>
              </a:rPr>
              <a:t>ső</a:t>
            </a:r>
            <a:r>
              <a:rPr lang="en-US" altLang="en-US" sz="900" b="1">
                <a:solidFill>
                  <a:srgbClr val="0D0D0D"/>
                </a:solidFill>
                <a:latin typeface="Optima HU Rg"/>
              </a:rPr>
              <a:t>s</a:t>
            </a:r>
            <a:r>
              <a:rPr lang="hu-HU" altLang="en-US" sz="900" b="1">
                <a:solidFill>
                  <a:srgbClr val="0D0D0D"/>
                </a:solidFill>
                <a:latin typeface="Optima HU Rg"/>
              </a:rPr>
              <a:t>égesen abnormális (%)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pic>
        <p:nvPicPr>
          <p:cNvPr id="39241" name="Kép 4"/>
          <p:cNvPicPr>
            <a:picLocks noChangeAspect="1"/>
          </p:cNvPicPr>
          <p:nvPr/>
        </p:nvPicPr>
        <p:blipFill>
          <a:blip r:embed="rId3"/>
          <a:srcRect r="16502"/>
          <a:stretch>
            <a:fillRect/>
          </a:stretch>
        </p:blipFill>
        <p:spPr bwMode="auto">
          <a:xfrm>
            <a:off x="6286500" y="534988"/>
            <a:ext cx="1855788" cy="982662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20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sp>
        <p:nvSpPr>
          <p:cNvPr id="508" name="Szabadkézi sokszög 507"/>
          <p:cNvSpPr/>
          <p:nvPr/>
        </p:nvSpPr>
        <p:spPr bwMode="auto">
          <a:xfrm>
            <a:off x="6684963" y="908050"/>
            <a:ext cx="441325" cy="269875"/>
          </a:xfrm>
          <a:custGeom>
            <a:avLst/>
            <a:gdLst>
              <a:gd name="connsiteX0" fmla="*/ 0 w 1657350"/>
              <a:gd name="connsiteY0" fmla="*/ 0 h 1533525"/>
              <a:gd name="connsiteX1" fmla="*/ 47625 w 1657350"/>
              <a:gd name="connsiteY1" fmla="*/ 190500 h 1533525"/>
              <a:gd name="connsiteX2" fmla="*/ 247650 w 1657350"/>
              <a:gd name="connsiteY2" fmla="*/ 485775 h 1533525"/>
              <a:gd name="connsiteX3" fmla="*/ 647700 w 1657350"/>
              <a:gd name="connsiteY3" fmla="*/ 866775 h 1533525"/>
              <a:gd name="connsiteX4" fmla="*/ 1362075 w 1657350"/>
              <a:gd name="connsiteY4" fmla="*/ 1400175 h 1533525"/>
              <a:gd name="connsiteX5" fmla="*/ 1657350 w 1657350"/>
              <a:gd name="connsiteY5" fmla="*/ 1533525 h 1533525"/>
              <a:gd name="connsiteX6" fmla="*/ 1657350 w 1657350"/>
              <a:gd name="connsiteY6" fmla="*/ 1533525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7350" h="1533525">
                <a:moveTo>
                  <a:pt x="0" y="0"/>
                </a:moveTo>
                <a:cubicBezTo>
                  <a:pt x="3175" y="54768"/>
                  <a:pt x="6350" y="109537"/>
                  <a:pt x="47625" y="190500"/>
                </a:cubicBezTo>
                <a:cubicBezTo>
                  <a:pt x="88900" y="271463"/>
                  <a:pt x="147638" y="373063"/>
                  <a:pt x="247650" y="485775"/>
                </a:cubicBezTo>
                <a:cubicBezTo>
                  <a:pt x="347663" y="598488"/>
                  <a:pt x="461962" y="714375"/>
                  <a:pt x="647700" y="866775"/>
                </a:cubicBezTo>
                <a:cubicBezTo>
                  <a:pt x="833438" y="1019175"/>
                  <a:pt x="1193800" y="1289050"/>
                  <a:pt x="1362075" y="1400175"/>
                </a:cubicBezTo>
                <a:cubicBezTo>
                  <a:pt x="1530350" y="1511300"/>
                  <a:pt x="1657350" y="1533525"/>
                  <a:pt x="1657350" y="1533525"/>
                </a:cubicBezTo>
                <a:lnTo>
                  <a:pt x="1657350" y="1533525"/>
                </a:lnTo>
              </a:path>
            </a:pathLst>
          </a:cu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900" b="1"/>
          </a:p>
        </p:txBody>
      </p:sp>
      <p:pic>
        <p:nvPicPr>
          <p:cNvPr id="39243" name="Picture 2" descr="http://previews.123rf.com/images/tor00722/tor007221404/tor00722140400012/27319605-syringe-icon-injection-needle-vaccine-medical-isolated-vaccination-health-medicine-shot-hospital-dis-Stock-Illustratio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750942">
            <a:off x="6547644" y="256381"/>
            <a:ext cx="29845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10" name="Egyenes összekötő 509"/>
          <p:cNvCxnSpPr/>
          <p:nvPr/>
        </p:nvCxnSpPr>
        <p:spPr bwMode="auto">
          <a:xfrm>
            <a:off x="6694488" y="496888"/>
            <a:ext cx="4762" cy="26987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245" name="Csoportba foglalás 510"/>
          <p:cNvGrpSpPr>
            <a:grpSpLocks/>
          </p:cNvGrpSpPr>
          <p:nvPr/>
        </p:nvGrpSpPr>
        <p:grpSpPr bwMode="auto">
          <a:xfrm>
            <a:off x="7140575" y="400050"/>
            <a:ext cx="573088" cy="712788"/>
            <a:chOff x="7063993" y="2587576"/>
            <a:chExt cx="1024301" cy="1235722"/>
          </a:xfrm>
        </p:grpSpPr>
        <p:sp>
          <p:nvSpPr>
            <p:cNvPr id="512" name="Henger 511"/>
            <p:cNvSpPr/>
            <p:nvPr/>
          </p:nvSpPr>
          <p:spPr bwMode="auto">
            <a:xfrm>
              <a:off x="7063993" y="2700416"/>
              <a:ext cx="90797" cy="156872"/>
            </a:xfrm>
            <a:prstGeom prst="can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900" b="1"/>
            </a:p>
          </p:txBody>
        </p:sp>
        <p:cxnSp>
          <p:nvCxnSpPr>
            <p:cNvPr id="514" name="Egyenes összekötő 513"/>
            <p:cNvCxnSpPr/>
            <p:nvPr/>
          </p:nvCxnSpPr>
          <p:spPr bwMode="auto">
            <a:xfrm>
              <a:off x="7106555" y="2587576"/>
              <a:ext cx="0" cy="126599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514"/>
            <p:cNvCxnSpPr/>
            <p:nvPr/>
          </p:nvCxnSpPr>
          <p:spPr bwMode="auto">
            <a:xfrm>
              <a:off x="7106555" y="2857288"/>
              <a:ext cx="5675" cy="966010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6" name="Egyenes összekötő 515"/>
            <p:cNvCxnSpPr/>
            <p:nvPr/>
          </p:nvCxnSpPr>
          <p:spPr bwMode="auto">
            <a:xfrm flipH="1">
              <a:off x="7083856" y="2587576"/>
              <a:ext cx="1004438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246" name="Text Box 925"/>
          <p:cNvSpPr txBox="1">
            <a:spLocks noChangeAspect="1" noChangeArrowheads="1"/>
          </p:cNvSpPr>
          <p:nvPr/>
        </p:nvSpPr>
        <p:spPr bwMode="auto">
          <a:xfrm>
            <a:off x="6983413" y="1255713"/>
            <a:ext cx="35401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buFont typeface="Arial" charset="0"/>
              <a:buNone/>
            </a:pPr>
            <a:r>
              <a:rPr lang="hu-HU" altLang="hu-HU" sz="1000" b="1">
                <a:solidFill>
                  <a:srgbClr val="0D0D0D"/>
                </a:solidFill>
                <a:latin typeface="Optima HU Rg"/>
              </a:rPr>
              <a:t>LH</a:t>
            </a:r>
            <a:endParaRPr lang="en-US" altLang="hu-HU" sz="10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247" name="Oval 909"/>
          <p:cNvSpPr>
            <a:spLocks noChangeAspect="1" noChangeArrowheads="1"/>
          </p:cNvSpPr>
          <p:nvPr/>
        </p:nvSpPr>
        <p:spPr bwMode="auto">
          <a:xfrm>
            <a:off x="6648450" y="742950"/>
            <a:ext cx="100013" cy="212725"/>
          </a:xfrm>
          <a:prstGeom prst="ellipse">
            <a:avLst/>
          </a:prstGeom>
          <a:solidFill>
            <a:srgbClr val="00FF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hu-HU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248" name="Freeform 929"/>
          <p:cNvSpPr>
            <a:spLocks noChangeAspect="1"/>
          </p:cNvSpPr>
          <p:nvPr/>
        </p:nvSpPr>
        <p:spPr bwMode="auto">
          <a:xfrm rot="-5400000">
            <a:off x="7104856" y="1094582"/>
            <a:ext cx="119063" cy="146050"/>
          </a:xfrm>
          <a:custGeom>
            <a:avLst/>
            <a:gdLst>
              <a:gd name="T0" fmla="*/ 101520778 w 426"/>
              <a:gd name="T1" fmla="*/ 92215302 h 531"/>
              <a:gd name="T2" fmla="*/ 101520778 w 426"/>
              <a:gd name="T3" fmla="*/ 92215302 h 531"/>
              <a:gd name="T4" fmla="*/ 0 w 426"/>
              <a:gd name="T5" fmla="*/ 92215302 h 531"/>
              <a:gd name="T6" fmla="*/ 101520778 w 426"/>
              <a:gd name="T7" fmla="*/ 92215302 h 531"/>
              <a:gd name="T8" fmla="*/ 101520778 w 426"/>
              <a:gd name="T9" fmla="*/ 92215302 h 5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26"/>
              <a:gd name="T16" fmla="*/ 0 h 531"/>
              <a:gd name="T17" fmla="*/ 426 w 426"/>
              <a:gd name="T18" fmla="*/ 531 h 5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26" h="531">
                <a:moveTo>
                  <a:pt x="426" y="211"/>
                </a:moveTo>
                <a:cubicBezTo>
                  <a:pt x="375" y="177"/>
                  <a:pt x="189" y="0"/>
                  <a:pt x="118" y="9"/>
                </a:cubicBezTo>
                <a:cubicBezTo>
                  <a:pt x="47" y="18"/>
                  <a:pt x="0" y="179"/>
                  <a:pt x="0" y="264"/>
                </a:cubicBezTo>
                <a:cubicBezTo>
                  <a:pt x="0" y="349"/>
                  <a:pt x="46" y="513"/>
                  <a:pt x="117" y="522"/>
                </a:cubicBezTo>
                <a:cubicBezTo>
                  <a:pt x="188" y="531"/>
                  <a:pt x="362" y="361"/>
                  <a:pt x="426" y="319"/>
                </a:cubicBezTo>
              </a:path>
            </a:pathLst>
          </a:custGeom>
          <a:solidFill>
            <a:srgbClr val="65D7FF"/>
          </a:solidFill>
          <a:ln w="9525" cap="flat" cmpd="sng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249" name="Szövegdoboz 264"/>
          <p:cNvSpPr txBox="1">
            <a:spLocks noChangeArrowheads="1"/>
          </p:cNvSpPr>
          <p:nvPr/>
        </p:nvSpPr>
        <p:spPr bwMode="auto">
          <a:xfrm>
            <a:off x="6326188" y="68263"/>
            <a:ext cx="175736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hu-HU" altLang="hu-HU" sz="800" b="1" i="1">
                <a:solidFill>
                  <a:srgbClr val="33D600"/>
                </a:solidFill>
                <a:latin typeface="Optima HU Rg"/>
              </a:rPr>
              <a:t>AAV2.5-syn-ChR2-eYFP:  IL-PrL</a:t>
            </a:r>
          </a:p>
        </p:txBody>
      </p:sp>
      <p:sp>
        <p:nvSpPr>
          <p:cNvPr id="39250" name="Szövegdoboz 264"/>
          <p:cNvSpPr txBox="1">
            <a:spLocks noChangeArrowheads="1"/>
          </p:cNvSpPr>
          <p:nvPr/>
        </p:nvSpPr>
        <p:spPr bwMode="auto">
          <a:xfrm>
            <a:off x="7650163" y="273050"/>
            <a:ext cx="141605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hu-HU" altLang="hu-HU" sz="900" b="1">
                <a:solidFill>
                  <a:srgbClr val="00B0F0"/>
                </a:solidFill>
                <a:latin typeface="Optima HU Rg"/>
              </a:rPr>
              <a:t>Photostimulation: LH</a:t>
            </a:r>
          </a:p>
        </p:txBody>
      </p:sp>
      <p:sp>
        <p:nvSpPr>
          <p:cNvPr id="39251" name="Text Box 925"/>
          <p:cNvSpPr txBox="1">
            <a:spLocks noChangeAspect="1" noChangeArrowheads="1"/>
          </p:cNvSpPr>
          <p:nvPr/>
        </p:nvSpPr>
        <p:spPr bwMode="auto">
          <a:xfrm>
            <a:off x="6656388" y="639763"/>
            <a:ext cx="395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hu-HU" altLang="hu-HU" sz="1000" b="1">
                <a:solidFill>
                  <a:srgbClr val="0D0D0D"/>
                </a:solidFill>
                <a:latin typeface="Optima HU Rg"/>
              </a:rPr>
              <a:t>PrL</a:t>
            </a:r>
          </a:p>
          <a:p>
            <a:pPr>
              <a:buFont typeface="Arial" charset="0"/>
              <a:buNone/>
            </a:pPr>
            <a:r>
              <a:rPr lang="hu-HU" altLang="hu-HU" sz="1000" b="1">
                <a:solidFill>
                  <a:srgbClr val="0D0D0D"/>
                </a:solidFill>
                <a:latin typeface="Optima HU Rg"/>
              </a:rPr>
              <a:t>IL</a:t>
            </a:r>
            <a:endParaRPr lang="en-US" altLang="hu-HU" sz="10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252" name="Rectangle 443"/>
          <p:cNvSpPr>
            <a:spLocks noChangeArrowheads="1"/>
          </p:cNvSpPr>
          <p:nvPr/>
        </p:nvSpPr>
        <p:spPr bwMode="auto">
          <a:xfrm>
            <a:off x="1460500" y="3994150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en-US" altLang="en-US" sz="900">
                <a:solidFill>
                  <a:srgbClr val="000000"/>
                </a:solidFill>
                <a:latin typeface="Optima HU Rg"/>
              </a:rPr>
              <a:t>0</a:t>
            </a:r>
            <a:endParaRPr lang="en-US" altLang="en-US" sz="900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253" name="Rectangle 444"/>
          <p:cNvSpPr>
            <a:spLocks noChangeArrowheads="1"/>
          </p:cNvSpPr>
          <p:nvPr/>
        </p:nvSpPr>
        <p:spPr bwMode="auto">
          <a:xfrm>
            <a:off x="1470025" y="3773488"/>
            <a:ext cx="635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en-US" altLang="en-US" sz="900" b="1">
                <a:solidFill>
                  <a:srgbClr val="000000"/>
                </a:solidFill>
                <a:latin typeface="Optima HU Rg"/>
              </a:rPr>
              <a:t>1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254" name="Rectangle 445"/>
          <p:cNvSpPr>
            <a:spLocks noChangeArrowheads="1"/>
          </p:cNvSpPr>
          <p:nvPr/>
        </p:nvSpPr>
        <p:spPr bwMode="auto">
          <a:xfrm>
            <a:off x="1470025" y="3563938"/>
            <a:ext cx="635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en-US" altLang="en-US" sz="900" b="1">
                <a:solidFill>
                  <a:srgbClr val="000000"/>
                </a:solidFill>
                <a:latin typeface="Optima HU Rg"/>
              </a:rPr>
              <a:t>2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255" name="Rectangle 446"/>
          <p:cNvSpPr>
            <a:spLocks noChangeArrowheads="1"/>
          </p:cNvSpPr>
          <p:nvPr/>
        </p:nvSpPr>
        <p:spPr bwMode="auto">
          <a:xfrm>
            <a:off x="1470025" y="3343275"/>
            <a:ext cx="635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en-US" altLang="en-US" sz="900" b="1">
                <a:solidFill>
                  <a:srgbClr val="000000"/>
                </a:solidFill>
                <a:latin typeface="Optima HU Rg"/>
              </a:rPr>
              <a:t>3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256" name="Rectangle 447"/>
          <p:cNvSpPr>
            <a:spLocks noChangeArrowheads="1"/>
          </p:cNvSpPr>
          <p:nvPr/>
        </p:nvSpPr>
        <p:spPr bwMode="auto">
          <a:xfrm>
            <a:off x="1470025" y="3132138"/>
            <a:ext cx="635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en-US" altLang="en-US" sz="900" b="1">
                <a:solidFill>
                  <a:srgbClr val="000000"/>
                </a:solidFill>
                <a:latin typeface="Optima HU Rg"/>
              </a:rPr>
              <a:t>4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257" name="Rectangle 448"/>
          <p:cNvSpPr>
            <a:spLocks noChangeArrowheads="1"/>
          </p:cNvSpPr>
          <p:nvPr/>
        </p:nvSpPr>
        <p:spPr bwMode="auto">
          <a:xfrm>
            <a:off x="1470025" y="2911475"/>
            <a:ext cx="635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en-US" altLang="en-US" sz="900" b="1">
                <a:solidFill>
                  <a:srgbClr val="000000"/>
                </a:solidFill>
                <a:latin typeface="Optima HU Rg"/>
              </a:rPr>
              <a:t>5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258" name="Text Box 449"/>
          <p:cNvSpPr txBox="1">
            <a:spLocks noChangeArrowheads="1"/>
          </p:cNvSpPr>
          <p:nvPr/>
        </p:nvSpPr>
        <p:spPr bwMode="auto">
          <a:xfrm rot="-5400000">
            <a:off x="784225" y="3402013"/>
            <a:ext cx="1149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hu-HU" altLang="en-US" sz="900" b="1">
                <a:solidFill>
                  <a:srgbClr val="0D0D0D"/>
                </a:solidFill>
                <a:latin typeface="Optima HU Rg"/>
              </a:rPr>
              <a:t>Harapások száma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259" name="Rectangle 450"/>
          <p:cNvSpPr>
            <a:spLocks noChangeArrowheads="1"/>
          </p:cNvSpPr>
          <p:nvPr/>
        </p:nvSpPr>
        <p:spPr bwMode="auto">
          <a:xfrm>
            <a:off x="1825625" y="2979738"/>
            <a:ext cx="179388" cy="1073150"/>
          </a:xfrm>
          <a:prstGeom prst="rect">
            <a:avLst/>
          </a:prstGeom>
          <a:solidFill>
            <a:srgbClr val="69D8FF"/>
          </a:solidFill>
          <a:ln w="9525" algn="ctr">
            <a:solidFill>
              <a:srgbClr val="69D8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 typeface="Arial" charset="0"/>
              <a:buNone/>
            </a:pP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260" name="Rectangle 451"/>
          <p:cNvSpPr>
            <a:spLocks noChangeArrowheads="1"/>
          </p:cNvSpPr>
          <p:nvPr/>
        </p:nvSpPr>
        <p:spPr bwMode="auto">
          <a:xfrm>
            <a:off x="2298700" y="2979738"/>
            <a:ext cx="179388" cy="1073150"/>
          </a:xfrm>
          <a:prstGeom prst="rect">
            <a:avLst/>
          </a:prstGeom>
          <a:solidFill>
            <a:srgbClr val="69D8FF"/>
          </a:solidFill>
          <a:ln w="9525" algn="ctr">
            <a:solidFill>
              <a:srgbClr val="69D8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 typeface="Arial" charset="0"/>
              <a:buNone/>
            </a:pP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261" name="Line 452"/>
          <p:cNvSpPr>
            <a:spLocks noChangeShapeType="1"/>
          </p:cNvSpPr>
          <p:nvPr/>
        </p:nvSpPr>
        <p:spPr bwMode="auto">
          <a:xfrm>
            <a:off x="1577975" y="4052888"/>
            <a:ext cx="7191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62" name="Freeform 453"/>
          <p:cNvSpPr>
            <a:spLocks/>
          </p:cNvSpPr>
          <p:nvPr/>
        </p:nvSpPr>
        <p:spPr bwMode="auto">
          <a:xfrm>
            <a:off x="1677988" y="3636963"/>
            <a:ext cx="708025" cy="25400"/>
          </a:xfrm>
          <a:custGeom>
            <a:avLst/>
            <a:gdLst>
              <a:gd name="T0" fmla="*/ 0 w 446"/>
              <a:gd name="T1" fmla="*/ 23812 h 16"/>
              <a:gd name="T2" fmla="*/ 239713 w 446"/>
              <a:gd name="T3" fmla="*/ 1588 h 16"/>
              <a:gd name="T4" fmla="*/ 474663 w 446"/>
              <a:gd name="T5" fmla="*/ 0 h 16"/>
              <a:gd name="T6" fmla="*/ 708025 w 446"/>
              <a:gd name="T7" fmla="*/ 25400 h 16"/>
              <a:gd name="T8" fmla="*/ 0 60000 65536"/>
              <a:gd name="T9" fmla="*/ 0 60000 65536"/>
              <a:gd name="T10" fmla="*/ 0 60000 65536"/>
              <a:gd name="T11" fmla="*/ 0 60000 65536"/>
              <a:gd name="T12" fmla="*/ 0 w 446"/>
              <a:gd name="T13" fmla="*/ 0 h 16"/>
              <a:gd name="T14" fmla="*/ 446 w 446"/>
              <a:gd name="T15" fmla="*/ 16 h 1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6" h="16">
                <a:moveTo>
                  <a:pt x="0" y="15"/>
                </a:moveTo>
                <a:lnTo>
                  <a:pt x="151" y="1"/>
                </a:lnTo>
                <a:lnTo>
                  <a:pt x="299" y="0"/>
                </a:lnTo>
                <a:lnTo>
                  <a:pt x="446" y="1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263" name="Line 454"/>
          <p:cNvSpPr>
            <a:spLocks noChangeShapeType="1"/>
          </p:cNvSpPr>
          <p:nvPr/>
        </p:nvSpPr>
        <p:spPr bwMode="auto">
          <a:xfrm>
            <a:off x="1577975" y="4052888"/>
            <a:ext cx="95567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64" name="Line 455"/>
          <p:cNvSpPr>
            <a:spLocks noChangeShapeType="1"/>
          </p:cNvSpPr>
          <p:nvPr/>
        </p:nvSpPr>
        <p:spPr bwMode="auto">
          <a:xfrm flipV="1">
            <a:off x="1679575" y="3521075"/>
            <a:ext cx="0" cy="139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65" name="Line 456"/>
          <p:cNvSpPr>
            <a:spLocks noChangeShapeType="1"/>
          </p:cNvSpPr>
          <p:nvPr/>
        </p:nvSpPr>
        <p:spPr bwMode="auto">
          <a:xfrm flipV="1">
            <a:off x="2152650" y="3570288"/>
            <a:ext cx="0" cy="71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66" name="Line 457"/>
          <p:cNvSpPr>
            <a:spLocks noChangeShapeType="1"/>
          </p:cNvSpPr>
          <p:nvPr/>
        </p:nvSpPr>
        <p:spPr bwMode="auto">
          <a:xfrm flipV="1">
            <a:off x="1916113" y="3509963"/>
            <a:ext cx="0" cy="131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67" name="Line 458"/>
          <p:cNvSpPr>
            <a:spLocks noChangeShapeType="1"/>
          </p:cNvSpPr>
          <p:nvPr/>
        </p:nvSpPr>
        <p:spPr bwMode="auto">
          <a:xfrm flipV="1">
            <a:off x="2387600" y="3509963"/>
            <a:ext cx="0" cy="1508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68" name="Line 459"/>
          <p:cNvSpPr>
            <a:spLocks noChangeShapeType="1"/>
          </p:cNvSpPr>
          <p:nvPr/>
        </p:nvSpPr>
        <p:spPr bwMode="auto">
          <a:xfrm>
            <a:off x="1577975" y="2979738"/>
            <a:ext cx="0" cy="1082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69" name="Line 460"/>
          <p:cNvSpPr>
            <a:spLocks noChangeShapeType="1"/>
          </p:cNvSpPr>
          <p:nvPr/>
        </p:nvSpPr>
        <p:spPr bwMode="auto">
          <a:xfrm>
            <a:off x="1552575" y="4062413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70" name="Line 461"/>
          <p:cNvSpPr>
            <a:spLocks noChangeShapeType="1"/>
          </p:cNvSpPr>
          <p:nvPr/>
        </p:nvSpPr>
        <p:spPr bwMode="auto">
          <a:xfrm>
            <a:off x="1552575" y="3841750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71" name="Line 462"/>
          <p:cNvSpPr>
            <a:spLocks noChangeShapeType="1"/>
          </p:cNvSpPr>
          <p:nvPr/>
        </p:nvSpPr>
        <p:spPr bwMode="auto">
          <a:xfrm>
            <a:off x="1552575" y="3632200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72" name="Line 463"/>
          <p:cNvSpPr>
            <a:spLocks noChangeShapeType="1"/>
          </p:cNvSpPr>
          <p:nvPr/>
        </p:nvSpPr>
        <p:spPr bwMode="auto">
          <a:xfrm>
            <a:off x="1552575" y="3411538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73" name="Line 464"/>
          <p:cNvSpPr>
            <a:spLocks noChangeShapeType="1"/>
          </p:cNvSpPr>
          <p:nvPr/>
        </p:nvSpPr>
        <p:spPr bwMode="auto">
          <a:xfrm>
            <a:off x="1552575" y="3200400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74" name="Line 465"/>
          <p:cNvSpPr>
            <a:spLocks noChangeShapeType="1"/>
          </p:cNvSpPr>
          <p:nvPr/>
        </p:nvSpPr>
        <p:spPr bwMode="auto">
          <a:xfrm>
            <a:off x="1552575" y="2979738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75" name="Rectangle 466"/>
          <p:cNvSpPr>
            <a:spLocks noChangeArrowheads="1"/>
          </p:cNvSpPr>
          <p:nvPr/>
        </p:nvSpPr>
        <p:spPr bwMode="auto">
          <a:xfrm>
            <a:off x="1879600" y="3605213"/>
            <a:ext cx="71438" cy="71437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 typeface="Arial" charset="0"/>
              <a:buNone/>
            </a:pP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276" name="Rectangle 467"/>
          <p:cNvSpPr>
            <a:spLocks noChangeArrowheads="1"/>
          </p:cNvSpPr>
          <p:nvPr/>
        </p:nvSpPr>
        <p:spPr bwMode="auto">
          <a:xfrm>
            <a:off x="2352675" y="3627438"/>
            <a:ext cx="71438" cy="71437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 typeface="Arial" charset="0"/>
              <a:buNone/>
            </a:pP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277" name="Rectangle 468"/>
          <p:cNvSpPr>
            <a:spLocks noChangeArrowheads="1"/>
          </p:cNvSpPr>
          <p:nvPr/>
        </p:nvSpPr>
        <p:spPr bwMode="auto">
          <a:xfrm>
            <a:off x="2116138" y="3602038"/>
            <a:ext cx="71437" cy="71437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Font typeface="Arial" charset="0"/>
              <a:buNone/>
            </a:pPr>
            <a:endParaRPr lang="en-US" altLang="en-US" sz="900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278" name="Rectangle 469"/>
          <p:cNvSpPr>
            <a:spLocks noChangeArrowheads="1"/>
          </p:cNvSpPr>
          <p:nvPr/>
        </p:nvSpPr>
        <p:spPr bwMode="auto">
          <a:xfrm>
            <a:off x="1643063" y="3622675"/>
            <a:ext cx="71437" cy="7143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Font typeface="Arial" charset="0"/>
              <a:buNone/>
            </a:pPr>
            <a:endParaRPr lang="en-US" altLang="en-US" sz="900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279" name="Text Box 470"/>
          <p:cNvSpPr txBox="1">
            <a:spLocks noChangeArrowheads="1"/>
          </p:cNvSpPr>
          <p:nvPr/>
        </p:nvSpPr>
        <p:spPr bwMode="auto">
          <a:xfrm>
            <a:off x="1538288" y="4022725"/>
            <a:ext cx="9779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hu-HU" altLang="en-US" sz="900">
                <a:solidFill>
                  <a:srgbClr val="0D0D0D"/>
                </a:solidFill>
                <a:latin typeface="Optima HU Rg"/>
              </a:rPr>
              <a:t>1      2     3      4</a:t>
            </a:r>
          </a:p>
          <a:p>
            <a:pPr algn="ctr" eaLnBrk="0" hangingPunct="0">
              <a:buFont typeface="Arial" charset="0"/>
              <a:buNone/>
            </a:pPr>
            <a:r>
              <a:rPr lang="hu-HU" altLang="en-US" sz="900" b="1">
                <a:solidFill>
                  <a:srgbClr val="0D0D0D"/>
                </a:solidFill>
                <a:latin typeface="Optima HU Rg"/>
              </a:rPr>
              <a:t>trial No.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280" name="Rectangle 478"/>
          <p:cNvSpPr>
            <a:spLocks noChangeArrowheads="1"/>
          </p:cNvSpPr>
          <p:nvPr/>
        </p:nvSpPr>
        <p:spPr bwMode="auto">
          <a:xfrm>
            <a:off x="4792663" y="2979738"/>
            <a:ext cx="179387" cy="1073150"/>
          </a:xfrm>
          <a:prstGeom prst="rect">
            <a:avLst/>
          </a:prstGeom>
          <a:solidFill>
            <a:srgbClr val="69D8FF"/>
          </a:solidFill>
          <a:ln w="9525" algn="ctr">
            <a:solidFill>
              <a:srgbClr val="69D8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 typeface="Arial" charset="0"/>
              <a:buNone/>
            </a:pP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281" name="Rectangle 479"/>
          <p:cNvSpPr>
            <a:spLocks noChangeArrowheads="1"/>
          </p:cNvSpPr>
          <p:nvPr/>
        </p:nvSpPr>
        <p:spPr bwMode="auto">
          <a:xfrm>
            <a:off x="5265738" y="2979738"/>
            <a:ext cx="179387" cy="1073150"/>
          </a:xfrm>
          <a:prstGeom prst="rect">
            <a:avLst/>
          </a:prstGeom>
          <a:solidFill>
            <a:srgbClr val="69D8FF"/>
          </a:solidFill>
          <a:ln w="9525" algn="ctr">
            <a:solidFill>
              <a:srgbClr val="69D8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 typeface="Arial" charset="0"/>
              <a:buNone/>
            </a:pP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282" name="Freeform 480"/>
          <p:cNvSpPr>
            <a:spLocks/>
          </p:cNvSpPr>
          <p:nvPr/>
        </p:nvSpPr>
        <p:spPr bwMode="auto">
          <a:xfrm>
            <a:off x="4646613" y="3195638"/>
            <a:ext cx="709612" cy="787400"/>
          </a:xfrm>
          <a:custGeom>
            <a:avLst/>
            <a:gdLst>
              <a:gd name="T0" fmla="*/ 0 w 447"/>
              <a:gd name="T1" fmla="*/ 787400 h 496"/>
              <a:gd name="T2" fmla="*/ 234950 w 447"/>
              <a:gd name="T3" fmla="*/ 0 h 496"/>
              <a:gd name="T4" fmla="*/ 476250 w 447"/>
              <a:gd name="T5" fmla="*/ 749300 h 496"/>
              <a:gd name="T6" fmla="*/ 709612 w 447"/>
              <a:gd name="T7" fmla="*/ 147638 h 496"/>
              <a:gd name="T8" fmla="*/ 0 60000 65536"/>
              <a:gd name="T9" fmla="*/ 0 60000 65536"/>
              <a:gd name="T10" fmla="*/ 0 60000 65536"/>
              <a:gd name="T11" fmla="*/ 0 60000 65536"/>
              <a:gd name="T12" fmla="*/ 0 w 447"/>
              <a:gd name="T13" fmla="*/ 0 h 496"/>
              <a:gd name="T14" fmla="*/ 447 w 447"/>
              <a:gd name="T15" fmla="*/ 496 h 49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7" h="496">
                <a:moveTo>
                  <a:pt x="0" y="496"/>
                </a:moveTo>
                <a:lnTo>
                  <a:pt x="148" y="0"/>
                </a:lnTo>
                <a:lnTo>
                  <a:pt x="300" y="472"/>
                </a:lnTo>
                <a:lnTo>
                  <a:pt x="447" y="9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283" name="Line 481"/>
          <p:cNvSpPr>
            <a:spLocks noChangeShapeType="1"/>
          </p:cNvSpPr>
          <p:nvPr/>
        </p:nvSpPr>
        <p:spPr bwMode="auto">
          <a:xfrm>
            <a:off x="4545013" y="2979738"/>
            <a:ext cx="0" cy="1073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84" name="Line 482"/>
          <p:cNvSpPr>
            <a:spLocks noChangeShapeType="1"/>
          </p:cNvSpPr>
          <p:nvPr/>
        </p:nvSpPr>
        <p:spPr bwMode="auto">
          <a:xfrm>
            <a:off x="4519613" y="4052888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85" name="Line 483"/>
          <p:cNvSpPr>
            <a:spLocks noChangeShapeType="1"/>
          </p:cNvSpPr>
          <p:nvPr/>
        </p:nvSpPr>
        <p:spPr bwMode="auto">
          <a:xfrm>
            <a:off x="4519613" y="3841750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86" name="Line 484"/>
          <p:cNvSpPr>
            <a:spLocks noChangeShapeType="1"/>
          </p:cNvSpPr>
          <p:nvPr/>
        </p:nvSpPr>
        <p:spPr bwMode="auto">
          <a:xfrm>
            <a:off x="4519613" y="3621088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87" name="Line 485"/>
          <p:cNvSpPr>
            <a:spLocks noChangeShapeType="1"/>
          </p:cNvSpPr>
          <p:nvPr/>
        </p:nvSpPr>
        <p:spPr bwMode="auto">
          <a:xfrm>
            <a:off x="4519613" y="3411538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88" name="Line 486"/>
          <p:cNvSpPr>
            <a:spLocks noChangeShapeType="1"/>
          </p:cNvSpPr>
          <p:nvPr/>
        </p:nvSpPr>
        <p:spPr bwMode="auto">
          <a:xfrm>
            <a:off x="4519613" y="3190875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89" name="Line 487"/>
          <p:cNvSpPr>
            <a:spLocks noChangeShapeType="1"/>
          </p:cNvSpPr>
          <p:nvPr/>
        </p:nvSpPr>
        <p:spPr bwMode="auto">
          <a:xfrm>
            <a:off x="4519613" y="2979738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90" name="Line 488"/>
          <p:cNvSpPr>
            <a:spLocks noChangeShapeType="1"/>
          </p:cNvSpPr>
          <p:nvPr/>
        </p:nvSpPr>
        <p:spPr bwMode="auto">
          <a:xfrm>
            <a:off x="4545013" y="4052888"/>
            <a:ext cx="9572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291" name="Rectangle 489"/>
          <p:cNvSpPr>
            <a:spLocks noChangeArrowheads="1"/>
          </p:cNvSpPr>
          <p:nvPr/>
        </p:nvSpPr>
        <p:spPr bwMode="auto">
          <a:xfrm>
            <a:off x="4437063" y="3984625"/>
            <a:ext cx="635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en-US" altLang="en-US" sz="900" b="1">
                <a:solidFill>
                  <a:srgbClr val="000000"/>
                </a:solidFill>
                <a:latin typeface="Optima HU Rg"/>
              </a:rPr>
              <a:t>0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292" name="Rectangle 490"/>
          <p:cNvSpPr>
            <a:spLocks noChangeArrowheads="1"/>
          </p:cNvSpPr>
          <p:nvPr/>
        </p:nvSpPr>
        <p:spPr bwMode="auto">
          <a:xfrm>
            <a:off x="4371975" y="3773488"/>
            <a:ext cx="128588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en-US" altLang="en-US" sz="900" b="1">
                <a:solidFill>
                  <a:srgbClr val="000000"/>
                </a:solidFill>
                <a:latin typeface="Optima HU Rg"/>
              </a:rPr>
              <a:t>20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293" name="Rectangle 491"/>
          <p:cNvSpPr>
            <a:spLocks noChangeArrowheads="1"/>
          </p:cNvSpPr>
          <p:nvPr/>
        </p:nvSpPr>
        <p:spPr bwMode="auto">
          <a:xfrm>
            <a:off x="4371975" y="3552825"/>
            <a:ext cx="12858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en-US" altLang="en-US" sz="900" b="1">
                <a:solidFill>
                  <a:srgbClr val="000000"/>
                </a:solidFill>
                <a:latin typeface="Optima HU Rg"/>
              </a:rPr>
              <a:t>40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294" name="Rectangle 492"/>
          <p:cNvSpPr>
            <a:spLocks noChangeArrowheads="1"/>
          </p:cNvSpPr>
          <p:nvPr/>
        </p:nvSpPr>
        <p:spPr bwMode="auto">
          <a:xfrm>
            <a:off x="4371975" y="3343275"/>
            <a:ext cx="12858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en-US" altLang="en-US" sz="900" b="1">
                <a:solidFill>
                  <a:srgbClr val="000000"/>
                </a:solidFill>
                <a:latin typeface="Optima HU Rg"/>
              </a:rPr>
              <a:t>60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295" name="Rectangle 493"/>
          <p:cNvSpPr>
            <a:spLocks noChangeArrowheads="1"/>
          </p:cNvSpPr>
          <p:nvPr/>
        </p:nvSpPr>
        <p:spPr bwMode="auto">
          <a:xfrm>
            <a:off x="4371975" y="3122613"/>
            <a:ext cx="128588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en-US" altLang="en-US" sz="900" b="1">
                <a:solidFill>
                  <a:srgbClr val="000000"/>
                </a:solidFill>
                <a:latin typeface="Optima HU Rg"/>
              </a:rPr>
              <a:t>80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296" name="Rectangle 494"/>
          <p:cNvSpPr>
            <a:spLocks noChangeArrowheads="1"/>
          </p:cNvSpPr>
          <p:nvPr/>
        </p:nvSpPr>
        <p:spPr bwMode="auto">
          <a:xfrm>
            <a:off x="4308475" y="2911475"/>
            <a:ext cx="19208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en-US" altLang="en-US" sz="900" b="1">
                <a:solidFill>
                  <a:srgbClr val="000000"/>
                </a:solidFill>
                <a:latin typeface="Optima HU Rg"/>
              </a:rPr>
              <a:t>100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297" name="Text Box 495"/>
          <p:cNvSpPr txBox="1">
            <a:spLocks noChangeArrowheads="1"/>
          </p:cNvSpPr>
          <p:nvPr/>
        </p:nvSpPr>
        <p:spPr bwMode="auto">
          <a:xfrm rot="-5400000">
            <a:off x="3529013" y="3405188"/>
            <a:ext cx="1397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hu-HU" altLang="en-US" sz="900" b="1">
                <a:solidFill>
                  <a:srgbClr val="0D0D0D"/>
                </a:solidFill>
                <a:latin typeface="Optima HU Rg"/>
              </a:rPr>
              <a:t>Abnormál harapás (%)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298" name="Text Box 496"/>
          <p:cNvSpPr txBox="1">
            <a:spLocks noChangeArrowheads="1"/>
          </p:cNvSpPr>
          <p:nvPr/>
        </p:nvSpPr>
        <p:spPr bwMode="auto">
          <a:xfrm>
            <a:off x="4746625" y="2903538"/>
            <a:ext cx="2730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hu-HU" altLang="en-US">
                <a:solidFill>
                  <a:srgbClr val="0D0D0D"/>
                </a:solidFill>
                <a:latin typeface="Optima HU Rg"/>
              </a:rPr>
              <a:t>*</a:t>
            </a:r>
            <a:endParaRPr lang="en-US" altLang="en-US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299" name="Text Box 497"/>
          <p:cNvSpPr txBox="1">
            <a:spLocks noChangeArrowheads="1"/>
          </p:cNvSpPr>
          <p:nvPr/>
        </p:nvSpPr>
        <p:spPr bwMode="auto">
          <a:xfrm>
            <a:off x="5218113" y="2903538"/>
            <a:ext cx="2730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hu-HU" altLang="en-US">
                <a:solidFill>
                  <a:srgbClr val="0D0D0D"/>
                </a:solidFill>
                <a:latin typeface="Optima HU Rg"/>
              </a:rPr>
              <a:t>*</a:t>
            </a:r>
            <a:endParaRPr lang="en-US" altLang="en-US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300" name="Line 498"/>
          <p:cNvSpPr>
            <a:spLocks noChangeShapeType="1"/>
          </p:cNvSpPr>
          <p:nvPr/>
        </p:nvSpPr>
        <p:spPr bwMode="auto">
          <a:xfrm flipV="1">
            <a:off x="4883150" y="3124200"/>
            <a:ext cx="1588" cy="730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01" name="Rectangle 499"/>
          <p:cNvSpPr>
            <a:spLocks noChangeArrowheads="1"/>
          </p:cNvSpPr>
          <p:nvPr/>
        </p:nvSpPr>
        <p:spPr bwMode="auto">
          <a:xfrm>
            <a:off x="4846638" y="3163888"/>
            <a:ext cx="71437" cy="71437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 typeface="Arial" charset="0"/>
              <a:buNone/>
            </a:pP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302" name="Line 500"/>
          <p:cNvSpPr>
            <a:spLocks noChangeShapeType="1"/>
          </p:cNvSpPr>
          <p:nvPr/>
        </p:nvSpPr>
        <p:spPr bwMode="auto">
          <a:xfrm flipV="1">
            <a:off x="5356225" y="3182938"/>
            <a:ext cx="0" cy="163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03" name="Rectangle 501"/>
          <p:cNvSpPr>
            <a:spLocks noChangeArrowheads="1"/>
          </p:cNvSpPr>
          <p:nvPr/>
        </p:nvSpPr>
        <p:spPr bwMode="auto">
          <a:xfrm>
            <a:off x="5319713" y="3309938"/>
            <a:ext cx="71437" cy="71437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 typeface="Arial" charset="0"/>
              <a:buNone/>
            </a:pP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304" name="Line 502"/>
          <p:cNvSpPr>
            <a:spLocks noChangeShapeType="1"/>
          </p:cNvSpPr>
          <p:nvPr/>
        </p:nvSpPr>
        <p:spPr bwMode="auto">
          <a:xfrm flipV="1">
            <a:off x="5122863" y="3871913"/>
            <a:ext cx="0" cy="746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05" name="Rectangle 503"/>
          <p:cNvSpPr>
            <a:spLocks noChangeArrowheads="1"/>
          </p:cNvSpPr>
          <p:nvPr/>
        </p:nvSpPr>
        <p:spPr bwMode="auto">
          <a:xfrm>
            <a:off x="5086350" y="3910013"/>
            <a:ext cx="71438" cy="71437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Font typeface="Arial" charset="0"/>
              <a:buNone/>
            </a:pPr>
            <a:endParaRPr lang="en-US" altLang="en-US" sz="900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306" name="Line 505"/>
          <p:cNvSpPr>
            <a:spLocks noChangeShapeType="1"/>
          </p:cNvSpPr>
          <p:nvPr/>
        </p:nvSpPr>
        <p:spPr bwMode="auto">
          <a:xfrm flipV="1">
            <a:off x="4646613" y="3937000"/>
            <a:ext cx="0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07" name="Rectangle 506"/>
          <p:cNvSpPr>
            <a:spLocks noChangeArrowheads="1"/>
          </p:cNvSpPr>
          <p:nvPr/>
        </p:nvSpPr>
        <p:spPr bwMode="auto">
          <a:xfrm>
            <a:off x="4610100" y="3952875"/>
            <a:ext cx="71438" cy="7143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Font typeface="Arial" charset="0"/>
              <a:buNone/>
            </a:pPr>
            <a:endParaRPr lang="en-US" altLang="en-US" sz="900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308" name="Text Box 507"/>
          <p:cNvSpPr txBox="1">
            <a:spLocks noChangeArrowheads="1"/>
          </p:cNvSpPr>
          <p:nvPr/>
        </p:nvSpPr>
        <p:spPr bwMode="auto">
          <a:xfrm>
            <a:off x="4518025" y="4041775"/>
            <a:ext cx="9779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hu-HU" altLang="en-US" sz="900" b="1">
                <a:solidFill>
                  <a:srgbClr val="0D0D0D"/>
                </a:solidFill>
                <a:latin typeface="Optima HU Rg"/>
              </a:rPr>
              <a:t>1      2     3      4</a:t>
            </a:r>
          </a:p>
          <a:p>
            <a:pPr algn="ctr" eaLnBrk="0" hangingPunct="0">
              <a:buFont typeface="Arial" charset="0"/>
              <a:buNone/>
            </a:pPr>
            <a:r>
              <a:rPr lang="hu-HU" altLang="en-US" sz="900" b="1">
                <a:solidFill>
                  <a:srgbClr val="0D0D0D"/>
                </a:solidFill>
                <a:latin typeface="Optima HU Rg"/>
              </a:rPr>
              <a:t>trial No.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309" name="Rectangle 599"/>
          <p:cNvSpPr>
            <a:spLocks noChangeArrowheads="1"/>
          </p:cNvSpPr>
          <p:nvPr/>
        </p:nvSpPr>
        <p:spPr bwMode="auto">
          <a:xfrm>
            <a:off x="6249988" y="2979738"/>
            <a:ext cx="179387" cy="1073150"/>
          </a:xfrm>
          <a:prstGeom prst="rect">
            <a:avLst/>
          </a:prstGeom>
          <a:solidFill>
            <a:srgbClr val="69D8FF"/>
          </a:solidFill>
          <a:ln w="9525" algn="ctr">
            <a:solidFill>
              <a:srgbClr val="69D8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 typeface="Arial" charset="0"/>
              <a:buNone/>
            </a:pP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310" name="Rectangle 600"/>
          <p:cNvSpPr>
            <a:spLocks noChangeArrowheads="1"/>
          </p:cNvSpPr>
          <p:nvPr/>
        </p:nvSpPr>
        <p:spPr bwMode="auto">
          <a:xfrm>
            <a:off x="6723063" y="2979738"/>
            <a:ext cx="179387" cy="1073150"/>
          </a:xfrm>
          <a:prstGeom prst="rect">
            <a:avLst/>
          </a:prstGeom>
          <a:solidFill>
            <a:srgbClr val="69D8FF"/>
          </a:solidFill>
          <a:ln w="9525" algn="ctr">
            <a:solidFill>
              <a:srgbClr val="69D8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 typeface="Arial" charset="0"/>
              <a:buNone/>
            </a:pP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311" name="Freeform 601"/>
          <p:cNvSpPr>
            <a:spLocks/>
          </p:cNvSpPr>
          <p:nvPr/>
        </p:nvSpPr>
        <p:spPr bwMode="auto">
          <a:xfrm>
            <a:off x="6102350" y="3811588"/>
            <a:ext cx="709613" cy="244475"/>
          </a:xfrm>
          <a:custGeom>
            <a:avLst/>
            <a:gdLst>
              <a:gd name="T0" fmla="*/ 0 w 447"/>
              <a:gd name="T1" fmla="*/ 244475 h 154"/>
              <a:gd name="T2" fmla="*/ 238125 w 447"/>
              <a:gd name="T3" fmla="*/ 11112 h 154"/>
              <a:gd name="T4" fmla="*/ 477838 w 447"/>
              <a:gd name="T5" fmla="*/ 242888 h 154"/>
              <a:gd name="T6" fmla="*/ 709613 w 447"/>
              <a:gd name="T7" fmla="*/ 0 h 154"/>
              <a:gd name="T8" fmla="*/ 0 60000 65536"/>
              <a:gd name="T9" fmla="*/ 0 60000 65536"/>
              <a:gd name="T10" fmla="*/ 0 60000 65536"/>
              <a:gd name="T11" fmla="*/ 0 60000 65536"/>
              <a:gd name="T12" fmla="*/ 0 w 447"/>
              <a:gd name="T13" fmla="*/ 0 h 154"/>
              <a:gd name="T14" fmla="*/ 447 w 447"/>
              <a:gd name="T15" fmla="*/ 154 h 15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7" h="154">
                <a:moveTo>
                  <a:pt x="0" y="154"/>
                </a:moveTo>
                <a:lnTo>
                  <a:pt x="150" y="7"/>
                </a:lnTo>
                <a:lnTo>
                  <a:pt x="301" y="153"/>
                </a:lnTo>
                <a:lnTo>
                  <a:pt x="447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312" name="Line 602"/>
          <p:cNvSpPr>
            <a:spLocks noChangeShapeType="1"/>
          </p:cNvSpPr>
          <p:nvPr/>
        </p:nvSpPr>
        <p:spPr bwMode="auto">
          <a:xfrm>
            <a:off x="5995988" y="2979738"/>
            <a:ext cx="0" cy="1073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13" name="Line 603"/>
          <p:cNvSpPr>
            <a:spLocks noChangeShapeType="1"/>
          </p:cNvSpPr>
          <p:nvPr/>
        </p:nvSpPr>
        <p:spPr bwMode="auto">
          <a:xfrm>
            <a:off x="5970588" y="4052888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14" name="Line 604"/>
          <p:cNvSpPr>
            <a:spLocks noChangeShapeType="1"/>
          </p:cNvSpPr>
          <p:nvPr/>
        </p:nvSpPr>
        <p:spPr bwMode="auto">
          <a:xfrm>
            <a:off x="5970588" y="3841750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15" name="Line 605"/>
          <p:cNvSpPr>
            <a:spLocks noChangeShapeType="1"/>
          </p:cNvSpPr>
          <p:nvPr/>
        </p:nvSpPr>
        <p:spPr bwMode="auto">
          <a:xfrm>
            <a:off x="5970588" y="3621088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16" name="Line 606"/>
          <p:cNvSpPr>
            <a:spLocks noChangeShapeType="1"/>
          </p:cNvSpPr>
          <p:nvPr/>
        </p:nvSpPr>
        <p:spPr bwMode="auto">
          <a:xfrm>
            <a:off x="5970588" y="3411538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17" name="Line 607"/>
          <p:cNvSpPr>
            <a:spLocks noChangeShapeType="1"/>
          </p:cNvSpPr>
          <p:nvPr/>
        </p:nvSpPr>
        <p:spPr bwMode="auto">
          <a:xfrm>
            <a:off x="5970588" y="3190875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18" name="Line 608"/>
          <p:cNvSpPr>
            <a:spLocks noChangeShapeType="1"/>
          </p:cNvSpPr>
          <p:nvPr/>
        </p:nvSpPr>
        <p:spPr bwMode="auto">
          <a:xfrm>
            <a:off x="5970588" y="2979738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19" name="Line 609"/>
          <p:cNvSpPr>
            <a:spLocks noChangeShapeType="1"/>
          </p:cNvSpPr>
          <p:nvPr/>
        </p:nvSpPr>
        <p:spPr bwMode="auto">
          <a:xfrm>
            <a:off x="5995988" y="4052888"/>
            <a:ext cx="9572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20" name="Rectangle 610"/>
          <p:cNvSpPr>
            <a:spLocks noChangeArrowheads="1"/>
          </p:cNvSpPr>
          <p:nvPr/>
        </p:nvSpPr>
        <p:spPr bwMode="auto">
          <a:xfrm>
            <a:off x="5888038" y="3987800"/>
            <a:ext cx="63500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en-US" altLang="en-US" sz="900" b="1">
                <a:solidFill>
                  <a:srgbClr val="000000"/>
                </a:solidFill>
                <a:latin typeface="Optima HU Rg"/>
              </a:rPr>
              <a:t>0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321" name="Rectangle 611"/>
          <p:cNvSpPr>
            <a:spLocks noChangeArrowheads="1"/>
          </p:cNvSpPr>
          <p:nvPr/>
        </p:nvSpPr>
        <p:spPr bwMode="auto">
          <a:xfrm>
            <a:off x="5822950" y="3776663"/>
            <a:ext cx="128588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en-US" altLang="en-US" sz="900" b="1">
                <a:solidFill>
                  <a:srgbClr val="000000"/>
                </a:solidFill>
                <a:latin typeface="Optima HU Rg"/>
              </a:rPr>
              <a:t>20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322" name="Rectangle 612"/>
          <p:cNvSpPr>
            <a:spLocks noChangeArrowheads="1"/>
          </p:cNvSpPr>
          <p:nvPr/>
        </p:nvSpPr>
        <p:spPr bwMode="auto">
          <a:xfrm>
            <a:off x="5822950" y="3556000"/>
            <a:ext cx="12858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en-US" altLang="en-US" sz="900" b="1">
                <a:solidFill>
                  <a:srgbClr val="000000"/>
                </a:solidFill>
                <a:latin typeface="Optima HU Rg"/>
              </a:rPr>
              <a:t>40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323" name="Rectangle 613"/>
          <p:cNvSpPr>
            <a:spLocks noChangeArrowheads="1"/>
          </p:cNvSpPr>
          <p:nvPr/>
        </p:nvSpPr>
        <p:spPr bwMode="auto">
          <a:xfrm>
            <a:off x="5822950" y="3346450"/>
            <a:ext cx="12858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en-US" altLang="en-US" sz="900" b="1">
                <a:solidFill>
                  <a:srgbClr val="000000"/>
                </a:solidFill>
                <a:latin typeface="Optima HU Rg"/>
              </a:rPr>
              <a:t>60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324" name="Rectangle 614"/>
          <p:cNvSpPr>
            <a:spLocks noChangeArrowheads="1"/>
          </p:cNvSpPr>
          <p:nvPr/>
        </p:nvSpPr>
        <p:spPr bwMode="auto">
          <a:xfrm>
            <a:off x="5822950" y="3125788"/>
            <a:ext cx="128588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en-US" altLang="en-US" sz="900" b="1">
                <a:solidFill>
                  <a:srgbClr val="000000"/>
                </a:solidFill>
                <a:latin typeface="Optima HU Rg"/>
              </a:rPr>
              <a:t>80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325" name="Rectangle 615"/>
          <p:cNvSpPr>
            <a:spLocks noChangeArrowheads="1"/>
          </p:cNvSpPr>
          <p:nvPr/>
        </p:nvSpPr>
        <p:spPr bwMode="auto">
          <a:xfrm>
            <a:off x="5759450" y="2914650"/>
            <a:ext cx="19208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en-US" altLang="en-US" sz="900" b="1">
                <a:solidFill>
                  <a:srgbClr val="000000"/>
                </a:solidFill>
                <a:latin typeface="Optima HU Rg"/>
              </a:rPr>
              <a:t>100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326" name="Text Box 617"/>
          <p:cNvSpPr txBox="1">
            <a:spLocks noChangeArrowheads="1"/>
          </p:cNvSpPr>
          <p:nvPr/>
        </p:nvSpPr>
        <p:spPr bwMode="auto">
          <a:xfrm>
            <a:off x="6203950" y="3408363"/>
            <a:ext cx="2730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hu-HU" altLang="en-US">
                <a:solidFill>
                  <a:srgbClr val="0D0D0D"/>
                </a:solidFill>
                <a:latin typeface="Optima HU Rg"/>
              </a:rPr>
              <a:t>*</a:t>
            </a:r>
            <a:endParaRPr lang="en-US" altLang="en-US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327" name="Text Box 618"/>
          <p:cNvSpPr txBox="1">
            <a:spLocks noChangeArrowheads="1"/>
          </p:cNvSpPr>
          <p:nvPr/>
        </p:nvSpPr>
        <p:spPr bwMode="auto">
          <a:xfrm>
            <a:off x="6675438" y="3370263"/>
            <a:ext cx="2730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hu-HU" altLang="en-US">
                <a:solidFill>
                  <a:srgbClr val="0D0D0D"/>
                </a:solidFill>
                <a:latin typeface="Optima HU Rg"/>
              </a:rPr>
              <a:t>*</a:t>
            </a:r>
            <a:endParaRPr lang="en-US" altLang="en-US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328" name="Line 619"/>
          <p:cNvSpPr>
            <a:spLocks noChangeShapeType="1"/>
          </p:cNvSpPr>
          <p:nvPr/>
        </p:nvSpPr>
        <p:spPr bwMode="auto">
          <a:xfrm flipH="1" flipV="1">
            <a:off x="6338888" y="3675063"/>
            <a:ext cx="0" cy="1508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29" name="Rectangle 620"/>
          <p:cNvSpPr>
            <a:spLocks noChangeArrowheads="1"/>
          </p:cNvSpPr>
          <p:nvPr/>
        </p:nvSpPr>
        <p:spPr bwMode="auto">
          <a:xfrm>
            <a:off x="6303963" y="3786188"/>
            <a:ext cx="71437" cy="71437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 typeface="Arial" charset="0"/>
              <a:buNone/>
            </a:pP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330" name="Line 621"/>
          <p:cNvSpPr>
            <a:spLocks noChangeShapeType="1"/>
          </p:cNvSpPr>
          <p:nvPr/>
        </p:nvSpPr>
        <p:spPr bwMode="auto">
          <a:xfrm flipH="1" flipV="1">
            <a:off x="6813550" y="3633788"/>
            <a:ext cx="0" cy="179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31" name="Rectangle 622"/>
          <p:cNvSpPr>
            <a:spLocks noChangeArrowheads="1"/>
          </p:cNvSpPr>
          <p:nvPr/>
        </p:nvSpPr>
        <p:spPr bwMode="auto">
          <a:xfrm>
            <a:off x="6777038" y="3776663"/>
            <a:ext cx="71437" cy="71437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 typeface="Arial" charset="0"/>
              <a:buNone/>
            </a:pP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332" name="Rectangle 623"/>
          <p:cNvSpPr>
            <a:spLocks noChangeArrowheads="1"/>
          </p:cNvSpPr>
          <p:nvPr/>
        </p:nvSpPr>
        <p:spPr bwMode="auto">
          <a:xfrm>
            <a:off x="6540500" y="4011613"/>
            <a:ext cx="71438" cy="71437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Font typeface="Arial" charset="0"/>
              <a:buNone/>
            </a:pPr>
            <a:endParaRPr lang="en-US" altLang="en-US" sz="900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333" name="Rectangle 624"/>
          <p:cNvSpPr>
            <a:spLocks noChangeArrowheads="1"/>
          </p:cNvSpPr>
          <p:nvPr/>
        </p:nvSpPr>
        <p:spPr bwMode="auto">
          <a:xfrm>
            <a:off x="6067425" y="4016375"/>
            <a:ext cx="71438" cy="7143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Font typeface="Arial" charset="0"/>
              <a:buNone/>
            </a:pPr>
            <a:endParaRPr lang="en-US" altLang="en-US" sz="900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334" name="Text Box 625"/>
          <p:cNvSpPr txBox="1">
            <a:spLocks noChangeArrowheads="1"/>
          </p:cNvSpPr>
          <p:nvPr/>
        </p:nvSpPr>
        <p:spPr bwMode="auto">
          <a:xfrm>
            <a:off x="5975350" y="4041775"/>
            <a:ext cx="9779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hu-HU" altLang="en-US" sz="900" b="1">
                <a:solidFill>
                  <a:srgbClr val="0D0D0D"/>
                </a:solidFill>
                <a:latin typeface="Optima HU Rg"/>
              </a:rPr>
              <a:t>1      2     3      4</a:t>
            </a:r>
          </a:p>
          <a:p>
            <a:pPr algn="ctr" eaLnBrk="0" hangingPunct="0">
              <a:buFont typeface="Arial" charset="0"/>
              <a:buNone/>
            </a:pPr>
            <a:r>
              <a:rPr lang="hu-HU" altLang="en-US" sz="900" b="1">
                <a:solidFill>
                  <a:srgbClr val="0D0D0D"/>
                </a:solidFill>
                <a:latin typeface="Optima HU Rg"/>
              </a:rPr>
              <a:t>trial No.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335" name="Line 636"/>
          <p:cNvSpPr>
            <a:spLocks noChangeShapeType="1"/>
          </p:cNvSpPr>
          <p:nvPr/>
        </p:nvSpPr>
        <p:spPr bwMode="auto">
          <a:xfrm>
            <a:off x="3067050" y="2979738"/>
            <a:ext cx="0" cy="1073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36" name="Line 637"/>
          <p:cNvSpPr>
            <a:spLocks noChangeShapeType="1"/>
          </p:cNvSpPr>
          <p:nvPr/>
        </p:nvSpPr>
        <p:spPr bwMode="auto">
          <a:xfrm>
            <a:off x="3041650" y="4052888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37" name="Line 638"/>
          <p:cNvSpPr>
            <a:spLocks noChangeShapeType="1"/>
          </p:cNvSpPr>
          <p:nvPr/>
        </p:nvSpPr>
        <p:spPr bwMode="auto">
          <a:xfrm>
            <a:off x="3041650" y="3695700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38" name="Line 639"/>
          <p:cNvSpPr>
            <a:spLocks noChangeShapeType="1"/>
          </p:cNvSpPr>
          <p:nvPr/>
        </p:nvSpPr>
        <p:spPr bwMode="auto">
          <a:xfrm>
            <a:off x="3041650" y="3336925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39" name="Line 640"/>
          <p:cNvSpPr>
            <a:spLocks noChangeShapeType="1"/>
          </p:cNvSpPr>
          <p:nvPr/>
        </p:nvSpPr>
        <p:spPr bwMode="auto">
          <a:xfrm>
            <a:off x="3041650" y="2979738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40" name="Rectangle 641"/>
          <p:cNvSpPr>
            <a:spLocks noChangeArrowheads="1"/>
          </p:cNvSpPr>
          <p:nvPr/>
        </p:nvSpPr>
        <p:spPr bwMode="auto">
          <a:xfrm>
            <a:off x="2955925" y="3984625"/>
            <a:ext cx="635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en-US" altLang="en-US" sz="900">
                <a:solidFill>
                  <a:srgbClr val="000000"/>
                </a:solidFill>
                <a:latin typeface="Optima HU Rg"/>
              </a:rPr>
              <a:t>0</a:t>
            </a:r>
            <a:endParaRPr lang="en-US" altLang="en-US" sz="900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341" name="Rectangle 642"/>
          <p:cNvSpPr>
            <a:spLocks noChangeArrowheads="1"/>
          </p:cNvSpPr>
          <p:nvPr/>
        </p:nvSpPr>
        <p:spPr bwMode="auto">
          <a:xfrm>
            <a:off x="2827338" y="3627438"/>
            <a:ext cx="192087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en-US" altLang="en-US" sz="900" b="1">
                <a:solidFill>
                  <a:srgbClr val="000000"/>
                </a:solidFill>
                <a:latin typeface="Optima HU Rg"/>
              </a:rPr>
              <a:t>200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342" name="Rectangle 643"/>
          <p:cNvSpPr>
            <a:spLocks noChangeArrowheads="1"/>
          </p:cNvSpPr>
          <p:nvPr/>
        </p:nvSpPr>
        <p:spPr bwMode="auto">
          <a:xfrm>
            <a:off x="2827338" y="3268663"/>
            <a:ext cx="192087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en-US" altLang="en-US" sz="900" b="1">
                <a:solidFill>
                  <a:srgbClr val="000000"/>
                </a:solidFill>
                <a:latin typeface="Optima HU Rg"/>
              </a:rPr>
              <a:t>400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343" name="Rectangle 644"/>
          <p:cNvSpPr>
            <a:spLocks noChangeArrowheads="1"/>
          </p:cNvSpPr>
          <p:nvPr/>
        </p:nvSpPr>
        <p:spPr bwMode="auto">
          <a:xfrm>
            <a:off x="2827338" y="2911475"/>
            <a:ext cx="1920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en-US" altLang="en-US" sz="900" b="1">
                <a:solidFill>
                  <a:srgbClr val="000000"/>
                </a:solidFill>
                <a:latin typeface="Optima HU Rg"/>
              </a:rPr>
              <a:t>600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344" name="Text Box 645"/>
          <p:cNvSpPr txBox="1">
            <a:spLocks noChangeArrowheads="1"/>
          </p:cNvSpPr>
          <p:nvPr/>
        </p:nvSpPr>
        <p:spPr bwMode="auto">
          <a:xfrm rot="-5400000">
            <a:off x="2214563" y="3409950"/>
            <a:ext cx="1041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hu-HU" altLang="en-US" sz="900" b="1">
                <a:solidFill>
                  <a:srgbClr val="0D0D0D"/>
                </a:solidFill>
                <a:latin typeface="Optima HU Rg"/>
              </a:rPr>
              <a:t>Látenciája (sec)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345" name="Rectangle 646"/>
          <p:cNvSpPr>
            <a:spLocks noChangeArrowheads="1"/>
          </p:cNvSpPr>
          <p:nvPr/>
        </p:nvSpPr>
        <p:spPr bwMode="auto">
          <a:xfrm>
            <a:off x="3314700" y="2979738"/>
            <a:ext cx="179388" cy="1073150"/>
          </a:xfrm>
          <a:prstGeom prst="rect">
            <a:avLst/>
          </a:prstGeom>
          <a:solidFill>
            <a:srgbClr val="69D8FF"/>
          </a:solidFill>
          <a:ln w="9525" algn="ctr">
            <a:solidFill>
              <a:srgbClr val="69D8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 typeface="Arial" charset="0"/>
              <a:buNone/>
            </a:pP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346" name="Rectangle 647"/>
          <p:cNvSpPr>
            <a:spLocks noChangeArrowheads="1"/>
          </p:cNvSpPr>
          <p:nvPr/>
        </p:nvSpPr>
        <p:spPr bwMode="auto">
          <a:xfrm>
            <a:off x="3787775" y="2979738"/>
            <a:ext cx="179388" cy="1073150"/>
          </a:xfrm>
          <a:prstGeom prst="rect">
            <a:avLst/>
          </a:prstGeom>
          <a:solidFill>
            <a:srgbClr val="69D8FF"/>
          </a:solidFill>
          <a:ln w="9525" algn="ctr">
            <a:solidFill>
              <a:srgbClr val="69D8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 typeface="Arial" charset="0"/>
              <a:buNone/>
            </a:pP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347" name="Line 648"/>
          <p:cNvSpPr>
            <a:spLocks noChangeShapeType="1"/>
          </p:cNvSpPr>
          <p:nvPr/>
        </p:nvSpPr>
        <p:spPr bwMode="auto">
          <a:xfrm>
            <a:off x="3067050" y="2979738"/>
            <a:ext cx="0" cy="1073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48" name="Line 649"/>
          <p:cNvSpPr>
            <a:spLocks noChangeShapeType="1"/>
          </p:cNvSpPr>
          <p:nvPr/>
        </p:nvSpPr>
        <p:spPr bwMode="auto">
          <a:xfrm>
            <a:off x="3041650" y="4052888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49" name="Line 650"/>
          <p:cNvSpPr>
            <a:spLocks noChangeShapeType="1"/>
          </p:cNvSpPr>
          <p:nvPr/>
        </p:nvSpPr>
        <p:spPr bwMode="auto">
          <a:xfrm>
            <a:off x="3041650" y="3695700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50" name="Line 651"/>
          <p:cNvSpPr>
            <a:spLocks noChangeShapeType="1"/>
          </p:cNvSpPr>
          <p:nvPr/>
        </p:nvSpPr>
        <p:spPr bwMode="auto">
          <a:xfrm>
            <a:off x="3041650" y="3336925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51" name="Line 652"/>
          <p:cNvSpPr>
            <a:spLocks noChangeShapeType="1"/>
          </p:cNvSpPr>
          <p:nvPr/>
        </p:nvSpPr>
        <p:spPr bwMode="auto">
          <a:xfrm>
            <a:off x="3041650" y="2979738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52" name="Line 653"/>
          <p:cNvSpPr>
            <a:spLocks noChangeShapeType="1"/>
          </p:cNvSpPr>
          <p:nvPr/>
        </p:nvSpPr>
        <p:spPr bwMode="auto">
          <a:xfrm>
            <a:off x="3067050" y="4052888"/>
            <a:ext cx="7191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53" name="Line 654"/>
          <p:cNvSpPr>
            <a:spLocks noChangeShapeType="1"/>
          </p:cNvSpPr>
          <p:nvPr/>
        </p:nvSpPr>
        <p:spPr bwMode="auto">
          <a:xfrm flipV="1">
            <a:off x="3168650" y="3316288"/>
            <a:ext cx="0" cy="1158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54" name="Line 655"/>
          <p:cNvSpPr>
            <a:spLocks noChangeShapeType="1"/>
          </p:cNvSpPr>
          <p:nvPr/>
        </p:nvSpPr>
        <p:spPr bwMode="auto">
          <a:xfrm flipV="1">
            <a:off x="3640138" y="3263900"/>
            <a:ext cx="0" cy="10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55" name="Line 656"/>
          <p:cNvSpPr>
            <a:spLocks noChangeShapeType="1"/>
          </p:cNvSpPr>
          <p:nvPr/>
        </p:nvSpPr>
        <p:spPr bwMode="auto">
          <a:xfrm flipV="1">
            <a:off x="3405188" y="3211513"/>
            <a:ext cx="0" cy="136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56" name="Line 657"/>
          <p:cNvSpPr>
            <a:spLocks noChangeShapeType="1"/>
          </p:cNvSpPr>
          <p:nvPr/>
        </p:nvSpPr>
        <p:spPr bwMode="auto">
          <a:xfrm flipV="1">
            <a:off x="3878263" y="3263900"/>
            <a:ext cx="0" cy="1476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57" name="Freeform 658"/>
          <p:cNvSpPr>
            <a:spLocks/>
          </p:cNvSpPr>
          <p:nvPr/>
        </p:nvSpPr>
        <p:spPr bwMode="auto">
          <a:xfrm>
            <a:off x="3167063" y="3348038"/>
            <a:ext cx="711200" cy="80962"/>
          </a:xfrm>
          <a:custGeom>
            <a:avLst/>
            <a:gdLst>
              <a:gd name="T0" fmla="*/ 0 w 448"/>
              <a:gd name="T1" fmla="*/ 80962 h 51"/>
              <a:gd name="T2" fmla="*/ 238125 w 448"/>
              <a:gd name="T3" fmla="*/ 0 h 51"/>
              <a:gd name="T4" fmla="*/ 473075 w 448"/>
              <a:gd name="T5" fmla="*/ 19050 h 51"/>
              <a:gd name="T6" fmla="*/ 711200 w 448"/>
              <a:gd name="T7" fmla="*/ 65087 h 51"/>
              <a:gd name="T8" fmla="*/ 0 60000 65536"/>
              <a:gd name="T9" fmla="*/ 0 60000 65536"/>
              <a:gd name="T10" fmla="*/ 0 60000 65536"/>
              <a:gd name="T11" fmla="*/ 0 60000 65536"/>
              <a:gd name="T12" fmla="*/ 0 w 448"/>
              <a:gd name="T13" fmla="*/ 0 h 51"/>
              <a:gd name="T14" fmla="*/ 448 w 448"/>
              <a:gd name="T15" fmla="*/ 51 h 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8" h="51">
                <a:moveTo>
                  <a:pt x="0" y="51"/>
                </a:moveTo>
                <a:lnTo>
                  <a:pt x="150" y="0"/>
                </a:lnTo>
                <a:lnTo>
                  <a:pt x="298" y="12"/>
                </a:lnTo>
                <a:lnTo>
                  <a:pt x="448" y="41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358" name="Line 659"/>
          <p:cNvSpPr>
            <a:spLocks noChangeShapeType="1"/>
          </p:cNvSpPr>
          <p:nvPr/>
        </p:nvSpPr>
        <p:spPr bwMode="auto">
          <a:xfrm>
            <a:off x="3067050" y="4052888"/>
            <a:ext cx="9572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59" name="Rectangle 660"/>
          <p:cNvSpPr>
            <a:spLocks noChangeArrowheads="1"/>
          </p:cNvSpPr>
          <p:nvPr/>
        </p:nvSpPr>
        <p:spPr bwMode="auto">
          <a:xfrm>
            <a:off x="3368675" y="3313113"/>
            <a:ext cx="71438" cy="71437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 typeface="Arial" charset="0"/>
              <a:buNone/>
            </a:pP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360" name="Rectangle 661"/>
          <p:cNvSpPr>
            <a:spLocks noChangeArrowheads="1"/>
          </p:cNvSpPr>
          <p:nvPr/>
        </p:nvSpPr>
        <p:spPr bwMode="auto">
          <a:xfrm>
            <a:off x="3841750" y="3376613"/>
            <a:ext cx="71438" cy="71437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 typeface="Arial" charset="0"/>
              <a:buNone/>
            </a:pP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361" name="Rectangle 662"/>
          <p:cNvSpPr>
            <a:spLocks noChangeArrowheads="1"/>
          </p:cNvSpPr>
          <p:nvPr/>
        </p:nvSpPr>
        <p:spPr bwMode="auto">
          <a:xfrm>
            <a:off x="3605213" y="3332163"/>
            <a:ext cx="71437" cy="71437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Font typeface="Arial" charset="0"/>
              <a:buNone/>
            </a:pPr>
            <a:endParaRPr lang="en-US" altLang="en-US" sz="900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362" name="Rectangle 663"/>
          <p:cNvSpPr>
            <a:spLocks noChangeArrowheads="1"/>
          </p:cNvSpPr>
          <p:nvPr/>
        </p:nvSpPr>
        <p:spPr bwMode="auto">
          <a:xfrm>
            <a:off x="3132138" y="3394075"/>
            <a:ext cx="71437" cy="7143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Font typeface="Arial" charset="0"/>
              <a:buNone/>
            </a:pPr>
            <a:endParaRPr lang="en-US" altLang="en-US" sz="900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363" name="Text Box 664"/>
          <p:cNvSpPr txBox="1">
            <a:spLocks noChangeArrowheads="1"/>
          </p:cNvSpPr>
          <p:nvPr/>
        </p:nvSpPr>
        <p:spPr bwMode="auto">
          <a:xfrm>
            <a:off x="3033713" y="4041775"/>
            <a:ext cx="9779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hu-HU" altLang="en-US" sz="900" b="1">
                <a:solidFill>
                  <a:srgbClr val="0D0D0D"/>
                </a:solidFill>
                <a:latin typeface="Optima HU Rg"/>
              </a:rPr>
              <a:t>1      2     3      4</a:t>
            </a:r>
          </a:p>
          <a:p>
            <a:pPr algn="ctr" eaLnBrk="0" hangingPunct="0">
              <a:buFont typeface="Arial" charset="0"/>
              <a:buNone/>
            </a:pPr>
            <a:r>
              <a:rPr lang="hu-HU" altLang="en-US" sz="900" b="1">
                <a:solidFill>
                  <a:srgbClr val="0D0D0D"/>
                </a:solidFill>
                <a:latin typeface="Optima HU Rg"/>
              </a:rPr>
              <a:t>trial No.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grpSp>
        <p:nvGrpSpPr>
          <p:cNvPr id="39364" name="Group 1518"/>
          <p:cNvGrpSpPr>
            <a:grpSpLocks/>
          </p:cNvGrpSpPr>
          <p:nvPr/>
        </p:nvGrpSpPr>
        <p:grpSpPr bwMode="auto">
          <a:xfrm>
            <a:off x="1546225" y="2397125"/>
            <a:ext cx="2001838" cy="439738"/>
            <a:chOff x="259" y="1872"/>
            <a:chExt cx="1266" cy="277"/>
          </a:xfrm>
        </p:grpSpPr>
        <p:sp>
          <p:nvSpPr>
            <p:cNvPr id="39540" name="Rectangle 1195"/>
            <p:cNvSpPr>
              <a:spLocks noChangeArrowheads="1"/>
            </p:cNvSpPr>
            <p:nvPr/>
          </p:nvSpPr>
          <p:spPr bwMode="auto">
            <a:xfrm>
              <a:off x="260" y="1915"/>
              <a:ext cx="57" cy="57"/>
            </a:xfrm>
            <a:prstGeom prst="rect">
              <a:avLst/>
            </a:prstGeom>
            <a:solidFill>
              <a:srgbClr val="69D8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endParaRPr lang="hu-HU" altLang="en-US" sz="900" b="1">
                <a:solidFill>
                  <a:srgbClr val="0D0D0D"/>
                </a:solidFill>
                <a:latin typeface="Optima HU Rg"/>
              </a:endParaRPr>
            </a:p>
          </p:txBody>
        </p:sp>
        <p:sp>
          <p:nvSpPr>
            <p:cNvPr id="39541" name="Rectangle 1196"/>
            <p:cNvSpPr>
              <a:spLocks noChangeArrowheads="1"/>
            </p:cNvSpPr>
            <p:nvPr/>
          </p:nvSpPr>
          <p:spPr bwMode="auto">
            <a:xfrm>
              <a:off x="259" y="2041"/>
              <a:ext cx="57" cy="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endParaRPr lang="hu-HU" altLang="en-US" sz="900" b="1">
                <a:solidFill>
                  <a:srgbClr val="0D0D0D"/>
                </a:solidFill>
                <a:latin typeface="Optima HU Rg"/>
              </a:endParaRPr>
            </a:p>
          </p:txBody>
        </p:sp>
        <p:sp>
          <p:nvSpPr>
            <p:cNvPr id="39542" name="Rectangle 1197"/>
            <p:cNvSpPr>
              <a:spLocks noChangeArrowheads="1"/>
            </p:cNvSpPr>
            <p:nvPr/>
          </p:nvSpPr>
          <p:spPr bwMode="auto">
            <a:xfrm>
              <a:off x="290" y="1988"/>
              <a:ext cx="1235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  <a:buFont typeface="Arial" charset="0"/>
                <a:buNone/>
              </a:pPr>
              <a:r>
                <a:rPr lang="hu-HU" altLang="hu-HU" sz="900" b="1">
                  <a:solidFill>
                    <a:srgbClr val="0D0D0D"/>
                  </a:solidFill>
                  <a:latin typeface="Optima HU Rg"/>
                </a:rPr>
                <a:t>Nincs fotostimuláció</a:t>
              </a:r>
              <a:endParaRPr lang="en-US" altLang="hu-HU" sz="900" b="1">
                <a:solidFill>
                  <a:srgbClr val="0D0D0D"/>
                </a:solidFill>
                <a:latin typeface="Optima HU Rg"/>
              </a:endParaRPr>
            </a:p>
          </p:txBody>
        </p:sp>
        <p:sp>
          <p:nvSpPr>
            <p:cNvPr id="39543" name="Szövegdoboz 8"/>
            <p:cNvSpPr txBox="1">
              <a:spLocks noChangeArrowheads="1"/>
            </p:cNvSpPr>
            <p:nvPr/>
          </p:nvSpPr>
          <p:spPr bwMode="auto">
            <a:xfrm>
              <a:off x="290" y="1872"/>
              <a:ext cx="63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hu-HU" altLang="hu-HU" sz="900" b="1">
                  <a:solidFill>
                    <a:srgbClr val="0D0D0D"/>
                  </a:solidFill>
                  <a:latin typeface="Optima HU Rg"/>
                </a:rPr>
                <a:t>F</a:t>
              </a:r>
              <a:r>
                <a:rPr lang="en-US" altLang="hu-HU" sz="900" b="1">
                  <a:solidFill>
                    <a:srgbClr val="0D0D0D"/>
                  </a:solidFill>
                  <a:latin typeface="Optima HU Rg"/>
                </a:rPr>
                <a:t>otostimul</a:t>
              </a:r>
              <a:r>
                <a:rPr lang="hu-HU" altLang="hu-HU" sz="900" b="1">
                  <a:solidFill>
                    <a:srgbClr val="0D0D0D"/>
                  </a:solidFill>
                  <a:latin typeface="Optima HU Rg"/>
                </a:rPr>
                <a:t>áció</a:t>
              </a:r>
            </a:p>
          </p:txBody>
        </p:sp>
      </p:grpSp>
      <p:grpSp>
        <p:nvGrpSpPr>
          <p:cNvPr id="39365" name="Group 9"/>
          <p:cNvGrpSpPr>
            <a:grpSpLocks/>
          </p:cNvGrpSpPr>
          <p:nvPr/>
        </p:nvGrpSpPr>
        <p:grpSpPr bwMode="auto">
          <a:xfrm>
            <a:off x="1460500" y="5006975"/>
            <a:ext cx="233363" cy="781050"/>
            <a:chOff x="551" y="432"/>
            <a:chExt cx="147" cy="492"/>
          </a:xfrm>
        </p:grpSpPr>
        <p:sp>
          <p:nvSpPr>
            <p:cNvPr id="39535" name="Text Box 112"/>
            <p:cNvSpPr txBox="1">
              <a:spLocks noChangeArrowheads="1"/>
            </p:cNvSpPr>
            <p:nvPr/>
          </p:nvSpPr>
          <p:spPr bwMode="auto">
            <a:xfrm>
              <a:off x="551" y="432"/>
              <a:ext cx="14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>
                <a:buFont typeface="Arial" charset="0"/>
                <a:buNone/>
              </a:pPr>
              <a:r>
                <a:rPr lang="hu-HU" altLang="hu-HU" sz="700" b="1">
                  <a:solidFill>
                    <a:srgbClr val="0D0D0D"/>
                  </a:solidFill>
                  <a:latin typeface="Optima HU Rg"/>
                </a:rPr>
                <a:t>1</a:t>
              </a:r>
            </a:p>
          </p:txBody>
        </p:sp>
        <p:sp>
          <p:nvSpPr>
            <p:cNvPr id="39536" name="Text Box 291"/>
            <p:cNvSpPr txBox="1">
              <a:spLocks noChangeArrowheads="1"/>
            </p:cNvSpPr>
            <p:nvPr/>
          </p:nvSpPr>
          <p:spPr bwMode="auto">
            <a:xfrm>
              <a:off x="551" y="799"/>
              <a:ext cx="14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>
                <a:buFont typeface="Arial" charset="0"/>
                <a:buNone/>
              </a:pPr>
              <a:r>
                <a:rPr lang="hu-HU" altLang="hu-HU" sz="700" b="1">
                  <a:solidFill>
                    <a:srgbClr val="0D0D0D"/>
                  </a:solidFill>
                  <a:latin typeface="Optima HU Rg"/>
                </a:rPr>
                <a:t>9</a:t>
              </a:r>
            </a:p>
          </p:txBody>
        </p:sp>
        <p:sp>
          <p:nvSpPr>
            <p:cNvPr id="39537" name="Text Box 293"/>
            <p:cNvSpPr txBox="1">
              <a:spLocks noChangeArrowheads="1"/>
            </p:cNvSpPr>
            <p:nvPr/>
          </p:nvSpPr>
          <p:spPr bwMode="auto">
            <a:xfrm>
              <a:off x="551" y="519"/>
              <a:ext cx="14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>
                <a:buFont typeface="Arial" charset="0"/>
                <a:buNone/>
              </a:pPr>
              <a:r>
                <a:rPr lang="hu-HU" altLang="hu-HU" sz="700" b="1">
                  <a:solidFill>
                    <a:srgbClr val="0D0D0D"/>
                  </a:solidFill>
                  <a:latin typeface="Optima HU Rg"/>
                </a:rPr>
                <a:t>3</a:t>
              </a:r>
            </a:p>
          </p:txBody>
        </p:sp>
        <p:sp>
          <p:nvSpPr>
            <p:cNvPr id="39538" name="Text Box 294"/>
            <p:cNvSpPr txBox="1">
              <a:spLocks noChangeArrowheads="1"/>
            </p:cNvSpPr>
            <p:nvPr/>
          </p:nvSpPr>
          <p:spPr bwMode="auto">
            <a:xfrm>
              <a:off x="551" y="616"/>
              <a:ext cx="14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>
                <a:buFont typeface="Arial" charset="0"/>
                <a:buNone/>
              </a:pPr>
              <a:r>
                <a:rPr lang="hu-HU" altLang="hu-HU" sz="700" b="1">
                  <a:solidFill>
                    <a:srgbClr val="0D0D0D"/>
                  </a:solidFill>
                  <a:latin typeface="Optima HU Rg"/>
                </a:rPr>
                <a:t>5</a:t>
              </a:r>
            </a:p>
          </p:txBody>
        </p:sp>
        <p:sp>
          <p:nvSpPr>
            <p:cNvPr id="39539" name="Text Box 295"/>
            <p:cNvSpPr txBox="1">
              <a:spLocks noChangeArrowheads="1"/>
            </p:cNvSpPr>
            <p:nvPr/>
          </p:nvSpPr>
          <p:spPr bwMode="auto">
            <a:xfrm>
              <a:off x="551" y="704"/>
              <a:ext cx="147" cy="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 eaLnBrk="0" hangingPunct="0">
                <a:buFont typeface="Arial" charset="0"/>
                <a:buNone/>
              </a:pPr>
              <a:r>
                <a:rPr lang="hu-HU" altLang="hu-HU" sz="700" b="1">
                  <a:solidFill>
                    <a:srgbClr val="0D0D0D"/>
                  </a:solidFill>
                  <a:latin typeface="Optima HU Rg"/>
                </a:rPr>
                <a:t>7</a:t>
              </a:r>
            </a:p>
          </p:txBody>
        </p:sp>
      </p:grpSp>
      <p:sp>
        <p:nvSpPr>
          <p:cNvPr id="39366" name="Rectangle 314"/>
          <p:cNvSpPr>
            <a:spLocks noChangeArrowheads="1"/>
          </p:cNvSpPr>
          <p:nvPr/>
        </p:nvSpPr>
        <p:spPr bwMode="auto">
          <a:xfrm>
            <a:off x="1725613" y="4932363"/>
            <a:ext cx="685800" cy="881062"/>
          </a:xfrm>
          <a:prstGeom prst="rect">
            <a:avLst/>
          </a:prstGeom>
          <a:solidFill>
            <a:schemeClr val="bg1"/>
          </a:solidFill>
          <a:ln w="6350" algn="ctr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 typeface="Arial" charset="0"/>
              <a:buNone/>
            </a:pPr>
            <a:endParaRPr lang="hu-HU" altLang="hu-HU" sz="1000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367" name="Text Box 300"/>
          <p:cNvSpPr txBox="1">
            <a:spLocks noChangeArrowheads="1"/>
          </p:cNvSpPr>
          <p:nvPr/>
        </p:nvSpPr>
        <p:spPr bwMode="auto">
          <a:xfrm rot="-5400000">
            <a:off x="973138" y="5253038"/>
            <a:ext cx="850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hu-HU" altLang="hu-HU" sz="900" b="1">
                <a:solidFill>
                  <a:srgbClr val="0D0D0D"/>
                </a:solidFill>
                <a:latin typeface="Optima HU Rg"/>
              </a:rPr>
              <a:t>Állat Szigsz.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368" name="Line 114"/>
          <p:cNvSpPr>
            <a:spLocks noChangeAspect="1" noChangeShapeType="1"/>
          </p:cNvSpPr>
          <p:nvPr/>
        </p:nvSpPr>
        <p:spPr bwMode="auto">
          <a:xfrm>
            <a:off x="2203450" y="5075238"/>
            <a:ext cx="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69" name="Line 115"/>
          <p:cNvSpPr>
            <a:spLocks noChangeAspect="1" noChangeShapeType="1"/>
          </p:cNvSpPr>
          <p:nvPr/>
        </p:nvSpPr>
        <p:spPr bwMode="auto">
          <a:xfrm>
            <a:off x="2252663" y="5075238"/>
            <a:ext cx="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70" name="Line 116"/>
          <p:cNvSpPr>
            <a:spLocks noChangeAspect="1" noChangeShapeType="1"/>
          </p:cNvSpPr>
          <p:nvPr/>
        </p:nvSpPr>
        <p:spPr bwMode="auto">
          <a:xfrm>
            <a:off x="3114675" y="5075238"/>
            <a:ext cx="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71" name="Line 117"/>
          <p:cNvSpPr>
            <a:spLocks noChangeAspect="1" noChangeShapeType="1"/>
          </p:cNvSpPr>
          <p:nvPr/>
        </p:nvSpPr>
        <p:spPr bwMode="auto">
          <a:xfrm>
            <a:off x="3830638" y="5075238"/>
            <a:ext cx="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72" name="Line 119"/>
          <p:cNvSpPr>
            <a:spLocks noChangeAspect="1" noChangeShapeType="1"/>
          </p:cNvSpPr>
          <p:nvPr/>
        </p:nvSpPr>
        <p:spPr bwMode="auto">
          <a:xfrm>
            <a:off x="3314700" y="5146675"/>
            <a:ext cx="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73" name="Line 125"/>
          <p:cNvSpPr>
            <a:spLocks noChangeAspect="1" noChangeShapeType="1"/>
          </p:cNvSpPr>
          <p:nvPr/>
        </p:nvSpPr>
        <p:spPr bwMode="auto">
          <a:xfrm>
            <a:off x="2219325" y="5291138"/>
            <a:ext cx="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74" name="Line 126"/>
          <p:cNvSpPr>
            <a:spLocks noChangeAspect="1" noChangeShapeType="1"/>
          </p:cNvSpPr>
          <p:nvPr/>
        </p:nvSpPr>
        <p:spPr bwMode="auto">
          <a:xfrm>
            <a:off x="2424113" y="5291138"/>
            <a:ext cx="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75" name="Line 127"/>
          <p:cNvSpPr>
            <a:spLocks noChangeAspect="1" noChangeShapeType="1"/>
          </p:cNvSpPr>
          <p:nvPr/>
        </p:nvSpPr>
        <p:spPr bwMode="auto">
          <a:xfrm>
            <a:off x="2443163" y="5291138"/>
            <a:ext cx="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76" name="Line 128"/>
          <p:cNvSpPr>
            <a:spLocks noChangeAspect="1" noChangeShapeType="1"/>
          </p:cNvSpPr>
          <p:nvPr/>
        </p:nvSpPr>
        <p:spPr bwMode="auto">
          <a:xfrm>
            <a:off x="2973388" y="5291138"/>
            <a:ext cx="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77" name="Line 129"/>
          <p:cNvSpPr>
            <a:spLocks noChangeAspect="1" noChangeShapeType="1"/>
          </p:cNvSpPr>
          <p:nvPr/>
        </p:nvSpPr>
        <p:spPr bwMode="auto">
          <a:xfrm>
            <a:off x="3397250" y="5291138"/>
            <a:ext cx="0" cy="666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78" name="Line 130"/>
          <p:cNvSpPr>
            <a:spLocks noChangeAspect="1" noChangeShapeType="1"/>
          </p:cNvSpPr>
          <p:nvPr/>
        </p:nvSpPr>
        <p:spPr bwMode="auto">
          <a:xfrm>
            <a:off x="2044700" y="5291138"/>
            <a:ext cx="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79" name="Line 132"/>
          <p:cNvSpPr>
            <a:spLocks noChangeAspect="1" noChangeShapeType="1"/>
          </p:cNvSpPr>
          <p:nvPr/>
        </p:nvSpPr>
        <p:spPr bwMode="auto">
          <a:xfrm>
            <a:off x="2460625" y="5291138"/>
            <a:ext cx="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80" name="Line 133"/>
          <p:cNvSpPr>
            <a:spLocks noChangeAspect="1" noChangeShapeType="1"/>
          </p:cNvSpPr>
          <p:nvPr/>
        </p:nvSpPr>
        <p:spPr bwMode="auto">
          <a:xfrm>
            <a:off x="2217738" y="5364163"/>
            <a:ext cx="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81" name="Line 134"/>
          <p:cNvSpPr>
            <a:spLocks noChangeAspect="1" noChangeShapeType="1"/>
          </p:cNvSpPr>
          <p:nvPr/>
        </p:nvSpPr>
        <p:spPr bwMode="auto">
          <a:xfrm>
            <a:off x="2235200" y="5364163"/>
            <a:ext cx="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82" name="Line 140"/>
          <p:cNvSpPr>
            <a:spLocks noChangeAspect="1" noChangeShapeType="1"/>
          </p:cNvSpPr>
          <p:nvPr/>
        </p:nvSpPr>
        <p:spPr bwMode="auto">
          <a:xfrm>
            <a:off x="1993900" y="5508625"/>
            <a:ext cx="0" cy="666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83" name="Line 141"/>
          <p:cNvSpPr>
            <a:spLocks noChangeAspect="1" noChangeShapeType="1"/>
          </p:cNvSpPr>
          <p:nvPr/>
        </p:nvSpPr>
        <p:spPr bwMode="auto">
          <a:xfrm>
            <a:off x="2305050" y="5508625"/>
            <a:ext cx="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84" name="Line 142"/>
          <p:cNvSpPr>
            <a:spLocks noChangeAspect="1" noChangeShapeType="1"/>
          </p:cNvSpPr>
          <p:nvPr/>
        </p:nvSpPr>
        <p:spPr bwMode="auto">
          <a:xfrm>
            <a:off x="2489200" y="5508625"/>
            <a:ext cx="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85" name="Line 143"/>
          <p:cNvSpPr>
            <a:spLocks noChangeAspect="1" noChangeShapeType="1"/>
          </p:cNvSpPr>
          <p:nvPr/>
        </p:nvSpPr>
        <p:spPr bwMode="auto">
          <a:xfrm>
            <a:off x="2633663" y="5508625"/>
            <a:ext cx="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86" name="Line 144"/>
          <p:cNvSpPr>
            <a:spLocks noChangeAspect="1" noChangeShapeType="1"/>
          </p:cNvSpPr>
          <p:nvPr/>
        </p:nvSpPr>
        <p:spPr bwMode="auto">
          <a:xfrm>
            <a:off x="2651125" y="5508625"/>
            <a:ext cx="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87" name="Line 145"/>
          <p:cNvSpPr>
            <a:spLocks noChangeAspect="1" noChangeShapeType="1"/>
          </p:cNvSpPr>
          <p:nvPr/>
        </p:nvSpPr>
        <p:spPr bwMode="auto">
          <a:xfrm>
            <a:off x="2670175" y="5508625"/>
            <a:ext cx="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88" name="Line 146"/>
          <p:cNvSpPr>
            <a:spLocks noChangeAspect="1" noChangeShapeType="1"/>
          </p:cNvSpPr>
          <p:nvPr/>
        </p:nvSpPr>
        <p:spPr bwMode="auto">
          <a:xfrm>
            <a:off x="2689225" y="5508625"/>
            <a:ext cx="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89" name="Line 147"/>
          <p:cNvSpPr>
            <a:spLocks noChangeAspect="1" noChangeShapeType="1"/>
          </p:cNvSpPr>
          <p:nvPr/>
        </p:nvSpPr>
        <p:spPr bwMode="auto">
          <a:xfrm>
            <a:off x="2081213" y="5508625"/>
            <a:ext cx="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90" name="Line 148"/>
          <p:cNvSpPr>
            <a:spLocks noChangeAspect="1" noChangeShapeType="1"/>
          </p:cNvSpPr>
          <p:nvPr/>
        </p:nvSpPr>
        <p:spPr bwMode="auto">
          <a:xfrm>
            <a:off x="2174875" y="5508625"/>
            <a:ext cx="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91" name="Line 149"/>
          <p:cNvSpPr>
            <a:spLocks noChangeAspect="1" noChangeShapeType="1"/>
          </p:cNvSpPr>
          <p:nvPr/>
        </p:nvSpPr>
        <p:spPr bwMode="auto">
          <a:xfrm>
            <a:off x="2197100" y="5508625"/>
            <a:ext cx="0" cy="666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92" name="Line 150"/>
          <p:cNvSpPr>
            <a:spLocks noChangeAspect="1" noChangeShapeType="1"/>
          </p:cNvSpPr>
          <p:nvPr/>
        </p:nvSpPr>
        <p:spPr bwMode="auto">
          <a:xfrm>
            <a:off x="2247900" y="5508625"/>
            <a:ext cx="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93" name="Line 151"/>
          <p:cNvSpPr>
            <a:spLocks noChangeAspect="1" noChangeShapeType="1"/>
          </p:cNvSpPr>
          <p:nvPr/>
        </p:nvSpPr>
        <p:spPr bwMode="auto">
          <a:xfrm>
            <a:off x="2271713" y="5508625"/>
            <a:ext cx="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94" name="Line 152"/>
          <p:cNvSpPr>
            <a:spLocks noChangeAspect="1" noChangeShapeType="1"/>
          </p:cNvSpPr>
          <p:nvPr/>
        </p:nvSpPr>
        <p:spPr bwMode="auto">
          <a:xfrm>
            <a:off x="2728913" y="5508625"/>
            <a:ext cx="0" cy="666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95" name="Line 153"/>
          <p:cNvSpPr>
            <a:spLocks noChangeAspect="1" noChangeShapeType="1"/>
          </p:cNvSpPr>
          <p:nvPr/>
        </p:nvSpPr>
        <p:spPr bwMode="auto">
          <a:xfrm>
            <a:off x="3162300" y="5508625"/>
            <a:ext cx="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96" name="Line 154"/>
          <p:cNvSpPr>
            <a:spLocks noChangeAspect="1" noChangeShapeType="1"/>
          </p:cNvSpPr>
          <p:nvPr/>
        </p:nvSpPr>
        <p:spPr bwMode="auto">
          <a:xfrm>
            <a:off x="3184525" y="5508625"/>
            <a:ext cx="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97" name="Line 155"/>
          <p:cNvSpPr>
            <a:spLocks noChangeAspect="1" noChangeShapeType="1"/>
          </p:cNvSpPr>
          <p:nvPr/>
        </p:nvSpPr>
        <p:spPr bwMode="auto">
          <a:xfrm>
            <a:off x="3205163" y="5508625"/>
            <a:ext cx="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98" name="Line 156"/>
          <p:cNvSpPr>
            <a:spLocks noChangeAspect="1" noChangeShapeType="1"/>
          </p:cNvSpPr>
          <p:nvPr/>
        </p:nvSpPr>
        <p:spPr bwMode="auto">
          <a:xfrm>
            <a:off x="1968500" y="5583238"/>
            <a:ext cx="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399" name="Line 157"/>
          <p:cNvSpPr>
            <a:spLocks noChangeAspect="1" noChangeShapeType="1"/>
          </p:cNvSpPr>
          <p:nvPr/>
        </p:nvSpPr>
        <p:spPr bwMode="auto">
          <a:xfrm>
            <a:off x="2005013" y="5583238"/>
            <a:ext cx="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00" name="Line 158"/>
          <p:cNvSpPr>
            <a:spLocks noChangeAspect="1" noChangeShapeType="1"/>
          </p:cNvSpPr>
          <p:nvPr/>
        </p:nvSpPr>
        <p:spPr bwMode="auto">
          <a:xfrm>
            <a:off x="2189163" y="5583238"/>
            <a:ext cx="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01" name="Line 159"/>
          <p:cNvSpPr>
            <a:spLocks noChangeAspect="1" noChangeShapeType="1"/>
          </p:cNvSpPr>
          <p:nvPr/>
        </p:nvSpPr>
        <p:spPr bwMode="auto">
          <a:xfrm>
            <a:off x="2963863" y="5583238"/>
            <a:ext cx="0" cy="666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02" name="Line 160"/>
          <p:cNvSpPr>
            <a:spLocks noChangeAspect="1" noChangeShapeType="1"/>
          </p:cNvSpPr>
          <p:nvPr/>
        </p:nvSpPr>
        <p:spPr bwMode="auto">
          <a:xfrm>
            <a:off x="3676650" y="5583238"/>
            <a:ext cx="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03" name="Line 161"/>
          <p:cNvSpPr>
            <a:spLocks noChangeAspect="1" noChangeShapeType="1"/>
          </p:cNvSpPr>
          <p:nvPr/>
        </p:nvSpPr>
        <p:spPr bwMode="auto">
          <a:xfrm>
            <a:off x="2058988" y="5583238"/>
            <a:ext cx="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04" name="Line 162"/>
          <p:cNvSpPr>
            <a:spLocks noChangeAspect="1" noChangeShapeType="1"/>
          </p:cNvSpPr>
          <p:nvPr/>
        </p:nvSpPr>
        <p:spPr bwMode="auto">
          <a:xfrm>
            <a:off x="2982913" y="5583238"/>
            <a:ext cx="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05" name="Line 171"/>
          <p:cNvSpPr>
            <a:spLocks noChangeAspect="1" noChangeShapeType="1"/>
          </p:cNvSpPr>
          <p:nvPr/>
        </p:nvSpPr>
        <p:spPr bwMode="auto">
          <a:xfrm>
            <a:off x="3149600" y="5657850"/>
            <a:ext cx="0" cy="65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06" name="Line 172"/>
          <p:cNvSpPr>
            <a:spLocks noChangeAspect="1" noChangeShapeType="1"/>
          </p:cNvSpPr>
          <p:nvPr/>
        </p:nvSpPr>
        <p:spPr bwMode="auto">
          <a:xfrm>
            <a:off x="3187700" y="5657850"/>
            <a:ext cx="0" cy="65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07" name="Line 173"/>
          <p:cNvSpPr>
            <a:spLocks noChangeShapeType="1"/>
          </p:cNvSpPr>
          <p:nvPr/>
        </p:nvSpPr>
        <p:spPr bwMode="auto">
          <a:xfrm flipH="1">
            <a:off x="1730375" y="5811838"/>
            <a:ext cx="2274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08" name="Line 174"/>
          <p:cNvSpPr>
            <a:spLocks noChangeAspect="1" noChangeShapeType="1"/>
          </p:cNvSpPr>
          <p:nvPr/>
        </p:nvSpPr>
        <p:spPr bwMode="auto">
          <a:xfrm>
            <a:off x="1730375" y="5811838"/>
            <a:ext cx="0" cy="23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09" name="Line 175"/>
          <p:cNvSpPr>
            <a:spLocks noChangeAspect="1" noChangeShapeType="1"/>
          </p:cNvSpPr>
          <p:nvPr/>
        </p:nvSpPr>
        <p:spPr bwMode="auto">
          <a:xfrm>
            <a:off x="1957388" y="5811838"/>
            <a:ext cx="0" cy="23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10" name="Line 176"/>
          <p:cNvSpPr>
            <a:spLocks noChangeAspect="1" noChangeShapeType="1"/>
          </p:cNvSpPr>
          <p:nvPr/>
        </p:nvSpPr>
        <p:spPr bwMode="auto">
          <a:xfrm>
            <a:off x="2187575" y="5811838"/>
            <a:ext cx="0" cy="23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11" name="Line 177"/>
          <p:cNvSpPr>
            <a:spLocks noChangeAspect="1" noChangeShapeType="1"/>
          </p:cNvSpPr>
          <p:nvPr/>
        </p:nvSpPr>
        <p:spPr bwMode="auto">
          <a:xfrm>
            <a:off x="2411413" y="5811838"/>
            <a:ext cx="0" cy="23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12" name="Line 178"/>
          <p:cNvSpPr>
            <a:spLocks noChangeAspect="1" noChangeShapeType="1"/>
          </p:cNvSpPr>
          <p:nvPr/>
        </p:nvSpPr>
        <p:spPr bwMode="auto">
          <a:xfrm>
            <a:off x="2638425" y="5811838"/>
            <a:ext cx="0" cy="23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13" name="Line 179"/>
          <p:cNvSpPr>
            <a:spLocks noChangeAspect="1" noChangeShapeType="1"/>
          </p:cNvSpPr>
          <p:nvPr/>
        </p:nvSpPr>
        <p:spPr bwMode="auto">
          <a:xfrm>
            <a:off x="2865438" y="5811838"/>
            <a:ext cx="0" cy="23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14" name="Line 180"/>
          <p:cNvSpPr>
            <a:spLocks noChangeAspect="1" noChangeShapeType="1"/>
          </p:cNvSpPr>
          <p:nvPr/>
        </p:nvSpPr>
        <p:spPr bwMode="auto">
          <a:xfrm>
            <a:off x="3092450" y="5811838"/>
            <a:ext cx="0" cy="23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15" name="Line 181"/>
          <p:cNvSpPr>
            <a:spLocks noChangeAspect="1" noChangeShapeType="1"/>
          </p:cNvSpPr>
          <p:nvPr/>
        </p:nvSpPr>
        <p:spPr bwMode="auto">
          <a:xfrm>
            <a:off x="3319463" y="5811838"/>
            <a:ext cx="0" cy="23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16" name="Line 182"/>
          <p:cNvSpPr>
            <a:spLocks noChangeAspect="1" noChangeShapeType="1"/>
          </p:cNvSpPr>
          <p:nvPr/>
        </p:nvSpPr>
        <p:spPr bwMode="auto">
          <a:xfrm>
            <a:off x="3546475" y="5811838"/>
            <a:ext cx="0" cy="23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17" name="Line 183"/>
          <p:cNvSpPr>
            <a:spLocks noChangeAspect="1" noChangeShapeType="1"/>
          </p:cNvSpPr>
          <p:nvPr/>
        </p:nvSpPr>
        <p:spPr bwMode="auto">
          <a:xfrm>
            <a:off x="3773488" y="5811838"/>
            <a:ext cx="0" cy="23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18" name="Line 185"/>
          <p:cNvSpPr>
            <a:spLocks noChangeAspect="1" noChangeShapeType="1"/>
          </p:cNvSpPr>
          <p:nvPr/>
        </p:nvSpPr>
        <p:spPr bwMode="auto">
          <a:xfrm flipH="1" flipV="1">
            <a:off x="1730375" y="4935538"/>
            <a:ext cx="0" cy="8731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19" name="Line 72"/>
          <p:cNvSpPr>
            <a:spLocks noChangeShapeType="1"/>
          </p:cNvSpPr>
          <p:nvPr/>
        </p:nvSpPr>
        <p:spPr bwMode="auto">
          <a:xfrm>
            <a:off x="4008438" y="4933950"/>
            <a:ext cx="0" cy="8794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20" name="Line 73"/>
          <p:cNvSpPr>
            <a:spLocks noChangeShapeType="1"/>
          </p:cNvSpPr>
          <p:nvPr/>
        </p:nvSpPr>
        <p:spPr bwMode="auto">
          <a:xfrm flipV="1">
            <a:off x="4008438" y="5813425"/>
            <a:ext cx="0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21" name="Line 74"/>
          <p:cNvSpPr>
            <a:spLocks noChangeShapeType="1"/>
          </p:cNvSpPr>
          <p:nvPr/>
        </p:nvSpPr>
        <p:spPr bwMode="auto">
          <a:xfrm>
            <a:off x="4008438" y="5813425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22" name="Line 75"/>
          <p:cNvSpPr>
            <a:spLocks noChangeShapeType="1"/>
          </p:cNvSpPr>
          <p:nvPr/>
        </p:nvSpPr>
        <p:spPr bwMode="auto">
          <a:xfrm>
            <a:off x="4008438" y="5519738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23" name="Line 76"/>
          <p:cNvSpPr>
            <a:spLocks noChangeShapeType="1"/>
          </p:cNvSpPr>
          <p:nvPr/>
        </p:nvSpPr>
        <p:spPr bwMode="auto">
          <a:xfrm>
            <a:off x="4008438" y="4933950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24" name="Text Box 300"/>
          <p:cNvSpPr txBox="1">
            <a:spLocks noChangeArrowheads="1"/>
          </p:cNvSpPr>
          <p:nvPr/>
        </p:nvSpPr>
        <p:spPr bwMode="auto">
          <a:xfrm rot="5400000" flipH="1">
            <a:off x="5908675" y="5280025"/>
            <a:ext cx="1860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hu-HU" altLang="hu-HU" sz="900" b="1">
                <a:solidFill>
                  <a:srgbClr val="0D0D0D"/>
                </a:solidFill>
                <a:latin typeface="Optima HU Rg"/>
              </a:rPr>
              <a:t>Harapás/patkány/perc (</a:t>
            </a:r>
            <a:r>
              <a:rPr lang="hu-HU" altLang="hu-HU" sz="900" b="1" i="1">
                <a:solidFill>
                  <a:srgbClr val="0D0D0D"/>
                </a:solidFill>
                <a:latin typeface="Optima HU Rg"/>
              </a:rPr>
              <a:t>görbék)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425" name="Line 133"/>
          <p:cNvSpPr>
            <a:spLocks noChangeAspect="1" noChangeShapeType="1"/>
          </p:cNvSpPr>
          <p:nvPr/>
        </p:nvSpPr>
        <p:spPr bwMode="auto">
          <a:xfrm>
            <a:off x="2217738" y="5364163"/>
            <a:ext cx="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26" name="Line 134"/>
          <p:cNvSpPr>
            <a:spLocks noChangeAspect="1" noChangeShapeType="1"/>
          </p:cNvSpPr>
          <p:nvPr/>
        </p:nvSpPr>
        <p:spPr bwMode="auto">
          <a:xfrm>
            <a:off x="2235200" y="5364163"/>
            <a:ext cx="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27" name="Line 140"/>
          <p:cNvSpPr>
            <a:spLocks noChangeAspect="1" noChangeShapeType="1"/>
          </p:cNvSpPr>
          <p:nvPr/>
        </p:nvSpPr>
        <p:spPr bwMode="auto">
          <a:xfrm>
            <a:off x="1993900" y="5505450"/>
            <a:ext cx="0" cy="666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28" name="Line 141"/>
          <p:cNvSpPr>
            <a:spLocks noChangeAspect="1" noChangeShapeType="1"/>
          </p:cNvSpPr>
          <p:nvPr/>
        </p:nvSpPr>
        <p:spPr bwMode="auto">
          <a:xfrm>
            <a:off x="2305050" y="5505450"/>
            <a:ext cx="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29" name="Line 130"/>
          <p:cNvSpPr>
            <a:spLocks noChangeAspect="1" noChangeShapeType="1"/>
          </p:cNvSpPr>
          <p:nvPr/>
        </p:nvSpPr>
        <p:spPr bwMode="auto">
          <a:xfrm>
            <a:off x="2022475" y="5437188"/>
            <a:ext cx="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30" name="Line 130"/>
          <p:cNvSpPr>
            <a:spLocks noChangeAspect="1" noChangeShapeType="1"/>
          </p:cNvSpPr>
          <p:nvPr/>
        </p:nvSpPr>
        <p:spPr bwMode="auto">
          <a:xfrm>
            <a:off x="2222500" y="5437188"/>
            <a:ext cx="0" cy="666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31" name="Line 128"/>
          <p:cNvSpPr>
            <a:spLocks noChangeAspect="1" noChangeShapeType="1"/>
          </p:cNvSpPr>
          <p:nvPr/>
        </p:nvSpPr>
        <p:spPr bwMode="auto">
          <a:xfrm>
            <a:off x="3522663" y="5437188"/>
            <a:ext cx="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32" name="Freeform 86"/>
          <p:cNvSpPr>
            <a:spLocks/>
          </p:cNvSpPr>
          <p:nvPr/>
        </p:nvSpPr>
        <p:spPr bwMode="auto">
          <a:xfrm>
            <a:off x="1901825" y="5414963"/>
            <a:ext cx="2063750" cy="381000"/>
          </a:xfrm>
          <a:custGeom>
            <a:avLst/>
            <a:gdLst>
              <a:gd name="T0" fmla="*/ 0 w 169"/>
              <a:gd name="T1" fmla="*/ 2147483647 h 51"/>
              <a:gd name="T2" fmla="*/ 2147483647 w 169"/>
              <a:gd name="T3" fmla="*/ 2147483647 h 51"/>
              <a:gd name="T4" fmla="*/ 2147483647 w 169"/>
              <a:gd name="T5" fmla="*/ 2147483647 h 51"/>
              <a:gd name="T6" fmla="*/ 2147483647 w 169"/>
              <a:gd name="T7" fmla="*/ 2147483647 h 51"/>
              <a:gd name="T8" fmla="*/ 2147483647 w 169"/>
              <a:gd name="T9" fmla="*/ 2147483647 h 51"/>
              <a:gd name="T10" fmla="*/ 2147483647 w 169"/>
              <a:gd name="T11" fmla="*/ 2147483647 h 51"/>
              <a:gd name="T12" fmla="*/ 2147483647 w 169"/>
              <a:gd name="T13" fmla="*/ 2147483647 h 51"/>
              <a:gd name="T14" fmla="*/ 2147483647 w 169"/>
              <a:gd name="T15" fmla="*/ 2147483647 h 51"/>
              <a:gd name="T16" fmla="*/ 2147483647 w 169"/>
              <a:gd name="T17" fmla="*/ 1949524590 h 51"/>
              <a:gd name="T18" fmla="*/ 2147483647 w 169"/>
              <a:gd name="T19" fmla="*/ 1535288066 h 51"/>
              <a:gd name="T20" fmla="*/ 2147483647 w 169"/>
              <a:gd name="T21" fmla="*/ 1139713067 h 51"/>
              <a:gd name="T22" fmla="*/ 2147483647 w 169"/>
              <a:gd name="T23" fmla="*/ 725610781 h 51"/>
              <a:gd name="T24" fmla="*/ 2147483647 w 169"/>
              <a:gd name="T25" fmla="*/ 414273993 h 51"/>
              <a:gd name="T26" fmla="*/ 2147483647 w 169"/>
              <a:gd name="T27" fmla="*/ 414273993 h 51"/>
              <a:gd name="T28" fmla="*/ 2147483647 w 169"/>
              <a:gd name="T29" fmla="*/ 0 h 51"/>
              <a:gd name="T30" fmla="*/ 2147483647 w 169"/>
              <a:gd name="T31" fmla="*/ 0 h 51"/>
              <a:gd name="T32" fmla="*/ 2147483647 w 169"/>
              <a:gd name="T33" fmla="*/ 0 h 51"/>
              <a:gd name="T34" fmla="*/ 2147483647 w 169"/>
              <a:gd name="T35" fmla="*/ 0 h 51"/>
              <a:gd name="T36" fmla="*/ 2147483647 w 169"/>
              <a:gd name="T37" fmla="*/ 0 h 51"/>
              <a:gd name="T38" fmla="*/ 2147483647 w 169"/>
              <a:gd name="T39" fmla="*/ 0 h 51"/>
              <a:gd name="T40" fmla="*/ 2147483647 w 169"/>
              <a:gd name="T41" fmla="*/ 0 h 51"/>
              <a:gd name="T42" fmla="*/ 2147483647 w 169"/>
              <a:gd name="T43" fmla="*/ 0 h 51"/>
              <a:gd name="T44" fmla="*/ 2147483647 w 169"/>
              <a:gd name="T45" fmla="*/ 414273993 h 51"/>
              <a:gd name="T46" fmla="*/ 2147483647 w 169"/>
              <a:gd name="T47" fmla="*/ 414273993 h 51"/>
              <a:gd name="T48" fmla="*/ 2147483647 w 169"/>
              <a:gd name="T49" fmla="*/ 725610781 h 51"/>
              <a:gd name="T50" fmla="*/ 2147483647 w 169"/>
              <a:gd name="T51" fmla="*/ 1139713067 h 51"/>
              <a:gd name="T52" fmla="*/ 2147483647 w 169"/>
              <a:gd name="T53" fmla="*/ 1535288066 h 51"/>
              <a:gd name="T54" fmla="*/ 2147483647 w 169"/>
              <a:gd name="T55" fmla="*/ 1949524590 h 51"/>
              <a:gd name="T56" fmla="*/ 2147483647 w 169"/>
              <a:gd name="T57" fmla="*/ 2147483647 h 51"/>
              <a:gd name="T58" fmla="*/ 2147483647 w 169"/>
              <a:gd name="T59" fmla="*/ 2147483647 h 51"/>
              <a:gd name="T60" fmla="*/ 2147483647 w 169"/>
              <a:gd name="T61" fmla="*/ 2147483647 h 51"/>
              <a:gd name="T62" fmla="*/ 2147483647 w 169"/>
              <a:gd name="T63" fmla="*/ 2147483647 h 51"/>
              <a:gd name="T64" fmla="*/ 2147483647 w 169"/>
              <a:gd name="T65" fmla="*/ 2147483647 h 51"/>
              <a:gd name="T66" fmla="*/ 2147483647 w 169"/>
              <a:gd name="T67" fmla="*/ 2147483647 h 51"/>
              <a:gd name="T68" fmla="*/ 2147483647 w 169"/>
              <a:gd name="T69" fmla="*/ 2147483647 h 51"/>
              <a:gd name="T70" fmla="*/ 2147483647 w 169"/>
              <a:gd name="T71" fmla="*/ 2147483647 h 51"/>
              <a:gd name="T72" fmla="*/ 2147483647 w 169"/>
              <a:gd name="T73" fmla="*/ 2147483647 h 51"/>
              <a:gd name="T74" fmla="*/ 2147483647 w 169"/>
              <a:gd name="T75" fmla="*/ 2147483647 h 51"/>
              <a:gd name="T76" fmla="*/ 2147483647 w 169"/>
              <a:gd name="T77" fmla="*/ 2147483647 h 51"/>
              <a:gd name="T78" fmla="*/ 2147483647 w 169"/>
              <a:gd name="T79" fmla="*/ 2147483647 h 51"/>
              <a:gd name="T80" fmla="*/ 2147483647 w 169"/>
              <a:gd name="T81" fmla="*/ 2147483647 h 51"/>
              <a:gd name="T82" fmla="*/ 2147483647 w 169"/>
              <a:gd name="T83" fmla="*/ 2147483647 h 51"/>
              <a:gd name="T84" fmla="*/ 2147483647 w 169"/>
              <a:gd name="T85" fmla="*/ 2147483647 h 51"/>
              <a:gd name="T86" fmla="*/ 2147483647 w 169"/>
              <a:gd name="T87" fmla="*/ 2147483647 h 51"/>
              <a:gd name="T88" fmla="*/ 2147483647 w 169"/>
              <a:gd name="T89" fmla="*/ 2147483647 h 51"/>
              <a:gd name="T90" fmla="*/ 2147483647 w 169"/>
              <a:gd name="T91" fmla="*/ 2147483647 h 51"/>
              <a:gd name="T92" fmla="*/ 2147483647 w 169"/>
              <a:gd name="T93" fmla="*/ 2147483647 h 51"/>
              <a:gd name="T94" fmla="*/ 2147483647 w 169"/>
              <a:gd name="T95" fmla="*/ 2147483647 h 51"/>
              <a:gd name="T96" fmla="*/ 2147483647 w 169"/>
              <a:gd name="T97" fmla="*/ 2147483647 h 5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69"/>
              <a:gd name="T148" fmla="*/ 0 h 51"/>
              <a:gd name="T149" fmla="*/ 169 w 169"/>
              <a:gd name="T150" fmla="*/ 51 h 5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69" h="51">
                <a:moveTo>
                  <a:pt x="0" y="17"/>
                </a:moveTo>
                <a:lnTo>
                  <a:pt x="3" y="15"/>
                </a:lnTo>
                <a:lnTo>
                  <a:pt x="7" y="13"/>
                </a:lnTo>
                <a:lnTo>
                  <a:pt x="10" y="11"/>
                </a:lnTo>
                <a:lnTo>
                  <a:pt x="14" y="10"/>
                </a:lnTo>
                <a:lnTo>
                  <a:pt x="17" y="8"/>
                </a:lnTo>
                <a:lnTo>
                  <a:pt x="21" y="7"/>
                </a:lnTo>
                <a:lnTo>
                  <a:pt x="24" y="6"/>
                </a:lnTo>
                <a:lnTo>
                  <a:pt x="28" y="5"/>
                </a:lnTo>
                <a:lnTo>
                  <a:pt x="32" y="4"/>
                </a:lnTo>
                <a:lnTo>
                  <a:pt x="35" y="3"/>
                </a:lnTo>
                <a:lnTo>
                  <a:pt x="39" y="2"/>
                </a:lnTo>
                <a:lnTo>
                  <a:pt x="42" y="1"/>
                </a:lnTo>
                <a:lnTo>
                  <a:pt x="46" y="1"/>
                </a:lnTo>
                <a:lnTo>
                  <a:pt x="49" y="0"/>
                </a:lnTo>
                <a:lnTo>
                  <a:pt x="53" y="0"/>
                </a:lnTo>
                <a:lnTo>
                  <a:pt x="56" y="0"/>
                </a:lnTo>
                <a:lnTo>
                  <a:pt x="60" y="0"/>
                </a:lnTo>
                <a:lnTo>
                  <a:pt x="63" y="0"/>
                </a:lnTo>
                <a:lnTo>
                  <a:pt x="67" y="0"/>
                </a:lnTo>
                <a:lnTo>
                  <a:pt x="70" y="0"/>
                </a:lnTo>
                <a:lnTo>
                  <a:pt x="74" y="0"/>
                </a:lnTo>
                <a:lnTo>
                  <a:pt x="77" y="1"/>
                </a:lnTo>
                <a:lnTo>
                  <a:pt x="81" y="1"/>
                </a:lnTo>
                <a:lnTo>
                  <a:pt x="84" y="2"/>
                </a:lnTo>
                <a:lnTo>
                  <a:pt x="88" y="3"/>
                </a:lnTo>
                <a:lnTo>
                  <a:pt x="91" y="4"/>
                </a:lnTo>
                <a:lnTo>
                  <a:pt x="95" y="5"/>
                </a:lnTo>
                <a:lnTo>
                  <a:pt x="99" y="6"/>
                </a:lnTo>
                <a:lnTo>
                  <a:pt x="102" y="7"/>
                </a:lnTo>
                <a:lnTo>
                  <a:pt x="106" y="8"/>
                </a:lnTo>
                <a:lnTo>
                  <a:pt x="109" y="10"/>
                </a:lnTo>
                <a:lnTo>
                  <a:pt x="113" y="11"/>
                </a:lnTo>
                <a:lnTo>
                  <a:pt x="116" y="13"/>
                </a:lnTo>
                <a:lnTo>
                  <a:pt x="120" y="15"/>
                </a:lnTo>
                <a:lnTo>
                  <a:pt x="123" y="17"/>
                </a:lnTo>
                <a:lnTo>
                  <a:pt x="127" y="19"/>
                </a:lnTo>
                <a:lnTo>
                  <a:pt x="130" y="21"/>
                </a:lnTo>
                <a:lnTo>
                  <a:pt x="134" y="23"/>
                </a:lnTo>
                <a:lnTo>
                  <a:pt x="137" y="25"/>
                </a:lnTo>
                <a:lnTo>
                  <a:pt x="141" y="28"/>
                </a:lnTo>
                <a:lnTo>
                  <a:pt x="144" y="30"/>
                </a:lnTo>
                <a:lnTo>
                  <a:pt x="148" y="33"/>
                </a:lnTo>
                <a:lnTo>
                  <a:pt x="151" y="36"/>
                </a:lnTo>
                <a:lnTo>
                  <a:pt x="155" y="38"/>
                </a:lnTo>
                <a:lnTo>
                  <a:pt x="158" y="41"/>
                </a:lnTo>
                <a:lnTo>
                  <a:pt x="162" y="45"/>
                </a:lnTo>
                <a:lnTo>
                  <a:pt x="165" y="48"/>
                </a:lnTo>
                <a:lnTo>
                  <a:pt x="169" y="51"/>
                </a:lnTo>
              </a:path>
            </a:pathLst>
          </a:custGeom>
          <a:noFill/>
          <a:ln w="23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33" name="Freeform 87"/>
          <p:cNvSpPr>
            <a:spLocks/>
          </p:cNvSpPr>
          <p:nvPr/>
        </p:nvSpPr>
        <p:spPr bwMode="auto">
          <a:xfrm>
            <a:off x="1970088" y="5746750"/>
            <a:ext cx="1990725" cy="58738"/>
          </a:xfrm>
          <a:custGeom>
            <a:avLst/>
            <a:gdLst>
              <a:gd name="T0" fmla="*/ 0 w 163"/>
              <a:gd name="T1" fmla="*/ 1011130593 h 8"/>
              <a:gd name="T2" fmla="*/ 2147483647 w 163"/>
              <a:gd name="T3" fmla="*/ 1011130593 h 8"/>
              <a:gd name="T4" fmla="*/ 2147483647 w 163"/>
              <a:gd name="T5" fmla="*/ 651617264 h 8"/>
              <a:gd name="T6" fmla="*/ 2147483647 w 163"/>
              <a:gd name="T7" fmla="*/ 651617264 h 8"/>
              <a:gd name="T8" fmla="*/ 2147483647 w 163"/>
              <a:gd name="T9" fmla="*/ 651617264 h 8"/>
              <a:gd name="T10" fmla="*/ 2147483647 w 163"/>
              <a:gd name="T11" fmla="*/ 355878803 h 8"/>
              <a:gd name="T12" fmla="*/ 2147483647 w 163"/>
              <a:gd name="T13" fmla="*/ 355878803 h 8"/>
              <a:gd name="T14" fmla="*/ 2147483647 w 163"/>
              <a:gd name="T15" fmla="*/ 355878803 h 8"/>
              <a:gd name="T16" fmla="*/ 2147483647 w 163"/>
              <a:gd name="T17" fmla="*/ 355878803 h 8"/>
              <a:gd name="T18" fmla="*/ 2147483647 w 163"/>
              <a:gd name="T19" fmla="*/ 355878803 h 8"/>
              <a:gd name="T20" fmla="*/ 2147483647 w 163"/>
              <a:gd name="T21" fmla="*/ 0 h 8"/>
              <a:gd name="T22" fmla="*/ 2147483647 w 163"/>
              <a:gd name="T23" fmla="*/ 0 h 8"/>
              <a:gd name="T24" fmla="*/ 2147483647 w 163"/>
              <a:gd name="T25" fmla="*/ 0 h 8"/>
              <a:gd name="T26" fmla="*/ 2147483647 w 163"/>
              <a:gd name="T27" fmla="*/ 0 h 8"/>
              <a:gd name="T28" fmla="*/ 2147483647 w 163"/>
              <a:gd name="T29" fmla="*/ 0 h 8"/>
              <a:gd name="T30" fmla="*/ 2147483647 w 163"/>
              <a:gd name="T31" fmla="*/ 0 h 8"/>
              <a:gd name="T32" fmla="*/ 2147483647 w 163"/>
              <a:gd name="T33" fmla="*/ 0 h 8"/>
              <a:gd name="T34" fmla="*/ 2147483647 w 163"/>
              <a:gd name="T35" fmla="*/ 0 h 8"/>
              <a:gd name="T36" fmla="*/ 2147483647 w 163"/>
              <a:gd name="T37" fmla="*/ 0 h 8"/>
              <a:gd name="T38" fmla="*/ 2147483647 w 163"/>
              <a:gd name="T39" fmla="*/ 0 h 8"/>
              <a:gd name="T40" fmla="*/ 2147483647 w 163"/>
              <a:gd name="T41" fmla="*/ 0 h 8"/>
              <a:gd name="T42" fmla="*/ 2147483647 w 163"/>
              <a:gd name="T43" fmla="*/ 0 h 8"/>
              <a:gd name="T44" fmla="*/ 2147483647 w 163"/>
              <a:gd name="T45" fmla="*/ 0 h 8"/>
              <a:gd name="T46" fmla="*/ 2147483647 w 163"/>
              <a:gd name="T47" fmla="*/ 0 h 8"/>
              <a:gd name="T48" fmla="*/ 2147483647 w 163"/>
              <a:gd name="T49" fmla="*/ 0 h 8"/>
              <a:gd name="T50" fmla="*/ 2147483647 w 163"/>
              <a:gd name="T51" fmla="*/ 0 h 8"/>
              <a:gd name="T52" fmla="*/ 2147483647 w 163"/>
              <a:gd name="T53" fmla="*/ 0 h 8"/>
              <a:gd name="T54" fmla="*/ 2147483647 w 163"/>
              <a:gd name="T55" fmla="*/ 355878803 h 8"/>
              <a:gd name="T56" fmla="*/ 2147483647 w 163"/>
              <a:gd name="T57" fmla="*/ 355878803 h 8"/>
              <a:gd name="T58" fmla="*/ 2147483647 w 163"/>
              <a:gd name="T59" fmla="*/ 355878803 h 8"/>
              <a:gd name="T60" fmla="*/ 2147483647 w 163"/>
              <a:gd name="T61" fmla="*/ 355878803 h 8"/>
              <a:gd name="T62" fmla="*/ 2147483647 w 163"/>
              <a:gd name="T63" fmla="*/ 355878803 h 8"/>
              <a:gd name="T64" fmla="*/ 2147483647 w 163"/>
              <a:gd name="T65" fmla="*/ 651617264 h 8"/>
              <a:gd name="T66" fmla="*/ 2147483647 w 163"/>
              <a:gd name="T67" fmla="*/ 651617264 h 8"/>
              <a:gd name="T68" fmla="*/ 2147483647 w 163"/>
              <a:gd name="T69" fmla="*/ 651617264 h 8"/>
              <a:gd name="T70" fmla="*/ 2147483647 w 163"/>
              <a:gd name="T71" fmla="*/ 651617264 h 8"/>
              <a:gd name="T72" fmla="*/ 2147483647 w 163"/>
              <a:gd name="T73" fmla="*/ 1011130593 h 8"/>
              <a:gd name="T74" fmla="*/ 2147483647 w 163"/>
              <a:gd name="T75" fmla="*/ 1011130593 h 8"/>
              <a:gd name="T76" fmla="*/ 2147483647 w 163"/>
              <a:gd name="T77" fmla="*/ 1011130593 h 8"/>
              <a:gd name="T78" fmla="*/ 2147483647 w 163"/>
              <a:gd name="T79" fmla="*/ 1367009281 h 8"/>
              <a:gd name="T80" fmla="*/ 2147483647 w 163"/>
              <a:gd name="T81" fmla="*/ 1367009281 h 8"/>
              <a:gd name="T82" fmla="*/ 2147483647 w 163"/>
              <a:gd name="T83" fmla="*/ 1645941226 h 8"/>
              <a:gd name="T84" fmla="*/ 2147483647 w 163"/>
              <a:gd name="T85" fmla="*/ 1645941226 h 8"/>
              <a:gd name="T86" fmla="*/ 2147483647 w 163"/>
              <a:gd name="T87" fmla="*/ 2019412395 h 8"/>
              <a:gd name="T88" fmla="*/ 2147483647 w 163"/>
              <a:gd name="T89" fmla="*/ 2019412395 h 8"/>
              <a:gd name="T90" fmla="*/ 2147483647 w 163"/>
              <a:gd name="T91" fmla="*/ 2019412395 h 8"/>
              <a:gd name="T92" fmla="*/ 2147483647 w 163"/>
              <a:gd name="T93" fmla="*/ 2147483647 h 8"/>
              <a:gd name="T94" fmla="*/ 2147483647 w 163"/>
              <a:gd name="T95" fmla="*/ 2147483647 h 8"/>
              <a:gd name="T96" fmla="*/ 2147483647 w 163"/>
              <a:gd name="T97" fmla="*/ 2147483647 h 8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63"/>
              <a:gd name="T148" fmla="*/ 0 h 8"/>
              <a:gd name="T149" fmla="*/ 163 w 163"/>
              <a:gd name="T150" fmla="*/ 8 h 8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63" h="8">
                <a:moveTo>
                  <a:pt x="0" y="3"/>
                </a:moveTo>
                <a:lnTo>
                  <a:pt x="3" y="3"/>
                </a:lnTo>
                <a:lnTo>
                  <a:pt x="7" y="2"/>
                </a:lnTo>
                <a:lnTo>
                  <a:pt x="10" y="2"/>
                </a:lnTo>
                <a:lnTo>
                  <a:pt x="14" y="2"/>
                </a:lnTo>
                <a:lnTo>
                  <a:pt x="17" y="1"/>
                </a:lnTo>
                <a:lnTo>
                  <a:pt x="20" y="1"/>
                </a:lnTo>
                <a:lnTo>
                  <a:pt x="24" y="1"/>
                </a:lnTo>
                <a:lnTo>
                  <a:pt x="27" y="1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1" y="0"/>
                </a:lnTo>
                <a:lnTo>
                  <a:pt x="44" y="0"/>
                </a:lnTo>
                <a:lnTo>
                  <a:pt x="48" y="0"/>
                </a:lnTo>
                <a:lnTo>
                  <a:pt x="51" y="0"/>
                </a:lnTo>
                <a:lnTo>
                  <a:pt x="54" y="0"/>
                </a:lnTo>
                <a:lnTo>
                  <a:pt x="58" y="0"/>
                </a:lnTo>
                <a:lnTo>
                  <a:pt x="61" y="0"/>
                </a:lnTo>
                <a:lnTo>
                  <a:pt x="65" y="0"/>
                </a:lnTo>
                <a:lnTo>
                  <a:pt x="68" y="0"/>
                </a:lnTo>
                <a:lnTo>
                  <a:pt x="71" y="0"/>
                </a:lnTo>
                <a:lnTo>
                  <a:pt x="75" y="0"/>
                </a:lnTo>
                <a:lnTo>
                  <a:pt x="78" y="0"/>
                </a:lnTo>
                <a:lnTo>
                  <a:pt x="82" y="0"/>
                </a:lnTo>
                <a:lnTo>
                  <a:pt x="85" y="0"/>
                </a:lnTo>
                <a:lnTo>
                  <a:pt x="88" y="0"/>
                </a:lnTo>
                <a:lnTo>
                  <a:pt x="92" y="1"/>
                </a:lnTo>
                <a:lnTo>
                  <a:pt x="95" y="1"/>
                </a:lnTo>
                <a:lnTo>
                  <a:pt x="99" y="1"/>
                </a:lnTo>
                <a:lnTo>
                  <a:pt x="102" y="1"/>
                </a:lnTo>
                <a:lnTo>
                  <a:pt x="105" y="1"/>
                </a:lnTo>
                <a:lnTo>
                  <a:pt x="109" y="2"/>
                </a:lnTo>
                <a:lnTo>
                  <a:pt x="112" y="2"/>
                </a:lnTo>
                <a:lnTo>
                  <a:pt x="115" y="2"/>
                </a:lnTo>
                <a:lnTo>
                  <a:pt x="119" y="2"/>
                </a:lnTo>
                <a:lnTo>
                  <a:pt x="122" y="3"/>
                </a:lnTo>
                <a:lnTo>
                  <a:pt x="126" y="3"/>
                </a:lnTo>
                <a:lnTo>
                  <a:pt x="129" y="3"/>
                </a:lnTo>
                <a:lnTo>
                  <a:pt x="132" y="4"/>
                </a:lnTo>
                <a:lnTo>
                  <a:pt x="136" y="4"/>
                </a:lnTo>
                <a:lnTo>
                  <a:pt x="139" y="5"/>
                </a:lnTo>
                <a:lnTo>
                  <a:pt x="143" y="5"/>
                </a:lnTo>
                <a:lnTo>
                  <a:pt x="146" y="6"/>
                </a:lnTo>
                <a:lnTo>
                  <a:pt x="149" y="6"/>
                </a:lnTo>
                <a:lnTo>
                  <a:pt x="153" y="6"/>
                </a:lnTo>
                <a:lnTo>
                  <a:pt x="156" y="7"/>
                </a:lnTo>
                <a:lnTo>
                  <a:pt x="160" y="8"/>
                </a:lnTo>
                <a:lnTo>
                  <a:pt x="163" y="8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34" name="Line 88"/>
          <p:cNvSpPr>
            <a:spLocks noChangeShapeType="1"/>
          </p:cNvSpPr>
          <p:nvPr/>
        </p:nvSpPr>
        <p:spPr bwMode="auto">
          <a:xfrm>
            <a:off x="4008438" y="5226050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35" name="Rectangle 313"/>
          <p:cNvSpPr>
            <a:spLocks noChangeArrowheads="1"/>
          </p:cNvSpPr>
          <p:nvPr/>
        </p:nvSpPr>
        <p:spPr bwMode="auto">
          <a:xfrm>
            <a:off x="4205288" y="4927600"/>
            <a:ext cx="685800" cy="881063"/>
          </a:xfrm>
          <a:prstGeom prst="rect">
            <a:avLst/>
          </a:prstGeom>
          <a:solidFill>
            <a:srgbClr val="69D8FF"/>
          </a:solidFill>
          <a:ln w="9525" algn="ctr">
            <a:solidFill>
              <a:srgbClr val="69D8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>
              <a:buFont typeface="Arial" charset="0"/>
              <a:buNone/>
            </a:pPr>
            <a:endParaRPr lang="hu-HU" altLang="hu-HU" sz="1000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436" name="Line 186"/>
          <p:cNvSpPr>
            <a:spLocks noChangeAspect="1" noChangeShapeType="1"/>
          </p:cNvSpPr>
          <p:nvPr/>
        </p:nvSpPr>
        <p:spPr bwMode="auto">
          <a:xfrm>
            <a:off x="5440363" y="5081588"/>
            <a:ext cx="0" cy="682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37" name="Line 188"/>
          <p:cNvSpPr>
            <a:spLocks noChangeAspect="1" noChangeShapeType="1"/>
          </p:cNvSpPr>
          <p:nvPr/>
        </p:nvSpPr>
        <p:spPr bwMode="auto">
          <a:xfrm>
            <a:off x="5395913" y="5151438"/>
            <a:ext cx="0" cy="68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38" name="Line 189"/>
          <p:cNvSpPr>
            <a:spLocks noChangeAspect="1" noChangeShapeType="1"/>
          </p:cNvSpPr>
          <p:nvPr/>
        </p:nvSpPr>
        <p:spPr bwMode="auto">
          <a:xfrm>
            <a:off x="5429250" y="5151438"/>
            <a:ext cx="0" cy="68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39" name="Line 191"/>
          <p:cNvSpPr>
            <a:spLocks noChangeAspect="1" noChangeShapeType="1"/>
          </p:cNvSpPr>
          <p:nvPr/>
        </p:nvSpPr>
        <p:spPr bwMode="auto">
          <a:xfrm>
            <a:off x="6427788" y="5151438"/>
            <a:ext cx="0" cy="68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40" name="Line 211"/>
          <p:cNvSpPr>
            <a:spLocks noChangeAspect="1" noChangeShapeType="1"/>
          </p:cNvSpPr>
          <p:nvPr/>
        </p:nvSpPr>
        <p:spPr bwMode="auto">
          <a:xfrm>
            <a:off x="5473700" y="5224463"/>
            <a:ext cx="0" cy="68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41" name="Line 214"/>
          <p:cNvSpPr>
            <a:spLocks noChangeAspect="1" noChangeShapeType="1"/>
          </p:cNvSpPr>
          <p:nvPr/>
        </p:nvSpPr>
        <p:spPr bwMode="auto">
          <a:xfrm>
            <a:off x="4457700" y="5295900"/>
            <a:ext cx="0" cy="68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42" name="Line 215"/>
          <p:cNvSpPr>
            <a:spLocks noChangeAspect="1" noChangeShapeType="1"/>
          </p:cNvSpPr>
          <p:nvPr/>
        </p:nvSpPr>
        <p:spPr bwMode="auto">
          <a:xfrm>
            <a:off x="4522788" y="5295900"/>
            <a:ext cx="0" cy="68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43" name="Line 216"/>
          <p:cNvSpPr>
            <a:spLocks noChangeAspect="1" noChangeShapeType="1"/>
          </p:cNvSpPr>
          <p:nvPr/>
        </p:nvSpPr>
        <p:spPr bwMode="auto">
          <a:xfrm>
            <a:off x="4740275" y="5295900"/>
            <a:ext cx="0" cy="68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44" name="Line 217"/>
          <p:cNvSpPr>
            <a:spLocks noChangeAspect="1" noChangeShapeType="1"/>
          </p:cNvSpPr>
          <p:nvPr/>
        </p:nvSpPr>
        <p:spPr bwMode="auto">
          <a:xfrm>
            <a:off x="4672013" y="5295900"/>
            <a:ext cx="0" cy="682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45" name="Line 218"/>
          <p:cNvSpPr>
            <a:spLocks noChangeAspect="1" noChangeShapeType="1"/>
          </p:cNvSpPr>
          <p:nvPr/>
        </p:nvSpPr>
        <p:spPr bwMode="auto">
          <a:xfrm>
            <a:off x="5426075" y="5295900"/>
            <a:ext cx="0" cy="68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46" name="Line 219"/>
          <p:cNvSpPr>
            <a:spLocks noChangeAspect="1" noChangeShapeType="1"/>
          </p:cNvSpPr>
          <p:nvPr/>
        </p:nvSpPr>
        <p:spPr bwMode="auto">
          <a:xfrm>
            <a:off x="5875338" y="5295900"/>
            <a:ext cx="0" cy="682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47" name="Line 222"/>
          <p:cNvSpPr>
            <a:spLocks noChangeAspect="1" noChangeShapeType="1"/>
          </p:cNvSpPr>
          <p:nvPr/>
        </p:nvSpPr>
        <p:spPr bwMode="auto">
          <a:xfrm>
            <a:off x="4895850" y="5370513"/>
            <a:ext cx="0" cy="68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48" name="Line 223"/>
          <p:cNvSpPr>
            <a:spLocks noChangeAspect="1" noChangeShapeType="1"/>
          </p:cNvSpPr>
          <p:nvPr/>
        </p:nvSpPr>
        <p:spPr bwMode="auto">
          <a:xfrm>
            <a:off x="4918075" y="5370513"/>
            <a:ext cx="0" cy="68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49" name="Line 224"/>
          <p:cNvSpPr>
            <a:spLocks noChangeAspect="1" noChangeShapeType="1"/>
          </p:cNvSpPr>
          <p:nvPr/>
        </p:nvSpPr>
        <p:spPr bwMode="auto">
          <a:xfrm>
            <a:off x="4940300" y="5370513"/>
            <a:ext cx="0" cy="68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50" name="Line 225"/>
          <p:cNvSpPr>
            <a:spLocks noChangeAspect="1" noChangeShapeType="1"/>
          </p:cNvSpPr>
          <p:nvPr/>
        </p:nvSpPr>
        <p:spPr bwMode="auto">
          <a:xfrm>
            <a:off x="5121275" y="5370513"/>
            <a:ext cx="0" cy="68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51" name="Line 226"/>
          <p:cNvSpPr>
            <a:spLocks noChangeAspect="1" noChangeShapeType="1"/>
          </p:cNvSpPr>
          <p:nvPr/>
        </p:nvSpPr>
        <p:spPr bwMode="auto">
          <a:xfrm>
            <a:off x="4868863" y="5370513"/>
            <a:ext cx="0" cy="682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52" name="Line 227"/>
          <p:cNvSpPr>
            <a:spLocks noChangeAspect="1" noChangeShapeType="1"/>
          </p:cNvSpPr>
          <p:nvPr/>
        </p:nvSpPr>
        <p:spPr bwMode="auto">
          <a:xfrm>
            <a:off x="5140325" y="5370513"/>
            <a:ext cx="0" cy="68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53" name="Line 228"/>
          <p:cNvSpPr>
            <a:spLocks noChangeAspect="1" noChangeShapeType="1"/>
          </p:cNvSpPr>
          <p:nvPr/>
        </p:nvSpPr>
        <p:spPr bwMode="auto">
          <a:xfrm>
            <a:off x="5159375" y="5370513"/>
            <a:ext cx="0" cy="68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54" name="Line 229"/>
          <p:cNvSpPr>
            <a:spLocks noChangeAspect="1" noChangeShapeType="1"/>
          </p:cNvSpPr>
          <p:nvPr/>
        </p:nvSpPr>
        <p:spPr bwMode="auto">
          <a:xfrm>
            <a:off x="5178425" y="5370513"/>
            <a:ext cx="0" cy="68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55" name="Line 230"/>
          <p:cNvSpPr>
            <a:spLocks noChangeAspect="1" noChangeShapeType="1"/>
          </p:cNvSpPr>
          <p:nvPr/>
        </p:nvSpPr>
        <p:spPr bwMode="auto">
          <a:xfrm>
            <a:off x="5199063" y="5370513"/>
            <a:ext cx="0" cy="68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56" name="Line 235"/>
          <p:cNvSpPr>
            <a:spLocks noChangeAspect="1" noChangeShapeType="1"/>
          </p:cNvSpPr>
          <p:nvPr/>
        </p:nvSpPr>
        <p:spPr bwMode="auto">
          <a:xfrm>
            <a:off x="4948238" y="5519738"/>
            <a:ext cx="0" cy="68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57" name="Line 236"/>
          <p:cNvSpPr>
            <a:spLocks noChangeAspect="1" noChangeShapeType="1"/>
          </p:cNvSpPr>
          <p:nvPr/>
        </p:nvSpPr>
        <p:spPr bwMode="auto">
          <a:xfrm>
            <a:off x="6092825" y="5519738"/>
            <a:ext cx="0" cy="68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58" name="Line 237"/>
          <p:cNvSpPr>
            <a:spLocks noChangeAspect="1" noChangeShapeType="1"/>
          </p:cNvSpPr>
          <p:nvPr/>
        </p:nvSpPr>
        <p:spPr bwMode="auto">
          <a:xfrm>
            <a:off x="5132388" y="5519738"/>
            <a:ext cx="0" cy="68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59" name="Line 238"/>
          <p:cNvSpPr>
            <a:spLocks noChangeAspect="1" noChangeShapeType="1"/>
          </p:cNvSpPr>
          <p:nvPr/>
        </p:nvSpPr>
        <p:spPr bwMode="auto">
          <a:xfrm>
            <a:off x="4521200" y="5519738"/>
            <a:ext cx="0" cy="68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60" name="Line 239"/>
          <p:cNvSpPr>
            <a:spLocks noChangeAspect="1" noChangeShapeType="1"/>
          </p:cNvSpPr>
          <p:nvPr/>
        </p:nvSpPr>
        <p:spPr bwMode="auto">
          <a:xfrm>
            <a:off x="4548188" y="5519738"/>
            <a:ext cx="0" cy="68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61" name="Line 240"/>
          <p:cNvSpPr>
            <a:spLocks noChangeAspect="1" noChangeShapeType="1"/>
          </p:cNvSpPr>
          <p:nvPr/>
        </p:nvSpPr>
        <p:spPr bwMode="auto">
          <a:xfrm>
            <a:off x="5518150" y="5519738"/>
            <a:ext cx="0" cy="68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62" name="Line 241"/>
          <p:cNvSpPr>
            <a:spLocks noChangeAspect="1" noChangeShapeType="1"/>
          </p:cNvSpPr>
          <p:nvPr/>
        </p:nvSpPr>
        <p:spPr bwMode="auto">
          <a:xfrm>
            <a:off x="5159375" y="5519738"/>
            <a:ext cx="0" cy="68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63" name="Line 242"/>
          <p:cNvSpPr>
            <a:spLocks noChangeAspect="1" noChangeShapeType="1"/>
          </p:cNvSpPr>
          <p:nvPr/>
        </p:nvSpPr>
        <p:spPr bwMode="auto">
          <a:xfrm>
            <a:off x="5227638" y="5519738"/>
            <a:ext cx="0" cy="682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64" name="Line 243"/>
          <p:cNvSpPr>
            <a:spLocks noChangeAspect="1" noChangeShapeType="1"/>
          </p:cNvSpPr>
          <p:nvPr/>
        </p:nvSpPr>
        <p:spPr bwMode="auto">
          <a:xfrm>
            <a:off x="5654675" y="5519738"/>
            <a:ext cx="0" cy="68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65" name="Line 256"/>
          <p:cNvSpPr>
            <a:spLocks noChangeAspect="1" noChangeShapeType="1"/>
          </p:cNvSpPr>
          <p:nvPr/>
        </p:nvSpPr>
        <p:spPr bwMode="auto">
          <a:xfrm>
            <a:off x="6346825" y="5667375"/>
            <a:ext cx="0" cy="68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66" name="Line 259"/>
          <p:cNvSpPr>
            <a:spLocks noChangeAspect="1" noChangeShapeType="1"/>
          </p:cNvSpPr>
          <p:nvPr/>
        </p:nvSpPr>
        <p:spPr bwMode="auto">
          <a:xfrm>
            <a:off x="5184775" y="5667375"/>
            <a:ext cx="0" cy="68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67" name="Line 260"/>
          <p:cNvSpPr>
            <a:spLocks noChangeAspect="1" noChangeShapeType="1"/>
          </p:cNvSpPr>
          <p:nvPr/>
        </p:nvSpPr>
        <p:spPr bwMode="auto">
          <a:xfrm>
            <a:off x="6427788" y="5667375"/>
            <a:ext cx="0" cy="68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68" name="Line 261"/>
          <p:cNvSpPr>
            <a:spLocks noChangeAspect="1" noChangeShapeType="1"/>
          </p:cNvSpPr>
          <p:nvPr/>
        </p:nvSpPr>
        <p:spPr bwMode="auto">
          <a:xfrm>
            <a:off x="4991100" y="5738813"/>
            <a:ext cx="0" cy="682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69" name="Line 262"/>
          <p:cNvSpPr>
            <a:spLocks noChangeShapeType="1"/>
          </p:cNvSpPr>
          <p:nvPr/>
        </p:nvSpPr>
        <p:spPr bwMode="auto">
          <a:xfrm flipH="1">
            <a:off x="4202113" y="5808663"/>
            <a:ext cx="2274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70" name="Line 263"/>
          <p:cNvSpPr>
            <a:spLocks noChangeAspect="1" noChangeShapeType="1"/>
          </p:cNvSpPr>
          <p:nvPr/>
        </p:nvSpPr>
        <p:spPr bwMode="auto">
          <a:xfrm>
            <a:off x="4202113" y="5808663"/>
            <a:ext cx="0" cy="23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71" name="Line 264"/>
          <p:cNvSpPr>
            <a:spLocks noChangeAspect="1" noChangeShapeType="1"/>
          </p:cNvSpPr>
          <p:nvPr/>
        </p:nvSpPr>
        <p:spPr bwMode="auto">
          <a:xfrm>
            <a:off x="4427538" y="5808663"/>
            <a:ext cx="0" cy="23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72" name="Line 265"/>
          <p:cNvSpPr>
            <a:spLocks noChangeAspect="1" noChangeShapeType="1"/>
          </p:cNvSpPr>
          <p:nvPr/>
        </p:nvSpPr>
        <p:spPr bwMode="auto">
          <a:xfrm>
            <a:off x="4656138" y="5808663"/>
            <a:ext cx="0" cy="23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73" name="Line 266"/>
          <p:cNvSpPr>
            <a:spLocks noChangeAspect="1" noChangeShapeType="1"/>
          </p:cNvSpPr>
          <p:nvPr/>
        </p:nvSpPr>
        <p:spPr bwMode="auto">
          <a:xfrm>
            <a:off x="4881563" y="5808663"/>
            <a:ext cx="0" cy="23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74" name="Line 267"/>
          <p:cNvSpPr>
            <a:spLocks noChangeAspect="1" noChangeShapeType="1"/>
          </p:cNvSpPr>
          <p:nvPr/>
        </p:nvSpPr>
        <p:spPr bwMode="auto">
          <a:xfrm>
            <a:off x="5110163" y="5808663"/>
            <a:ext cx="0" cy="23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75" name="Line 268"/>
          <p:cNvSpPr>
            <a:spLocks noChangeAspect="1" noChangeShapeType="1"/>
          </p:cNvSpPr>
          <p:nvPr/>
        </p:nvSpPr>
        <p:spPr bwMode="auto">
          <a:xfrm>
            <a:off x="5337175" y="5808663"/>
            <a:ext cx="0" cy="23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76" name="Line 269"/>
          <p:cNvSpPr>
            <a:spLocks noChangeAspect="1" noChangeShapeType="1"/>
          </p:cNvSpPr>
          <p:nvPr/>
        </p:nvSpPr>
        <p:spPr bwMode="auto">
          <a:xfrm>
            <a:off x="5564188" y="5808663"/>
            <a:ext cx="0" cy="23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77" name="Line 270"/>
          <p:cNvSpPr>
            <a:spLocks noChangeAspect="1" noChangeShapeType="1"/>
          </p:cNvSpPr>
          <p:nvPr/>
        </p:nvSpPr>
        <p:spPr bwMode="auto">
          <a:xfrm>
            <a:off x="5791200" y="5808663"/>
            <a:ext cx="0" cy="23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78" name="Line 271"/>
          <p:cNvSpPr>
            <a:spLocks noChangeAspect="1" noChangeShapeType="1"/>
          </p:cNvSpPr>
          <p:nvPr/>
        </p:nvSpPr>
        <p:spPr bwMode="auto">
          <a:xfrm>
            <a:off x="6018213" y="5808663"/>
            <a:ext cx="0" cy="23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79" name="Line 272"/>
          <p:cNvSpPr>
            <a:spLocks noChangeAspect="1" noChangeShapeType="1"/>
          </p:cNvSpPr>
          <p:nvPr/>
        </p:nvSpPr>
        <p:spPr bwMode="auto">
          <a:xfrm>
            <a:off x="6245225" y="5808663"/>
            <a:ext cx="0" cy="23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80" name="Line 281"/>
          <p:cNvSpPr>
            <a:spLocks noChangeAspect="1" noChangeShapeType="1"/>
          </p:cNvSpPr>
          <p:nvPr/>
        </p:nvSpPr>
        <p:spPr bwMode="auto">
          <a:xfrm flipH="1" flipV="1">
            <a:off x="4202113" y="4932363"/>
            <a:ext cx="0" cy="871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81" name="Line 135"/>
          <p:cNvSpPr>
            <a:spLocks noChangeShapeType="1"/>
          </p:cNvSpPr>
          <p:nvPr/>
        </p:nvSpPr>
        <p:spPr bwMode="auto">
          <a:xfrm>
            <a:off x="6481763" y="4932363"/>
            <a:ext cx="0" cy="8794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82" name="Line 136"/>
          <p:cNvSpPr>
            <a:spLocks noChangeShapeType="1"/>
          </p:cNvSpPr>
          <p:nvPr/>
        </p:nvSpPr>
        <p:spPr bwMode="auto">
          <a:xfrm flipV="1">
            <a:off x="6481763" y="5811838"/>
            <a:ext cx="0" cy="301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83" name="Text Box 274"/>
          <p:cNvSpPr txBox="1">
            <a:spLocks noChangeArrowheads="1"/>
          </p:cNvSpPr>
          <p:nvPr/>
        </p:nvSpPr>
        <p:spPr bwMode="auto">
          <a:xfrm>
            <a:off x="4414838" y="5791200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900" b="1">
                <a:solidFill>
                  <a:srgbClr val="0D0D0D"/>
                </a:solidFill>
                <a:latin typeface="Optima HU Rg"/>
              </a:rPr>
              <a:t>2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484" name="Text Box 275"/>
          <p:cNvSpPr txBox="1">
            <a:spLocks noChangeArrowheads="1"/>
          </p:cNvSpPr>
          <p:nvPr/>
        </p:nvSpPr>
        <p:spPr bwMode="auto">
          <a:xfrm>
            <a:off x="4868863" y="5791200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900" b="1">
                <a:solidFill>
                  <a:srgbClr val="0D0D0D"/>
                </a:solidFill>
                <a:latin typeface="Optima HU Rg"/>
              </a:rPr>
              <a:t>4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485" name="Text Box 276"/>
          <p:cNvSpPr txBox="1">
            <a:spLocks noChangeArrowheads="1"/>
          </p:cNvSpPr>
          <p:nvPr/>
        </p:nvSpPr>
        <p:spPr bwMode="auto">
          <a:xfrm>
            <a:off x="5324475" y="5791200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900" b="1">
                <a:solidFill>
                  <a:srgbClr val="0D0D0D"/>
                </a:solidFill>
                <a:latin typeface="Optima HU Rg"/>
              </a:rPr>
              <a:t>6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486" name="Text Box 277"/>
          <p:cNvSpPr txBox="1">
            <a:spLocks noChangeArrowheads="1"/>
          </p:cNvSpPr>
          <p:nvPr/>
        </p:nvSpPr>
        <p:spPr bwMode="auto">
          <a:xfrm>
            <a:off x="5780088" y="5791200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900" b="1">
                <a:solidFill>
                  <a:srgbClr val="0D0D0D"/>
                </a:solidFill>
                <a:latin typeface="Optima HU Rg"/>
              </a:rPr>
              <a:t>8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487" name="Text Box 278"/>
          <p:cNvSpPr txBox="1">
            <a:spLocks noChangeArrowheads="1"/>
          </p:cNvSpPr>
          <p:nvPr/>
        </p:nvSpPr>
        <p:spPr bwMode="auto">
          <a:xfrm>
            <a:off x="6199188" y="5791200"/>
            <a:ext cx="311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900" b="1">
                <a:solidFill>
                  <a:srgbClr val="0D0D0D"/>
                </a:solidFill>
                <a:latin typeface="Optima HU Rg"/>
              </a:rPr>
              <a:t>10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488" name="Text Box 279"/>
          <p:cNvSpPr txBox="1">
            <a:spLocks noChangeArrowheads="1"/>
          </p:cNvSpPr>
          <p:nvPr/>
        </p:nvSpPr>
        <p:spPr bwMode="auto">
          <a:xfrm>
            <a:off x="4651375" y="5945188"/>
            <a:ext cx="1263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hu-HU" altLang="hu-HU" sz="900" b="1">
                <a:solidFill>
                  <a:srgbClr val="0D0D0D"/>
                </a:solidFill>
                <a:latin typeface="Optima HU Rg"/>
              </a:rPr>
              <a:t>Konfrontáció percei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489" name="Text Box 274"/>
          <p:cNvSpPr txBox="1">
            <a:spLocks noChangeArrowheads="1"/>
          </p:cNvSpPr>
          <p:nvPr/>
        </p:nvSpPr>
        <p:spPr bwMode="auto">
          <a:xfrm>
            <a:off x="4194175" y="5791200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900" b="1">
                <a:solidFill>
                  <a:srgbClr val="0D0D0D"/>
                </a:solidFill>
                <a:latin typeface="Optima HU Rg"/>
              </a:rPr>
              <a:t>1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490" name="Text Box 275"/>
          <p:cNvSpPr txBox="1">
            <a:spLocks noChangeArrowheads="1"/>
          </p:cNvSpPr>
          <p:nvPr/>
        </p:nvSpPr>
        <p:spPr bwMode="auto">
          <a:xfrm>
            <a:off x="4648200" y="5791200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900" b="1">
                <a:solidFill>
                  <a:srgbClr val="0D0D0D"/>
                </a:solidFill>
                <a:latin typeface="Optima HU Rg"/>
              </a:rPr>
              <a:t>3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491" name="Text Box 276"/>
          <p:cNvSpPr txBox="1">
            <a:spLocks noChangeArrowheads="1"/>
          </p:cNvSpPr>
          <p:nvPr/>
        </p:nvSpPr>
        <p:spPr bwMode="auto">
          <a:xfrm>
            <a:off x="5103813" y="5791200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900" b="1">
                <a:solidFill>
                  <a:srgbClr val="0D0D0D"/>
                </a:solidFill>
                <a:latin typeface="Optima HU Rg"/>
              </a:rPr>
              <a:t>5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492" name="Text Box 277"/>
          <p:cNvSpPr txBox="1">
            <a:spLocks noChangeArrowheads="1"/>
          </p:cNvSpPr>
          <p:nvPr/>
        </p:nvSpPr>
        <p:spPr bwMode="auto">
          <a:xfrm>
            <a:off x="5559425" y="5791200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900" b="1">
                <a:solidFill>
                  <a:srgbClr val="0D0D0D"/>
                </a:solidFill>
                <a:latin typeface="Optima HU Rg"/>
              </a:rPr>
              <a:t>7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493" name="Text Box 278"/>
          <p:cNvSpPr txBox="1">
            <a:spLocks noChangeArrowheads="1"/>
          </p:cNvSpPr>
          <p:nvPr/>
        </p:nvSpPr>
        <p:spPr bwMode="auto">
          <a:xfrm>
            <a:off x="6010275" y="5791200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900" b="1">
                <a:solidFill>
                  <a:srgbClr val="0D0D0D"/>
                </a:solidFill>
                <a:latin typeface="Optima HU Rg"/>
              </a:rPr>
              <a:t>9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494" name="Line 230"/>
          <p:cNvSpPr>
            <a:spLocks noChangeAspect="1" noChangeShapeType="1"/>
          </p:cNvSpPr>
          <p:nvPr/>
        </p:nvSpPr>
        <p:spPr bwMode="auto">
          <a:xfrm>
            <a:off x="5414963" y="5440363"/>
            <a:ext cx="0" cy="68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95" name="Freeform 150"/>
          <p:cNvSpPr>
            <a:spLocks/>
          </p:cNvSpPr>
          <p:nvPr/>
        </p:nvSpPr>
        <p:spPr bwMode="auto">
          <a:xfrm>
            <a:off x="4425950" y="5765800"/>
            <a:ext cx="1990725" cy="25400"/>
          </a:xfrm>
          <a:custGeom>
            <a:avLst/>
            <a:gdLst>
              <a:gd name="T0" fmla="*/ 0 w 163"/>
              <a:gd name="T1" fmla="*/ 1071810048 h 36"/>
              <a:gd name="T2" fmla="*/ 2147483647 w 163"/>
              <a:gd name="T3" fmla="*/ 962747434 h 36"/>
              <a:gd name="T4" fmla="*/ 2147483647 w 163"/>
              <a:gd name="T5" fmla="*/ 884803333 h 36"/>
              <a:gd name="T6" fmla="*/ 2147483647 w 163"/>
              <a:gd name="T7" fmla="*/ 813623391 h 36"/>
              <a:gd name="T8" fmla="*/ 2147483647 w 163"/>
              <a:gd name="T9" fmla="*/ 704183833 h 36"/>
              <a:gd name="T10" fmla="*/ 2147483647 w 163"/>
              <a:gd name="T11" fmla="*/ 626253139 h 36"/>
              <a:gd name="T12" fmla="*/ 2147483647 w 163"/>
              <a:gd name="T13" fmla="*/ 555076019 h 36"/>
              <a:gd name="T14" fmla="*/ 2147483647 w 163"/>
              <a:gd name="T15" fmla="*/ 516813757 h 36"/>
              <a:gd name="T16" fmla="*/ 2147483647 w 163"/>
              <a:gd name="T17" fmla="*/ 445556910 h 36"/>
              <a:gd name="T18" fmla="*/ 2147483647 w 163"/>
              <a:gd name="T19" fmla="*/ 367689627 h 36"/>
              <a:gd name="T20" fmla="*/ 2147483647 w 163"/>
              <a:gd name="T21" fmla="*/ 336490679 h 36"/>
              <a:gd name="T22" fmla="*/ 2147483647 w 163"/>
              <a:gd name="T23" fmla="*/ 258546579 h 36"/>
              <a:gd name="T24" fmla="*/ 2147483647 w 163"/>
              <a:gd name="T25" fmla="*/ 218585340 h 36"/>
              <a:gd name="T26" fmla="*/ 2147483647 w 163"/>
              <a:gd name="T27" fmla="*/ 187370164 h 36"/>
              <a:gd name="T28" fmla="*/ 2147483647 w 163"/>
              <a:gd name="T29" fmla="*/ 149121264 h 36"/>
              <a:gd name="T30" fmla="*/ 2147483647 w 163"/>
              <a:gd name="T31" fmla="*/ 109442953 h 36"/>
              <a:gd name="T32" fmla="*/ 2147483647 w 163"/>
              <a:gd name="T33" fmla="*/ 71256870 h 36"/>
              <a:gd name="T34" fmla="*/ 2147483647 w 163"/>
              <a:gd name="T35" fmla="*/ 39678322 h 36"/>
              <a:gd name="T36" fmla="*/ 2147483647 w 163"/>
              <a:gd name="T37" fmla="*/ 39678322 h 36"/>
              <a:gd name="T38" fmla="*/ 2147483647 w 163"/>
              <a:gd name="T39" fmla="*/ 0 h 36"/>
              <a:gd name="T40" fmla="*/ 2147483647 w 163"/>
              <a:gd name="T41" fmla="*/ 0 h 36"/>
              <a:gd name="T42" fmla="*/ 2147483647 w 163"/>
              <a:gd name="T43" fmla="*/ 0 h 36"/>
              <a:gd name="T44" fmla="*/ 2147483647 w 163"/>
              <a:gd name="T45" fmla="*/ 0 h 36"/>
              <a:gd name="T46" fmla="*/ 2147483647 w 163"/>
              <a:gd name="T47" fmla="*/ 0 h 36"/>
              <a:gd name="T48" fmla="*/ 2147483647 w 163"/>
              <a:gd name="T49" fmla="*/ 0 h 36"/>
              <a:gd name="T50" fmla="*/ 2147483647 w 163"/>
              <a:gd name="T51" fmla="*/ 0 h 36"/>
              <a:gd name="T52" fmla="*/ 2147483647 w 163"/>
              <a:gd name="T53" fmla="*/ 0 h 36"/>
              <a:gd name="T54" fmla="*/ 2147483647 w 163"/>
              <a:gd name="T55" fmla="*/ 39678322 h 36"/>
              <a:gd name="T56" fmla="*/ 2147483647 w 163"/>
              <a:gd name="T57" fmla="*/ 39678322 h 36"/>
              <a:gd name="T58" fmla="*/ 2147483647 w 163"/>
              <a:gd name="T59" fmla="*/ 71256870 h 36"/>
              <a:gd name="T60" fmla="*/ 2147483647 w 163"/>
              <a:gd name="T61" fmla="*/ 109442953 h 36"/>
              <a:gd name="T62" fmla="*/ 2147483647 w 163"/>
              <a:gd name="T63" fmla="*/ 149121264 h 36"/>
              <a:gd name="T64" fmla="*/ 2147483647 w 163"/>
              <a:gd name="T65" fmla="*/ 187370164 h 36"/>
              <a:gd name="T66" fmla="*/ 2147483647 w 163"/>
              <a:gd name="T67" fmla="*/ 218585340 h 36"/>
              <a:gd name="T68" fmla="*/ 2147483647 w 163"/>
              <a:gd name="T69" fmla="*/ 258546579 h 36"/>
              <a:gd name="T70" fmla="*/ 2147483647 w 163"/>
              <a:gd name="T71" fmla="*/ 296449007 h 36"/>
              <a:gd name="T72" fmla="*/ 2147483647 w 163"/>
              <a:gd name="T73" fmla="*/ 367689627 h 36"/>
              <a:gd name="T74" fmla="*/ 2147483647 w 163"/>
              <a:gd name="T75" fmla="*/ 407671415 h 36"/>
              <a:gd name="T76" fmla="*/ 2147483647 w 163"/>
              <a:gd name="T77" fmla="*/ 477132624 h 36"/>
              <a:gd name="T78" fmla="*/ 2147483647 w 163"/>
              <a:gd name="T79" fmla="*/ 555076019 h 36"/>
              <a:gd name="T80" fmla="*/ 2147483647 w 163"/>
              <a:gd name="T81" fmla="*/ 626253139 h 36"/>
              <a:gd name="T82" fmla="*/ 2147483647 w 163"/>
              <a:gd name="T83" fmla="*/ 704183833 h 36"/>
              <a:gd name="T84" fmla="*/ 2147483647 w 163"/>
              <a:gd name="T85" fmla="*/ 775361130 h 36"/>
              <a:gd name="T86" fmla="*/ 2147483647 w 163"/>
              <a:gd name="T87" fmla="*/ 853224797 h 36"/>
              <a:gd name="T88" fmla="*/ 2147483647 w 163"/>
              <a:gd name="T89" fmla="*/ 922689534 h 36"/>
              <a:gd name="T90" fmla="*/ 2147483647 w 163"/>
              <a:gd name="T91" fmla="*/ 1032208643 h 36"/>
              <a:gd name="T92" fmla="*/ 2147483647 w 163"/>
              <a:gd name="T93" fmla="*/ 1111851720 h 36"/>
              <a:gd name="T94" fmla="*/ 2147483647 w 163"/>
              <a:gd name="T95" fmla="*/ 1220914335 h 36"/>
              <a:gd name="T96" fmla="*/ 2147483647 w 163"/>
              <a:gd name="T97" fmla="*/ 1330436972 h 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63"/>
              <a:gd name="T148" fmla="*/ 0 h 36"/>
              <a:gd name="T149" fmla="*/ 163 w 163"/>
              <a:gd name="T150" fmla="*/ 36 h 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63" h="36">
                <a:moveTo>
                  <a:pt x="0" y="29"/>
                </a:moveTo>
                <a:lnTo>
                  <a:pt x="3" y="26"/>
                </a:lnTo>
                <a:lnTo>
                  <a:pt x="7" y="24"/>
                </a:lnTo>
                <a:lnTo>
                  <a:pt x="10" y="22"/>
                </a:lnTo>
                <a:lnTo>
                  <a:pt x="14" y="19"/>
                </a:lnTo>
                <a:lnTo>
                  <a:pt x="17" y="17"/>
                </a:lnTo>
                <a:lnTo>
                  <a:pt x="20" y="15"/>
                </a:lnTo>
                <a:lnTo>
                  <a:pt x="24" y="14"/>
                </a:lnTo>
                <a:lnTo>
                  <a:pt x="27" y="12"/>
                </a:lnTo>
                <a:lnTo>
                  <a:pt x="31" y="10"/>
                </a:lnTo>
                <a:lnTo>
                  <a:pt x="34" y="9"/>
                </a:lnTo>
                <a:lnTo>
                  <a:pt x="37" y="7"/>
                </a:lnTo>
                <a:lnTo>
                  <a:pt x="41" y="6"/>
                </a:lnTo>
                <a:lnTo>
                  <a:pt x="44" y="5"/>
                </a:lnTo>
                <a:lnTo>
                  <a:pt x="48" y="4"/>
                </a:lnTo>
                <a:lnTo>
                  <a:pt x="51" y="3"/>
                </a:lnTo>
                <a:lnTo>
                  <a:pt x="54" y="2"/>
                </a:lnTo>
                <a:lnTo>
                  <a:pt x="58" y="1"/>
                </a:lnTo>
                <a:lnTo>
                  <a:pt x="61" y="1"/>
                </a:lnTo>
                <a:lnTo>
                  <a:pt x="65" y="0"/>
                </a:lnTo>
                <a:lnTo>
                  <a:pt x="68" y="0"/>
                </a:lnTo>
                <a:lnTo>
                  <a:pt x="71" y="0"/>
                </a:lnTo>
                <a:lnTo>
                  <a:pt x="75" y="0"/>
                </a:lnTo>
                <a:lnTo>
                  <a:pt x="78" y="0"/>
                </a:lnTo>
                <a:lnTo>
                  <a:pt x="82" y="0"/>
                </a:lnTo>
                <a:lnTo>
                  <a:pt x="85" y="0"/>
                </a:lnTo>
                <a:lnTo>
                  <a:pt x="88" y="0"/>
                </a:lnTo>
                <a:lnTo>
                  <a:pt x="92" y="1"/>
                </a:lnTo>
                <a:lnTo>
                  <a:pt x="95" y="1"/>
                </a:lnTo>
                <a:lnTo>
                  <a:pt x="99" y="2"/>
                </a:lnTo>
                <a:lnTo>
                  <a:pt x="102" y="3"/>
                </a:lnTo>
                <a:lnTo>
                  <a:pt x="105" y="4"/>
                </a:lnTo>
                <a:lnTo>
                  <a:pt x="109" y="5"/>
                </a:lnTo>
                <a:lnTo>
                  <a:pt x="112" y="6"/>
                </a:lnTo>
                <a:lnTo>
                  <a:pt x="115" y="7"/>
                </a:lnTo>
                <a:lnTo>
                  <a:pt x="119" y="8"/>
                </a:lnTo>
                <a:lnTo>
                  <a:pt x="122" y="10"/>
                </a:lnTo>
                <a:lnTo>
                  <a:pt x="126" y="11"/>
                </a:lnTo>
                <a:lnTo>
                  <a:pt x="129" y="13"/>
                </a:lnTo>
                <a:lnTo>
                  <a:pt x="132" y="15"/>
                </a:lnTo>
                <a:lnTo>
                  <a:pt x="136" y="17"/>
                </a:lnTo>
                <a:lnTo>
                  <a:pt x="139" y="19"/>
                </a:lnTo>
                <a:lnTo>
                  <a:pt x="143" y="21"/>
                </a:lnTo>
                <a:lnTo>
                  <a:pt x="146" y="23"/>
                </a:lnTo>
                <a:lnTo>
                  <a:pt x="149" y="25"/>
                </a:lnTo>
                <a:lnTo>
                  <a:pt x="153" y="28"/>
                </a:lnTo>
                <a:lnTo>
                  <a:pt x="156" y="30"/>
                </a:lnTo>
                <a:lnTo>
                  <a:pt x="160" y="33"/>
                </a:lnTo>
                <a:lnTo>
                  <a:pt x="163" y="36"/>
                </a:lnTo>
              </a:path>
            </a:pathLst>
          </a:custGeom>
          <a:noFill/>
          <a:ln w="1905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496" name="Freeform 151"/>
          <p:cNvSpPr>
            <a:spLocks/>
          </p:cNvSpPr>
          <p:nvPr/>
        </p:nvSpPr>
        <p:spPr bwMode="auto">
          <a:xfrm>
            <a:off x="4419600" y="5510213"/>
            <a:ext cx="1990725" cy="290512"/>
          </a:xfrm>
          <a:custGeom>
            <a:avLst/>
            <a:gdLst>
              <a:gd name="T0" fmla="*/ 0 w 163"/>
              <a:gd name="T1" fmla="*/ 2147483647 h 39"/>
              <a:gd name="T2" fmla="*/ 2147483647 w 163"/>
              <a:gd name="T3" fmla="*/ 2147483647 h 39"/>
              <a:gd name="T4" fmla="*/ 2147483647 w 163"/>
              <a:gd name="T5" fmla="*/ 2147483647 h 39"/>
              <a:gd name="T6" fmla="*/ 2147483647 w 163"/>
              <a:gd name="T7" fmla="*/ 2147483647 h 39"/>
              <a:gd name="T8" fmla="*/ 2147483647 w 163"/>
              <a:gd name="T9" fmla="*/ 2147483647 h 39"/>
              <a:gd name="T10" fmla="*/ 2147483647 w 163"/>
              <a:gd name="T11" fmla="*/ 2147483647 h 39"/>
              <a:gd name="T12" fmla="*/ 2147483647 w 163"/>
              <a:gd name="T13" fmla="*/ 2147483647 h 39"/>
              <a:gd name="T14" fmla="*/ 2147483647 w 163"/>
              <a:gd name="T15" fmla="*/ 2147483647 h 39"/>
              <a:gd name="T16" fmla="*/ 2147483647 w 163"/>
              <a:gd name="T17" fmla="*/ 2147483647 h 39"/>
              <a:gd name="T18" fmla="*/ 2147483647 w 163"/>
              <a:gd name="T19" fmla="*/ 2147483647 h 39"/>
              <a:gd name="T20" fmla="*/ 2147483647 w 163"/>
              <a:gd name="T21" fmla="*/ 2147483647 h 39"/>
              <a:gd name="T22" fmla="*/ 2147483647 w 163"/>
              <a:gd name="T23" fmla="*/ 2147483647 h 39"/>
              <a:gd name="T24" fmla="*/ 2147483647 w 163"/>
              <a:gd name="T25" fmla="*/ 2147483647 h 39"/>
              <a:gd name="T26" fmla="*/ 2147483647 w 163"/>
              <a:gd name="T27" fmla="*/ 2147483647 h 39"/>
              <a:gd name="T28" fmla="*/ 2147483647 w 163"/>
              <a:gd name="T29" fmla="*/ 1830843618 h 39"/>
              <a:gd name="T30" fmla="*/ 2147483647 w 163"/>
              <a:gd name="T31" fmla="*/ 1509239511 h 39"/>
              <a:gd name="T32" fmla="*/ 2147483647 w 163"/>
              <a:gd name="T33" fmla="*/ 1119685419 h 39"/>
              <a:gd name="T34" fmla="*/ 2147483647 w 163"/>
              <a:gd name="T35" fmla="*/ 711158432 h 39"/>
              <a:gd name="T36" fmla="*/ 2147483647 w 163"/>
              <a:gd name="T37" fmla="*/ 390179927 h 39"/>
              <a:gd name="T38" fmla="*/ 2147483647 w 163"/>
              <a:gd name="T39" fmla="*/ 390179927 h 39"/>
              <a:gd name="T40" fmla="*/ 2147483647 w 163"/>
              <a:gd name="T41" fmla="*/ 0 h 39"/>
              <a:gd name="T42" fmla="*/ 2147483647 w 163"/>
              <a:gd name="T43" fmla="*/ 0 h 39"/>
              <a:gd name="T44" fmla="*/ 2147483647 w 163"/>
              <a:gd name="T45" fmla="*/ 0 h 39"/>
              <a:gd name="T46" fmla="*/ 2147483647 w 163"/>
              <a:gd name="T47" fmla="*/ 0 h 39"/>
              <a:gd name="T48" fmla="*/ 2147483647 w 163"/>
              <a:gd name="T49" fmla="*/ 0 h 39"/>
              <a:gd name="T50" fmla="*/ 2147483647 w 163"/>
              <a:gd name="T51" fmla="*/ 0 h 39"/>
              <a:gd name="T52" fmla="*/ 2147483647 w 163"/>
              <a:gd name="T53" fmla="*/ 390179927 h 39"/>
              <a:gd name="T54" fmla="*/ 2147483647 w 163"/>
              <a:gd name="T55" fmla="*/ 390179927 h 39"/>
              <a:gd name="T56" fmla="*/ 2147483647 w 163"/>
              <a:gd name="T57" fmla="*/ 711158432 h 39"/>
              <a:gd name="T58" fmla="*/ 2147483647 w 163"/>
              <a:gd name="T59" fmla="*/ 711158432 h 39"/>
              <a:gd name="T60" fmla="*/ 2147483647 w 163"/>
              <a:gd name="T61" fmla="*/ 1119685419 h 39"/>
              <a:gd name="T62" fmla="*/ 2147483647 w 163"/>
              <a:gd name="T63" fmla="*/ 1509239511 h 39"/>
              <a:gd name="T64" fmla="*/ 2147483647 w 163"/>
              <a:gd name="T65" fmla="*/ 1830843618 h 39"/>
              <a:gd name="T66" fmla="*/ 2147483647 w 163"/>
              <a:gd name="T67" fmla="*/ 2147483647 h 39"/>
              <a:gd name="T68" fmla="*/ 2147483647 w 163"/>
              <a:gd name="T69" fmla="*/ 2147483647 h 39"/>
              <a:gd name="T70" fmla="*/ 2147483647 w 163"/>
              <a:gd name="T71" fmla="*/ 2147483647 h 39"/>
              <a:gd name="T72" fmla="*/ 2147483647 w 163"/>
              <a:gd name="T73" fmla="*/ 2147483647 h 39"/>
              <a:gd name="T74" fmla="*/ 2147483647 w 163"/>
              <a:gd name="T75" fmla="*/ 2147483647 h 39"/>
              <a:gd name="T76" fmla="*/ 2147483647 w 163"/>
              <a:gd name="T77" fmla="*/ 2147483647 h 39"/>
              <a:gd name="T78" fmla="*/ 2147483647 w 163"/>
              <a:gd name="T79" fmla="*/ 2147483647 h 39"/>
              <a:gd name="T80" fmla="*/ 2147483647 w 163"/>
              <a:gd name="T81" fmla="*/ 2147483647 h 39"/>
              <a:gd name="T82" fmla="*/ 2147483647 w 163"/>
              <a:gd name="T83" fmla="*/ 2147483647 h 39"/>
              <a:gd name="T84" fmla="*/ 2147483647 w 163"/>
              <a:gd name="T85" fmla="*/ 2147483647 h 39"/>
              <a:gd name="T86" fmla="*/ 2147483647 w 163"/>
              <a:gd name="T87" fmla="*/ 2147483647 h 39"/>
              <a:gd name="T88" fmla="*/ 2147483647 w 163"/>
              <a:gd name="T89" fmla="*/ 2147483647 h 39"/>
              <a:gd name="T90" fmla="*/ 2147483647 w 163"/>
              <a:gd name="T91" fmla="*/ 2147483647 h 39"/>
              <a:gd name="T92" fmla="*/ 2147483647 w 163"/>
              <a:gd name="T93" fmla="*/ 2147483647 h 39"/>
              <a:gd name="T94" fmla="*/ 2147483647 w 163"/>
              <a:gd name="T95" fmla="*/ 2147483647 h 39"/>
              <a:gd name="T96" fmla="*/ 2147483647 w 163"/>
              <a:gd name="T97" fmla="*/ 2147483647 h 3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63"/>
              <a:gd name="T148" fmla="*/ 0 h 39"/>
              <a:gd name="T149" fmla="*/ 163 w 163"/>
              <a:gd name="T150" fmla="*/ 39 h 3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63" h="39">
                <a:moveTo>
                  <a:pt x="0" y="32"/>
                </a:moveTo>
                <a:lnTo>
                  <a:pt x="3" y="29"/>
                </a:lnTo>
                <a:lnTo>
                  <a:pt x="7" y="26"/>
                </a:lnTo>
                <a:lnTo>
                  <a:pt x="10" y="24"/>
                </a:lnTo>
                <a:lnTo>
                  <a:pt x="14" y="21"/>
                </a:lnTo>
                <a:lnTo>
                  <a:pt x="17" y="19"/>
                </a:lnTo>
                <a:lnTo>
                  <a:pt x="20" y="17"/>
                </a:lnTo>
                <a:lnTo>
                  <a:pt x="24" y="15"/>
                </a:lnTo>
                <a:lnTo>
                  <a:pt x="27" y="13"/>
                </a:lnTo>
                <a:lnTo>
                  <a:pt x="31" y="12"/>
                </a:lnTo>
                <a:lnTo>
                  <a:pt x="34" y="10"/>
                </a:lnTo>
                <a:lnTo>
                  <a:pt x="37" y="8"/>
                </a:lnTo>
                <a:lnTo>
                  <a:pt x="41" y="7"/>
                </a:lnTo>
                <a:lnTo>
                  <a:pt x="44" y="6"/>
                </a:lnTo>
                <a:lnTo>
                  <a:pt x="48" y="5"/>
                </a:lnTo>
                <a:lnTo>
                  <a:pt x="51" y="4"/>
                </a:lnTo>
                <a:lnTo>
                  <a:pt x="54" y="3"/>
                </a:lnTo>
                <a:lnTo>
                  <a:pt x="58" y="2"/>
                </a:lnTo>
                <a:lnTo>
                  <a:pt x="61" y="1"/>
                </a:lnTo>
                <a:lnTo>
                  <a:pt x="65" y="1"/>
                </a:lnTo>
                <a:lnTo>
                  <a:pt x="68" y="0"/>
                </a:lnTo>
                <a:lnTo>
                  <a:pt x="71" y="0"/>
                </a:lnTo>
                <a:lnTo>
                  <a:pt x="75" y="0"/>
                </a:lnTo>
                <a:lnTo>
                  <a:pt x="78" y="0"/>
                </a:lnTo>
                <a:lnTo>
                  <a:pt x="82" y="0"/>
                </a:lnTo>
                <a:lnTo>
                  <a:pt x="85" y="0"/>
                </a:lnTo>
                <a:lnTo>
                  <a:pt x="88" y="1"/>
                </a:lnTo>
                <a:lnTo>
                  <a:pt x="92" y="1"/>
                </a:lnTo>
                <a:lnTo>
                  <a:pt x="95" y="2"/>
                </a:lnTo>
                <a:lnTo>
                  <a:pt x="99" y="2"/>
                </a:lnTo>
                <a:lnTo>
                  <a:pt x="102" y="3"/>
                </a:lnTo>
                <a:lnTo>
                  <a:pt x="105" y="4"/>
                </a:lnTo>
                <a:lnTo>
                  <a:pt x="109" y="5"/>
                </a:lnTo>
                <a:lnTo>
                  <a:pt x="112" y="6"/>
                </a:lnTo>
                <a:lnTo>
                  <a:pt x="115" y="8"/>
                </a:lnTo>
                <a:lnTo>
                  <a:pt x="119" y="9"/>
                </a:lnTo>
                <a:lnTo>
                  <a:pt x="122" y="11"/>
                </a:lnTo>
                <a:lnTo>
                  <a:pt x="126" y="12"/>
                </a:lnTo>
                <a:lnTo>
                  <a:pt x="129" y="14"/>
                </a:lnTo>
                <a:lnTo>
                  <a:pt x="132" y="16"/>
                </a:lnTo>
                <a:lnTo>
                  <a:pt x="136" y="18"/>
                </a:lnTo>
                <a:lnTo>
                  <a:pt x="139" y="20"/>
                </a:lnTo>
                <a:lnTo>
                  <a:pt x="143" y="23"/>
                </a:lnTo>
                <a:lnTo>
                  <a:pt x="146" y="25"/>
                </a:lnTo>
                <a:lnTo>
                  <a:pt x="149" y="28"/>
                </a:lnTo>
                <a:lnTo>
                  <a:pt x="153" y="30"/>
                </a:lnTo>
                <a:lnTo>
                  <a:pt x="156" y="33"/>
                </a:lnTo>
                <a:lnTo>
                  <a:pt x="160" y="36"/>
                </a:lnTo>
                <a:lnTo>
                  <a:pt x="163" y="39"/>
                </a:lnTo>
              </a:path>
            </a:pathLst>
          </a:cu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9497" name="Group 152"/>
          <p:cNvGrpSpPr>
            <a:grpSpLocks/>
          </p:cNvGrpSpPr>
          <p:nvPr/>
        </p:nvGrpSpPr>
        <p:grpSpPr bwMode="auto">
          <a:xfrm>
            <a:off x="6481763" y="4862513"/>
            <a:ext cx="198437" cy="1017587"/>
            <a:chOff x="2292" y="478"/>
            <a:chExt cx="125" cy="641"/>
          </a:xfrm>
        </p:grpSpPr>
        <p:sp>
          <p:nvSpPr>
            <p:cNvPr id="39528" name="Line 153"/>
            <p:cNvSpPr>
              <a:spLocks noChangeShapeType="1"/>
            </p:cNvSpPr>
            <p:nvPr/>
          </p:nvSpPr>
          <p:spPr bwMode="auto">
            <a:xfrm>
              <a:off x="2292" y="1076"/>
              <a:ext cx="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29" name="Rectangle 154"/>
            <p:cNvSpPr>
              <a:spLocks noChangeArrowheads="1"/>
            </p:cNvSpPr>
            <p:nvPr/>
          </p:nvSpPr>
          <p:spPr bwMode="auto">
            <a:xfrm>
              <a:off x="2316" y="1032"/>
              <a:ext cx="10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>
                <a:buFont typeface="Arial" charset="0"/>
                <a:buNone/>
              </a:pPr>
              <a:r>
                <a:rPr lang="en-US" altLang="en-US" sz="900" b="1">
                  <a:solidFill>
                    <a:srgbClr val="000000"/>
                  </a:solidFill>
                  <a:latin typeface="Optima HU Rg"/>
                </a:rPr>
                <a:t>0</a:t>
              </a:r>
              <a:r>
                <a:rPr lang="hu-HU" altLang="en-US" sz="900" b="1">
                  <a:solidFill>
                    <a:srgbClr val="000000"/>
                  </a:solidFill>
                  <a:latin typeface="Optima HU Rg"/>
                </a:rPr>
                <a:t>.</a:t>
              </a:r>
              <a:r>
                <a:rPr lang="en-US" altLang="en-US" sz="900" b="1">
                  <a:solidFill>
                    <a:srgbClr val="000000"/>
                  </a:solidFill>
                  <a:latin typeface="Optima HU Rg"/>
                </a:rPr>
                <a:t>0</a:t>
              </a:r>
              <a:endParaRPr lang="en-US" altLang="en-US" sz="900" b="1">
                <a:solidFill>
                  <a:srgbClr val="0D0D0D"/>
                </a:solidFill>
                <a:latin typeface="Optima HU Rg"/>
              </a:endParaRPr>
            </a:p>
          </p:txBody>
        </p:sp>
        <p:sp>
          <p:nvSpPr>
            <p:cNvPr id="39530" name="Rectangle 155"/>
            <p:cNvSpPr>
              <a:spLocks noChangeArrowheads="1"/>
            </p:cNvSpPr>
            <p:nvPr/>
          </p:nvSpPr>
          <p:spPr bwMode="auto">
            <a:xfrm>
              <a:off x="2316" y="847"/>
              <a:ext cx="10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>
                <a:buFont typeface="Arial" charset="0"/>
                <a:buNone/>
              </a:pPr>
              <a:r>
                <a:rPr lang="hu-HU" altLang="en-US" sz="900" b="1">
                  <a:solidFill>
                    <a:srgbClr val="000000"/>
                  </a:solidFill>
                  <a:latin typeface="Optima HU Rg"/>
                </a:rPr>
                <a:t>0.5</a:t>
              </a:r>
              <a:endParaRPr lang="en-US" altLang="en-US" sz="900" b="1">
                <a:solidFill>
                  <a:srgbClr val="0D0D0D"/>
                </a:solidFill>
                <a:latin typeface="Optima HU Rg"/>
              </a:endParaRPr>
            </a:p>
          </p:txBody>
        </p:sp>
        <p:sp>
          <p:nvSpPr>
            <p:cNvPr id="39531" name="Line 156"/>
            <p:cNvSpPr>
              <a:spLocks noChangeShapeType="1"/>
            </p:cNvSpPr>
            <p:nvPr/>
          </p:nvSpPr>
          <p:spPr bwMode="auto">
            <a:xfrm>
              <a:off x="2292" y="522"/>
              <a:ext cx="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2" name="Rectangle 157"/>
            <p:cNvSpPr>
              <a:spLocks noChangeArrowheads="1"/>
            </p:cNvSpPr>
            <p:nvPr/>
          </p:nvSpPr>
          <p:spPr bwMode="auto">
            <a:xfrm>
              <a:off x="2316" y="478"/>
              <a:ext cx="10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>
                <a:buFont typeface="Arial" charset="0"/>
                <a:buNone/>
              </a:pPr>
              <a:r>
                <a:rPr lang="en-US" altLang="en-US" sz="900" b="1">
                  <a:solidFill>
                    <a:srgbClr val="000000"/>
                  </a:solidFill>
                  <a:latin typeface="Optima HU Rg"/>
                </a:rPr>
                <a:t>1</a:t>
              </a:r>
              <a:r>
                <a:rPr lang="hu-HU" altLang="en-US" sz="900" b="1">
                  <a:solidFill>
                    <a:srgbClr val="000000"/>
                  </a:solidFill>
                  <a:latin typeface="Optima HU Rg"/>
                </a:rPr>
                <a:t>.5</a:t>
              </a:r>
              <a:endParaRPr lang="en-US" altLang="en-US" sz="900" b="1">
                <a:solidFill>
                  <a:srgbClr val="0D0D0D"/>
                </a:solidFill>
                <a:latin typeface="Optima HU Rg"/>
              </a:endParaRPr>
            </a:p>
          </p:txBody>
        </p:sp>
        <p:sp>
          <p:nvSpPr>
            <p:cNvPr id="39533" name="Line 158"/>
            <p:cNvSpPr>
              <a:spLocks noChangeShapeType="1"/>
            </p:cNvSpPr>
            <p:nvPr/>
          </p:nvSpPr>
          <p:spPr bwMode="auto">
            <a:xfrm>
              <a:off x="2292" y="706"/>
              <a:ext cx="1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534" name="Rectangle 159"/>
            <p:cNvSpPr>
              <a:spLocks noChangeArrowheads="1"/>
            </p:cNvSpPr>
            <p:nvPr/>
          </p:nvSpPr>
          <p:spPr bwMode="auto">
            <a:xfrm>
              <a:off x="2316" y="662"/>
              <a:ext cx="101" cy="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 eaLnBrk="0" hangingPunct="0">
                <a:buFont typeface="Arial" charset="0"/>
                <a:buNone/>
              </a:pPr>
              <a:r>
                <a:rPr lang="en-US" altLang="en-US" sz="900" b="1">
                  <a:solidFill>
                    <a:srgbClr val="000000"/>
                  </a:solidFill>
                  <a:latin typeface="Optima HU Rg"/>
                </a:rPr>
                <a:t>1</a:t>
              </a:r>
              <a:r>
                <a:rPr lang="hu-HU" altLang="en-US" sz="900" b="1">
                  <a:solidFill>
                    <a:srgbClr val="000000"/>
                  </a:solidFill>
                  <a:latin typeface="Optima HU Rg"/>
                </a:rPr>
                <a:t>.0</a:t>
              </a:r>
              <a:endParaRPr lang="en-US" altLang="en-US" sz="900" b="1">
                <a:solidFill>
                  <a:srgbClr val="0D0D0D"/>
                </a:solidFill>
                <a:latin typeface="Optima HU Rg"/>
              </a:endParaRPr>
            </a:p>
          </p:txBody>
        </p:sp>
      </p:grpSp>
      <p:sp>
        <p:nvSpPr>
          <p:cNvPr id="39498" name="Text Box 274"/>
          <p:cNvSpPr txBox="1">
            <a:spLocks noChangeArrowheads="1"/>
          </p:cNvSpPr>
          <p:nvPr/>
        </p:nvSpPr>
        <p:spPr bwMode="auto">
          <a:xfrm>
            <a:off x="1946275" y="5792788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900" b="1">
                <a:solidFill>
                  <a:srgbClr val="0D0D0D"/>
                </a:solidFill>
                <a:latin typeface="Optima HU Rg"/>
              </a:rPr>
              <a:t>2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499" name="Text Box 275"/>
          <p:cNvSpPr txBox="1">
            <a:spLocks noChangeArrowheads="1"/>
          </p:cNvSpPr>
          <p:nvPr/>
        </p:nvSpPr>
        <p:spPr bwMode="auto">
          <a:xfrm>
            <a:off x="2400300" y="5792788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900" b="1">
                <a:solidFill>
                  <a:srgbClr val="0D0D0D"/>
                </a:solidFill>
                <a:latin typeface="Optima HU Rg"/>
              </a:rPr>
              <a:t>4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500" name="Text Box 276"/>
          <p:cNvSpPr txBox="1">
            <a:spLocks noChangeArrowheads="1"/>
          </p:cNvSpPr>
          <p:nvPr/>
        </p:nvSpPr>
        <p:spPr bwMode="auto">
          <a:xfrm>
            <a:off x="2855913" y="5792788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900" b="1">
                <a:solidFill>
                  <a:srgbClr val="0D0D0D"/>
                </a:solidFill>
                <a:latin typeface="Optima HU Rg"/>
              </a:rPr>
              <a:t>6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501" name="Text Box 277"/>
          <p:cNvSpPr txBox="1">
            <a:spLocks noChangeArrowheads="1"/>
          </p:cNvSpPr>
          <p:nvPr/>
        </p:nvSpPr>
        <p:spPr bwMode="auto">
          <a:xfrm>
            <a:off x="3311525" y="5792788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900" b="1">
                <a:solidFill>
                  <a:srgbClr val="0D0D0D"/>
                </a:solidFill>
                <a:latin typeface="Optima HU Rg"/>
              </a:rPr>
              <a:t>8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502" name="Text Box 278"/>
          <p:cNvSpPr txBox="1">
            <a:spLocks noChangeArrowheads="1"/>
          </p:cNvSpPr>
          <p:nvPr/>
        </p:nvSpPr>
        <p:spPr bwMode="auto">
          <a:xfrm>
            <a:off x="3730625" y="5792788"/>
            <a:ext cx="311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900" b="1">
                <a:solidFill>
                  <a:srgbClr val="0D0D0D"/>
                </a:solidFill>
                <a:latin typeface="Optima HU Rg"/>
              </a:rPr>
              <a:t>10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503" name="Text Box 279"/>
          <p:cNvSpPr txBox="1">
            <a:spLocks noChangeArrowheads="1"/>
          </p:cNvSpPr>
          <p:nvPr/>
        </p:nvSpPr>
        <p:spPr bwMode="auto">
          <a:xfrm>
            <a:off x="2170113" y="5946775"/>
            <a:ext cx="1263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900" b="1">
                <a:solidFill>
                  <a:srgbClr val="0D0D0D"/>
                </a:solidFill>
                <a:latin typeface="Optima HU Rg"/>
              </a:rPr>
              <a:t>Konfrontáció percei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504" name="Text Box 274"/>
          <p:cNvSpPr txBox="1">
            <a:spLocks noChangeArrowheads="1"/>
          </p:cNvSpPr>
          <p:nvPr/>
        </p:nvSpPr>
        <p:spPr bwMode="auto">
          <a:xfrm>
            <a:off x="1725613" y="5792788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900" b="1">
                <a:solidFill>
                  <a:srgbClr val="0D0D0D"/>
                </a:solidFill>
                <a:latin typeface="Optima HU Rg"/>
              </a:rPr>
              <a:t>1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505" name="Text Box 275"/>
          <p:cNvSpPr txBox="1">
            <a:spLocks noChangeArrowheads="1"/>
          </p:cNvSpPr>
          <p:nvPr/>
        </p:nvSpPr>
        <p:spPr bwMode="auto">
          <a:xfrm>
            <a:off x="2179638" y="5792788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900" b="1">
                <a:solidFill>
                  <a:srgbClr val="0D0D0D"/>
                </a:solidFill>
                <a:latin typeface="Optima HU Rg"/>
              </a:rPr>
              <a:t>3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506" name="Text Box 276"/>
          <p:cNvSpPr txBox="1">
            <a:spLocks noChangeArrowheads="1"/>
          </p:cNvSpPr>
          <p:nvPr/>
        </p:nvSpPr>
        <p:spPr bwMode="auto">
          <a:xfrm>
            <a:off x="2635250" y="5792788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900" b="1">
                <a:solidFill>
                  <a:srgbClr val="0D0D0D"/>
                </a:solidFill>
                <a:latin typeface="Optima HU Rg"/>
              </a:rPr>
              <a:t>5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507" name="Text Box 277"/>
          <p:cNvSpPr txBox="1">
            <a:spLocks noChangeArrowheads="1"/>
          </p:cNvSpPr>
          <p:nvPr/>
        </p:nvSpPr>
        <p:spPr bwMode="auto">
          <a:xfrm>
            <a:off x="3090863" y="5792788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900" b="1">
                <a:solidFill>
                  <a:srgbClr val="0D0D0D"/>
                </a:solidFill>
                <a:latin typeface="Optima HU Rg"/>
              </a:rPr>
              <a:t>7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508" name="Text Box 278"/>
          <p:cNvSpPr txBox="1">
            <a:spLocks noChangeArrowheads="1"/>
          </p:cNvSpPr>
          <p:nvPr/>
        </p:nvSpPr>
        <p:spPr bwMode="auto">
          <a:xfrm>
            <a:off x="3541713" y="5792788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900" b="1">
                <a:solidFill>
                  <a:srgbClr val="0D0D0D"/>
                </a:solidFill>
                <a:latin typeface="Optima HU Rg"/>
              </a:rPr>
              <a:t>9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509" name="Line 227"/>
          <p:cNvSpPr>
            <a:spLocks noChangeAspect="1" noChangeShapeType="1"/>
          </p:cNvSpPr>
          <p:nvPr/>
        </p:nvSpPr>
        <p:spPr bwMode="auto">
          <a:xfrm>
            <a:off x="1881188" y="6286500"/>
            <a:ext cx="0" cy="682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10" name="Text Box 1231"/>
          <p:cNvSpPr txBox="1">
            <a:spLocks noChangeArrowheads="1"/>
          </p:cNvSpPr>
          <p:nvPr/>
        </p:nvSpPr>
        <p:spPr bwMode="auto">
          <a:xfrm>
            <a:off x="1839913" y="6176963"/>
            <a:ext cx="436245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buFont typeface="Arial" charset="0"/>
              <a:buNone/>
            </a:pPr>
            <a:r>
              <a:rPr lang="hu-HU" altLang="en-US" sz="900" b="1">
                <a:solidFill>
                  <a:srgbClr val="0D0D0D"/>
                </a:solidFill>
                <a:latin typeface="Optima HU Rg"/>
              </a:rPr>
              <a:t>harapás               abnormális harapás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511" name="Line 225"/>
          <p:cNvSpPr>
            <a:spLocks noChangeAspect="1" noChangeShapeType="1"/>
          </p:cNvSpPr>
          <p:nvPr/>
        </p:nvSpPr>
        <p:spPr bwMode="auto">
          <a:xfrm>
            <a:off x="2744788" y="6286500"/>
            <a:ext cx="0" cy="682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512" name="Text Box 288"/>
          <p:cNvSpPr txBox="1">
            <a:spLocks noChangeArrowheads="1"/>
          </p:cNvSpPr>
          <p:nvPr/>
        </p:nvSpPr>
        <p:spPr bwMode="auto">
          <a:xfrm>
            <a:off x="1552575" y="5226050"/>
            <a:ext cx="2333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700" b="1">
                <a:solidFill>
                  <a:srgbClr val="0D0D0D"/>
                </a:solidFill>
                <a:latin typeface="Optima HU Rg"/>
              </a:rPr>
              <a:t>4</a:t>
            </a:r>
          </a:p>
        </p:txBody>
      </p:sp>
      <p:sp>
        <p:nvSpPr>
          <p:cNvPr id="39513" name="Text Box 290"/>
          <p:cNvSpPr txBox="1">
            <a:spLocks noChangeArrowheads="1"/>
          </p:cNvSpPr>
          <p:nvPr/>
        </p:nvSpPr>
        <p:spPr bwMode="auto">
          <a:xfrm>
            <a:off x="1552575" y="5511800"/>
            <a:ext cx="2333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700" b="1">
                <a:solidFill>
                  <a:srgbClr val="0D0D0D"/>
                </a:solidFill>
                <a:latin typeface="Optima HU Rg"/>
              </a:rPr>
              <a:t>8</a:t>
            </a:r>
          </a:p>
        </p:txBody>
      </p:sp>
      <p:sp>
        <p:nvSpPr>
          <p:cNvPr id="39514" name="Text Box 292"/>
          <p:cNvSpPr txBox="1">
            <a:spLocks noChangeArrowheads="1"/>
          </p:cNvSpPr>
          <p:nvPr/>
        </p:nvSpPr>
        <p:spPr bwMode="auto">
          <a:xfrm>
            <a:off x="1552575" y="5080000"/>
            <a:ext cx="2333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700" b="1">
                <a:solidFill>
                  <a:srgbClr val="0D0D0D"/>
                </a:solidFill>
                <a:latin typeface="Optima HU Rg"/>
              </a:rPr>
              <a:t>2</a:t>
            </a:r>
          </a:p>
        </p:txBody>
      </p:sp>
      <p:sp>
        <p:nvSpPr>
          <p:cNvPr id="39515" name="Text Box 297"/>
          <p:cNvSpPr txBox="1">
            <a:spLocks noChangeArrowheads="1"/>
          </p:cNvSpPr>
          <p:nvPr/>
        </p:nvSpPr>
        <p:spPr bwMode="auto">
          <a:xfrm>
            <a:off x="1503363" y="5662613"/>
            <a:ext cx="282575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700" b="1">
                <a:solidFill>
                  <a:srgbClr val="0D0D0D"/>
                </a:solidFill>
                <a:latin typeface="Optima HU Rg"/>
              </a:rPr>
              <a:t>10</a:t>
            </a:r>
          </a:p>
        </p:txBody>
      </p:sp>
      <p:sp>
        <p:nvSpPr>
          <p:cNvPr id="39516" name="Text Box 294"/>
          <p:cNvSpPr txBox="1">
            <a:spLocks noChangeArrowheads="1"/>
          </p:cNvSpPr>
          <p:nvPr/>
        </p:nvSpPr>
        <p:spPr bwMode="auto">
          <a:xfrm>
            <a:off x="1552575" y="5368925"/>
            <a:ext cx="233363" cy="19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700" b="1">
                <a:solidFill>
                  <a:srgbClr val="0D0D0D"/>
                </a:solidFill>
                <a:latin typeface="Optima HU Rg"/>
              </a:rPr>
              <a:t>6</a:t>
            </a:r>
          </a:p>
        </p:txBody>
      </p:sp>
      <p:sp>
        <p:nvSpPr>
          <p:cNvPr id="39517" name="Szövegdoboz 17"/>
          <p:cNvSpPr txBox="1">
            <a:spLocks noChangeArrowheads="1"/>
          </p:cNvSpPr>
          <p:nvPr/>
        </p:nvSpPr>
        <p:spPr bwMode="auto">
          <a:xfrm>
            <a:off x="550863" y="211138"/>
            <a:ext cx="28559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4400" b="1">
                <a:solidFill>
                  <a:srgbClr val="CEA60D"/>
                </a:solidFill>
                <a:latin typeface="Optima HU Bd"/>
              </a:rPr>
              <a:t>Kitekintés</a:t>
            </a:r>
            <a:endParaRPr lang="en-US" sz="2400" b="1">
              <a:latin typeface="Optima HU Bd"/>
            </a:endParaRPr>
          </a:p>
        </p:txBody>
      </p:sp>
      <p:grpSp>
        <p:nvGrpSpPr>
          <p:cNvPr id="39518" name="Group 324"/>
          <p:cNvGrpSpPr>
            <a:grpSpLocks noChangeAspect="1"/>
          </p:cNvGrpSpPr>
          <p:nvPr/>
        </p:nvGrpSpPr>
        <p:grpSpPr bwMode="auto">
          <a:xfrm>
            <a:off x="3568700" y="738188"/>
            <a:ext cx="2705100" cy="1798637"/>
            <a:chOff x="942" y="456"/>
            <a:chExt cx="2049" cy="1362"/>
          </a:xfrm>
        </p:grpSpPr>
        <p:sp>
          <p:nvSpPr>
            <p:cNvPr id="39519" name="Rectangle 325"/>
            <p:cNvSpPr>
              <a:spLocks noChangeAspect="1" noChangeArrowheads="1"/>
            </p:cNvSpPr>
            <p:nvPr/>
          </p:nvSpPr>
          <p:spPr bwMode="auto">
            <a:xfrm>
              <a:off x="942" y="456"/>
              <a:ext cx="1992" cy="13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9520" name="Group 326"/>
            <p:cNvGrpSpPr>
              <a:grpSpLocks noChangeAspect="1"/>
            </p:cNvGrpSpPr>
            <p:nvPr/>
          </p:nvGrpSpPr>
          <p:grpSpPr bwMode="auto">
            <a:xfrm>
              <a:off x="1061" y="569"/>
              <a:ext cx="1930" cy="1194"/>
              <a:chOff x="1013" y="780"/>
              <a:chExt cx="1930" cy="1194"/>
            </a:xfrm>
          </p:grpSpPr>
          <p:graphicFrame>
            <p:nvGraphicFramePr>
              <p:cNvPr id="39239" name="Object 327"/>
              <p:cNvGraphicFramePr>
                <a:graphicFrameLocks noChangeAspect="1"/>
              </p:cNvGraphicFramePr>
              <p:nvPr/>
            </p:nvGraphicFramePr>
            <p:xfrm>
              <a:off x="1170" y="937"/>
              <a:ext cx="1650" cy="1037"/>
            </p:xfrm>
            <a:graphic>
              <a:graphicData uri="http://schemas.openxmlformats.org/presentationml/2006/ole">
                <p:oleObj spid="_x0000_s39239" name="Image" r:id="rId5" imgW="7726085" imgH="4854218" progId="">
                  <p:embed/>
                </p:oleObj>
              </a:graphicData>
            </a:graphic>
          </p:graphicFrame>
          <p:sp>
            <p:nvSpPr>
              <p:cNvPr id="39521" name="Freeform 328"/>
              <p:cNvSpPr>
                <a:spLocks noChangeAspect="1"/>
              </p:cNvSpPr>
              <p:nvPr/>
            </p:nvSpPr>
            <p:spPr bwMode="auto">
              <a:xfrm>
                <a:off x="1256" y="1115"/>
                <a:ext cx="434" cy="495"/>
              </a:xfrm>
              <a:custGeom>
                <a:avLst/>
                <a:gdLst>
                  <a:gd name="T0" fmla="*/ 22 w 434"/>
                  <a:gd name="T1" fmla="*/ 48 h 495"/>
                  <a:gd name="T2" fmla="*/ 146 w 434"/>
                  <a:gd name="T3" fmla="*/ 45 h 495"/>
                  <a:gd name="T4" fmla="*/ 200 w 434"/>
                  <a:gd name="T5" fmla="*/ 39 h 495"/>
                  <a:gd name="T6" fmla="*/ 275 w 434"/>
                  <a:gd name="T7" fmla="*/ 53 h 495"/>
                  <a:gd name="T8" fmla="*/ 317 w 434"/>
                  <a:gd name="T9" fmla="*/ 6 h 495"/>
                  <a:gd name="T10" fmla="*/ 337 w 434"/>
                  <a:gd name="T11" fmla="*/ 15 h 495"/>
                  <a:gd name="T12" fmla="*/ 340 w 434"/>
                  <a:gd name="T13" fmla="*/ 65 h 495"/>
                  <a:gd name="T14" fmla="*/ 382 w 434"/>
                  <a:gd name="T15" fmla="*/ 120 h 495"/>
                  <a:gd name="T16" fmla="*/ 397 w 434"/>
                  <a:gd name="T17" fmla="*/ 164 h 495"/>
                  <a:gd name="T18" fmla="*/ 413 w 434"/>
                  <a:gd name="T19" fmla="*/ 174 h 495"/>
                  <a:gd name="T20" fmla="*/ 427 w 434"/>
                  <a:gd name="T21" fmla="*/ 183 h 495"/>
                  <a:gd name="T22" fmla="*/ 434 w 434"/>
                  <a:gd name="T23" fmla="*/ 192 h 495"/>
                  <a:gd name="T24" fmla="*/ 404 w 434"/>
                  <a:gd name="T25" fmla="*/ 245 h 495"/>
                  <a:gd name="T26" fmla="*/ 394 w 434"/>
                  <a:gd name="T27" fmla="*/ 264 h 495"/>
                  <a:gd name="T28" fmla="*/ 388 w 434"/>
                  <a:gd name="T29" fmla="*/ 284 h 495"/>
                  <a:gd name="T30" fmla="*/ 386 w 434"/>
                  <a:gd name="T31" fmla="*/ 306 h 495"/>
                  <a:gd name="T32" fmla="*/ 397 w 434"/>
                  <a:gd name="T33" fmla="*/ 350 h 495"/>
                  <a:gd name="T34" fmla="*/ 402 w 434"/>
                  <a:gd name="T35" fmla="*/ 363 h 495"/>
                  <a:gd name="T36" fmla="*/ 408 w 434"/>
                  <a:gd name="T37" fmla="*/ 386 h 495"/>
                  <a:gd name="T38" fmla="*/ 414 w 434"/>
                  <a:gd name="T39" fmla="*/ 422 h 495"/>
                  <a:gd name="T40" fmla="*/ 416 w 434"/>
                  <a:gd name="T41" fmla="*/ 455 h 495"/>
                  <a:gd name="T42" fmla="*/ 397 w 434"/>
                  <a:gd name="T43" fmla="*/ 486 h 495"/>
                  <a:gd name="T44" fmla="*/ 357 w 434"/>
                  <a:gd name="T45" fmla="*/ 489 h 495"/>
                  <a:gd name="T46" fmla="*/ 307 w 434"/>
                  <a:gd name="T47" fmla="*/ 482 h 495"/>
                  <a:gd name="T48" fmla="*/ 257 w 434"/>
                  <a:gd name="T49" fmla="*/ 468 h 495"/>
                  <a:gd name="T50" fmla="*/ 223 w 434"/>
                  <a:gd name="T51" fmla="*/ 428 h 495"/>
                  <a:gd name="T52" fmla="*/ 206 w 434"/>
                  <a:gd name="T53" fmla="*/ 378 h 495"/>
                  <a:gd name="T54" fmla="*/ 181 w 434"/>
                  <a:gd name="T55" fmla="*/ 327 h 495"/>
                  <a:gd name="T56" fmla="*/ 152 w 434"/>
                  <a:gd name="T57" fmla="*/ 291 h 495"/>
                  <a:gd name="T58" fmla="*/ 79 w 434"/>
                  <a:gd name="T59" fmla="*/ 234 h 495"/>
                  <a:gd name="T60" fmla="*/ 14 w 434"/>
                  <a:gd name="T61" fmla="*/ 149 h 495"/>
                  <a:gd name="T62" fmla="*/ 1 w 434"/>
                  <a:gd name="T63" fmla="*/ 86 h 495"/>
                  <a:gd name="T64" fmla="*/ 20 w 434"/>
                  <a:gd name="T65" fmla="*/ 50 h 49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34"/>
                  <a:gd name="T100" fmla="*/ 0 h 495"/>
                  <a:gd name="T101" fmla="*/ 434 w 434"/>
                  <a:gd name="T102" fmla="*/ 495 h 49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34" h="495">
                    <a:moveTo>
                      <a:pt x="22" y="48"/>
                    </a:moveTo>
                    <a:cubicBezTo>
                      <a:pt x="39" y="51"/>
                      <a:pt x="116" y="46"/>
                      <a:pt x="146" y="45"/>
                    </a:cubicBezTo>
                    <a:cubicBezTo>
                      <a:pt x="176" y="44"/>
                      <a:pt x="179" y="38"/>
                      <a:pt x="200" y="39"/>
                    </a:cubicBezTo>
                    <a:cubicBezTo>
                      <a:pt x="221" y="40"/>
                      <a:pt x="256" y="58"/>
                      <a:pt x="275" y="53"/>
                    </a:cubicBezTo>
                    <a:cubicBezTo>
                      <a:pt x="294" y="48"/>
                      <a:pt x="307" y="12"/>
                      <a:pt x="317" y="6"/>
                    </a:cubicBezTo>
                    <a:cubicBezTo>
                      <a:pt x="327" y="0"/>
                      <a:pt x="333" y="5"/>
                      <a:pt x="337" y="15"/>
                    </a:cubicBezTo>
                    <a:cubicBezTo>
                      <a:pt x="341" y="25"/>
                      <a:pt x="332" y="47"/>
                      <a:pt x="340" y="65"/>
                    </a:cubicBezTo>
                    <a:cubicBezTo>
                      <a:pt x="344" y="75"/>
                      <a:pt x="377" y="113"/>
                      <a:pt x="382" y="120"/>
                    </a:cubicBezTo>
                    <a:cubicBezTo>
                      <a:pt x="385" y="133"/>
                      <a:pt x="384" y="159"/>
                      <a:pt x="397" y="164"/>
                    </a:cubicBezTo>
                    <a:cubicBezTo>
                      <a:pt x="401" y="171"/>
                      <a:pt x="406" y="170"/>
                      <a:pt x="413" y="174"/>
                    </a:cubicBezTo>
                    <a:cubicBezTo>
                      <a:pt x="416" y="176"/>
                      <a:pt x="427" y="183"/>
                      <a:pt x="427" y="183"/>
                    </a:cubicBezTo>
                    <a:cubicBezTo>
                      <a:pt x="430" y="188"/>
                      <a:pt x="431" y="187"/>
                      <a:pt x="434" y="192"/>
                    </a:cubicBezTo>
                    <a:cubicBezTo>
                      <a:pt x="433" y="207"/>
                      <a:pt x="419" y="235"/>
                      <a:pt x="404" y="245"/>
                    </a:cubicBezTo>
                    <a:cubicBezTo>
                      <a:pt x="403" y="249"/>
                      <a:pt x="394" y="264"/>
                      <a:pt x="394" y="264"/>
                    </a:cubicBezTo>
                    <a:cubicBezTo>
                      <a:pt x="389" y="272"/>
                      <a:pt x="392" y="276"/>
                      <a:pt x="388" y="284"/>
                    </a:cubicBezTo>
                    <a:cubicBezTo>
                      <a:pt x="386" y="289"/>
                      <a:pt x="386" y="306"/>
                      <a:pt x="386" y="306"/>
                    </a:cubicBezTo>
                    <a:cubicBezTo>
                      <a:pt x="386" y="326"/>
                      <a:pt x="396" y="330"/>
                      <a:pt x="397" y="350"/>
                    </a:cubicBezTo>
                    <a:cubicBezTo>
                      <a:pt x="398" y="354"/>
                      <a:pt x="402" y="363"/>
                      <a:pt x="402" y="363"/>
                    </a:cubicBezTo>
                    <a:cubicBezTo>
                      <a:pt x="403" y="372"/>
                      <a:pt x="403" y="379"/>
                      <a:pt x="408" y="386"/>
                    </a:cubicBezTo>
                    <a:cubicBezTo>
                      <a:pt x="410" y="398"/>
                      <a:pt x="411" y="410"/>
                      <a:pt x="414" y="422"/>
                    </a:cubicBezTo>
                    <a:cubicBezTo>
                      <a:pt x="415" y="433"/>
                      <a:pt x="413" y="444"/>
                      <a:pt x="416" y="455"/>
                    </a:cubicBezTo>
                    <a:cubicBezTo>
                      <a:pt x="415" y="474"/>
                      <a:pt x="409" y="474"/>
                      <a:pt x="397" y="486"/>
                    </a:cubicBezTo>
                    <a:cubicBezTo>
                      <a:pt x="369" y="485"/>
                      <a:pt x="376" y="495"/>
                      <a:pt x="357" y="489"/>
                    </a:cubicBezTo>
                    <a:cubicBezTo>
                      <a:pt x="340" y="485"/>
                      <a:pt x="323" y="489"/>
                      <a:pt x="307" y="482"/>
                    </a:cubicBezTo>
                    <a:cubicBezTo>
                      <a:pt x="293" y="477"/>
                      <a:pt x="272" y="472"/>
                      <a:pt x="257" y="468"/>
                    </a:cubicBezTo>
                    <a:cubicBezTo>
                      <a:pt x="244" y="458"/>
                      <a:pt x="231" y="443"/>
                      <a:pt x="223" y="428"/>
                    </a:cubicBezTo>
                    <a:cubicBezTo>
                      <a:pt x="215" y="413"/>
                      <a:pt x="213" y="395"/>
                      <a:pt x="206" y="378"/>
                    </a:cubicBezTo>
                    <a:cubicBezTo>
                      <a:pt x="199" y="361"/>
                      <a:pt x="190" y="341"/>
                      <a:pt x="181" y="327"/>
                    </a:cubicBezTo>
                    <a:cubicBezTo>
                      <a:pt x="172" y="313"/>
                      <a:pt x="169" y="306"/>
                      <a:pt x="152" y="291"/>
                    </a:cubicBezTo>
                    <a:cubicBezTo>
                      <a:pt x="135" y="276"/>
                      <a:pt x="102" y="258"/>
                      <a:pt x="79" y="234"/>
                    </a:cubicBezTo>
                    <a:cubicBezTo>
                      <a:pt x="56" y="210"/>
                      <a:pt x="27" y="174"/>
                      <a:pt x="14" y="149"/>
                    </a:cubicBezTo>
                    <a:cubicBezTo>
                      <a:pt x="1" y="124"/>
                      <a:pt x="0" y="102"/>
                      <a:pt x="1" y="86"/>
                    </a:cubicBezTo>
                    <a:cubicBezTo>
                      <a:pt x="2" y="70"/>
                      <a:pt x="16" y="58"/>
                      <a:pt x="20" y="50"/>
                    </a:cubicBezTo>
                  </a:path>
                </a:pathLst>
              </a:custGeom>
              <a:solidFill>
                <a:srgbClr val="CC0000">
                  <a:alpha val="50195"/>
                </a:srgbClr>
              </a:solidFill>
              <a:ln w="9525" cap="flat">
                <a:noFill/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522" name="Rectangle 329"/>
              <p:cNvSpPr>
                <a:spLocks noChangeAspect="1" noChangeArrowheads="1"/>
              </p:cNvSpPr>
              <p:nvPr/>
            </p:nvSpPr>
            <p:spPr bwMode="auto">
              <a:xfrm>
                <a:off x="1303" y="780"/>
                <a:ext cx="614" cy="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hu-HU" sz="1200" b="1">
                    <a:solidFill>
                      <a:srgbClr val="000000"/>
                    </a:solidFill>
                  </a:rPr>
                  <a:t>Sérülékeny</a:t>
                </a:r>
                <a:endParaRPr lang="en-US" sz="1200" b="1" baseline="30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523" name="Text Box 330"/>
              <p:cNvSpPr txBox="1">
                <a:spLocks noChangeAspect="1" noChangeArrowheads="1"/>
              </p:cNvSpPr>
              <p:nvPr/>
            </p:nvSpPr>
            <p:spPr bwMode="auto">
              <a:xfrm rot="2206741">
                <a:off x="1828" y="952"/>
                <a:ext cx="1115" cy="2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hu-HU" sz="1200" b="1"/>
                  <a:t>Szokásos célpont</a:t>
                </a:r>
                <a:endParaRPr lang="en-US" sz="1200" b="1"/>
              </a:p>
            </p:txBody>
          </p:sp>
          <p:sp>
            <p:nvSpPr>
              <p:cNvPr id="39524" name="Freeform 331"/>
              <p:cNvSpPr>
                <a:spLocks noChangeAspect="1"/>
              </p:cNvSpPr>
              <p:nvPr/>
            </p:nvSpPr>
            <p:spPr bwMode="auto">
              <a:xfrm rot="343210">
                <a:off x="1783" y="1548"/>
                <a:ext cx="263" cy="172"/>
              </a:xfrm>
              <a:custGeom>
                <a:avLst/>
                <a:gdLst>
                  <a:gd name="T0" fmla="*/ 201 w 347"/>
                  <a:gd name="T1" fmla="*/ 131 h 172"/>
                  <a:gd name="T2" fmla="*/ 324 w 347"/>
                  <a:gd name="T3" fmla="*/ 100 h 172"/>
                  <a:gd name="T4" fmla="*/ 339 w 347"/>
                  <a:gd name="T5" fmla="*/ 25 h 172"/>
                  <a:gd name="T6" fmla="*/ 312 w 347"/>
                  <a:gd name="T7" fmla="*/ 13 h 172"/>
                  <a:gd name="T8" fmla="*/ 281 w 347"/>
                  <a:gd name="T9" fmla="*/ 7 h 172"/>
                  <a:gd name="T10" fmla="*/ 224 w 347"/>
                  <a:gd name="T11" fmla="*/ 1 h 172"/>
                  <a:gd name="T12" fmla="*/ 139 w 347"/>
                  <a:gd name="T13" fmla="*/ 11 h 172"/>
                  <a:gd name="T14" fmla="*/ 61 w 347"/>
                  <a:gd name="T15" fmla="*/ 43 h 172"/>
                  <a:gd name="T16" fmla="*/ 23 w 347"/>
                  <a:gd name="T17" fmla="*/ 107 h 172"/>
                  <a:gd name="T18" fmla="*/ 9 w 347"/>
                  <a:gd name="T19" fmla="*/ 164 h 172"/>
                  <a:gd name="T20" fmla="*/ 80 w 347"/>
                  <a:gd name="T21" fmla="*/ 154 h 172"/>
                  <a:gd name="T22" fmla="*/ 212 w 347"/>
                  <a:gd name="T23" fmla="*/ 130 h 17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47"/>
                  <a:gd name="T37" fmla="*/ 0 h 172"/>
                  <a:gd name="T38" fmla="*/ 347 w 347"/>
                  <a:gd name="T39" fmla="*/ 172 h 17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47" h="172">
                    <a:moveTo>
                      <a:pt x="201" y="131"/>
                    </a:moveTo>
                    <a:cubicBezTo>
                      <a:pt x="213" y="122"/>
                      <a:pt x="301" y="118"/>
                      <a:pt x="324" y="100"/>
                    </a:cubicBezTo>
                    <a:cubicBezTo>
                      <a:pt x="347" y="82"/>
                      <a:pt x="341" y="40"/>
                      <a:pt x="339" y="25"/>
                    </a:cubicBezTo>
                    <a:cubicBezTo>
                      <a:pt x="334" y="22"/>
                      <a:pt x="317" y="15"/>
                      <a:pt x="312" y="13"/>
                    </a:cubicBezTo>
                    <a:cubicBezTo>
                      <a:pt x="309" y="11"/>
                      <a:pt x="281" y="7"/>
                      <a:pt x="281" y="7"/>
                    </a:cubicBezTo>
                    <a:cubicBezTo>
                      <a:pt x="276" y="0"/>
                      <a:pt x="232" y="2"/>
                      <a:pt x="224" y="1"/>
                    </a:cubicBezTo>
                    <a:cubicBezTo>
                      <a:pt x="164" y="2"/>
                      <a:pt x="192" y="1"/>
                      <a:pt x="139" y="11"/>
                    </a:cubicBezTo>
                    <a:cubicBezTo>
                      <a:pt x="104" y="18"/>
                      <a:pt x="88" y="16"/>
                      <a:pt x="61" y="43"/>
                    </a:cubicBezTo>
                    <a:cubicBezTo>
                      <a:pt x="44" y="60"/>
                      <a:pt x="31" y="85"/>
                      <a:pt x="23" y="107"/>
                    </a:cubicBezTo>
                    <a:cubicBezTo>
                      <a:pt x="14" y="124"/>
                      <a:pt x="0" y="156"/>
                      <a:pt x="9" y="164"/>
                    </a:cubicBezTo>
                    <a:cubicBezTo>
                      <a:pt x="18" y="172"/>
                      <a:pt x="46" y="160"/>
                      <a:pt x="80" y="154"/>
                    </a:cubicBezTo>
                    <a:cubicBezTo>
                      <a:pt x="114" y="148"/>
                      <a:pt x="185" y="135"/>
                      <a:pt x="212" y="130"/>
                    </a:cubicBezTo>
                  </a:path>
                </a:pathLst>
              </a:custGeom>
              <a:solidFill>
                <a:srgbClr val="CC0000">
                  <a:alpha val="50195"/>
                </a:srgbClr>
              </a:solidFill>
              <a:ln w="9525" cap="flat" cmpd="sng">
                <a:noFill/>
                <a:prstDash val="dash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525" name="Freeform 332"/>
              <p:cNvSpPr>
                <a:spLocks noChangeAspect="1"/>
              </p:cNvSpPr>
              <p:nvPr/>
            </p:nvSpPr>
            <p:spPr bwMode="auto">
              <a:xfrm>
                <a:off x="1135" y="896"/>
                <a:ext cx="175" cy="483"/>
              </a:xfrm>
              <a:custGeom>
                <a:avLst/>
                <a:gdLst>
                  <a:gd name="T0" fmla="*/ 103 w 118"/>
                  <a:gd name="T1" fmla="*/ 0 h 549"/>
                  <a:gd name="T2" fmla="*/ 28 w 118"/>
                  <a:gd name="T3" fmla="*/ 114 h 549"/>
                  <a:gd name="T4" fmla="*/ 1 w 118"/>
                  <a:gd name="T5" fmla="*/ 270 h 549"/>
                  <a:gd name="T6" fmla="*/ 34 w 118"/>
                  <a:gd name="T7" fmla="*/ 444 h 549"/>
                  <a:gd name="T8" fmla="*/ 118 w 118"/>
                  <a:gd name="T9" fmla="*/ 549 h 5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8"/>
                  <a:gd name="T16" fmla="*/ 0 h 549"/>
                  <a:gd name="T17" fmla="*/ 118 w 118"/>
                  <a:gd name="T18" fmla="*/ 549 h 5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8" h="549">
                    <a:moveTo>
                      <a:pt x="103" y="0"/>
                    </a:moveTo>
                    <a:cubicBezTo>
                      <a:pt x="91" y="19"/>
                      <a:pt x="45" y="69"/>
                      <a:pt x="28" y="114"/>
                    </a:cubicBezTo>
                    <a:cubicBezTo>
                      <a:pt x="11" y="159"/>
                      <a:pt x="0" y="215"/>
                      <a:pt x="1" y="270"/>
                    </a:cubicBezTo>
                    <a:cubicBezTo>
                      <a:pt x="2" y="325"/>
                      <a:pt x="15" y="398"/>
                      <a:pt x="34" y="444"/>
                    </a:cubicBezTo>
                    <a:cubicBezTo>
                      <a:pt x="53" y="490"/>
                      <a:pt x="100" y="527"/>
                      <a:pt x="118" y="549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26" name="Freeform 333"/>
              <p:cNvSpPr>
                <a:spLocks noChangeAspect="1"/>
              </p:cNvSpPr>
              <p:nvPr/>
            </p:nvSpPr>
            <p:spPr bwMode="auto">
              <a:xfrm rot="-3274071">
                <a:off x="1211" y="1225"/>
                <a:ext cx="403" cy="799"/>
              </a:xfrm>
              <a:custGeom>
                <a:avLst/>
                <a:gdLst>
                  <a:gd name="T0" fmla="*/ 103 w 118"/>
                  <a:gd name="T1" fmla="*/ 0 h 549"/>
                  <a:gd name="T2" fmla="*/ 28 w 118"/>
                  <a:gd name="T3" fmla="*/ 114 h 549"/>
                  <a:gd name="T4" fmla="*/ 1 w 118"/>
                  <a:gd name="T5" fmla="*/ 270 h 549"/>
                  <a:gd name="T6" fmla="*/ 34 w 118"/>
                  <a:gd name="T7" fmla="*/ 444 h 549"/>
                  <a:gd name="T8" fmla="*/ 118 w 118"/>
                  <a:gd name="T9" fmla="*/ 549 h 5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8"/>
                  <a:gd name="T16" fmla="*/ 0 h 549"/>
                  <a:gd name="T17" fmla="*/ 118 w 118"/>
                  <a:gd name="T18" fmla="*/ 549 h 5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8" h="549">
                    <a:moveTo>
                      <a:pt x="103" y="0"/>
                    </a:moveTo>
                    <a:cubicBezTo>
                      <a:pt x="91" y="19"/>
                      <a:pt x="45" y="69"/>
                      <a:pt x="28" y="114"/>
                    </a:cubicBezTo>
                    <a:cubicBezTo>
                      <a:pt x="11" y="159"/>
                      <a:pt x="0" y="215"/>
                      <a:pt x="1" y="270"/>
                    </a:cubicBezTo>
                    <a:cubicBezTo>
                      <a:pt x="2" y="325"/>
                      <a:pt x="15" y="398"/>
                      <a:pt x="34" y="444"/>
                    </a:cubicBezTo>
                    <a:cubicBezTo>
                      <a:pt x="53" y="490"/>
                      <a:pt x="100" y="527"/>
                      <a:pt x="118" y="549"/>
                    </a:cubicBezTo>
                  </a:path>
                </a:pathLst>
              </a:custGeom>
              <a:noFill/>
              <a:ln w="12700" cmpd="sng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527" name="AutoShape 334"/>
              <p:cNvSpPr>
                <a:spLocks noChangeAspect="1"/>
              </p:cNvSpPr>
              <p:nvPr/>
            </p:nvSpPr>
            <p:spPr bwMode="auto">
              <a:xfrm rot="-3249069">
                <a:off x="2139" y="767"/>
                <a:ext cx="56" cy="642"/>
              </a:xfrm>
              <a:prstGeom prst="rightBrace">
                <a:avLst>
                  <a:gd name="adj1" fmla="val 95536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Kép 4"/>
          <p:cNvPicPr>
            <a:picLocks noChangeAspect="1"/>
          </p:cNvPicPr>
          <p:nvPr/>
        </p:nvPicPr>
        <p:blipFill>
          <a:blip r:embed="rId2"/>
          <a:srcRect r="16502"/>
          <a:stretch>
            <a:fillRect/>
          </a:stretch>
        </p:blipFill>
        <p:spPr bwMode="auto">
          <a:xfrm>
            <a:off x="6237288" y="468313"/>
            <a:ext cx="1854200" cy="992187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20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9525">
            <a:noFill/>
            <a:miter lim="800000"/>
            <a:headEnd/>
            <a:tailEnd/>
          </a:ln>
        </p:spPr>
      </p:pic>
      <p:grpSp>
        <p:nvGrpSpPr>
          <p:cNvPr id="39938" name="Csoportba foglalás 506"/>
          <p:cNvGrpSpPr>
            <a:grpSpLocks/>
          </p:cNvGrpSpPr>
          <p:nvPr/>
        </p:nvGrpSpPr>
        <p:grpSpPr bwMode="auto">
          <a:xfrm>
            <a:off x="7053263" y="311150"/>
            <a:ext cx="593725" cy="885825"/>
            <a:chOff x="7092992" y="2586720"/>
            <a:chExt cx="1066948" cy="1521268"/>
          </a:xfrm>
        </p:grpSpPr>
        <p:sp>
          <p:nvSpPr>
            <p:cNvPr id="511" name="Henger 510"/>
            <p:cNvSpPr/>
            <p:nvPr/>
          </p:nvSpPr>
          <p:spPr bwMode="auto">
            <a:xfrm>
              <a:off x="7112961" y="2698499"/>
              <a:ext cx="91290" cy="158125"/>
            </a:xfrm>
            <a:prstGeom prst="can">
              <a:avLst/>
            </a:prstGeom>
            <a:gradFill flip="none" rotWithShape="1">
              <a:gsLst>
                <a:gs pos="0">
                  <a:schemeClr val="accent1">
                    <a:lumMod val="20000"/>
                    <a:lumOff val="80000"/>
                    <a:shade val="30000"/>
                    <a:satMod val="115000"/>
                  </a:schemeClr>
                </a:gs>
                <a:gs pos="50000">
                  <a:schemeClr val="accent1">
                    <a:lumMod val="20000"/>
                    <a:lumOff val="80000"/>
                    <a:shade val="67500"/>
                    <a:satMod val="115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900" b="1">
                <a:latin typeface="+mj-lt"/>
              </a:endParaRPr>
            </a:p>
          </p:txBody>
        </p:sp>
        <p:sp>
          <p:nvSpPr>
            <p:cNvPr id="512" name="Háromszög 511"/>
            <p:cNvSpPr/>
            <p:nvPr/>
          </p:nvSpPr>
          <p:spPr bwMode="auto">
            <a:xfrm>
              <a:off x="7092992" y="3925676"/>
              <a:ext cx="118691" cy="182312"/>
            </a:xfrm>
            <a:prstGeom prst="triangle">
              <a:avLst/>
            </a:prstGeom>
            <a:gradFill>
              <a:gsLst>
                <a:gs pos="0">
                  <a:srgbClr val="5E9EFF">
                    <a:alpha val="89000"/>
                  </a:srgbClr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hu-HU" sz="900" b="1">
                <a:latin typeface="+mj-lt"/>
              </a:endParaRPr>
            </a:p>
          </p:txBody>
        </p:sp>
        <p:cxnSp>
          <p:nvCxnSpPr>
            <p:cNvPr id="513" name="Egyenes összekötő 512"/>
            <p:cNvCxnSpPr/>
            <p:nvPr/>
          </p:nvCxnSpPr>
          <p:spPr bwMode="auto">
            <a:xfrm>
              <a:off x="7155754" y="2586720"/>
              <a:ext cx="0" cy="128136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4" name="Egyenes összekötő 513"/>
            <p:cNvCxnSpPr/>
            <p:nvPr/>
          </p:nvCxnSpPr>
          <p:spPr bwMode="auto">
            <a:xfrm flipH="1">
              <a:off x="7144342" y="2856623"/>
              <a:ext cx="8558" cy="1074157"/>
            </a:xfrm>
            <a:prstGeom prst="line">
              <a:avLst/>
            </a:prstGeom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7" name="Egyenes összekötő 516"/>
            <p:cNvCxnSpPr/>
            <p:nvPr/>
          </p:nvCxnSpPr>
          <p:spPr bwMode="auto">
            <a:xfrm flipH="1">
              <a:off x="7158606" y="2586720"/>
              <a:ext cx="1001334" cy="0"/>
            </a:xfrm>
            <a:prstGeom prst="line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939" name="Text Box 925"/>
          <p:cNvSpPr txBox="1">
            <a:spLocks noChangeAspect="1" noChangeArrowheads="1"/>
          </p:cNvSpPr>
          <p:nvPr/>
        </p:nvSpPr>
        <p:spPr bwMode="auto">
          <a:xfrm>
            <a:off x="6858000" y="1196975"/>
            <a:ext cx="4445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hu-HU" altLang="hu-HU" sz="900" b="1">
                <a:solidFill>
                  <a:srgbClr val="0D0D0D"/>
                </a:solidFill>
                <a:latin typeface="Optima HU Rg"/>
              </a:rPr>
              <a:t>MBH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12" name="Freeform 929"/>
          <p:cNvSpPr>
            <a:spLocks noChangeAspect="1"/>
          </p:cNvSpPr>
          <p:nvPr/>
        </p:nvSpPr>
        <p:spPr bwMode="auto">
          <a:xfrm rot="16200000">
            <a:off x="7026276" y="1082675"/>
            <a:ext cx="120650" cy="149225"/>
          </a:xfrm>
          <a:custGeom>
            <a:avLst/>
            <a:gdLst>
              <a:gd name="T0" fmla="*/ 144463 w 426"/>
              <a:gd name="T1" fmla="*/ 71282 h 531"/>
              <a:gd name="T2" fmla="*/ 40016 w 426"/>
              <a:gd name="T3" fmla="*/ 3040 h 531"/>
              <a:gd name="T4" fmla="*/ 0 w 426"/>
              <a:gd name="T5" fmla="*/ 89187 h 531"/>
              <a:gd name="T6" fmla="*/ 39676 w 426"/>
              <a:gd name="T7" fmla="*/ 176348 h 531"/>
              <a:gd name="T8" fmla="*/ 144463 w 426"/>
              <a:gd name="T9" fmla="*/ 107768 h 5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6" h="531">
                <a:moveTo>
                  <a:pt x="426" y="211"/>
                </a:moveTo>
                <a:cubicBezTo>
                  <a:pt x="375" y="177"/>
                  <a:pt x="189" y="0"/>
                  <a:pt x="118" y="9"/>
                </a:cubicBezTo>
                <a:cubicBezTo>
                  <a:pt x="47" y="18"/>
                  <a:pt x="0" y="179"/>
                  <a:pt x="0" y="264"/>
                </a:cubicBezTo>
                <a:cubicBezTo>
                  <a:pt x="0" y="349"/>
                  <a:pt x="46" y="513"/>
                  <a:pt x="117" y="522"/>
                </a:cubicBezTo>
                <a:cubicBezTo>
                  <a:pt x="188" y="531"/>
                  <a:pt x="362" y="361"/>
                  <a:pt x="426" y="319"/>
                </a:cubicBezTo>
              </a:path>
            </a:pathLst>
          </a:custGeom>
          <a:solidFill>
            <a:srgbClr val="65D7FF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 sz="900" b="1">
              <a:latin typeface="+mj-lt"/>
              <a:cs typeface="Arial" panose="020B0604020202020204" pitchFamily="34" charset="0"/>
            </a:endParaRPr>
          </a:p>
        </p:txBody>
      </p:sp>
      <p:sp>
        <p:nvSpPr>
          <p:cNvPr id="39941" name="Szövegdoboz 264"/>
          <p:cNvSpPr txBox="1">
            <a:spLocks noChangeArrowheads="1"/>
          </p:cNvSpPr>
          <p:nvPr/>
        </p:nvSpPr>
        <p:spPr bwMode="auto">
          <a:xfrm>
            <a:off x="6315075" y="0"/>
            <a:ext cx="17573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hu-HU" altLang="hu-HU" sz="800" b="1" i="1">
                <a:solidFill>
                  <a:srgbClr val="33D600"/>
                </a:solidFill>
                <a:latin typeface="Optima HU Rg"/>
              </a:rPr>
              <a:t>AAV2.5-syn-ChR2-EYFP:  IL-PrL</a:t>
            </a:r>
          </a:p>
        </p:txBody>
      </p:sp>
      <p:sp>
        <p:nvSpPr>
          <p:cNvPr id="39942" name="Szövegdoboz 264"/>
          <p:cNvSpPr txBox="1">
            <a:spLocks noChangeArrowheads="1"/>
          </p:cNvSpPr>
          <p:nvPr/>
        </p:nvSpPr>
        <p:spPr bwMode="auto">
          <a:xfrm>
            <a:off x="7591425" y="200025"/>
            <a:ext cx="1552575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 typeface="Arial" charset="0"/>
              <a:buNone/>
            </a:pPr>
            <a:r>
              <a:rPr lang="hu-HU" altLang="hu-HU" sz="900" b="1">
                <a:solidFill>
                  <a:srgbClr val="00B0F0"/>
                </a:solidFill>
                <a:latin typeface="Optima HU Rg"/>
              </a:rPr>
              <a:t>Photostimulation: MBH</a:t>
            </a:r>
          </a:p>
        </p:txBody>
      </p:sp>
      <p:sp>
        <p:nvSpPr>
          <p:cNvPr id="497" name="Szabadkézi sokszög 507"/>
          <p:cNvSpPr/>
          <p:nvPr/>
        </p:nvSpPr>
        <p:spPr bwMode="auto">
          <a:xfrm>
            <a:off x="6645275" y="858838"/>
            <a:ext cx="441325" cy="269875"/>
          </a:xfrm>
          <a:custGeom>
            <a:avLst/>
            <a:gdLst>
              <a:gd name="connsiteX0" fmla="*/ 0 w 1657350"/>
              <a:gd name="connsiteY0" fmla="*/ 0 h 1533525"/>
              <a:gd name="connsiteX1" fmla="*/ 47625 w 1657350"/>
              <a:gd name="connsiteY1" fmla="*/ 190500 h 1533525"/>
              <a:gd name="connsiteX2" fmla="*/ 247650 w 1657350"/>
              <a:gd name="connsiteY2" fmla="*/ 485775 h 1533525"/>
              <a:gd name="connsiteX3" fmla="*/ 647700 w 1657350"/>
              <a:gd name="connsiteY3" fmla="*/ 866775 h 1533525"/>
              <a:gd name="connsiteX4" fmla="*/ 1362075 w 1657350"/>
              <a:gd name="connsiteY4" fmla="*/ 1400175 h 1533525"/>
              <a:gd name="connsiteX5" fmla="*/ 1657350 w 1657350"/>
              <a:gd name="connsiteY5" fmla="*/ 1533525 h 1533525"/>
              <a:gd name="connsiteX6" fmla="*/ 1657350 w 1657350"/>
              <a:gd name="connsiteY6" fmla="*/ 1533525 h 1533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57350" h="1533525">
                <a:moveTo>
                  <a:pt x="0" y="0"/>
                </a:moveTo>
                <a:cubicBezTo>
                  <a:pt x="3175" y="54768"/>
                  <a:pt x="6350" y="109537"/>
                  <a:pt x="47625" y="190500"/>
                </a:cubicBezTo>
                <a:cubicBezTo>
                  <a:pt x="88900" y="271463"/>
                  <a:pt x="147638" y="373063"/>
                  <a:pt x="247650" y="485775"/>
                </a:cubicBezTo>
                <a:cubicBezTo>
                  <a:pt x="347663" y="598488"/>
                  <a:pt x="461962" y="714375"/>
                  <a:pt x="647700" y="866775"/>
                </a:cubicBezTo>
                <a:cubicBezTo>
                  <a:pt x="833438" y="1019175"/>
                  <a:pt x="1193800" y="1289050"/>
                  <a:pt x="1362075" y="1400175"/>
                </a:cubicBezTo>
                <a:cubicBezTo>
                  <a:pt x="1530350" y="1511300"/>
                  <a:pt x="1657350" y="1533525"/>
                  <a:pt x="1657350" y="1533525"/>
                </a:cubicBezTo>
                <a:lnTo>
                  <a:pt x="1657350" y="1533525"/>
                </a:lnTo>
              </a:path>
            </a:pathLst>
          </a:cu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 sz="900" b="1"/>
          </a:p>
        </p:txBody>
      </p:sp>
      <p:pic>
        <p:nvPicPr>
          <p:cNvPr id="39944" name="Picture 2" descr="http://previews.123rf.com/images/tor00722/tor007221404/tor00722140400012/27319605-syringe-icon-injection-needle-vaccine-medical-isolated-vaccination-health-medicine-shot-hospital-dis-Stock-Illustrati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750942">
            <a:off x="6507957" y="207169"/>
            <a:ext cx="29845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05" name="Egyenes összekötő 509"/>
          <p:cNvCxnSpPr/>
          <p:nvPr/>
        </p:nvCxnSpPr>
        <p:spPr bwMode="auto">
          <a:xfrm>
            <a:off x="6654800" y="447675"/>
            <a:ext cx="4763" cy="269875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6" name="Oval 909"/>
          <p:cNvSpPr>
            <a:spLocks noChangeAspect="1" noChangeArrowheads="1"/>
          </p:cNvSpPr>
          <p:nvPr/>
        </p:nvSpPr>
        <p:spPr bwMode="auto">
          <a:xfrm>
            <a:off x="6608763" y="693738"/>
            <a:ext cx="100012" cy="212725"/>
          </a:xfrm>
          <a:prstGeom prst="ellipse">
            <a:avLst/>
          </a:prstGeom>
          <a:solidFill>
            <a:srgbClr val="00FF00"/>
          </a:solidFill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None/>
            </a:pPr>
            <a:endParaRPr lang="hu-HU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947" name="Text Box 925"/>
          <p:cNvSpPr txBox="1">
            <a:spLocks noChangeAspect="1" noChangeArrowheads="1"/>
          </p:cNvSpPr>
          <p:nvPr/>
        </p:nvSpPr>
        <p:spPr bwMode="auto">
          <a:xfrm>
            <a:off x="6618288" y="587375"/>
            <a:ext cx="3952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None/>
            </a:pPr>
            <a:r>
              <a:rPr lang="hu-HU" altLang="hu-HU" sz="1000" b="1">
                <a:solidFill>
                  <a:srgbClr val="0D0D0D"/>
                </a:solidFill>
                <a:latin typeface="Optima HU Rg"/>
              </a:rPr>
              <a:t>PrL</a:t>
            </a:r>
          </a:p>
          <a:p>
            <a:pPr>
              <a:buFont typeface="Arial" charset="0"/>
              <a:buNone/>
            </a:pPr>
            <a:r>
              <a:rPr lang="hu-HU" altLang="hu-HU" sz="1000" b="1">
                <a:solidFill>
                  <a:srgbClr val="0D0D0D"/>
                </a:solidFill>
                <a:latin typeface="Optima HU Rg"/>
              </a:rPr>
              <a:t>IL</a:t>
            </a:r>
            <a:endParaRPr lang="en-US" altLang="hu-HU" sz="10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204" name="Text Box 268"/>
          <p:cNvSpPr txBox="1">
            <a:spLocks noChangeArrowheads="1"/>
          </p:cNvSpPr>
          <p:nvPr/>
        </p:nvSpPr>
        <p:spPr bwMode="auto">
          <a:xfrm>
            <a:off x="3295650" y="1074738"/>
            <a:ext cx="3435350" cy="1465262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hu-HU">
              <a:solidFill>
                <a:srgbClr val="FFFFCC"/>
              </a:solidFill>
            </a:endParaRPr>
          </a:p>
          <a:p>
            <a:pPr algn="ctr"/>
            <a:r>
              <a:rPr lang="hu-HU">
                <a:solidFill>
                  <a:srgbClr val="FFFFCC"/>
                </a:solidFill>
              </a:rPr>
              <a:t>„Gátló kontroll hipotézis” </a:t>
            </a:r>
          </a:p>
          <a:p>
            <a:pPr algn="ctr"/>
            <a:r>
              <a:rPr lang="hu-HU">
                <a:solidFill>
                  <a:srgbClr val="FFFFCC"/>
                </a:solidFill>
              </a:rPr>
              <a:t>helyett</a:t>
            </a:r>
          </a:p>
          <a:p>
            <a:pPr algn="ctr"/>
            <a:r>
              <a:rPr lang="hu-HU">
                <a:solidFill>
                  <a:srgbClr val="FFFFCC"/>
                </a:solidFill>
              </a:rPr>
              <a:t>  „Célirányos kontroll hipotézis”  </a:t>
            </a:r>
          </a:p>
          <a:p>
            <a:pPr algn="ctr"/>
            <a:endParaRPr lang="en-US">
              <a:solidFill>
                <a:srgbClr val="FFFFCC"/>
              </a:solidFill>
            </a:endParaRPr>
          </a:p>
        </p:txBody>
      </p:sp>
      <p:sp>
        <p:nvSpPr>
          <p:cNvPr id="39949" name="Szövegdoboz 17"/>
          <p:cNvSpPr txBox="1">
            <a:spLocks noChangeArrowheads="1"/>
          </p:cNvSpPr>
          <p:nvPr/>
        </p:nvSpPr>
        <p:spPr bwMode="auto">
          <a:xfrm>
            <a:off x="550863" y="211138"/>
            <a:ext cx="28559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4400" b="1">
                <a:solidFill>
                  <a:srgbClr val="CEA60D"/>
                </a:solidFill>
                <a:latin typeface="Optima HU Bd"/>
              </a:rPr>
              <a:t>Kitekintés</a:t>
            </a:r>
            <a:endParaRPr lang="en-US" sz="2400" b="1">
              <a:latin typeface="Optima HU Bd"/>
            </a:endParaRPr>
          </a:p>
        </p:txBody>
      </p:sp>
      <p:sp>
        <p:nvSpPr>
          <p:cNvPr id="39950" name="Text Box 1078"/>
          <p:cNvSpPr txBox="1">
            <a:spLocks noChangeArrowheads="1"/>
          </p:cNvSpPr>
          <p:nvPr/>
        </p:nvSpPr>
        <p:spPr bwMode="auto">
          <a:xfrm>
            <a:off x="1530350" y="4037013"/>
            <a:ext cx="9779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hu-HU" altLang="en-US" sz="900" b="1">
                <a:solidFill>
                  <a:srgbClr val="0D0D0D"/>
                </a:solidFill>
                <a:latin typeface="Optima HU Rg"/>
              </a:rPr>
              <a:t>1      2     3      4</a:t>
            </a:r>
          </a:p>
          <a:p>
            <a:pPr algn="ctr" eaLnBrk="0" hangingPunct="0">
              <a:buFont typeface="Arial" charset="0"/>
              <a:buNone/>
            </a:pPr>
            <a:r>
              <a:rPr lang="hu-HU" altLang="en-US" sz="900" b="1">
                <a:solidFill>
                  <a:srgbClr val="0D0D0D"/>
                </a:solidFill>
                <a:latin typeface="Optima HU Rg"/>
              </a:rPr>
              <a:t>trial No.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951" name="Text Box 1079"/>
          <p:cNvSpPr txBox="1">
            <a:spLocks noChangeArrowheads="1"/>
          </p:cNvSpPr>
          <p:nvPr/>
        </p:nvSpPr>
        <p:spPr bwMode="auto">
          <a:xfrm>
            <a:off x="3016250" y="4037013"/>
            <a:ext cx="9779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hu-HU" altLang="en-US" sz="900" b="1">
                <a:solidFill>
                  <a:srgbClr val="0D0D0D"/>
                </a:solidFill>
                <a:latin typeface="Optima HU Rg"/>
              </a:rPr>
              <a:t>1      2     3      4</a:t>
            </a:r>
          </a:p>
          <a:p>
            <a:pPr algn="ctr" eaLnBrk="0" hangingPunct="0">
              <a:buFont typeface="Arial" charset="0"/>
              <a:buNone/>
            </a:pPr>
            <a:r>
              <a:rPr lang="hu-HU" altLang="en-US" sz="900" b="1">
                <a:solidFill>
                  <a:srgbClr val="0D0D0D"/>
                </a:solidFill>
                <a:latin typeface="Optima HU Rg"/>
              </a:rPr>
              <a:t>trial No.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952" name="Text Box 1080"/>
          <p:cNvSpPr txBox="1">
            <a:spLocks noChangeArrowheads="1"/>
          </p:cNvSpPr>
          <p:nvPr/>
        </p:nvSpPr>
        <p:spPr bwMode="auto">
          <a:xfrm>
            <a:off x="4513263" y="4037013"/>
            <a:ext cx="9779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hu-HU" altLang="en-US" sz="900" b="1">
                <a:solidFill>
                  <a:srgbClr val="0D0D0D"/>
                </a:solidFill>
                <a:latin typeface="Optima HU Rg"/>
              </a:rPr>
              <a:t>1      2     3      4</a:t>
            </a:r>
          </a:p>
          <a:p>
            <a:pPr algn="ctr" eaLnBrk="0" hangingPunct="0">
              <a:buFont typeface="Arial" charset="0"/>
              <a:buNone/>
            </a:pPr>
            <a:r>
              <a:rPr lang="hu-HU" altLang="en-US" sz="900" b="1">
                <a:solidFill>
                  <a:srgbClr val="0D0D0D"/>
                </a:solidFill>
                <a:latin typeface="Optima HU Rg"/>
              </a:rPr>
              <a:t>trial No.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953" name="Text Box 1081"/>
          <p:cNvSpPr txBox="1">
            <a:spLocks noChangeArrowheads="1"/>
          </p:cNvSpPr>
          <p:nvPr/>
        </p:nvSpPr>
        <p:spPr bwMode="auto">
          <a:xfrm>
            <a:off x="5953125" y="4037013"/>
            <a:ext cx="977900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hu-HU" altLang="en-US" sz="900" b="1">
                <a:solidFill>
                  <a:srgbClr val="0D0D0D"/>
                </a:solidFill>
                <a:latin typeface="Optima HU Rg"/>
              </a:rPr>
              <a:t>1      2     3      4</a:t>
            </a:r>
          </a:p>
          <a:p>
            <a:pPr algn="ctr" eaLnBrk="0" hangingPunct="0">
              <a:buFont typeface="Arial" charset="0"/>
              <a:buNone/>
            </a:pPr>
            <a:r>
              <a:rPr lang="hu-HU" altLang="en-US" sz="900" b="1">
                <a:solidFill>
                  <a:srgbClr val="0D0D0D"/>
                </a:solidFill>
                <a:latin typeface="Optima HU Rg"/>
              </a:rPr>
              <a:t>trial No.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954" name="Rectangle 1083"/>
          <p:cNvSpPr>
            <a:spLocks noChangeArrowheads="1"/>
          </p:cNvSpPr>
          <p:nvPr/>
        </p:nvSpPr>
        <p:spPr bwMode="auto">
          <a:xfrm>
            <a:off x="1817688" y="2974975"/>
            <a:ext cx="179387" cy="1073150"/>
          </a:xfrm>
          <a:prstGeom prst="rect">
            <a:avLst/>
          </a:prstGeom>
          <a:solidFill>
            <a:srgbClr val="69D8FF"/>
          </a:solidFill>
          <a:ln w="9525" algn="ctr">
            <a:solidFill>
              <a:srgbClr val="69D8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 typeface="Arial" charset="0"/>
              <a:buNone/>
            </a:pP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955" name="Rectangle 1084"/>
          <p:cNvSpPr>
            <a:spLocks noChangeArrowheads="1"/>
          </p:cNvSpPr>
          <p:nvPr/>
        </p:nvSpPr>
        <p:spPr bwMode="auto">
          <a:xfrm>
            <a:off x="2290763" y="2974975"/>
            <a:ext cx="179387" cy="1073150"/>
          </a:xfrm>
          <a:prstGeom prst="rect">
            <a:avLst/>
          </a:prstGeom>
          <a:solidFill>
            <a:srgbClr val="69D8FF"/>
          </a:solidFill>
          <a:ln w="9525" algn="ctr">
            <a:solidFill>
              <a:srgbClr val="69D8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 typeface="Arial" charset="0"/>
              <a:buNone/>
            </a:pP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956" name="Line 1085"/>
          <p:cNvSpPr>
            <a:spLocks noChangeShapeType="1"/>
          </p:cNvSpPr>
          <p:nvPr/>
        </p:nvSpPr>
        <p:spPr bwMode="auto">
          <a:xfrm>
            <a:off x="1573213" y="4048125"/>
            <a:ext cx="7191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7" name="Freeform 1086"/>
          <p:cNvSpPr>
            <a:spLocks/>
          </p:cNvSpPr>
          <p:nvPr/>
        </p:nvSpPr>
        <p:spPr bwMode="auto">
          <a:xfrm>
            <a:off x="1671638" y="3506788"/>
            <a:ext cx="708025" cy="430212"/>
          </a:xfrm>
          <a:custGeom>
            <a:avLst/>
            <a:gdLst>
              <a:gd name="T0" fmla="*/ 0 w 446"/>
              <a:gd name="T1" fmla="*/ 430212 h 271"/>
              <a:gd name="T2" fmla="*/ 236538 w 446"/>
              <a:gd name="T3" fmla="*/ 158750 h 271"/>
              <a:gd name="T4" fmla="*/ 476250 w 446"/>
              <a:gd name="T5" fmla="*/ 406400 h 271"/>
              <a:gd name="T6" fmla="*/ 708025 w 446"/>
              <a:gd name="T7" fmla="*/ 0 h 271"/>
              <a:gd name="T8" fmla="*/ 0 60000 65536"/>
              <a:gd name="T9" fmla="*/ 0 60000 65536"/>
              <a:gd name="T10" fmla="*/ 0 60000 65536"/>
              <a:gd name="T11" fmla="*/ 0 60000 65536"/>
              <a:gd name="T12" fmla="*/ 0 w 446"/>
              <a:gd name="T13" fmla="*/ 0 h 271"/>
              <a:gd name="T14" fmla="*/ 446 w 446"/>
              <a:gd name="T15" fmla="*/ 271 h 27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6" h="271">
                <a:moveTo>
                  <a:pt x="0" y="271"/>
                </a:moveTo>
                <a:lnTo>
                  <a:pt x="149" y="100"/>
                </a:lnTo>
                <a:lnTo>
                  <a:pt x="300" y="256"/>
                </a:lnTo>
                <a:lnTo>
                  <a:pt x="446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58" name="Line 1087"/>
          <p:cNvSpPr>
            <a:spLocks noChangeShapeType="1"/>
          </p:cNvSpPr>
          <p:nvPr/>
        </p:nvSpPr>
        <p:spPr bwMode="auto">
          <a:xfrm>
            <a:off x="1573213" y="4048125"/>
            <a:ext cx="9572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59" name="Line 1088"/>
          <p:cNvSpPr>
            <a:spLocks noChangeShapeType="1"/>
          </p:cNvSpPr>
          <p:nvPr/>
        </p:nvSpPr>
        <p:spPr bwMode="auto">
          <a:xfrm>
            <a:off x="1576388" y="2965450"/>
            <a:ext cx="0" cy="1082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0" name="Line 1089"/>
          <p:cNvSpPr>
            <a:spLocks noChangeShapeType="1"/>
          </p:cNvSpPr>
          <p:nvPr/>
        </p:nvSpPr>
        <p:spPr bwMode="auto">
          <a:xfrm>
            <a:off x="1550988" y="4048125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1" name="Line 1090"/>
          <p:cNvSpPr>
            <a:spLocks noChangeShapeType="1"/>
          </p:cNvSpPr>
          <p:nvPr/>
        </p:nvSpPr>
        <p:spPr bwMode="auto">
          <a:xfrm>
            <a:off x="1550988" y="3775075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2" name="Line 1091"/>
          <p:cNvSpPr>
            <a:spLocks noChangeShapeType="1"/>
          </p:cNvSpPr>
          <p:nvPr/>
        </p:nvSpPr>
        <p:spPr bwMode="auto">
          <a:xfrm>
            <a:off x="1550988" y="3511550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3" name="Line 1092"/>
          <p:cNvSpPr>
            <a:spLocks noChangeShapeType="1"/>
          </p:cNvSpPr>
          <p:nvPr/>
        </p:nvSpPr>
        <p:spPr bwMode="auto">
          <a:xfrm>
            <a:off x="1550988" y="3238500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4" name="Line 1093"/>
          <p:cNvSpPr>
            <a:spLocks noChangeShapeType="1"/>
          </p:cNvSpPr>
          <p:nvPr/>
        </p:nvSpPr>
        <p:spPr bwMode="auto">
          <a:xfrm>
            <a:off x="1550988" y="2965450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65" name="Rectangle 1094"/>
          <p:cNvSpPr>
            <a:spLocks noChangeArrowheads="1"/>
          </p:cNvSpPr>
          <p:nvPr/>
        </p:nvSpPr>
        <p:spPr bwMode="auto">
          <a:xfrm>
            <a:off x="1458913" y="3979863"/>
            <a:ext cx="635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en-US" altLang="en-US" sz="900" b="1">
                <a:solidFill>
                  <a:srgbClr val="000000"/>
                </a:solidFill>
                <a:latin typeface="Optima HU Rg"/>
              </a:rPr>
              <a:t>0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966" name="Rectangle 1095"/>
          <p:cNvSpPr>
            <a:spLocks noChangeArrowheads="1"/>
          </p:cNvSpPr>
          <p:nvPr/>
        </p:nvSpPr>
        <p:spPr bwMode="auto">
          <a:xfrm>
            <a:off x="1458913" y="3706813"/>
            <a:ext cx="635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en-US" altLang="en-US" sz="900" b="1">
                <a:solidFill>
                  <a:srgbClr val="000000"/>
                </a:solidFill>
                <a:latin typeface="Optima HU Rg"/>
              </a:rPr>
              <a:t>1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967" name="Rectangle 1096"/>
          <p:cNvSpPr>
            <a:spLocks noChangeArrowheads="1"/>
          </p:cNvSpPr>
          <p:nvPr/>
        </p:nvSpPr>
        <p:spPr bwMode="auto">
          <a:xfrm>
            <a:off x="1458913" y="3443288"/>
            <a:ext cx="635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en-US" altLang="en-US" sz="900" b="1">
                <a:solidFill>
                  <a:srgbClr val="000000"/>
                </a:solidFill>
                <a:latin typeface="Optima HU Rg"/>
              </a:rPr>
              <a:t>2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968" name="Rectangle 1097"/>
          <p:cNvSpPr>
            <a:spLocks noChangeArrowheads="1"/>
          </p:cNvSpPr>
          <p:nvPr/>
        </p:nvSpPr>
        <p:spPr bwMode="auto">
          <a:xfrm>
            <a:off x="1458913" y="3170238"/>
            <a:ext cx="635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en-US" altLang="en-US" sz="900" b="1">
                <a:solidFill>
                  <a:srgbClr val="000000"/>
                </a:solidFill>
                <a:latin typeface="Optima HU Rg"/>
              </a:rPr>
              <a:t>3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969" name="Rectangle 1098"/>
          <p:cNvSpPr>
            <a:spLocks noChangeArrowheads="1"/>
          </p:cNvSpPr>
          <p:nvPr/>
        </p:nvSpPr>
        <p:spPr bwMode="auto">
          <a:xfrm>
            <a:off x="1458913" y="2897188"/>
            <a:ext cx="635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en-US" altLang="en-US" sz="900" b="1">
                <a:solidFill>
                  <a:srgbClr val="000000"/>
                </a:solidFill>
                <a:latin typeface="Optima HU Rg"/>
              </a:rPr>
              <a:t>4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970" name="Line 1099"/>
          <p:cNvSpPr>
            <a:spLocks noChangeShapeType="1"/>
          </p:cNvSpPr>
          <p:nvPr/>
        </p:nvSpPr>
        <p:spPr bwMode="auto">
          <a:xfrm flipV="1">
            <a:off x="1671638" y="3879850"/>
            <a:ext cx="0" cy="587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1" name="Line 1100"/>
          <p:cNvSpPr>
            <a:spLocks noChangeShapeType="1"/>
          </p:cNvSpPr>
          <p:nvPr/>
        </p:nvSpPr>
        <p:spPr bwMode="auto">
          <a:xfrm flipV="1">
            <a:off x="1908175" y="3535363"/>
            <a:ext cx="0" cy="1349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2" name="Line 1101"/>
          <p:cNvSpPr>
            <a:spLocks noChangeShapeType="1"/>
          </p:cNvSpPr>
          <p:nvPr/>
        </p:nvSpPr>
        <p:spPr bwMode="auto">
          <a:xfrm flipV="1">
            <a:off x="2144713" y="3854450"/>
            <a:ext cx="0" cy="587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3" name="Line 1102"/>
          <p:cNvSpPr>
            <a:spLocks noChangeShapeType="1"/>
          </p:cNvSpPr>
          <p:nvPr/>
        </p:nvSpPr>
        <p:spPr bwMode="auto">
          <a:xfrm flipV="1">
            <a:off x="2381250" y="3375025"/>
            <a:ext cx="0" cy="1349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74" name="Text Box 1103"/>
          <p:cNvSpPr txBox="1">
            <a:spLocks noChangeArrowheads="1"/>
          </p:cNvSpPr>
          <p:nvPr/>
        </p:nvSpPr>
        <p:spPr bwMode="auto">
          <a:xfrm>
            <a:off x="2251075" y="2900363"/>
            <a:ext cx="2730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hu-HU" altLang="en-US">
                <a:solidFill>
                  <a:srgbClr val="0D0D0D"/>
                </a:solidFill>
                <a:latin typeface="Optima HU Rg"/>
              </a:rPr>
              <a:t>*</a:t>
            </a:r>
            <a:endParaRPr lang="en-US" altLang="en-US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975" name="Text Box 1104"/>
          <p:cNvSpPr txBox="1">
            <a:spLocks noChangeArrowheads="1"/>
          </p:cNvSpPr>
          <p:nvPr/>
        </p:nvSpPr>
        <p:spPr bwMode="auto">
          <a:xfrm>
            <a:off x="1774825" y="2900363"/>
            <a:ext cx="2730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hu-HU" altLang="en-US">
                <a:solidFill>
                  <a:srgbClr val="0D0D0D"/>
                </a:solidFill>
                <a:latin typeface="Optima HU Rg"/>
              </a:rPr>
              <a:t>*</a:t>
            </a:r>
            <a:endParaRPr lang="en-US" altLang="en-US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976" name="Rectangle 1105"/>
          <p:cNvSpPr>
            <a:spLocks noChangeArrowheads="1"/>
          </p:cNvSpPr>
          <p:nvPr/>
        </p:nvSpPr>
        <p:spPr bwMode="auto">
          <a:xfrm>
            <a:off x="1871663" y="3632200"/>
            <a:ext cx="71437" cy="7143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 typeface="Arial" charset="0"/>
              <a:buNone/>
            </a:pP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977" name="Rectangle 1106"/>
          <p:cNvSpPr>
            <a:spLocks noChangeArrowheads="1"/>
          </p:cNvSpPr>
          <p:nvPr/>
        </p:nvSpPr>
        <p:spPr bwMode="auto">
          <a:xfrm>
            <a:off x="2344738" y="3473450"/>
            <a:ext cx="71437" cy="7143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 typeface="Arial" charset="0"/>
              <a:buNone/>
            </a:pP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978" name="Rectangle 1107"/>
          <p:cNvSpPr>
            <a:spLocks noChangeArrowheads="1"/>
          </p:cNvSpPr>
          <p:nvPr/>
        </p:nvSpPr>
        <p:spPr bwMode="auto">
          <a:xfrm>
            <a:off x="2108200" y="3879850"/>
            <a:ext cx="71438" cy="7143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Font typeface="Arial" charset="0"/>
              <a:buNone/>
            </a:pPr>
            <a:endParaRPr lang="en-US" altLang="en-US" sz="900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979" name="Rectangle 1108"/>
          <p:cNvSpPr>
            <a:spLocks noChangeArrowheads="1"/>
          </p:cNvSpPr>
          <p:nvPr/>
        </p:nvSpPr>
        <p:spPr bwMode="auto">
          <a:xfrm>
            <a:off x="1635125" y="3903663"/>
            <a:ext cx="71438" cy="71437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Font typeface="Arial" charset="0"/>
              <a:buNone/>
            </a:pPr>
            <a:endParaRPr lang="en-US" altLang="en-US" sz="900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980" name="Rectangle 1109"/>
          <p:cNvSpPr>
            <a:spLocks noChangeArrowheads="1"/>
          </p:cNvSpPr>
          <p:nvPr/>
        </p:nvSpPr>
        <p:spPr bwMode="auto">
          <a:xfrm>
            <a:off x="3297238" y="2974975"/>
            <a:ext cx="179387" cy="1073150"/>
          </a:xfrm>
          <a:prstGeom prst="rect">
            <a:avLst/>
          </a:prstGeom>
          <a:solidFill>
            <a:srgbClr val="69D8FF"/>
          </a:solidFill>
          <a:ln w="9525" algn="ctr">
            <a:solidFill>
              <a:srgbClr val="69D8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Font typeface="Arial" charset="0"/>
              <a:buNone/>
            </a:pPr>
            <a:endParaRPr lang="en-US" altLang="en-US" sz="900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981" name="Line 1110"/>
          <p:cNvSpPr>
            <a:spLocks noChangeShapeType="1"/>
          </p:cNvSpPr>
          <p:nvPr/>
        </p:nvSpPr>
        <p:spPr bwMode="auto">
          <a:xfrm>
            <a:off x="3059113" y="2974975"/>
            <a:ext cx="0" cy="1073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82" name="Line 1111"/>
          <p:cNvSpPr>
            <a:spLocks noChangeShapeType="1"/>
          </p:cNvSpPr>
          <p:nvPr/>
        </p:nvSpPr>
        <p:spPr bwMode="auto">
          <a:xfrm>
            <a:off x="3033713" y="4048125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83" name="Line 1112"/>
          <p:cNvSpPr>
            <a:spLocks noChangeShapeType="1"/>
          </p:cNvSpPr>
          <p:nvPr/>
        </p:nvSpPr>
        <p:spPr bwMode="auto">
          <a:xfrm>
            <a:off x="3033713" y="3690938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84" name="Line 1113"/>
          <p:cNvSpPr>
            <a:spLocks noChangeShapeType="1"/>
          </p:cNvSpPr>
          <p:nvPr/>
        </p:nvSpPr>
        <p:spPr bwMode="auto">
          <a:xfrm>
            <a:off x="3033713" y="3332163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85" name="Line 1114"/>
          <p:cNvSpPr>
            <a:spLocks noChangeShapeType="1"/>
          </p:cNvSpPr>
          <p:nvPr/>
        </p:nvSpPr>
        <p:spPr bwMode="auto">
          <a:xfrm>
            <a:off x="3033713" y="2974975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86" name="Rectangle 1115"/>
          <p:cNvSpPr>
            <a:spLocks noChangeArrowheads="1"/>
          </p:cNvSpPr>
          <p:nvPr/>
        </p:nvSpPr>
        <p:spPr bwMode="auto">
          <a:xfrm>
            <a:off x="2944813" y="3983038"/>
            <a:ext cx="635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en-US" altLang="en-US" sz="900" b="1">
                <a:solidFill>
                  <a:srgbClr val="000000"/>
                </a:solidFill>
                <a:latin typeface="Optima HU Rg"/>
              </a:rPr>
              <a:t>0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987" name="Rectangle 1116"/>
          <p:cNvSpPr>
            <a:spLocks noChangeArrowheads="1"/>
          </p:cNvSpPr>
          <p:nvPr/>
        </p:nvSpPr>
        <p:spPr bwMode="auto">
          <a:xfrm>
            <a:off x="2816225" y="3625850"/>
            <a:ext cx="19208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en-US" altLang="en-US" sz="900" b="1">
                <a:solidFill>
                  <a:srgbClr val="000000"/>
                </a:solidFill>
                <a:latin typeface="Optima HU Rg"/>
              </a:rPr>
              <a:t>200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988" name="Rectangle 1117"/>
          <p:cNvSpPr>
            <a:spLocks noChangeArrowheads="1"/>
          </p:cNvSpPr>
          <p:nvPr/>
        </p:nvSpPr>
        <p:spPr bwMode="auto">
          <a:xfrm>
            <a:off x="2816225" y="3267075"/>
            <a:ext cx="19208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en-US" altLang="en-US" sz="900" b="1">
                <a:solidFill>
                  <a:srgbClr val="000000"/>
                </a:solidFill>
                <a:latin typeface="Optima HU Rg"/>
              </a:rPr>
              <a:t>400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989" name="Rectangle 1118"/>
          <p:cNvSpPr>
            <a:spLocks noChangeArrowheads="1"/>
          </p:cNvSpPr>
          <p:nvPr/>
        </p:nvSpPr>
        <p:spPr bwMode="auto">
          <a:xfrm>
            <a:off x="2816225" y="2909888"/>
            <a:ext cx="192088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en-US" altLang="en-US" sz="900" b="1">
                <a:solidFill>
                  <a:srgbClr val="000000"/>
                </a:solidFill>
                <a:latin typeface="Optima HU Rg"/>
              </a:rPr>
              <a:t>600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990" name="Rectangle 1120"/>
          <p:cNvSpPr>
            <a:spLocks noChangeArrowheads="1"/>
          </p:cNvSpPr>
          <p:nvPr/>
        </p:nvSpPr>
        <p:spPr bwMode="auto">
          <a:xfrm>
            <a:off x="3770313" y="2974975"/>
            <a:ext cx="179387" cy="1073150"/>
          </a:xfrm>
          <a:prstGeom prst="rect">
            <a:avLst/>
          </a:prstGeom>
          <a:solidFill>
            <a:srgbClr val="69D8FF"/>
          </a:solidFill>
          <a:ln w="9525" algn="ctr">
            <a:solidFill>
              <a:srgbClr val="69D8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 typeface="Arial" charset="0"/>
              <a:buNone/>
            </a:pP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39991" name="Line 1121"/>
          <p:cNvSpPr>
            <a:spLocks noChangeShapeType="1"/>
          </p:cNvSpPr>
          <p:nvPr/>
        </p:nvSpPr>
        <p:spPr bwMode="auto">
          <a:xfrm>
            <a:off x="3059113" y="2974975"/>
            <a:ext cx="0" cy="1073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92" name="Line 1122"/>
          <p:cNvSpPr>
            <a:spLocks noChangeShapeType="1"/>
          </p:cNvSpPr>
          <p:nvPr/>
        </p:nvSpPr>
        <p:spPr bwMode="auto">
          <a:xfrm>
            <a:off x="3033713" y="4048125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93" name="Line 1123"/>
          <p:cNvSpPr>
            <a:spLocks noChangeShapeType="1"/>
          </p:cNvSpPr>
          <p:nvPr/>
        </p:nvSpPr>
        <p:spPr bwMode="auto">
          <a:xfrm>
            <a:off x="3033713" y="3690938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94" name="Line 1124"/>
          <p:cNvSpPr>
            <a:spLocks noChangeShapeType="1"/>
          </p:cNvSpPr>
          <p:nvPr/>
        </p:nvSpPr>
        <p:spPr bwMode="auto">
          <a:xfrm>
            <a:off x="3033713" y="3332163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95" name="Line 1125"/>
          <p:cNvSpPr>
            <a:spLocks noChangeShapeType="1"/>
          </p:cNvSpPr>
          <p:nvPr/>
        </p:nvSpPr>
        <p:spPr bwMode="auto">
          <a:xfrm>
            <a:off x="3033713" y="2974975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96" name="Line 1126"/>
          <p:cNvSpPr>
            <a:spLocks noChangeShapeType="1"/>
          </p:cNvSpPr>
          <p:nvPr/>
        </p:nvSpPr>
        <p:spPr bwMode="auto">
          <a:xfrm>
            <a:off x="3059113" y="4048125"/>
            <a:ext cx="71913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97" name="Freeform 1127"/>
          <p:cNvSpPr>
            <a:spLocks/>
          </p:cNvSpPr>
          <p:nvPr/>
        </p:nvSpPr>
        <p:spPr bwMode="auto">
          <a:xfrm>
            <a:off x="3151188" y="3225800"/>
            <a:ext cx="704850" cy="147638"/>
          </a:xfrm>
          <a:custGeom>
            <a:avLst/>
            <a:gdLst>
              <a:gd name="T0" fmla="*/ 0 w 444"/>
              <a:gd name="T1" fmla="*/ 0 h 93"/>
              <a:gd name="T2" fmla="*/ 234950 w 444"/>
              <a:gd name="T3" fmla="*/ 6350 h 93"/>
              <a:gd name="T4" fmla="*/ 471488 w 444"/>
              <a:gd name="T5" fmla="*/ 49213 h 93"/>
              <a:gd name="T6" fmla="*/ 704850 w 444"/>
              <a:gd name="T7" fmla="*/ 147638 h 93"/>
              <a:gd name="T8" fmla="*/ 0 60000 65536"/>
              <a:gd name="T9" fmla="*/ 0 60000 65536"/>
              <a:gd name="T10" fmla="*/ 0 60000 65536"/>
              <a:gd name="T11" fmla="*/ 0 60000 65536"/>
              <a:gd name="T12" fmla="*/ 0 w 444"/>
              <a:gd name="T13" fmla="*/ 0 h 93"/>
              <a:gd name="T14" fmla="*/ 444 w 444"/>
              <a:gd name="T15" fmla="*/ 93 h 9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4" h="93">
                <a:moveTo>
                  <a:pt x="0" y="0"/>
                </a:moveTo>
                <a:lnTo>
                  <a:pt x="148" y="4"/>
                </a:lnTo>
                <a:lnTo>
                  <a:pt x="297" y="31"/>
                </a:lnTo>
                <a:lnTo>
                  <a:pt x="444" y="93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9998" name="Line 1128"/>
          <p:cNvSpPr>
            <a:spLocks noChangeShapeType="1"/>
          </p:cNvSpPr>
          <p:nvPr/>
        </p:nvSpPr>
        <p:spPr bwMode="auto">
          <a:xfrm>
            <a:off x="3059113" y="4048125"/>
            <a:ext cx="9572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999" name="Line 1129"/>
          <p:cNvSpPr>
            <a:spLocks noChangeShapeType="1"/>
          </p:cNvSpPr>
          <p:nvPr/>
        </p:nvSpPr>
        <p:spPr bwMode="auto">
          <a:xfrm flipV="1">
            <a:off x="3149600" y="3121025"/>
            <a:ext cx="0" cy="10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00" name="Line 1130"/>
          <p:cNvSpPr>
            <a:spLocks noChangeShapeType="1"/>
          </p:cNvSpPr>
          <p:nvPr/>
        </p:nvSpPr>
        <p:spPr bwMode="auto">
          <a:xfrm flipV="1">
            <a:off x="3387725" y="3130550"/>
            <a:ext cx="0" cy="10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01" name="Line 1131"/>
          <p:cNvSpPr>
            <a:spLocks noChangeShapeType="1"/>
          </p:cNvSpPr>
          <p:nvPr/>
        </p:nvSpPr>
        <p:spPr bwMode="auto">
          <a:xfrm flipV="1">
            <a:off x="3622675" y="3197225"/>
            <a:ext cx="0" cy="76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02" name="Line 1132"/>
          <p:cNvSpPr>
            <a:spLocks noChangeShapeType="1"/>
          </p:cNvSpPr>
          <p:nvPr/>
        </p:nvSpPr>
        <p:spPr bwMode="auto">
          <a:xfrm flipV="1">
            <a:off x="3859213" y="3254375"/>
            <a:ext cx="0" cy="114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03" name="Rectangle 1133"/>
          <p:cNvSpPr>
            <a:spLocks noChangeArrowheads="1"/>
          </p:cNvSpPr>
          <p:nvPr/>
        </p:nvSpPr>
        <p:spPr bwMode="auto">
          <a:xfrm>
            <a:off x="3351213" y="3197225"/>
            <a:ext cx="71437" cy="7143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 typeface="Arial" charset="0"/>
              <a:buNone/>
            </a:pP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004" name="Rectangle 1134"/>
          <p:cNvSpPr>
            <a:spLocks noChangeArrowheads="1"/>
          </p:cNvSpPr>
          <p:nvPr/>
        </p:nvSpPr>
        <p:spPr bwMode="auto">
          <a:xfrm>
            <a:off x="3824288" y="3333750"/>
            <a:ext cx="71437" cy="7143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 typeface="Arial" charset="0"/>
              <a:buNone/>
            </a:pP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005" name="Rectangle 1135"/>
          <p:cNvSpPr>
            <a:spLocks noChangeArrowheads="1"/>
          </p:cNvSpPr>
          <p:nvPr/>
        </p:nvSpPr>
        <p:spPr bwMode="auto">
          <a:xfrm>
            <a:off x="3587750" y="3238500"/>
            <a:ext cx="71438" cy="7143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Font typeface="Arial" charset="0"/>
              <a:buNone/>
            </a:pPr>
            <a:endParaRPr lang="en-US" altLang="en-US" sz="900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006" name="Rectangle 1136"/>
          <p:cNvSpPr>
            <a:spLocks noChangeArrowheads="1"/>
          </p:cNvSpPr>
          <p:nvPr/>
        </p:nvSpPr>
        <p:spPr bwMode="auto">
          <a:xfrm>
            <a:off x="3114675" y="3189288"/>
            <a:ext cx="71438" cy="71437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Font typeface="Arial" charset="0"/>
              <a:buNone/>
            </a:pPr>
            <a:endParaRPr lang="en-US" altLang="en-US" sz="900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007" name="Rectangle 1137"/>
          <p:cNvSpPr>
            <a:spLocks noChangeArrowheads="1"/>
          </p:cNvSpPr>
          <p:nvPr/>
        </p:nvSpPr>
        <p:spPr bwMode="auto">
          <a:xfrm>
            <a:off x="4787900" y="2974975"/>
            <a:ext cx="179388" cy="1073150"/>
          </a:xfrm>
          <a:prstGeom prst="rect">
            <a:avLst/>
          </a:prstGeom>
          <a:solidFill>
            <a:srgbClr val="69D8FF"/>
          </a:solidFill>
          <a:ln w="9525" algn="ctr">
            <a:solidFill>
              <a:srgbClr val="69D8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 typeface="Arial" charset="0"/>
              <a:buNone/>
            </a:pP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008" name="Rectangle 1138"/>
          <p:cNvSpPr>
            <a:spLocks noChangeArrowheads="1"/>
          </p:cNvSpPr>
          <p:nvPr/>
        </p:nvSpPr>
        <p:spPr bwMode="auto">
          <a:xfrm>
            <a:off x="5260975" y="2974975"/>
            <a:ext cx="179388" cy="1073150"/>
          </a:xfrm>
          <a:prstGeom prst="rect">
            <a:avLst/>
          </a:prstGeom>
          <a:solidFill>
            <a:srgbClr val="69D8FF"/>
          </a:solidFill>
          <a:ln w="9525" algn="ctr">
            <a:solidFill>
              <a:srgbClr val="69D8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 typeface="Arial" charset="0"/>
              <a:buNone/>
            </a:pP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009" name="Freeform 1139"/>
          <p:cNvSpPr>
            <a:spLocks/>
          </p:cNvSpPr>
          <p:nvPr/>
        </p:nvSpPr>
        <p:spPr bwMode="auto">
          <a:xfrm>
            <a:off x="4640263" y="3813175"/>
            <a:ext cx="709612" cy="231775"/>
          </a:xfrm>
          <a:custGeom>
            <a:avLst/>
            <a:gdLst>
              <a:gd name="T0" fmla="*/ 0 w 447"/>
              <a:gd name="T1" fmla="*/ 231775 h 146"/>
              <a:gd name="T2" fmla="*/ 238125 w 447"/>
              <a:gd name="T3" fmla="*/ 185737 h 146"/>
              <a:gd name="T4" fmla="*/ 473075 w 447"/>
              <a:gd name="T5" fmla="*/ 0 h 146"/>
              <a:gd name="T6" fmla="*/ 709612 w 447"/>
              <a:gd name="T7" fmla="*/ 9525 h 146"/>
              <a:gd name="T8" fmla="*/ 0 60000 65536"/>
              <a:gd name="T9" fmla="*/ 0 60000 65536"/>
              <a:gd name="T10" fmla="*/ 0 60000 65536"/>
              <a:gd name="T11" fmla="*/ 0 60000 65536"/>
              <a:gd name="T12" fmla="*/ 0 w 447"/>
              <a:gd name="T13" fmla="*/ 0 h 146"/>
              <a:gd name="T14" fmla="*/ 447 w 447"/>
              <a:gd name="T15" fmla="*/ 146 h 14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47" h="146">
                <a:moveTo>
                  <a:pt x="0" y="146"/>
                </a:moveTo>
                <a:lnTo>
                  <a:pt x="150" y="117"/>
                </a:lnTo>
                <a:lnTo>
                  <a:pt x="298" y="0"/>
                </a:lnTo>
                <a:lnTo>
                  <a:pt x="447" y="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0010" name="Line 1140"/>
          <p:cNvSpPr>
            <a:spLocks noChangeShapeType="1"/>
          </p:cNvSpPr>
          <p:nvPr/>
        </p:nvSpPr>
        <p:spPr bwMode="auto">
          <a:xfrm>
            <a:off x="4543425" y="2974975"/>
            <a:ext cx="0" cy="1073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11" name="Line 1141"/>
          <p:cNvSpPr>
            <a:spLocks noChangeShapeType="1"/>
          </p:cNvSpPr>
          <p:nvPr/>
        </p:nvSpPr>
        <p:spPr bwMode="auto">
          <a:xfrm>
            <a:off x="4518025" y="4048125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12" name="Line 1142"/>
          <p:cNvSpPr>
            <a:spLocks noChangeShapeType="1"/>
          </p:cNvSpPr>
          <p:nvPr/>
        </p:nvSpPr>
        <p:spPr bwMode="auto">
          <a:xfrm>
            <a:off x="4518025" y="3836988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13" name="Line 1143"/>
          <p:cNvSpPr>
            <a:spLocks noChangeShapeType="1"/>
          </p:cNvSpPr>
          <p:nvPr/>
        </p:nvSpPr>
        <p:spPr bwMode="auto">
          <a:xfrm>
            <a:off x="4518025" y="3616325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14" name="Line 1144"/>
          <p:cNvSpPr>
            <a:spLocks noChangeShapeType="1"/>
          </p:cNvSpPr>
          <p:nvPr/>
        </p:nvSpPr>
        <p:spPr bwMode="auto">
          <a:xfrm>
            <a:off x="4518025" y="3406775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15" name="Line 1145"/>
          <p:cNvSpPr>
            <a:spLocks noChangeShapeType="1"/>
          </p:cNvSpPr>
          <p:nvPr/>
        </p:nvSpPr>
        <p:spPr bwMode="auto">
          <a:xfrm>
            <a:off x="4518025" y="3186113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16" name="Line 1146"/>
          <p:cNvSpPr>
            <a:spLocks noChangeShapeType="1"/>
          </p:cNvSpPr>
          <p:nvPr/>
        </p:nvSpPr>
        <p:spPr bwMode="auto">
          <a:xfrm>
            <a:off x="4518025" y="2974975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17" name="Line 1147"/>
          <p:cNvSpPr>
            <a:spLocks noChangeShapeType="1"/>
          </p:cNvSpPr>
          <p:nvPr/>
        </p:nvSpPr>
        <p:spPr bwMode="auto">
          <a:xfrm>
            <a:off x="4543425" y="4048125"/>
            <a:ext cx="95726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18" name="Rectangle 1148"/>
          <p:cNvSpPr>
            <a:spLocks noChangeArrowheads="1"/>
          </p:cNvSpPr>
          <p:nvPr/>
        </p:nvSpPr>
        <p:spPr bwMode="auto">
          <a:xfrm>
            <a:off x="4429125" y="3979863"/>
            <a:ext cx="635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en-US" altLang="en-US" sz="900" b="1">
                <a:solidFill>
                  <a:srgbClr val="000000"/>
                </a:solidFill>
                <a:latin typeface="Optima HU Rg"/>
              </a:rPr>
              <a:t>0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019" name="Rectangle 1149"/>
          <p:cNvSpPr>
            <a:spLocks noChangeArrowheads="1"/>
          </p:cNvSpPr>
          <p:nvPr/>
        </p:nvSpPr>
        <p:spPr bwMode="auto">
          <a:xfrm>
            <a:off x="4364038" y="3768725"/>
            <a:ext cx="1285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en-US" altLang="en-US" sz="900" b="1">
                <a:solidFill>
                  <a:srgbClr val="000000"/>
                </a:solidFill>
                <a:latin typeface="Optima HU Rg"/>
              </a:rPr>
              <a:t>20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020" name="Rectangle 1150"/>
          <p:cNvSpPr>
            <a:spLocks noChangeArrowheads="1"/>
          </p:cNvSpPr>
          <p:nvPr/>
        </p:nvSpPr>
        <p:spPr bwMode="auto">
          <a:xfrm>
            <a:off x="4364038" y="3548063"/>
            <a:ext cx="128587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en-US" altLang="en-US" sz="900" b="1">
                <a:solidFill>
                  <a:srgbClr val="000000"/>
                </a:solidFill>
                <a:latin typeface="Optima HU Rg"/>
              </a:rPr>
              <a:t>40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021" name="Rectangle 1151"/>
          <p:cNvSpPr>
            <a:spLocks noChangeArrowheads="1"/>
          </p:cNvSpPr>
          <p:nvPr/>
        </p:nvSpPr>
        <p:spPr bwMode="auto">
          <a:xfrm>
            <a:off x="4364038" y="3338513"/>
            <a:ext cx="128587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en-US" altLang="en-US" sz="900" b="1">
                <a:solidFill>
                  <a:srgbClr val="000000"/>
                </a:solidFill>
                <a:latin typeface="Optima HU Rg"/>
              </a:rPr>
              <a:t>60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022" name="Rectangle 1152"/>
          <p:cNvSpPr>
            <a:spLocks noChangeArrowheads="1"/>
          </p:cNvSpPr>
          <p:nvPr/>
        </p:nvSpPr>
        <p:spPr bwMode="auto">
          <a:xfrm>
            <a:off x="4364038" y="3117850"/>
            <a:ext cx="128587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en-US" altLang="en-US" sz="900" b="1">
                <a:solidFill>
                  <a:srgbClr val="000000"/>
                </a:solidFill>
                <a:latin typeface="Optima HU Rg"/>
              </a:rPr>
              <a:t>80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023" name="Rectangle 1153"/>
          <p:cNvSpPr>
            <a:spLocks noChangeArrowheads="1"/>
          </p:cNvSpPr>
          <p:nvPr/>
        </p:nvSpPr>
        <p:spPr bwMode="auto">
          <a:xfrm>
            <a:off x="4300538" y="2906713"/>
            <a:ext cx="192087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en-US" altLang="en-US" sz="900" b="1">
                <a:solidFill>
                  <a:srgbClr val="000000"/>
                </a:solidFill>
                <a:latin typeface="Optima HU Rg"/>
              </a:rPr>
              <a:t>100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024" name="Line 1155"/>
          <p:cNvSpPr>
            <a:spLocks noChangeShapeType="1"/>
          </p:cNvSpPr>
          <p:nvPr/>
        </p:nvSpPr>
        <p:spPr bwMode="auto">
          <a:xfrm flipV="1">
            <a:off x="4878388" y="3908425"/>
            <a:ext cx="0" cy="777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25" name="Rectangle 1156"/>
          <p:cNvSpPr>
            <a:spLocks noChangeArrowheads="1"/>
          </p:cNvSpPr>
          <p:nvPr/>
        </p:nvSpPr>
        <p:spPr bwMode="auto">
          <a:xfrm>
            <a:off x="4841875" y="3952875"/>
            <a:ext cx="71438" cy="7143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 typeface="Arial" charset="0"/>
              <a:buNone/>
            </a:pP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026" name="Rectangle 1157"/>
          <p:cNvSpPr>
            <a:spLocks noChangeArrowheads="1"/>
          </p:cNvSpPr>
          <p:nvPr/>
        </p:nvSpPr>
        <p:spPr bwMode="auto">
          <a:xfrm>
            <a:off x="4605338" y="4011613"/>
            <a:ext cx="71437" cy="71437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Font typeface="Arial" charset="0"/>
              <a:buNone/>
            </a:pPr>
            <a:endParaRPr lang="en-US" altLang="en-US" sz="900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027" name="Line 1158"/>
          <p:cNvSpPr>
            <a:spLocks noChangeShapeType="1"/>
          </p:cNvSpPr>
          <p:nvPr/>
        </p:nvSpPr>
        <p:spPr bwMode="auto">
          <a:xfrm>
            <a:off x="5114925" y="3565525"/>
            <a:ext cx="0" cy="2476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28" name="Line 1159"/>
          <p:cNvSpPr>
            <a:spLocks noChangeShapeType="1"/>
          </p:cNvSpPr>
          <p:nvPr/>
        </p:nvSpPr>
        <p:spPr bwMode="auto">
          <a:xfrm>
            <a:off x="5349875" y="368300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29" name="Rectangle 1160"/>
          <p:cNvSpPr>
            <a:spLocks noChangeArrowheads="1"/>
          </p:cNvSpPr>
          <p:nvPr/>
        </p:nvSpPr>
        <p:spPr bwMode="auto">
          <a:xfrm>
            <a:off x="5314950" y="3787775"/>
            <a:ext cx="71438" cy="7143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 typeface="Arial" charset="0"/>
              <a:buNone/>
            </a:pP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030" name="Rectangle 1161"/>
          <p:cNvSpPr>
            <a:spLocks noChangeArrowheads="1"/>
          </p:cNvSpPr>
          <p:nvPr/>
        </p:nvSpPr>
        <p:spPr bwMode="auto">
          <a:xfrm>
            <a:off x="5078413" y="3778250"/>
            <a:ext cx="71437" cy="7143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Font typeface="Arial" charset="0"/>
              <a:buNone/>
            </a:pPr>
            <a:endParaRPr lang="en-US" altLang="en-US" sz="900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031" name="Rectangle 1162"/>
          <p:cNvSpPr>
            <a:spLocks noChangeArrowheads="1"/>
          </p:cNvSpPr>
          <p:nvPr/>
        </p:nvSpPr>
        <p:spPr bwMode="auto">
          <a:xfrm>
            <a:off x="6227763" y="2974975"/>
            <a:ext cx="179387" cy="1073150"/>
          </a:xfrm>
          <a:prstGeom prst="rect">
            <a:avLst/>
          </a:prstGeom>
          <a:solidFill>
            <a:srgbClr val="69D8FF"/>
          </a:solidFill>
          <a:ln w="9525" algn="ctr">
            <a:solidFill>
              <a:srgbClr val="69D8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 typeface="Arial" charset="0"/>
              <a:buNone/>
            </a:pP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032" name="Rectangle 1163"/>
          <p:cNvSpPr>
            <a:spLocks noChangeArrowheads="1"/>
          </p:cNvSpPr>
          <p:nvPr/>
        </p:nvSpPr>
        <p:spPr bwMode="auto">
          <a:xfrm>
            <a:off x="6700838" y="2974975"/>
            <a:ext cx="179387" cy="1073150"/>
          </a:xfrm>
          <a:prstGeom prst="rect">
            <a:avLst/>
          </a:prstGeom>
          <a:solidFill>
            <a:srgbClr val="69D8FF"/>
          </a:solidFill>
          <a:ln w="9525" algn="ctr">
            <a:solidFill>
              <a:srgbClr val="69D8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 typeface="Arial" charset="0"/>
              <a:buNone/>
            </a:pP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033" name="Line 1164"/>
          <p:cNvSpPr>
            <a:spLocks noChangeShapeType="1"/>
          </p:cNvSpPr>
          <p:nvPr/>
        </p:nvSpPr>
        <p:spPr bwMode="auto">
          <a:xfrm>
            <a:off x="5989638" y="2974975"/>
            <a:ext cx="0" cy="1073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34" name="Line 1165"/>
          <p:cNvSpPr>
            <a:spLocks noChangeShapeType="1"/>
          </p:cNvSpPr>
          <p:nvPr/>
        </p:nvSpPr>
        <p:spPr bwMode="auto">
          <a:xfrm>
            <a:off x="5964238" y="4048125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35" name="Line 1166"/>
          <p:cNvSpPr>
            <a:spLocks noChangeShapeType="1"/>
          </p:cNvSpPr>
          <p:nvPr/>
        </p:nvSpPr>
        <p:spPr bwMode="auto">
          <a:xfrm>
            <a:off x="5964238" y="3836988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36" name="Line 1167"/>
          <p:cNvSpPr>
            <a:spLocks noChangeShapeType="1"/>
          </p:cNvSpPr>
          <p:nvPr/>
        </p:nvSpPr>
        <p:spPr bwMode="auto">
          <a:xfrm>
            <a:off x="5964238" y="3616325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37" name="Line 1168"/>
          <p:cNvSpPr>
            <a:spLocks noChangeShapeType="1"/>
          </p:cNvSpPr>
          <p:nvPr/>
        </p:nvSpPr>
        <p:spPr bwMode="auto">
          <a:xfrm>
            <a:off x="5964238" y="3406775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38" name="Line 1169"/>
          <p:cNvSpPr>
            <a:spLocks noChangeShapeType="1"/>
          </p:cNvSpPr>
          <p:nvPr/>
        </p:nvSpPr>
        <p:spPr bwMode="auto">
          <a:xfrm>
            <a:off x="5964238" y="3186113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39" name="Line 1170"/>
          <p:cNvSpPr>
            <a:spLocks noChangeShapeType="1"/>
          </p:cNvSpPr>
          <p:nvPr/>
        </p:nvSpPr>
        <p:spPr bwMode="auto">
          <a:xfrm>
            <a:off x="5964238" y="2974975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40" name="Line 1171"/>
          <p:cNvSpPr>
            <a:spLocks noChangeShapeType="1"/>
          </p:cNvSpPr>
          <p:nvPr/>
        </p:nvSpPr>
        <p:spPr bwMode="auto">
          <a:xfrm>
            <a:off x="5989638" y="4048125"/>
            <a:ext cx="95726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41" name="Rectangle 1172"/>
          <p:cNvSpPr>
            <a:spLocks noChangeArrowheads="1"/>
          </p:cNvSpPr>
          <p:nvPr/>
        </p:nvSpPr>
        <p:spPr bwMode="auto">
          <a:xfrm>
            <a:off x="5875338" y="3979863"/>
            <a:ext cx="63500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en-US" altLang="en-US" sz="900" b="1">
                <a:solidFill>
                  <a:srgbClr val="000000"/>
                </a:solidFill>
                <a:latin typeface="Optima HU Rg"/>
              </a:rPr>
              <a:t>0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042" name="Rectangle 1173"/>
          <p:cNvSpPr>
            <a:spLocks noChangeArrowheads="1"/>
          </p:cNvSpPr>
          <p:nvPr/>
        </p:nvSpPr>
        <p:spPr bwMode="auto">
          <a:xfrm>
            <a:off x="5810250" y="3768725"/>
            <a:ext cx="12858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en-US" altLang="en-US" sz="900" b="1">
                <a:solidFill>
                  <a:srgbClr val="000000"/>
                </a:solidFill>
                <a:latin typeface="Optima HU Rg"/>
              </a:rPr>
              <a:t>20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043" name="Rectangle 1174"/>
          <p:cNvSpPr>
            <a:spLocks noChangeArrowheads="1"/>
          </p:cNvSpPr>
          <p:nvPr/>
        </p:nvSpPr>
        <p:spPr bwMode="auto">
          <a:xfrm>
            <a:off x="5810250" y="3548063"/>
            <a:ext cx="128588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en-US" altLang="en-US" sz="900" b="1">
                <a:solidFill>
                  <a:srgbClr val="000000"/>
                </a:solidFill>
                <a:latin typeface="Optima HU Rg"/>
              </a:rPr>
              <a:t>40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044" name="Rectangle 1175"/>
          <p:cNvSpPr>
            <a:spLocks noChangeArrowheads="1"/>
          </p:cNvSpPr>
          <p:nvPr/>
        </p:nvSpPr>
        <p:spPr bwMode="auto">
          <a:xfrm>
            <a:off x="5810250" y="3338513"/>
            <a:ext cx="128588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en-US" altLang="en-US" sz="900" b="1">
                <a:solidFill>
                  <a:srgbClr val="000000"/>
                </a:solidFill>
                <a:latin typeface="Optima HU Rg"/>
              </a:rPr>
              <a:t>60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045" name="Rectangle 1176"/>
          <p:cNvSpPr>
            <a:spLocks noChangeArrowheads="1"/>
          </p:cNvSpPr>
          <p:nvPr/>
        </p:nvSpPr>
        <p:spPr bwMode="auto">
          <a:xfrm>
            <a:off x="5810250" y="3117850"/>
            <a:ext cx="12858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en-US" altLang="en-US" sz="900" b="1">
                <a:solidFill>
                  <a:srgbClr val="000000"/>
                </a:solidFill>
                <a:latin typeface="Optima HU Rg"/>
              </a:rPr>
              <a:t>80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046" name="Rectangle 1177"/>
          <p:cNvSpPr>
            <a:spLocks noChangeArrowheads="1"/>
          </p:cNvSpPr>
          <p:nvPr/>
        </p:nvSpPr>
        <p:spPr bwMode="auto">
          <a:xfrm>
            <a:off x="5746750" y="2906713"/>
            <a:ext cx="192088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en-US" altLang="en-US" sz="900" b="1">
                <a:solidFill>
                  <a:srgbClr val="000000"/>
                </a:solidFill>
                <a:latin typeface="Optima HU Rg"/>
              </a:rPr>
              <a:t>100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047" name="Rectangle 1179"/>
          <p:cNvSpPr>
            <a:spLocks noChangeArrowheads="1"/>
          </p:cNvSpPr>
          <p:nvPr/>
        </p:nvSpPr>
        <p:spPr bwMode="auto">
          <a:xfrm>
            <a:off x="6281738" y="4006850"/>
            <a:ext cx="71437" cy="7143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 typeface="Arial" charset="0"/>
              <a:buNone/>
            </a:pP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048" name="Rectangle 1180"/>
          <p:cNvSpPr>
            <a:spLocks noChangeArrowheads="1"/>
          </p:cNvSpPr>
          <p:nvPr/>
        </p:nvSpPr>
        <p:spPr bwMode="auto">
          <a:xfrm>
            <a:off x="6045200" y="4011613"/>
            <a:ext cx="71438" cy="71437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Font typeface="Arial" charset="0"/>
              <a:buNone/>
            </a:pPr>
            <a:endParaRPr lang="en-US" altLang="en-US" sz="900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049" name="Line 1181"/>
          <p:cNvSpPr>
            <a:spLocks noChangeShapeType="1"/>
          </p:cNvSpPr>
          <p:nvPr/>
        </p:nvSpPr>
        <p:spPr bwMode="auto">
          <a:xfrm flipV="1">
            <a:off x="6557963" y="4030663"/>
            <a:ext cx="233362" cy="14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50" name="Rectangle 1182"/>
          <p:cNvSpPr>
            <a:spLocks noChangeArrowheads="1"/>
          </p:cNvSpPr>
          <p:nvPr/>
        </p:nvSpPr>
        <p:spPr bwMode="auto">
          <a:xfrm>
            <a:off x="6754813" y="3994150"/>
            <a:ext cx="71437" cy="7143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 typeface="Arial" charset="0"/>
              <a:buNone/>
            </a:pP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051" name="Rectangle 1183"/>
          <p:cNvSpPr>
            <a:spLocks noChangeArrowheads="1"/>
          </p:cNvSpPr>
          <p:nvPr/>
        </p:nvSpPr>
        <p:spPr bwMode="auto">
          <a:xfrm>
            <a:off x="6518275" y="4006850"/>
            <a:ext cx="71438" cy="71438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Font typeface="Arial" charset="0"/>
              <a:buNone/>
            </a:pPr>
            <a:endParaRPr lang="en-US" altLang="en-US" sz="900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052" name="Text Box 274"/>
          <p:cNvSpPr txBox="1">
            <a:spLocks noChangeArrowheads="1"/>
          </p:cNvSpPr>
          <p:nvPr/>
        </p:nvSpPr>
        <p:spPr bwMode="auto">
          <a:xfrm>
            <a:off x="4189413" y="5808663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900" b="1">
                <a:solidFill>
                  <a:srgbClr val="0D0D0D"/>
                </a:solidFill>
                <a:latin typeface="Optima HU Rg"/>
              </a:rPr>
              <a:t>1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053" name="Rectangle 314"/>
          <p:cNvSpPr>
            <a:spLocks noChangeArrowheads="1"/>
          </p:cNvSpPr>
          <p:nvPr/>
        </p:nvSpPr>
        <p:spPr bwMode="auto">
          <a:xfrm>
            <a:off x="1727200" y="5229225"/>
            <a:ext cx="685800" cy="590550"/>
          </a:xfrm>
          <a:prstGeom prst="rect">
            <a:avLst/>
          </a:prstGeom>
          <a:solidFill>
            <a:schemeClr val="bg1"/>
          </a:solidFill>
          <a:ln w="6350" algn="ctr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buFont typeface="Arial" charset="0"/>
              <a:buNone/>
            </a:pPr>
            <a:endParaRPr lang="hu-HU" altLang="hu-HU" sz="1000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054" name="Rectangle 313"/>
          <p:cNvSpPr>
            <a:spLocks noChangeArrowheads="1"/>
          </p:cNvSpPr>
          <p:nvPr/>
        </p:nvSpPr>
        <p:spPr bwMode="auto">
          <a:xfrm>
            <a:off x="4194175" y="5235575"/>
            <a:ext cx="685800" cy="590550"/>
          </a:xfrm>
          <a:prstGeom prst="rect">
            <a:avLst/>
          </a:prstGeom>
          <a:solidFill>
            <a:srgbClr val="69D8FF"/>
          </a:solidFill>
          <a:ln w="9525" algn="ctr">
            <a:solidFill>
              <a:srgbClr val="69D8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eaLnBrk="0" hangingPunct="0">
              <a:buFont typeface="Arial" charset="0"/>
              <a:buNone/>
            </a:pPr>
            <a:endParaRPr lang="hu-HU" altLang="hu-HU" sz="1000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055" name="Line 262"/>
          <p:cNvSpPr>
            <a:spLocks noChangeShapeType="1"/>
          </p:cNvSpPr>
          <p:nvPr/>
        </p:nvSpPr>
        <p:spPr bwMode="auto">
          <a:xfrm flipH="1">
            <a:off x="4197350" y="5826125"/>
            <a:ext cx="22748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56" name="Line 263"/>
          <p:cNvSpPr>
            <a:spLocks noChangeAspect="1" noChangeShapeType="1"/>
          </p:cNvSpPr>
          <p:nvPr/>
        </p:nvSpPr>
        <p:spPr bwMode="auto">
          <a:xfrm>
            <a:off x="4197350" y="5826125"/>
            <a:ext cx="0" cy="2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57" name="Line 264"/>
          <p:cNvSpPr>
            <a:spLocks noChangeAspect="1" noChangeShapeType="1"/>
          </p:cNvSpPr>
          <p:nvPr/>
        </p:nvSpPr>
        <p:spPr bwMode="auto">
          <a:xfrm>
            <a:off x="4422775" y="5826125"/>
            <a:ext cx="0" cy="2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58" name="Line 265"/>
          <p:cNvSpPr>
            <a:spLocks noChangeAspect="1" noChangeShapeType="1"/>
          </p:cNvSpPr>
          <p:nvPr/>
        </p:nvSpPr>
        <p:spPr bwMode="auto">
          <a:xfrm>
            <a:off x="4651375" y="5826125"/>
            <a:ext cx="0" cy="2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59" name="Line 266"/>
          <p:cNvSpPr>
            <a:spLocks noChangeAspect="1" noChangeShapeType="1"/>
          </p:cNvSpPr>
          <p:nvPr/>
        </p:nvSpPr>
        <p:spPr bwMode="auto">
          <a:xfrm>
            <a:off x="4876800" y="5826125"/>
            <a:ext cx="0" cy="2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60" name="Line 267"/>
          <p:cNvSpPr>
            <a:spLocks noChangeAspect="1" noChangeShapeType="1"/>
          </p:cNvSpPr>
          <p:nvPr/>
        </p:nvSpPr>
        <p:spPr bwMode="auto">
          <a:xfrm>
            <a:off x="5105400" y="5826125"/>
            <a:ext cx="0" cy="2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61" name="Line 268"/>
          <p:cNvSpPr>
            <a:spLocks noChangeAspect="1" noChangeShapeType="1"/>
          </p:cNvSpPr>
          <p:nvPr/>
        </p:nvSpPr>
        <p:spPr bwMode="auto">
          <a:xfrm>
            <a:off x="5332413" y="5826125"/>
            <a:ext cx="0" cy="2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62" name="Line 269"/>
          <p:cNvSpPr>
            <a:spLocks noChangeAspect="1" noChangeShapeType="1"/>
          </p:cNvSpPr>
          <p:nvPr/>
        </p:nvSpPr>
        <p:spPr bwMode="auto">
          <a:xfrm>
            <a:off x="5559425" y="5826125"/>
            <a:ext cx="0" cy="2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63" name="Line 270"/>
          <p:cNvSpPr>
            <a:spLocks noChangeAspect="1" noChangeShapeType="1"/>
          </p:cNvSpPr>
          <p:nvPr/>
        </p:nvSpPr>
        <p:spPr bwMode="auto">
          <a:xfrm>
            <a:off x="5786438" y="5826125"/>
            <a:ext cx="0" cy="2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64" name="Line 271"/>
          <p:cNvSpPr>
            <a:spLocks noChangeAspect="1" noChangeShapeType="1"/>
          </p:cNvSpPr>
          <p:nvPr/>
        </p:nvSpPr>
        <p:spPr bwMode="auto">
          <a:xfrm>
            <a:off x="6013450" y="5826125"/>
            <a:ext cx="0" cy="2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65" name="Line 272"/>
          <p:cNvSpPr>
            <a:spLocks noChangeAspect="1" noChangeShapeType="1"/>
          </p:cNvSpPr>
          <p:nvPr/>
        </p:nvSpPr>
        <p:spPr bwMode="auto">
          <a:xfrm>
            <a:off x="6240463" y="5826125"/>
            <a:ext cx="0" cy="2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66" name="Line 281"/>
          <p:cNvSpPr>
            <a:spLocks noChangeShapeType="1"/>
          </p:cNvSpPr>
          <p:nvPr/>
        </p:nvSpPr>
        <p:spPr bwMode="auto">
          <a:xfrm flipH="1" flipV="1">
            <a:off x="4197350" y="5235575"/>
            <a:ext cx="0" cy="590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67" name="Text Box 274"/>
          <p:cNvSpPr txBox="1">
            <a:spLocks noChangeArrowheads="1"/>
          </p:cNvSpPr>
          <p:nvPr/>
        </p:nvSpPr>
        <p:spPr bwMode="auto">
          <a:xfrm>
            <a:off x="4410075" y="5808663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900" b="1">
                <a:solidFill>
                  <a:srgbClr val="0D0D0D"/>
                </a:solidFill>
                <a:latin typeface="Optima HU Rg"/>
              </a:rPr>
              <a:t>2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068" name="Text Box 275"/>
          <p:cNvSpPr txBox="1">
            <a:spLocks noChangeArrowheads="1"/>
          </p:cNvSpPr>
          <p:nvPr/>
        </p:nvSpPr>
        <p:spPr bwMode="auto">
          <a:xfrm>
            <a:off x="4864100" y="5808663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900" b="1">
                <a:solidFill>
                  <a:srgbClr val="0D0D0D"/>
                </a:solidFill>
                <a:latin typeface="Optima HU Rg"/>
              </a:rPr>
              <a:t>4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069" name="Text Box 276"/>
          <p:cNvSpPr txBox="1">
            <a:spLocks noChangeArrowheads="1"/>
          </p:cNvSpPr>
          <p:nvPr/>
        </p:nvSpPr>
        <p:spPr bwMode="auto">
          <a:xfrm>
            <a:off x="5319713" y="5808663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900" b="1">
                <a:solidFill>
                  <a:srgbClr val="0D0D0D"/>
                </a:solidFill>
                <a:latin typeface="Optima HU Rg"/>
              </a:rPr>
              <a:t>6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070" name="Text Box 277"/>
          <p:cNvSpPr txBox="1">
            <a:spLocks noChangeArrowheads="1"/>
          </p:cNvSpPr>
          <p:nvPr/>
        </p:nvSpPr>
        <p:spPr bwMode="auto">
          <a:xfrm>
            <a:off x="5775325" y="5808663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900" b="1">
                <a:solidFill>
                  <a:srgbClr val="0D0D0D"/>
                </a:solidFill>
                <a:latin typeface="Optima HU Rg"/>
              </a:rPr>
              <a:t>8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071" name="Text Box 278"/>
          <p:cNvSpPr txBox="1">
            <a:spLocks noChangeArrowheads="1"/>
          </p:cNvSpPr>
          <p:nvPr/>
        </p:nvSpPr>
        <p:spPr bwMode="auto">
          <a:xfrm>
            <a:off x="6194425" y="5808663"/>
            <a:ext cx="311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900" b="1">
                <a:solidFill>
                  <a:srgbClr val="0D0D0D"/>
                </a:solidFill>
                <a:latin typeface="Optima HU Rg"/>
              </a:rPr>
              <a:t>10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072" name="Text Box 275"/>
          <p:cNvSpPr txBox="1">
            <a:spLocks noChangeArrowheads="1"/>
          </p:cNvSpPr>
          <p:nvPr/>
        </p:nvSpPr>
        <p:spPr bwMode="auto">
          <a:xfrm>
            <a:off x="4643438" y="5808663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900" b="1">
                <a:solidFill>
                  <a:srgbClr val="0D0D0D"/>
                </a:solidFill>
                <a:latin typeface="Optima HU Rg"/>
              </a:rPr>
              <a:t>3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073" name="Text Box 276"/>
          <p:cNvSpPr txBox="1">
            <a:spLocks noChangeArrowheads="1"/>
          </p:cNvSpPr>
          <p:nvPr/>
        </p:nvSpPr>
        <p:spPr bwMode="auto">
          <a:xfrm>
            <a:off x="5099050" y="5808663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900" b="1">
                <a:solidFill>
                  <a:srgbClr val="0D0D0D"/>
                </a:solidFill>
                <a:latin typeface="Optima HU Rg"/>
              </a:rPr>
              <a:t>5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074" name="Text Box 277"/>
          <p:cNvSpPr txBox="1">
            <a:spLocks noChangeArrowheads="1"/>
          </p:cNvSpPr>
          <p:nvPr/>
        </p:nvSpPr>
        <p:spPr bwMode="auto">
          <a:xfrm>
            <a:off x="5554663" y="5808663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900" b="1">
                <a:solidFill>
                  <a:srgbClr val="0D0D0D"/>
                </a:solidFill>
                <a:latin typeface="Optima HU Rg"/>
              </a:rPr>
              <a:t>7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075" name="Text Box 278"/>
          <p:cNvSpPr txBox="1">
            <a:spLocks noChangeArrowheads="1"/>
          </p:cNvSpPr>
          <p:nvPr/>
        </p:nvSpPr>
        <p:spPr bwMode="auto">
          <a:xfrm>
            <a:off x="6005513" y="5808663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900" b="1">
                <a:solidFill>
                  <a:srgbClr val="0D0D0D"/>
                </a:solidFill>
                <a:latin typeface="Optima HU Rg"/>
              </a:rPr>
              <a:t>9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076" name="Line 60"/>
          <p:cNvSpPr>
            <a:spLocks noChangeShapeType="1"/>
          </p:cNvSpPr>
          <p:nvPr/>
        </p:nvSpPr>
        <p:spPr bwMode="auto">
          <a:xfrm>
            <a:off x="5176838" y="5230813"/>
            <a:ext cx="0" cy="68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77" name="Line 60"/>
          <p:cNvSpPr>
            <a:spLocks noChangeShapeType="1"/>
          </p:cNvSpPr>
          <p:nvPr/>
        </p:nvSpPr>
        <p:spPr bwMode="auto">
          <a:xfrm>
            <a:off x="5243513" y="5230813"/>
            <a:ext cx="0" cy="68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78" name="Line 60"/>
          <p:cNvSpPr>
            <a:spLocks noChangeShapeType="1"/>
          </p:cNvSpPr>
          <p:nvPr/>
        </p:nvSpPr>
        <p:spPr bwMode="auto">
          <a:xfrm>
            <a:off x="5410200" y="5230813"/>
            <a:ext cx="0" cy="68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79" name="Line 60"/>
          <p:cNvSpPr>
            <a:spLocks noChangeShapeType="1"/>
          </p:cNvSpPr>
          <p:nvPr/>
        </p:nvSpPr>
        <p:spPr bwMode="auto">
          <a:xfrm>
            <a:off x="5976938" y="5230813"/>
            <a:ext cx="0" cy="68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80" name="Line 60"/>
          <p:cNvSpPr>
            <a:spLocks noChangeShapeType="1"/>
          </p:cNvSpPr>
          <p:nvPr/>
        </p:nvSpPr>
        <p:spPr bwMode="auto">
          <a:xfrm>
            <a:off x="6032500" y="5230813"/>
            <a:ext cx="0" cy="68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81" name="Line 60"/>
          <p:cNvSpPr>
            <a:spLocks noChangeShapeType="1"/>
          </p:cNvSpPr>
          <p:nvPr/>
        </p:nvSpPr>
        <p:spPr bwMode="auto">
          <a:xfrm>
            <a:off x="6051550" y="5230813"/>
            <a:ext cx="0" cy="68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82" name="Line 60"/>
          <p:cNvSpPr>
            <a:spLocks noChangeShapeType="1"/>
          </p:cNvSpPr>
          <p:nvPr/>
        </p:nvSpPr>
        <p:spPr bwMode="auto">
          <a:xfrm>
            <a:off x="6202363" y="5230813"/>
            <a:ext cx="0" cy="68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83" name="Line 60"/>
          <p:cNvSpPr>
            <a:spLocks noChangeShapeType="1"/>
          </p:cNvSpPr>
          <p:nvPr/>
        </p:nvSpPr>
        <p:spPr bwMode="auto">
          <a:xfrm>
            <a:off x="6218238" y="5230813"/>
            <a:ext cx="0" cy="68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84" name="Line 60"/>
          <p:cNvSpPr>
            <a:spLocks noChangeShapeType="1"/>
          </p:cNvSpPr>
          <p:nvPr/>
        </p:nvSpPr>
        <p:spPr bwMode="auto">
          <a:xfrm>
            <a:off x="5153025" y="5230813"/>
            <a:ext cx="0" cy="68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85" name="Line 60"/>
          <p:cNvSpPr>
            <a:spLocks noChangeShapeType="1"/>
          </p:cNvSpPr>
          <p:nvPr/>
        </p:nvSpPr>
        <p:spPr bwMode="auto">
          <a:xfrm>
            <a:off x="5926138" y="5305425"/>
            <a:ext cx="0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86" name="Line 60"/>
          <p:cNvSpPr>
            <a:spLocks noChangeShapeType="1"/>
          </p:cNvSpPr>
          <p:nvPr/>
        </p:nvSpPr>
        <p:spPr bwMode="auto">
          <a:xfrm>
            <a:off x="4608513" y="5305425"/>
            <a:ext cx="0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87" name="Line 60"/>
          <p:cNvSpPr>
            <a:spLocks noChangeShapeType="1"/>
          </p:cNvSpPr>
          <p:nvPr/>
        </p:nvSpPr>
        <p:spPr bwMode="auto">
          <a:xfrm>
            <a:off x="5843588" y="5305425"/>
            <a:ext cx="0" cy="68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88" name="Line 60"/>
          <p:cNvSpPr>
            <a:spLocks noChangeShapeType="1"/>
          </p:cNvSpPr>
          <p:nvPr/>
        </p:nvSpPr>
        <p:spPr bwMode="auto">
          <a:xfrm>
            <a:off x="5888038" y="5305425"/>
            <a:ext cx="0" cy="682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89" name="Line 60"/>
          <p:cNvSpPr>
            <a:spLocks noChangeShapeType="1"/>
          </p:cNvSpPr>
          <p:nvPr/>
        </p:nvSpPr>
        <p:spPr bwMode="auto">
          <a:xfrm>
            <a:off x="5486400" y="5378450"/>
            <a:ext cx="0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90" name="Line 60"/>
          <p:cNvSpPr>
            <a:spLocks noChangeShapeType="1"/>
          </p:cNvSpPr>
          <p:nvPr/>
        </p:nvSpPr>
        <p:spPr bwMode="auto">
          <a:xfrm>
            <a:off x="6172200" y="5378450"/>
            <a:ext cx="0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91" name="Line 60"/>
          <p:cNvSpPr>
            <a:spLocks noChangeShapeType="1"/>
          </p:cNvSpPr>
          <p:nvPr/>
        </p:nvSpPr>
        <p:spPr bwMode="auto">
          <a:xfrm>
            <a:off x="6188075" y="5378450"/>
            <a:ext cx="0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92" name="Line 60"/>
          <p:cNvSpPr>
            <a:spLocks noChangeShapeType="1"/>
          </p:cNvSpPr>
          <p:nvPr/>
        </p:nvSpPr>
        <p:spPr bwMode="auto">
          <a:xfrm>
            <a:off x="5461000" y="5378450"/>
            <a:ext cx="0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93" name="Line 60"/>
          <p:cNvSpPr>
            <a:spLocks noChangeShapeType="1"/>
          </p:cNvSpPr>
          <p:nvPr/>
        </p:nvSpPr>
        <p:spPr bwMode="auto">
          <a:xfrm>
            <a:off x="5472113" y="5378450"/>
            <a:ext cx="0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94" name="Line 60"/>
          <p:cNvSpPr>
            <a:spLocks noChangeShapeType="1"/>
          </p:cNvSpPr>
          <p:nvPr/>
        </p:nvSpPr>
        <p:spPr bwMode="auto">
          <a:xfrm>
            <a:off x="5803900" y="5378450"/>
            <a:ext cx="0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95" name="Line 60"/>
          <p:cNvSpPr>
            <a:spLocks noChangeShapeType="1"/>
          </p:cNvSpPr>
          <p:nvPr/>
        </p:nvSpPr>
        <p:spPr bwMode="auto">
          <a:xfrm>
            <a:off x="4567238" y="5459413"/>
            <a:ext cx="0" cy="68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96" name="Line 60"/>
          <p:cNvSpPr>
            <a:spLocks noChangeShapeType="1"/>
          </p:cNvSpPr>
          <p:nvPr/>
        </p:nvSpPr>
        <p:spPr bwMode="auto">
          <a:xfrm>
            <a:off x="5805488" y="5459413"/>
            <a:ext cx="0" cy="68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97" name="Line 60"/>
          <p:cNvSpPr>
            <a:spLocks noChangeShapeType="1"/>
          </p:cNvSpPr>
          <p:nvPr/>
        </p:nvSpPr>
        <p:spPr bwMode="auto">
          <a:xfrm>
            <a:off x="5480050" y="5527675"/>
            <a:ext cx="0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98" name="Line 60"/>
          <p:cNvSpPr>
            <a:spLocks noChangeShapeType="1"/>
          </p:cNvSpPr>
          <p:nvPr/>
        </p:nvSpPr>
        <p:spPr bwMode="auto">
          <a:xfrm>
            <a:off x="6172200" y="5527675"/>
            <a:ext cx="0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099" name="Line 60"/>
          <p:cNvSpPr>
            <a:spLocks noChangeShapeType="1"/>
          </p:cNvSpPr>
          <p:nvPr/>
        </p:nvSpPr>
        <p:spPr bwMode="auto">
          <a:xfrm>
            <a:off x="6351588" y="5527675"/>
            <a:ext cx="0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00" name="Line 60"/>
          <p:cNvSpPr>
            <a:spLocks noChangeShapeType="1"/>
          </p:cNvSpPr>
          <p:nvPr/>
        </p:nvSpPr>
        <p:spPr bwMode="auto">
          <a:xfrm>
            <a:off x="6378575" y="5527675"/>
            <a:ext cx="0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01" name="Line 1006"/>
          <p:cNvSpPr>
            <a:spLocks noChangeShapeType="1"/>
          </p:cNvSpPr>
          <p:nvPr/>
        </p:nvSpPr>
        <p:spPr bwMode="auto">
          <a:xfrm>
            <a:off x="6454775" y="5235575"/>
            <a:ext cx="0" cy="590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02" name="Line 1007"/>
          <p:cNvSpPr>
            <a:spLocks noChangeShapeType="1"/>
          </p:cNvSpPr>
          <p:nvPr/>
        </p:nvSpPr>
        <p:spPr bwMode="auto">
          <a:xfrm flipV="1">
            <a:off x="6454775" y="5829300"/>
            <a:ext cx="0" cy="30163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03" name="Line 1008"/>
          <p:cNvSpPr>
            <a:spLocks noChangeShapeType="1"/>
          </p:cNvSpPr>
          <p:nvPr/>
        </p:nvSpPr>
        <p:spPr bwMode="auto">
          <a:xfrm>
            <a:off x="6454775" y="5829300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04" name="Rectangle 1009"/>
          <p:cNvSpPr>
            <a:spLocks noChangeArrowheads="1"/>
          </p:cNvSpPr>
          <p:nvPr/>
        </p:nvSpPr>
        <p:spPr bwMode="auto">
          <a:xfrm>
            <a:off x="6492875" y="5759450"/>
            <a:ext cx="1603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en-US" altLang="en-US" sz="900" b="1">
                <a:solidFill>
                  <a:srgbClr val="000000"/>
                </a:solidFill>
                <a:latin typeface="Optima HU Rg"/>
              </a:rPr>
              <a:t>0</a:t>
            </a:r>
            <a:r>
              <a:rPr lang="hu-HU" altLang="en-US" sz="900" b="1">
                <a:solidFill>
                  <a:srgbClr val="000000"/>
                </a:solidFill>
                <a:latin typeface="Optima HU Rg"/>
              </a:rPr>
              <a:t>.</a:t>
            </a:r>
            <a:r>
              <a:rPr lang="en-US" altLang="en-US" sz="900" b="1">
                <a:solidFill>
                  <a:srgbClr val="000000"/>
                </a:solidFill>
                <a:latin typeface="Optima HU Rg"/>
              </a:rPr>
              <a:t>0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105" name="Rectangle 1010"/>
          <p:cNvSpPr>
            <a:spLocks noChangeArrowheads="1"/>
          </p:cNvSpPr>
          <p:nvPr/>
        </p:nvSpPr>
        <p:spPr bwMode="auto">
          <a:xfrm>
            <a:off x="6492875" y="5465763"/>
            <a:ext cx="160338" cy="13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en-US" sz="900" b="1">
                <a:solidFill>
                  <a:srgbClr val="000000"/>
                </a:solidFill>
                <a:latin typeface="Optima HU Rg"/>
              </a:rPr>
              <a:t>0.5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106" name="Line 1011"/>
          <p:cNvSpPr>
            <a:spLocks noChangeShapeType="1"/>
          </p:cNvSpPr>
          <p:nvPr/>
        </p:nvSpPr>
        <p:spPr bwMode="auto">
          <a:xfrm>
            <a:off x="6454775" y="5241925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07" name="Rectangle 1012"/>
          <p:cNvSpPr>
            <a:spLocks noChangeArrowheads="1"/>
          </p:cNvSpPr>
          <p:nvPr/>
        </p:nvSpPr>
        <p:spPr bwMode="auto">
          <a:xfrm>
            <a:off x="6492875" y="5172075"/>
            <a:ext cx="160338" cy="13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en-US" altLang="en-US" sz="900" b="1">
                <a:solidFill>
                  <a:srgbClr val="000000"/>
                </a:solidFill>
                <a:latin typeface="Optima HU Rg"/>
              </a:rPr>
              <a:t>1</a:t>
            </a:r>
            <a:r>
              <a:rPr lang="hu-HU" altLang="en-US" sz="900" b="1">
                <a:solidFill>
                  <a:srgbClr val="000000"/>
                </a:solidFill>
                <a:latin typeface="Optima HU Rg"/>
              </a:rPr>
              <a:t>.0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108" name="Line 60"/>
          <p:cNvSpPr>
            <a:spLocks noChangeShapeType="1"/>
          </p:cNvSpPr>
          <p:nvPr/>
        </p:nvSpPr>
        <p:spPr bwMode="auto">
          <a:xfrm>
            <a:off x="6457950" y="5359400"/>
            <a:ext cx="0" cy="555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09" name="Line 60"/>
          <p:cNvSpPr>
            <a:spLocks noChangeShapeType="1"/>
          </p:cNvSpPr>
          <p:nvPr/>
        </p:nvSpPr>
        <p:spPr bwMode="auto">
          <a:xfrm>
            <a:off x="5600700" y="5602288"/>
            <a:ext cx="0" cy="68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10" name="Line 60"/>
          <p:cNvSpPr>
            <a:spLocks noChangeShapeType="1"/>
          </p:cNvSpPr>
          <p:nvPr/>
        </p:nvSpPr>
        <p:spPr bwMode="auto">
          <a:xfrm>
            <a:off x="4659313" y="5602288"/>
            <a:ext cx="0" cy="68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11" name="Line 60"/>
          <p:cNvSpPr>
            <a:spLocks noChangeShapeType="1"/>
          </p:cNvSpPr>
          <p:nvPr/>
        </p:nvSpPr>
        <p:spPr bwMode="auto">
          <a:xfrm>
            <a:off x="5700713" y="5602288"/>
            <a:ext cx="0" cy="682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12" name="Line 60"/>
          <p:cNvSpPr>
            <a:spLocks noChangeShapeType="1"/>
          </p:cNvSpPr>
          <p:nvPr/>
        </p:nvSpPr>
        <p:spPr bwMode="auto">
          <a:xfrm>
            <a:off x="4675188" y="5602288"/>
            <a:ext cx="0" cy="68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13" name="Line 60"/>
          <p:cNvSpPr>
            <a:spLocks noChangeShapeType="1"/>
          </p:cNvSpPr>
          <p:nvPr/>
        </p:nvSpPr>
        <p:spPr bwMode="auto">
          <a:xfrm>
            <a:off x="5651500" y="5668963"/>
            <a:ext cx="0" cy="68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14" name="Line 60"/>
          <p:cNvSpPr>
            <a:spLocks noChangeShapeType="1"/>
          </p:cNvSpPr>
          <p:nvPr/>
        </p:nvSpPr>
        <p:spPr bwMode="auto">
          <a:xfrm>
            <a:off x="6275388" y="5734050"/>
            <a:ext cx="0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15" name="Line 60"/>
          <p:cNvSpPr>
            <a:spLocks noChangeShapeType="1"/>
          </p:cNvSpPr>
          <p:nvPr/>
        </p:nvSpPr>
        <p:spPr bwMode="auto">
          <a:xfrm>
            <a:off x="6359525" y="5734050"/>
            <a:ext cx="0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16" name="Line 60"/>
          <p:cNvSpPr>
            <a:spLocks noChangeShapeType="1"/>
          </p:cNvSpPr>
          <p:nvPr/>
        </p:nvSpPr>
        <p:spPr bwMode="auto">
          <a:xfrm>
            <a:off x="6378575" y="5734050"/>
            <a:ext cx="0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17" name="Freeform 1022"/>
          <p:cNvSpPr>
            <a:spLocks/>
          </p:cNvSpPr>
          <p:nvPr/>
        </p:nvSpPr>
        <p:spPr bwMode="auto">
          <a:xfrm>
            <a:off x="4427538" y="5348288"/>
            <a:ext cx="2038350" cy="439737"/>
          </a:xfrm>
          <a:custGeom>
            <a:avLst/>
            <a:gdLst>
              <a:gd name="T0" fmla="*/ 0 w 169"/>
              <a:gd name="T1" fmla="*/ 2147483647 h 59"/>
              <a:gd name="T2" fmla="*/ 2147483647 w 169"/>
              <a:gd name="T3" fmla="*/ 2147483647 h 59"/>
              <a:gd name="T4" fmla="*/ 2147483647 w 169"/>
              <a:gd name="T5" fmla="*/ 2147483647 h 59"/>
              <a:gd name="T6" fmla="*/ 2147483647 w 169"/>
              <a:gd name="T7" fmla="*/ 2147483647 h 59"/>
              <a:gd name="T8" fmla="*/ 2147483647 w 169"/>
              <a:gd name="T9" fmla="*/ 2147483647 h 59"/>
              <a:gd name="T10" fmla="*/ 2147483647 w 169"/>
              <a:gd name="T11" fmla="*/ 2147483647 h 59"/>
              <a:gd name="T12" fmla="*/ 2147483647 w 169"/>
              <a:gd name="T13" fmla="*/ 2147483647 h 59"/>
              <a:gd name="T14" fmla="*/ 2147483647 w 169"/>
              <a:gd name="T15" fmla="*/ 2147483647 h 59"/>
              <a:gd name="T16" fmla="*/ 2147483647 w 169"/>
              <a:gd name="T17" fmla="*/ 2147483647 h 59"/>
              <a:gd name="T18" fmla="*/ 2147483647 w 169"/>
              <a:gd name="T19" fmla="*/ 2147483647 h 59"/>
              <a:gd name="T20" fmla="*/ 2147483647 w 169"/>
              <a:gd name="T21" fmla="*/ 2147483647 h 59"/>
              <a:gd name="T22" fmla="*/ 2147483647 w 169"/>
              <a:gd name="T23" fmla="*/ 2147483647 h 59"/>
              <a:gd name="T24" fmla="*/ 2147483647 w 169"/>
              <a:gd name="T25" fmla="*/ 2147483647 h 59"/>
              <a:gd name="T26" fmla="*/ 2147483647 w 169"/>
              <a:gd name="T27" fmla="*/ 2147483647 h 59"/>
              <a:gd name="T28" fmla="*/ 2147483647 w 169"/>
              <a:gd name="T29" fmla="*/ 2147483647 h 59"/>
              <a:gd name="T30" fmla="*/ 2147483647 w 169"/>
              <a:gd name="T31" fmla="*/ 2147483647 h 59"/>
              <a:gd name="T32" fmla="*/ 2147483647 w 169"/>
              <a:gd name="T33" fmla="*/ 2147483647 h 59"/>
              <a:gd name="T34" fmla="*/ 2147483647 w 169"/>
              <a:gd name="T35" fmla="*/ 2147483647 h 59"/>
              <a:gd name="T36" fmla="*/ 2147483647 w 169"/>
              <a:gd name="T37" fmla="*/ 2147483647 h 59"/>
              <a:gd name="T38" fmla="*/ 2147483647 w 169"/>
              <a:gd name="T39" fmla="*/ 2147483647 h 59"/>
              <a:gd name="T40" fmla="*/ 2147483647 w 169"/>
              <a:gd name="T41" fmla="*/ 2147483647 h 59"/>
              <a:gd name="T42" fmla="*/ 2147483647 w 169"/>
              <a:gd name="T43" fmla="*/ 2147483647 h 59"/>
              <a:gd name="T44" fmla="*/ 2147483647 w 169"/>
              <a:gd name="T45" fmla="*/ 2147483647 h 59"/>
              <a:gd name="T46" fmla="*/ 2147483647 w 169"/>
              <a:gd name="T47" fmla="*/ 2147483647 h 59"/>
              <a:gd name="T48" fmla="*/ 2147483647 w 169"/>
              <a:gd name="T49" fmla="*/ 2147483647 h 59"/>
              <a:gd name="T50" fmla="*/ 2147483647 w 169"/>
              <a:gd name="T51" fmla="*/ 2147483647 h 59"/>
              <a:gd name="T52" fmla="*/ 2147483647 w 169"/>
              <a:gd name="T53" fmla="*/ 2147483647 h 59"/>
              <a:gd name="T54" fmla="*/ 2147483647 w 169"/>
              <a:gd name="T55" fmla="*/ 2147483647 h 59"/>
              <a:gd name="T56" fmla="*/ 2147483647 w 169"/>
              <a:gd name="T57" fmla="*/ 2147483647 h 59"/>
              <a:gd name="T58" fmla="*/ 2147483647 w 169"/>
              <a:gd name="T59" fmla="*/ 2147483647 h 59"/>
              <a:gd name="T60" fmla="*/ 2147483647 w 169"/>
              <a:gd name="T61" fmla="*/ 2147483647 h 59"/>
              <a:gd name="T62" fmla="*/ 2147483647 w 169"/>
              <a:gd name="T63" fmla="*/ 2147483647 h 59"/>
              <a:gd name="T64" fmla="*/ 2147483647 w 169"/>
              <a:gd name="T65" fmla="*/ 2147483647 h 59"/>
              <a:gd name="T66" fmla="*/ 2147483647 w 169"/>
              <a:gd name="T67" fmla="*/ 2147483647 h 59"/>
              <a:gd name="T68" fmla="*/ 2147483647 w 169"/>
              <a:gd name="T69" fmla="*/ 2147483647 h 59"/>
              <a:gd name="T70" fmla="*/ 2147483647 w 169"/>
              <a:gd name="T71" fmla="*/ 2147483647 h 59"/>
              <a:gd name="T72" fmla="*/ 2147483647 w 169"/>
              <a:gd name="T73" fmla="*/ 2147483647 h 59"/>
              <a:gd name="T74" fmla="*/ 2147483647 w 169"/>
              <a:gd name="T75" fmla="*/ 2147483647 h 59"/>
              <a:gd name="T76" fmla="*/ 2147483647 w 169"/>
              <a:gd name="T77" fmla="*/ 2147483647 h 59"/>
              <a:gd name="T78" fmla="*/ 2147483647 w 169"/>
              <a:gd name="T79" fmla="*/ 2147483647 h 59"/>
              <a:gd name="T80" fmla="*/ 2147483647 w 169"/>
              <a:gd name="T81" fmla="*/ 2147483647 h 59"/>
              <a:gd name="T82" fmla="*/ 2147483647 w 169"/>
              <a:gd name="T83" fmla="*/ 2147483647 h 59"/>
              <a:gd name="T84" fmla="*/ 2147483647 w 169"/>
              <a:gd name="T85" fmla="*/ 2147483647 h 59"/>
              <a:gd name="T86" fmla="*/ 2147483647 w 169"/>
              <a:gd name="T87" fmla="*/ 2147483647 h 59"/>
              <a:gd name="T88" fmla="*/ 2147483647 w 169"/>
              <a:gd name="T89" fmla="*/ 1513231983 h 59"/>
              <a:gd name="T90" fmla="*/ 2147483647 w 169"/>
              <a:gd name="T91" fmla="*/ 1122231359 h 59"/>
              <a:gd name="T92" fmla="*/ 2147483647 w 169"/>
              <a:gd name="T93" fmla="*/ 713484511 h 59"/>
              <a:gd name="T94" fmla="*/ 2147483647 w 169"/>
              <a:gd name="T95" fmla="*/ 391000740 h 59"/>
              <a:gd name="T96" fmla="*/ 2147483647 w 169"/>
              <a:gd name="T97" fmla="*/ 0 h 59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69"/>
              <a:gd name="T148" fmla="*/ 0 h 59"/>
              <a:gd name="T149" fmla="*/ 169 w 169"/>
              <a:gd name="T150" fmla="*/ 59 h 59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69" h="59">
                <a:moveTo>
                  <a:pt x="0" y="59"/>
                </a:moveTo>
                <a:lnTo>
                  <a:pt x="3" y="57"/>
                </a:lnTo>
                <a:lnTo>
                  <a:pt x="7" y="56"/>
                </a:lnTo>
                <a:lnTo>
                  <a:pt x="10" y="55"/>
                </a:lnTo>
                <a:lnTo>
                  <a:pt x="14" y="54"/>
                </a:lnTo>
                <a:lnTo>
                  <a:pt x="17" y="52"/>
                </a:lnTo>
                <a:lnTo>
                  <a:pt x="21" y="51"/>
                </a:lnTo>
                <a:lnTo>
                  <a:pt x="24" y="50"/>
                </a:lnTo>
                <a:lnTo>
                  <a:pt x="28" y="49"/>
                </a:lnTo>
                <a:lnTo>
                  <a:pt x="32" y="47"/>
                </a:lnTo>
                <a:lnTo>
                  <a:pt x="35" y="46"/>
                </a:lnTo>
                <a:lnTo>
                  <a:pt x="39" y="45"/>
                </a:lnTo>
                <a:lnTo>
                  <a:pt x="42" y="43"/>
                </a:lnTo>
                <a:lnTo>
                  <a:pt x="46" y="42"/>
                </a:lnTo>
                <a:lnTo>
                  <a:pt x="49" y="41"/>
                </a:lnTo>
                <a:lnTo>
                  <a:pt x="53" y="40"/>
                </a:lnTo>
                <a:lnTo>
                  <a:pt x="56" y="38"/>
                </a:lnTo>
                <a:lnTo>
                  <a:pt x="60" y="37"/>
                </a:lnTo>
                <a:lnTo>
                  <a:pt x="63" y="36"/>
                </a:lnTo>
                <a:lnTo>
                  <a:pt x="67" y="35"/>
                </a:lnTo>
                <a:lnTo>
                  <a:pt x="70" y="33"/>
                </a:lnTo>
                <a:lnTo>
                  <a:pt x="74" y="32"/>
                </a:lnTo>
                <a:lnTo>
                  <a:pt x="77" y="31"/>
                </a:lnTo>
                <a:lnTo>
                  <a:pt x="81" y="30"/>
                </a:lnTo>
                <a:lnTo>
                  <a:pt x="84" y="29"/>
                </a:lnTo>
                <a:lnTo>
                  <a:pt x="88" y="27"/>
                </a:lnTo>
                <a:lnTo>
                  <a:pt x="91" y="26"/>
                </a:lnTo>
                <a:lnTo>
                  <a:pt x="95" y="25"/>
                </a:lnTo>
                <a:lnTo>
                  <a:pt x="99" y="24"/>
                </a:lnTo>
                <a:lnTo>
                  <a:pt x="102" y="22"/>
                </a:lnTo>
                <a:lnTo>
                  <a:pt x="106" y="21"/>
                </a:lnTo>
                <a:lnTo>
                  <a:pt x="109" y="20"/>
                </a:lnTo>
                <a:lnTo>
                  <a:pt x="113" y="19"/>
                </a:lnTo>
                <a:lnTo>
                  <a:pt x="116" y="18"/>
                </a:lnTo>
                <a:lnTo>
                  <a:pt x="120" y="16"/>
                </a:lnTo>
                <a:lnTo>
                  <a:pt x="123" y="15"/>
                </a:lnTo>
                <a:lnTo>
                  <a:pt x="127" y="14"/>
                </a:lnTo>
                <a:lnTo>
                  <a:pt x="130" y="13"/>
                </a:lnTo>
                <a:lnTo>
                  <a:pt x="134" y="12"/>
                </a:lnTo>
                <a:lnTo>
                  <a:pt x="137" y="10"/>
                </a:lnTo>
                <a:lnTo>
                  <a:pt x="141" y="9"/>
                </a:lnTo>
                <a:lnTo>
                  <a:pt x="144" y="8"/>
                </a:lnTo>
                <a:lnTo>
                  <a:pt x="148" y="7"/>
                </a:lnTo>
                <a:lnTo>
                  <a:pt x="151" y="6"/>
                </a:lnTo>
                <a:lnTo>
                  <a:pt x="155" y="4"/>
                </a:lnTo>
                <a:lnTo>
                  <a:pt x="158" y="3"/>
                </a:lnTo>
                <a:lnTo>
                  <a:pt x="162" y="2"/>
                </a:lnTo>
                <a:lnTo>
                  <a:pt x="165" y="1"/>
                </a:lnTo>
                <a:lnTo>
                  <a:pt x="169" y="0"/>
                </a:lnTo>
              </a:path>
            </a:pathLst>
          </a:custGeom>
          <a:noFill/>
          <a:ln w="23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18" name="Freeform 1023"/>
          <p:cNvSpPr>
            <a:spLocks/>
          </p:cNvSpPr>
          <p:nvPr/>
        </p:nvSpPr>
        <p:spPr bwMode="auto">
          <a:xfrm>
            <a:off x="4427538" y="5726113"/>
            <a:ext cx="2062162" cy="96837"/>
          </a:xfrm>
          <a:custGeom>
            <a:avLst/>
            <a:gdLst>
              <a:gd name="T0" fmla="*/ 0 w 169"/>
              <a:gd name="T1" fmla="*/ 2147483647 h 13"/>
              <a:gd name="T2" fmla="*/ 2147483647 w 169"/>
              <a:gd name="T3" fmla="*/ 2147483647 h 13"/>
              <a:gd name="T4" fmla="*/ 2147483647 w 169"/>
              <a:gd name="T5" fmla="*/ 2147483647 h 13"/>
              <a:gd name="T6" fmla="*/ 2147483647 w 169"/>
              <a:gd name="T7" fmla="*/ 2147483647 h 13"/>
              <a:gd name="T8" fmla="*/ 2147483647 w 169"/>
              <a:gd name="T9" fmla="*/ 2147483647 h 13"/>
              <a:gd name="T10" fmla="*/ 2147483647 w 169"/>
              <a:gd name="T11" fmla="*/ 2147483647 h 13"/>
              <a:gd name="T12" fmla="*/ 2147483647 w 169"/>
              <a:gd name="T13" fmla="*/ 2147483647 h 13"/>
              <a:gd name="T14" fmla="*/ 2147483647 w 169"/>
              <a:gd name="T15" fmla="*/ 2147483647 h 13"/>
              <a:gd name="T16" fmla="*/ 2147483647 w 169"/>
              <a:gd name="T17" fmla="*/ 2147483647 h 13"/>
              <a:gd name="T18" fmla="*/ 2147483647 w 169"/>
              <a:gd name="T19" fmla="*/ 2147483647 h 13"/>
              <a:gd name="T20" fmla="*/ 2147483647 w 169"/>
              <a:gd name="T21" fmla="*/ 2147483647 h 13"/>
              <a:gd name="T22" fmla="*/ 2147483647 w 169"/>
              <a:gd name="T23" fmla="*/ 2147483647 h 13"/>
              <a:gd name="T24" fmla="*/ 2147483647 w 169"/>
              <a:gd name="T25" fmla="*/ 2147483647 h 13"/>
              <a:gd name="T26" fmla="*/ 2147483647 w 169"/>
              <a:gd name="T27" fmla="*/ 1830837495 h 13"/>
              <a:gd name="T28" fmla="*/ 2147483647 w 169"/>
              <a:gd name="T29" fmla="*/ 1830837495 h 13"/>
              <a:gd name="T30" fmla="*/ 2147483647 w 169"/>
              <a:gd name="T31" fmla="*/ 1509234464 h 13"/>
              <a:gd name="T32" fmla="*/ 2147483647 w 169"/>
              <a:gd name="T33" fmla="*/ 1509234464 h 13"/>
              <a:gd name="T34" fmla="*/ 2147483647 w 169"/>
              <a:gd name="T35" fmla="*/ 1119681674 h 13"/>
              <a:gd name="T36" fmla="*/ 2147483647 w 169"/>
              <a:gd name="T37" fmla="*/ 1119681674 h 13"/>
              <a:gd name="T38" fmla="*/ 2147483647 w 169"/>
              <a:gd name="T39" fmla="*/ 1119681674 h 13"/>
              <a:gd name="T40" fmla="*/ 2147483647 w 169"/>
              <a:gd name="T41" fmla="*/ 711156054 h 13"/>
              <a:gd name="T42" fmla="*/ 2147483647 w 169"/>
              <a:gd name="T43" fmla="*/ 711156054 h 13"/>
              <a:gd name="T44" fmla="*/ 2147483647 w 169"/>
              <a:gd name="T45" fmla="*/ 711156054 h 13"/>
              <a:gd name="T46" fmla="*/ 2147483647 w 169"/>
              <a:gd name="T47" fmla="*/ 711156054 h 13"/>
              <a:gd name="T48" fmla="*/ 2147483647 w 169"/>
              <a:gd name="T49" fmla="*/ 390178622 h 13"/>
              <a:gd name="T50" fmla="*/ 2147483647 w 169"/>
              <a:gd name="T51" fmla="*/ 390178622 h 13"/>
              <a:gd name="T52" fmla="*/ 2147483647 w 169"/>
              <a:gd name="T53" fmla="*/ 390178622 h 13"/>
              <a:gd name="T54" fmla="*/ 2147483647 w 169"/>
              <a:gd name="T55" fmla="*/ 390178622 h 13"/>
              <a:gd name="T56" fmla="*/ 2147483647 w 169"/>
              <a:gd name="T57" fmla="*/ 390178622 h 13"/>
              <a:gd name="T58" fmla="*/ 2147483647 w 169"/>
              <a:gd name="T59" fmla="*/ 390178622 h 13"/>
              <a:gd name="T60" fmla="*/ 2147483647 w 169"/>
              <a:gd name="T61" fmla="*/ 390178622 h 13"/>
              <a:gd name="T62" fmla="*/ 2147483647 w 169"/>
              <a:gd name="T63" fmla="*/ 390178622 h 13"/>
              <a:gd name="T64" fmla="*/ 2147483647 w 169"/>
              <a:gd name="T65" fmla="*/ 0 h 13"/>
              <a:gd name="T66" fmla="*/ 2147483647 w 169"/>
              <a:gd name="T67" fmla="*/ 0 h 13"/>
              <a:gd name="T68" fmla="*/ 2147483647 w 169"/>
              <a:gd name="T69" fmla="*/ 0 h 13"/>
              <a:gd name="T70" fmla="*/ 2147483647 w 169"/>
              <a:gd name="T71" fmla="*/ 390178622 h 13"/>
              <a:gd name="T72" fmla="*/ 2147483647 w 169"/>
              <a:gd name="T73" fmla="*/ 390178622 h 13"/>
              <a:gd name="T74" fmla="*/ 2147483647 w 169"/>
              <a:gd name="T75" fmla="*/ 390178622 h 13"/>
              <a:gd name="T76" fmla="*/ 2147483647 w 169"/>
              <a:gd name="T77" fmla="*/ 390178622 h 13"/>
              <a:gd name="T78" fmla="*/ 2147483647 w 169"/>
              <a:gd name="T79" fmla="*/ 390178622 h 13"/>
              <a:gd name="T80" fmla="*/ 2147483647 w 169"/>
              <a:gd name="T81" fmla="*/ 390178622 h 13"/>
              <a:gd name="T82" fmla="*/ 2147483647 w 169"/>
              <a:gd name="T83" fmla="*/ 390178622 h 13"/>
              <a:gd name="T84" fmla="*/ 2147483647 w 169"/>
              <a:gd name="T85" fmla="*/ 390178622 h 13"/>
              <a:gd name="T86" fmla="*/ 2147483647 w 169"/>
              <a:gd name="T87" fmla="*/ 711156054 h 13"/>
              <a:gd name="T88" fmla="*/ 2147483647 w 169"/>
              <a:gd name="T89" fmla="*/ 711156054 h 13"/>
              <a:gd name="T90" fmla="*/ 2147483647 w 169"/>
              <a:gd name="T91" fmla="*/ 711156054 h 13"/>
              <a:gd name="T92" fmla="*/ 2147483647 w 169"/>
              <a:gd name="T93" fmla="*/ 711156054 h 13"/>
              <a:gd name="T94" fmla="*/ 2147483647 w 169"/>
              <a:gd name="T95" fmla="*/ 1119681674 h 13"/>
              <a:gd name="T96" fmla="*/ 2147483647 w 169"/>
              <a:gd name="T97" fmla="*/ 1119681674 h 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69"/>
              <a:gd name="T148" fmla="*/ 0 h 13"/>
              <a:gd name="T149" fmla="*/ 169 w 169"/>
              <a:gd name="T150" fmla="*/ 13 h 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69" h="13">
                <a:moveTo>
                  <a:pt x="0" y="13"/>
                </a:moveTo>
                <a:lnTo>
                  <a:pt x="3" y="12"/>
                </a:lnTo>
                <a:lnTo>
                  <a:pt x="7" y="12"/>
                </a:lnTo>
                <a:lnTo>
                  <a:pt x="10" y="11"/>
                </a:lnTo>
                <a:lnTo>
                  <a:pt x="14" y="10"/>
                </a:lnTo>
                <a:lnTo>
                  <a:pt x="17" y="10"/>
                </a:lnTo>
                <a:lnTo>
                  <a:pt x="21" y="9"/>
                </a:lnTo>
                <a:lnTo>
                  <a:pt x="24" y="8"/>
                </a:lnTo>
                <a:lnTo>
                  <a:pt x="28" y="8"/>
                </a:lnTo>
                <a:lnTo>
                  <a:pt x="32" y="7"/>
                </a:lnTo>
                <a:lnTo>
                  <a:pt x="35" y="7"/>
                </a:lnTo>
                <a:lnTo>
                  <a:pt x="39" y="6"/>
                </a:lnTo>
                <a:lnTo>
                  <a:pt x="42" y="6"/>
                </a:lnTo>
                <a:lnTo>
                  <a:pt x="46" y="5"/>
                </a:lnTo>
                <a:lnTo>
                  <a:pt x="49" y="5"/>
                </a:lnTo>
                <a:lnTo>
                  <a:pt x="53" y="4"/>
                </a:lnTo>
                <a:lnTo>
                  <a:pt x="56" y="4"/>
                </a:lnTo>
                <a:lnTo>
                  <a:pt x="60" y="3"/>
                </a:lnTo>
                <a:lnTo>
                  <a:pt x="63" y="3"/>
                </a:lnTo>
                <a:lnTo>
                  <a:pt x="67" y="3"/>
                </a:lnTo>
                <a:lnTo>
                  <a:pt x="70" y="2"/>
                </a:lnTo>
                <a:lnTo>
                  <a:pt x="74" y="2"/>
                </a:lnTo>
                <a:lnTo>
                  <a:pt x="77" y="2"/>
                </a:lnTo>
                <a:lnTo>
                  <a:pt x="81" y="2"/>
                </a:lnTo>
                <a:lnTo>
                  <a:pt x="84" y="1"/>
                </a:lnTo>
                <a:lnTo>
                  <a:pt x="88" y="1"/>
                </a:lnTo>
                <a:lnTo>
                  <a:pt x="91" y="1"/>
                </a:lnTo>
                <a:lnTo>
                  <a:pt x="95" y="1"/>
                </a:lnTo>
                <a:lnTo>
                  <a:pt x="99" y="1"/>
                </a:lnTo>
                <a:lnTo>
                  <a:pt x="102" y="1"/>
                </a:lnTo>
                <a:lnTo>
                  <a:pt x="106" y="1"/>
                </a:lnTo>
                <a:lnTo>
                  <a:pt x="109" y="1"/>
                </a:lnTo>
                <a:lnTo>
                  <a:pt x="113" y="0"/>
                </a:lnTo>
                <a:lnTo>
                  <a:pt x="116" y="0"/>
                </a:lnTo>
                <a:lnTo>
                  <a:pt x="120" y="0"/>
                </a:lnTo>
                <a:lnTo>
                  <a:pt x="123" y="1"/>
                </a:lnTo>
                <a:lnTo>
                  <a:pt x="127" y="1"/>
                </a:lnTo>
                <a:lnTo>
                  <a:pt x="130" y="1"/>
                </a:lnTo>
                <a:lnTo>
                  <a:pt x="134" y="1"/>
                </a:lnTo>
                <a:lnTo>
                  <a:pt x="137" y="1"/>
                </a:lnTo>
                <a:lnTo>
                  <a:pt x="141" y="1"/>
                </a:lnTo>
                <a:lnTo>
                  <a:pt x="144" y="1"/>
                </a:lnTo>
                <a:lnTo>
                  <a:pt x="148" y="1"/>
                </a:lnTo>
                <a:lnTo>
                  <a:pt x="151" y="2"/>
                </a:lnTo>
                <a:lnTo>
                  <a:pt x="155" y="2"/>
                </a:lnTo>
                <a:lnTo>
                  <a:pt x="158" y="2"/>
                </a:lnTo>
                <a:lnTo>
                  <a:pt x="162" y="2"/>
                </a:lnTo>
                <a:lnTo>
                  <a:pt x="165" y="3"/>
                </a:lnTo>
                <a:lnTo>
                  <a:pt x="169" y="3"/>
                </a:lnTo>
              </a:path>
            </a:pathLst>
          </a:custGeom>
          <a:noFill/>
          <a:ln w="238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19" name="Text Box 274"/>
          <p:cNvSpPr txBox="1">
            <a:spLocks noChangeArrowheads="1"/>
          </p:cNvSpPr>
          <p:nvPr/>
        </p:nvSpPr>
        <p:spPr bwMode="auto">
          <a:xfrm>
            <a:off x="1944688" y="5800725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900" b="1">
                <a:solidFill>
                  <a:srgbClr val="0D0D0D"/>
                </a:solidFill>
                <a:latin typeface="Optima HU Rg"/>
              </a:rPr>
              <a:t>2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120" name="Text Box 275"/>
          <p:cNvSpPr txBox="1">
            <a:spLocks noChangeArrowheads="1"/>
          </p:cNvSpPr>
          <p:nvPr/>
        </p:nvSpPr>
        <p:spPr bwMode="auto">
          <a:xfrm>
            <a:off x="2398713" y="5800725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900" b="1">
                <a:solidFill>
                  <a:srgbClr val="0D0D0D"/>
                </a:solidFill>
                <a:latin typeface="Optima HU Rg"/>
              </a:rPr>
              <a:t>4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121" name="Text Box 276"/>
          <p:cNvSpPr txBox="1">
            <a:spLocks noChangeArrowheads="1"/>
          </p:cNvSpPr>
          <p:nvPr/>
        </p:nvSpPr>
        <p:spPr bwMode="auto">
          <a:xfrm>
            <a:off x="2854325" y="5800725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900" b="1">
                <a:solidFill>
                  <a:srgbClr val="0D0D0D"/>
                </a:solidFill>
                <a:latin typeface="Optima HU Rg"/>
              </a:rPr>
              <a:t>6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122" name="Text Box 277"/>
          <p:cNvSpPr txBox="1">
            <a:spLocks noChangeArrowheads="1"/>
          </p:cNvSpPr>
          <p:nvPr/>
        </p:nvSpPr>
        <p:spPr bwMode="auto">
          <a:xfrm>
            <a:off x="3309938" y="5800725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900" b="1">
                <a:solidFill>
                  <a:srgbClr val="0D0D0D"/>
                </a:solidFill>
                <a:latin typeface="Optima HU Rg"/>
              </a:rPr>
              <a:t>8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123" name="Text Box 278"/>
          <p:cNvSpPr txBox="1">
            <a:spLocks noChangeArrowheads="1"/>
          </p:cNvSpPr>
          <p:nvPr/>
        </p:nvSpPr>
        <p:spPr bwMode="auto">
          <a:xfrm>
            <a:off x="3729038" y="5800725"/>
            <a:ext cx="311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900" b="1">
                <a:solidFill>
                  <a:srgbClr val="0D0D0D"/>
                </a:solidFill>
                <a:latin typeface="Optima HU Rg"/>
              </a:rPr>
              <a:t>10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124" name="Text Box 274"/>
          <p:cNvSpPr txBox="1">
            <a:spLocks noChangeArrowheads="1"/>
          </p:cNvSpPr>
          <p:nvPr/>
        </p:nvSpPr>
        <p:spPr bwMode="auto">
          <a:xfrm>
            <a:off x="1724025" y="5800725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900" b="1">
                <a:solidFill>
                  <a:srgbClr val="0D0D0D"/>
                </a:solidFill>
                <a:latin typeface="Optima HU Rg"/>
              </a:rPr>
              <a:t>1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125" name="Text Box 275"/>
          <p:cNvSpPr txBox="1">
            <a:spLocks noChangeArrowheads="1"/>
          </p:cNvSpPr>
          <p:nvPr/>
        </p:nvSpPr>
        <p:spPr bwMode="auto">
          <a:xfrm>
            <a:off x="2178050" y="5800725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900" b="1">
                <a:solidFill>
                  <a:srgbClr val="0D0D0D"/>
                </a:solidFill>
                <a:latin typeface="Optima HU Rg"/>
              </a:rPr>
              <a:t>3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126" name="Text Box 276"/>
          <p:cNvSpPr txBox="1">
            <a:spLocks noChangeArrowheads="1"/>
          </p:cNvSpPr>
          <p:nvPr/>
        </p:nvSpPr>
        <p:spPr bwMode="auto">
          <a:xfrm>
            <a:off x="2633663" y="5800725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900" b="1">
                <a:solidFill>
                  <a:srgbClr val="0D0D0D"/>
                </a:solidFill>
                <a:latin typeface="Optima HU Rg"/>
              </a:rPr>
              <a:t>5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127" name="Text Box 277"/>
          <p:cNvSpPr txBox="1">
            <a:spLocks noChangeArrowheads="1"/>
          </p:cNvSpPr>
          <p:nvPr/>
        </p:nvSpPr>
        <p:spPr bwMode="auto">
          <a:xfrm>
            <a:off x="3089275" y="5800725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900" b="1">
                <a:solidFill>
                  <a:srgbClr val="0D0D0D"/>
                </a:solidFill>
                <a:latin typeface="Optima HU Rg"/>
              </a:rPr>
              <a:t>7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128" name="Text Box 278"/>
          <p:cNvSpPr txBox="1">
            <a:spLocks noChangeArrowheads="1"/>
          </p:cNvSpPr>
          <p:nvPr/>
        </p:nvSpPr>
        <p:spPr bwMode="auto">
          <a:xfrm>
            <a:off x="3540125" y="5800725"/>
            <a:ext cx="247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900" b="1">
                <a:solidFill>
                  <a:srgbClr val="0D0D0D"/>
                </a:solidFill>
                <a:latin typeface="Optima HU Rg"/>
              </a:rPr>
              <a:t>9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129" name="Text Box 112"/>
          <p:cNvSpPr txBox="1">
            <a:spLocks noChangeArrowheads="1"/>
          </p:cNvSpPr>
          <p:nvPr/>
        </p:nvSpPr>
        <p:spPr bwMode="auto">
          <a:xfrm>
            <a:off x="1458913" y="5160963"/>
            <a:ext cx="23336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700" b="1">
                <a:solidFill>
                  <a:srgbClr val="0D0D0D"/>
                </a:solidFill>
                <a:latin typeface="Optima HU Rg"/>
              </a:rPr>
              <a:t>1</a:t>
            </a:r>
          </a:p>
        </p:txBody>
      </p:sp>
      <p:sp>
        <p:nvSpPr>
          <p:cNvPr id="40130" name="Text Box 293"/>
          <p:cNvSpPr txBox="1">
            <a:spLocks noChangeArrowheads="1"/>
          </p:cNvSpPr>
          <p:nvPr/>
        </p:nvSpPr>
        <p:spPr bwMode="auto">
          <a:xfrm>
            <a:off x="1458913" y="5307013"/>
            <a:ext cx="23336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700" b="1">
                <a:solidFill>
                  <a:srgbClr val="0D0D0D"/>
                </a:solidFill>
                <a:latin typeface="Optima HU Rg"/>
              </a:rPr>
              <a:t>3</a:t>
            </a:r>
          </a:p>
        </p:txBody>
      </p:sp>
      <p:sp>
        <p:nvSpPr>
          <p:cNvPr id="40131" name="Text Box 294"/>
          <p:cNvSpPr txBox="1">
            <a:spLocks noChangeArrowheads="1"/>
          </p:cNvSpPr>
          <p:nvPr/>
        </p:nvSpPr>
        <p:spPr bwMode="auto">
          <a:xfrm>
            <a:off x="1458913" y="5453063"/>
            <a:ext cx="23336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700" b="1">
                <a:solidFill>
                  <a:srgbClr val="0D0D0D"/>
                </a:solidFill>
                <a:latin typeface="Optima HU Rg"/>
              </a:rPr>
              <a:t>5</a:t>
            </a:r>
          </a:p>
        </p:txBody>
      </p:sp>
      <p:sp>
        <p:nvSpPr>
          <p:cNvPr id="40132" name="Text Box 295"/>
          <p:cNvSpPr txBox="1">
            <a:spLocks noChangeArrowheads="1"/>
          </p:cNvSpPr>
          <p:nvPr/>
        </p:nvSpPr>
        <p:spPr bwMode="auto">
          <a:xfrm>
            <a:off x="1458913" y="5599113"/>
            <a:ext cx="23336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700" b="1">
                <a:solidFill>
                  <a:srgbClr val="0D0D0D"/>
                </a:solidFill>
                <a:latin typeface="Optima HU Rg"/>
              </a:rPr>
              <a:t>7</a:t>
            </a:r>
          </a:p>
        </p:txBody>
      </p:sp>
      <p:sp>
        <p:nvSpPr>
          <p:cNvPr id="40133" name="Line 173"/>
          <p:cNvSpPr>
            <a:spLocks noChangeShapeType="1"/>
          </p:cNvSpPr>
          <p:nvPr/>
        </p:nvSpPr>
        <p:spPr bwMode="auto">
          <a:xfrm flipH="1">
            <a:off x="1728788" y="5819775"/>
            <a:ext cx="2274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34" name="Line 174"/>
          <p:cNvSpPr>
            <a:spLocks noChangeAspect="1" noChangeShapeType="1"/>
          </p:cNvSpPr>
          <p:nvPr/>
        </p:nvSpPr>
        <p:spPr bwMode="auto">
          <a:xfrm>
            <a:off x="1728788" y="5819775"/>
            <a:ext cx="0" cy="2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35" name="Line 175"/>
          <p:cNvSpPr>
            <a:spLocks noChangeAspect="1" noChangeShapeType="1"/>
          </p:cNvSpPr>
          <p:nvPr/>
        </p:nvSpPr>
        <p:spPr bwMode="auto">
          <a:xfrm>
            <a:off x="1955800" y="5819775"/>
            <a:ext cx="0" cy="2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36" name="Line 176"/>
          <p:cNvSpPr>
            <a:spLocks noChangeAspect="1" noChangeShapeType="1"/>
          </p:cNvSpPr>
          <p:nvPr/>
        </p:nvSpPr>
        <p:spPr bwMode="auto">
          <a:xfrm>
            <a:off x="2185988" y="5819775"/>
            <a:ext cx="0" cy="2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37" name="Line 177"/>
          <p:cNvSpPr>
            <a:spLocks noChangeAspect="1" noChangeShapeType="1"/>
          </p:cNvSpPr>
          <p:nvPr/>
        </p:nvSpPr>
        <p:spPr bwMode="auto">
          <a:xfrm>
            <a:off x="2409825" y="5819775"/>
            <a:ext cx="0" cy="2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38" name="Line 178"/>
          <p:cNvSpPr>
            <a:spLocks noChangeAspect="1" noChangeShapeType="1"/>
          </p:cNvSpPr>
          <p:nvPr/>
        </p:nvSpPr>
        <p:spPr bwMode="auto">
          <a:xfrm>
            <a:off x="2636838" y="5819775"/>
            <a:ext cx="0" cy="2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39" name="Line 179"/>
          <p:cNvSpPr>
            <a:spLocks noChangeAspect="1" noChangeShapeType="1"/>
          </p:cNvSpPr>
          <p:nvPr/>
        </p:nvSpPr>
        <p:spPr bwMode="auto">
          <a:xfrm>
            <a:off x="2863850" y="5819775"/>
            <a:ext cx="0" cy="2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0" name="Line 180"/>
          <p:cNvSpPr>
            <a:spLocks noChangeAspect="1" noChangeShapeType="1"/>
          </p:cNvSpPr>
          <p:nvPr/>
        </p:nvSpPr>
        <p:spPr bwMode="auto">
          <a:xfrm>
            <a:off x="3090863" y="5819775"/>
            <a:ext cx="0" cy="2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1" name="Line 181"/>
          <p:cNvSpPr>
            <a:spLocks noChangeAspect="1" noChangeShapeType="1"/>
          </p:cNvSpPr>
          <p:nvPr/>
        </p:nvSpPr>
        <p:spPr bwMode="auto">
          <a:xfrm>
            <a:off x="3317875" y="5819775"/>
            <a:ext cx="0" cy="2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2" name="Line 182"/>
          <p:cNvSpPr>
            <a:spLocks noChangeAspect="1" noChangeShapeType="1"/>
          </p:cNvSpPr>
          <p:nvPr/>
        </p:nvSpPr>
        <p:spPr bwMode="auto">
          <a:xfrm>
            <a:off x="3544888" y="5819775"/>
            <a:ext cx="0" cy="2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3" name="Line 183"/>
          <p:cNvSpPr>
            <a:spLocks noChangeAspect="1" noChangeShapeType="1"/>
          </p:cNvSpPr>
          <p:nvPr/>
        </p:nvSpPr>
        <p:spPr bwMode="auto">
          <a:xfrm>
            <a:off x="3771900" y="5819775"/>
            <a:ext cx="0" cy="2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4" name="Line 185"/>
          <p:cNvSpPr>
            <a:spLocks noChangeAspect="1" noChangeShapeType="1"/>
          </p:cNvSpPr>
          <p:nvPr/>
        </p:nvSpPr>
        <p:spPr bwMode="auto">
          <a:xfrm flipH="1" flipV="1">
            <a:off x="1728788" y="5229225"/>
            <a:ext cx="1587" cy="590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5" name="Line 1057"/>
          <p:cNvSpPr>
            <a:spLocks noChangeShapeType="1"/>
          </p:cNvSpPr>
          <p:nvPr/>
        </p:nvSpPr>
        <p:spPr bwMode="auto">
          <a:xfrm>
            <a:off x="4006850" y="5232400"/>
            <a:ext cx="0" cy="5889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6" name="Line 1058"/>
          <p:cNvSpPr>
            <a:spLocks noChangeShapeType="1"/>
          </p:cNvSpPr>
          <p:nvPr/>
        </p:nvSpPr>
        <p:spPr bwMode="auto">
          <a:xfrm flipV="1">
            <a:off x="4006850" y="5821363"/>
            <a:ext cx="0" cy="30162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7" name="Line 1059"/>
          <p:cNvSpPr>
            <a:spLocks noChangeShapeType="1"/>
          </p:cNvSpPr>
          <p:nvPr/>
        </p:nvSpPr>
        <p:spPr bwMode="auto">
          <a:xfrm>
            <a:off x="4006850" y="5821363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8" name="Line 1060"/>
          <p:cNvSpPr>
            <a:spLocks noChangeShapeType="1"/>
          </p:cNvSpPr>
          <p:nvPr/>
        </p:nvSpPr>
        <p:spPr bwMode="auto">
          <a:xfrm>
            <a:off x="4006850" y="5527675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49" name="Line 1061"/>
          <p:cNvSpPr>
            <a:spLocks noChangeShapeType="1"/>
          </p:cNvSpPr>
          <p:nvPr/>
        </p:nvSpPr>
        <p:spPr bwMode="auto">
          <a:xfrm>
            <a:off x="4006850" y="5233988"/>
            <a:ext cx="25400" cy="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50" name="Line 239"/>
          <p:cNvSpPr>
            <a:spLocks noChangeAspect="1" noChangeShapeType="1"/>
          </p:cNvSpPr>
          <p:nvPr/>
        </p:nvSpPr>
        <p:spPr bwMode="auto">
          <a:xfrm>
            <a:off x="3163888" y="5448300"/>
            <a:ext cx="0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51" name="Line 239"/>
          <p:cNvSpPr>
            <a:spLocks noChangeAspect="1" noChangeShapeType="1"/>
          </p:cNvSpPr>
          <p:nvPr/>
        </p:nvSpPr>
        <p:spPr bwMode="auto">
          <a:xfrm>
            <a:off x="3343275" y="5448300"/>
            <a:ext cx="0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52" name="Line 239"/>
          <p:cNvSpPr>
            <a:spLocks noChangeAspect="1" noChangeShapeType="1"/>
          </p:cNvSpPr>
          <p:nvPr/>
        </p:nvSpPr>
        <p:spPr bwMode="auto">
          <a:xfrm>
            <a:off x="2263775" y="5735638"/>
            <a:ext cx="0" cy="68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53" name="Line 239"/>
          <p:cNvSpPr>
            <a:spLocks noChangeAspect="1" noChangeShapeType="1"/>
          </p:cNvSpPr>
          <p:nvPr/>
        </p:nvSpPr>
        <p:spPr bwMode="auto">
          <a:xfrm>
            <a:off x="2630488" y="5591175"/>
            <a:ext cx="0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54" name="Line 239"/>
          <p:cNvSpPr>
            <a:spLocks noChangeAspect="1" noChangeShapeType="1"/>
          </p:cNvSpPr>
          <p:nvPr/>
        </p:nvSpPr>
        <p:spPr bwMode="auto">
          <a:xfrm>
            <a:off x="2759075" y="5295900"/>
            <a:ext cx="0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55" name="Line 239"/>
          <p:cNvSpPr>
            <a:spLocks noChangeAspect="1" noChangeShapeType="1"/>
          </p:cNvSpPr>
          <p:nvPr/>
        </p:nvSpPr>
        <p:spPr bwMode="auto">
          <a:xfrm>
            <a:off x="3421063" y="5372100"/>
            <a:ext cx="0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56" name="Line 239"/>
          <p:cNvSpPr>
            <a:spLocks noChangeAspect="1" noChangeShapeType="1"/>
          </p:cNvSpPr>
          <p:nvPr/>
        </p:nvSpPr>
        <p:spPr bwMode="auto">
          <a:xfrm>
            <a:off x="2233613" y="5591175"/>
            <a:ext cx="0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57" name="Line 239"/>
          <p:cNvSpPr>
            <a:spLocks noChangeAspect="1" noChangeShapeType="1"/>
          </p:cNvSpPr>
          <p:nvPr/>
        </p:nvSpPr>
        <p:spPr bwMode="auto">
          <a:xfrm>
            <a:off x="2122488" y="5734050"/>
            <a:ext cx="0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58" name="Line 239"/>
          <p:cNvSpPr>
            <a:spLocks noChangeAspect="1" noChangeShapeType="1"/>
          </p:cNvSpPr>
          <p:nvPr/>
        </p:nvSpPr>
        <p:spPr bwMode="auto">
          <a:xfrm>
            <a:off x="2562225" y="5734050"/>
            <a:ext cx="0" cy="68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59" name="Line 239"/>
          <p:cNvSpPr>
            <a:spLocks noChangeAspect="1" noChangeShapeType="1"/>
          </p:cNvSpPr>
          <p:nvPr/>
        </p:nvSpPr>
        <p:spPr bwMode="auto">
          <a:xfrm>
            <a:off x="3008313" y="5224463"/>
            <a:ext cx="0" cy="68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60" name="Freeform 1072"/>
          <p:cNvSpPr>
            <a:spLocks/>
          </p:cNvSpPr>
          <p:nvPr/>
        </p:nvSpPr>
        <p:spPr bwMode="auto">
          <a:xfrm>
            <a:off x="1931988" y="5592763"/>
            <a:ext cx="2038350" cy="203200"/>
          </a:xfrm>
          <a:custGeom>
            <a:avLst/>
            <a:gdLst>
              <a:gd name="T0" fmla="*/ 0 w 169"/>
              <a:gd name="T1" fmla="*/ 2147483647 h 25"/>
              <a:gd name="T2" fmla="*/ 2147483647 w 169"/>
              <a:gd name="T3" fmla="*/ 2147483647 h 25"/>
              <a:gd name="T4" fmla="*/ 2147483647 w 169"/>
              <a:gd name="T5" fmla="*/ 2147483647 h 25"/>
              <a:gd name="T6" fmla="*/ 2147483647 w 169"/>
              <a:gd name="T7" fmla="*/ 2147483647 h 25"/>
              <a:gd name="T8" fmla="*/ 2147483647 w 169"/>
              <a:gd name="T9" fmla="*/ 2147483647 h 25"/>
              <a:gd name="T10" fmla="*/ 2147483647 w 169"/>
              <a:gd name="T11" fmla="*/ 2147483647 h 25"/>
              <a:gd name="T12" fmla="*/ 2147483647 w 169"/>
              <a:gd name="T13" fmla="*/ 2147483647 h 25"/>
              <a:gd name="T14" fmla="*/ 2147483647 w 169"/>
              <a:gd name="T15" fmla="*/ 2147483647 h 25"/>
              <a:gd name="T16" fmla="*/ 2147483647 w 169"/>
              <a:gd name="T17" fmla="*/ 2147483647 h 25"/>
              <a:gd name="T18" fmla="*/ 2147483647 w 169"/>
              <a:gd name="T19" fmla="*/ 2147483647 h 25"/>
              <a:gd name="T20" fmla="*/ 2147483647 w 169"/>
              <a:gd name="T21" fmla="*/ 2147483647 h 25"/>
              <a:gd name="T22" fmla="*/ 2147483647 w 169"/>
              <a:gd name="T23" fmla="*/ 2147483647 h 25"/>
              <a:gd name="T24" fmla="*/ 2147483647 w 169"/>
              <a:gd name="T25" fmla="*/ 2147483647 h 25"/>
              <a:gd name="T26" fmla="*/ 2147483647 w 169"/>
              <a:gd name="T27" fmla="*/ 1457415487 h 25"/>
              <a:gd name="T28" fmla="*/ 2147483647 w 169"/>
              <a:gd name="T29" fmla="*/ 1457415487 h 25"/>
              <a:gd name="T30" fmla="*/ 2147483647 w 169"/>
              <a:gd name="T31" fmla="*/ 742956123 h 25"/>
              <a:gd name="T32" fmla="*/ 2147483647 w 169"/>
              <a:gd name="T33" fmla="*/ 742956123 h 25"/>
              <a:gd name="T34" fmla="*/ 2147483647 w 169"/>
              <a:gd name="T35" fmla="*/ 0 h 25"/>
              <a:gd name="T36" fmla="*/ 2147483647 w 169"/>
              <a:gd name="T37" fmla="*/ 0 h 25"/>
              <a:gd name="T38" fmla="*/ 2147483647 w 169"/>
              <a:gd name="T39" fmla="*/ 0 h 25"/>
              <a:gd name="T40" fmla="*/ 2147483647 w 169"/>
              <a:gd name="T41" fmla="*/ 0 h 25"/>
              <a:gd name="T42" fmla="*/ 2147483647 w 169"/>
              <a:gd name="T43" fmla="*/ 0 h 25"/>
              <a:gd name="T44" fmla="*/ 2147483647 w 169"/>
              <a:gd name="T45" fmla="*/ 0 h 25"/>
              <a:gd name="T46" fmla="*/ 2147483647 w 169"/>
              <a:gd name="T47" fmla="*/ 0 h 25"/>
              <a:gd name="T48" fmla="*/ 2147483647 w 169"/>
              <a:gd name="T49" fmla="*/ 0 h 25"/>
              <a:gd name="T50" fmla="*/ 2147483647 w 169"/>
              <a:gd name="T51" fmla="*/ 0 h 25"/>
              <a:gd name="T52" fmla="*/ 2147483647 w 169"/>
              <a:gd name="T53" fmla="*/ 0 h 25"/>
              <a:gd name="T54" fmla="*/ 2147483647 w 169"/>
              <a:gd name="T55" fmla="*/ 742956123 h 25"/>
              <a:gd name="T56" fmla="*/ 2147483647 w 169"/>
              <a:gd name="T57" fmla="*/ 742956123 h 25"/>
              <a:gd name="T58" fmla="*/ 2147483647 w 169"/>
              <a:gd name="T59" fmla="*/ 742956123 h 25"/>
              <a:gd name="T60" fmla="*/ 2147483647 w 169"/>
              <a:gd name="T61" fmla="*/ 1457415487 h 25"/>
              <a:gd name="T62" fmla="*/ 2147483647 w 169"/>
              <a:gd name="T63" fmla="*/ 2147483647 h 25"/>
              <a:gd name="T64" fmla="*/ 2147483647 w 169"/>
              <a:gd name="T65" fmla="*/ 2147483647 h 25"/>
              <a:gd name="T66" fmla="*/ 2147483647 w 169"/>
              <a:gd name="T67" fmla="*/ 2147483647 h 25"/>
              <a:gd name="T68" fmla="*/ 2147483647 w 169"/>
              <a:gd name="T69" fmla="*/ 2147483647 h 25"/>
              <a:gd name="T70" fmla="*/ 2147483647 w 169"/>
              <a:gd name="T71" fmla="*/ 2147483647 h 25"/>
              <a:gd name="T72" fmla="*/ 2147483647 w 169"/>
              <a:gd name="T73" fmla="*/ 2147483647 h 25"/>
              <a:gd name="T74" fmla="*/ 2147483647 w 169"/>
              <a:gd name="T75" fmla="*/ 2147483647 h 25"/>
              <a:gd name="T76" fmla="*/ 2147483647 w 169"/>
              <a:gd name="T77" fmla="*/ 2147483647 h 25"/>
              <a:gd name="T78" fmla="*/ 2147483647 w 169"/>
              <a:gd name="T79" fmla="*/ 2147483647 h 25"/>
              <a:gd name="T80" fmla="*/ 2147483647 w 169"/>
              <a:gd name="T81" fmla="*/ 2147483647 h 25"/>
              <a:gd name="T82" fmla="*/ 2147483647 w 169"/>
              <a:gd name="T83" fmla="*/ 2147483647 h 25"/>
              <a:gd name="T84" fmla="*/ 2147483647 w 169"/>
              <a:gd name="T85" fmla="*/ 2147483647 h 25"/>
              <a:gd name="T86" fmla="*/ 2147483647 w 169"/>
              <a:gd name="T87" fmla="*/ 2147483647 h 25"/>
              <a:gd name="T88" fmla="*/ 2147483647 w 169"/>
              <a:gd name="T89" fmla="*/ 2147483647 h 25"/>
              <a:gd name="T90" fmla="*/ 2147483647 w 169"/>
              <a:gd name="T91" fmla="*/ 2147483647 h 25"/>
              <a:gd name="T92" fmla="*/ 2147483647 w 169"/>
              <a:gd name="T93" fmla="*/ 2147483647 h 25"/>
              <a:gd name="T94" fmla="*/ 2147483647 w 169"/>
              <a:gd name="T95" fmla="*/ 2147483647 h 25"/>
              <a:gd name="T96" fmla="*/ 2147483647 w 169"/>
              <a:gd name="T97" fmla="*/ 2147483647 h 2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69"/>
              <a:gd name="T148" fmla="*/ 0 h 25"/>
              <a:gd name="T149" fmla="*/ 169 w 169"/>
              <a:gd name="T150" fmla="*/ 25 h 2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69" h="25">
                <a:moveTo>
                  <a:pt x="0" y="17"/>
                </a:moveTo>
                <a:lnTo>
                  <a:pt x="3" y="15"/>
                </a:lnTo>
                <a:lnTo>
                  <a:pt x="7" y="14"/>
                </a:lnTo>
                <a:lnTo>
                  <a:pt x="10" y="13"/>
                </a:lnTo>
                <a:lnTo>
                  <a:pt x="14" y="11"/>
                </a:lnTo>
                <a:lnTo>
                  <a:pt x="17" y="10"/>
                </a:lnTo>
                <a:lnTo>
                  <a:pt x="21" y="9"/>
                </a:lnTo>
                <a:lnTo>
                  <a:pt x="24" y="8"/>
                </a:lnTo>
                <a:lnTo>
                  <a:pt x="28" y="7"/>
                </a:lnTo>
                <a:lnTo>
                  <a:pt x="32" y="6"/>
                </a:lnTo>
                <a:lnTo>
                  <a:pt x="35" y="5"/>
                </a:lnTo>
                <a:lnTo>
                  <a:pt x="39" y="4"/>
                </a:lnTo>
                <a:lnTo>
                  <a:pt x="42" y="3"/>
                </a:lnTo>
                <a:lnTo>
                  <a:pt x="46" y="2"/>
                </a:lnTo>
                <a:lnTo>
                  <a:pt x="49" y="2"/>
                </a:lnTo>
                <a:lnTo>
                  <a:pt x="53" y="1"/>
                </a:lnTo>
                <a:lnTo>
                  <a:pt x="56" y="1"/>
                </a:lnTo>
                <a:lnTo>
                  <a:pt x="60" y="0"/>
                </a:lnTo>
                <a:lnTo>
                  <a:pt x="63" y="0"/>
                </a:lnTo>
                <a:lnTo>
                  <a:pt x="67" y="0"/>
                </a:lnTo>
                <a:lnTo>
                  <a:pt x="70" y="0"/>
                </a:lnTo>
                <a:lnTo>
                  <a:pt x="74" y="0"/>
                </a:lnTo>
                <a:lnTo>
                  <a:pt x="77" y="0"/>
                </a:lnTo>
                <a:lnTo>
                  <a:pt x="81" y="0"/>
                </a:lnTo>
                <a:lnTo>
                  <a:pt x="84" y="0"/>
                </a:lnTo>
                <a:lnTo>
                  <a:pt x="88" y="0"/>
                </a:lnTo>
                <a:lnTo>
                  <a:pt x="91" y="0"/>
                </a:lnTo>
                <a:lnTo>
                  <a:pt x="95" y="1"/>
                </a:lnTo>
                <a:lnTo>
                  <a:pt x="99" y="1"/>
                </a:lnTo>
                <a:lnTo>
                  <a:pt x="102" y="1"/>
                </a:lnTo>
                <a:lnTo>
                  <a:pt x="106" y="2"/>
                </a:lnTo>
                <a:lnTo>
                  <a:pt x="109" y="3"/>
                </a:lnTo>
                <a:lnTo>
                  <a:pt x="113" y="3"/>
                </a:lnTo>
                <a:lnTo>
                  <a:pt x="116" y="4"/>
                </a:lnTo>
                <a:lnTo>
                  <a:pt x="120" y="5"/>
                </a:lnTo>
                <a:lnTo>
                  <a:pt x="123" y="6"/>
                </a:lnTo>
                <a:lnTo>
                  <a:pt x="127" y="7"/>
                </a:lnTo>
                <a:lnTo>
                  <a:pt x="130" y="8"/>
                </a:lnTo>
                <a:lnTo>
                  <a:pt x="134" y="9"/>
                </a:lnTo>
                <a:lnTo>
                  <a:pt x="137" y="11"/>
                </a:lnTo>
                <a:lnTo>
                  <a:pt x="141" y="12"/>
                </a:lnTo>
                <a:lnTo>
                  <a:pt x="144" y="13"/>
                </a:lnTo>
                <a:lnTo>
                  <a:pt x="148" y="15"/>
                </a:lnTo>
                <a:lnTo>
                  <a:pt x="151" y="16"/>
                </a:lnTo>
                <a:lnTo>
                  <a:pt x="155" y="18"/>
                </a:lnTo>
                <a:lnTo>
                  <a:pt x="158" y="20"/>
                </a:lnTo>
                <a:lnTo>
                  <a:pt x="162" y="21"/>
                </a:lnTo>
                <a:lnTo>
                  <a:pt x="165" y="23"/>
                </a:lnTo>
                <a:lnTo>
                  <a:pt x="169" y="25"/>
                </a:lnTo>
              </a:path>
            </a:pathLst>
          </a:custGeom>
          <a:noFill/>
          <a:ln w="23813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61" name="Freeform 1073"/>
          <p:cNvSpPr>
            <a:spLocks/>
          </p:cNvSpPr>
          <p:nvPr/>
        </p:nvSpPr>
        <p:spPr bwMode="auto">
          <a:xfrm>
            <a:off x="1931988" y="5776913"/>
            <a:ext cx="2038350" cy="42862"/>
          </a:xfrm>
          <a:custGeom>
            <a:avLst/>
            <a:gdLst>
              <a:gd name="T0" fmla="*/ 0 w 169"/>
              <a:gd name="T1" fmla="*/ 49720 h 25"/>
              <a:gd name="T2" fmla="*/ 2147483647 w 169"/>
              <a:gd name="T3" fmla="*/ 42862 h 25"/>
              <a:gd name="T4" fmla="*/ 2147483647 w 169"/>
              <a:gd name="T5" fmla="*/ 39433 h 25"/>
              <a:gd name="T6" fmla="*/ 2147483647 w 169"/>
              <a:gd name="T7" fmla="*/ 36004 h 25"/>
              <a:gd name="T8" fmla="*/ 2147483647 w 169"/>
              <a:gd name="T9" fmla="*/ 30861 h 25"/>
              <a:gd name="T10" fmla="*/ 2147483647 w 169"/>
              <a:gd name="T11" fmla="*/ 29146 h 25"/>
              <a:gd name="T12" fmla="*/ 2147483647 w 169"/>
              <a:gd name="T13" fmla="*/ 27432 h 25"/>
              <a:gd name="T14" fmla="*/ 2147483647 w 169"/>
              <a:gd name="T15" fmla="*/ 25717 h 25"/>
              <a:gd name="T16" fmla="*/ 2147483647 w 169"/>
              <a:gd name="T17" fmla="*/ 24003 h 25"/>
              <a:gd name="T18" fmla="*/ 2147483647 w 169"/>
              <a:gd name="T19" fmla="*/ 10287 h 25"/>
              <a:gd name="T20" fmla="*/ 2147483647 w 169"/>
              <a:gd name="T21" fmla="*/ 8572 h 25"/>
              <a:gd name="T22" fmla="*/ 2147483647 w 169"/>
              <a:gd name="T23" fmla="*/ 6858 h 25"/>
              <a:gd name="T24" fmla="*/ 2147483647 w 169"/>
              <a:gd name="T25" fmla="*/ 5143 h 25"/>
              <a:gd name="T26" fmla="*/ 2147483647 w 169"/>
              <a:gd name="T27" fmla="*/ 3429 h 25"/>
              <a:gd name="T28" fmla="*/ 2147483647 w 169"/>
              <a:gd name="T29" fmla="*/ 3429 h 25"/>
              <a:gd name="T30" fmla="*/ 2147483647 w 169"/>
              <a:gd name="T31" fmla="*/ 1714 h 25"/>
              <a:gd name="T32" fmla="*/ 2147483647 w 169"/>
              <a:gd name="T33" fmla="*/ 1714 h 25"/>
              <a:gd name="T34" fmla="*/ 2147483647 w 169"/>
              <a:gd name="T35" fmla="*/ 0 h 25"/>
              <a:gd name="T36" fmla="*/ 2147483647 w 169"/>
              <a:gd name="T37" fmla="*/ 0 h 25"/>
              <a:gd name="T38" fmla="*/ 2147483647 w 169"/>
              <a:gd name="T39" fmla="*/ 0 h 25"/>
              <a:gd name="T40" fmla="*/ 2147483647 w 169"/>
              <a:gd name="T41" fmla="*/ 0 h 25"/>
              <a:gd name="T42" fmla="*/ 2147483647 w 169"/>
              <a:gd name="T43" fmla="*/ 0 h 25"/>
              <a:gd name="T44" fmla="*/ 2147483647 w 169"/>
              <a:gd name="T45" fmla="*/ 0 h 25"/>
              <a:gd name="T46" fmla="*/ 2147483647 w 169"/>
              <a:gd name="T47" fmla="*/ 0 h 25"/>
              <a:gd name="T48" fmla="*/ 2147483647 w 169"/>
              <a:gd name="T49" fmla="*/ 0 h 25"/>
              <a:gd name="T50" fmla="*/ 2147483647 w 169"/>
              <a:gd name="T51" fmla="*/ 0 h 25"/>
              <a:gd name="T52" fmla="*/ 2147483647 w 169"/>
              <a:gd name="T53" fmla="*/ 0 h 25"/>
              <a:gd name="T54" fmla="*/ 2147483647 w 169"/>
              <a:gd name="T55" fmla="*/ 1714 h 25"/>
              <a:gd name="T56" fmla="*/ 2147483647 w 169"/>
              <a:gd name="T57" fmla="*/ 1714 h 25"/>
              <a:gd name="T58" fmla="*/ 2147483647 w 169"/>
              <a:gd name="T59" fmla="*/ 1714 h 25"/>
              <a:gd name="T60" fmla="*/ 2147483647 w 169"/>
              <a:gd name="T61" fmla="*/ 3429 h 25"/>
              <a:gd name="T62" fmla="*/ 2147483647 w 169"/>
              <a:gd name="T63" fmla="*/ 5143 h 25"/>
              <a:gd name="T64" fmla="*/ 2147483647 w 169"/>
              <a:gd name="T65" fmla="*/ 5143 h 25"/>
              <a:gd name="T66" fmla="*/ 2147483647 w 169"/>
              <a:gd name="T67" fmla="*/ 6858 h 25"/>
              <a:gd name="T68" fmla="*/ 2147483647 w 169"/>
              <a:gd name="T69" fmla="*/ 8572 h 25"/>
              <a:gd name="T70" fmla="*/ 2147483647 w 169"/>
              <a:gd name="T71" fmla="*/ 10287 h 25"/>
              <a:gd name="T72" fmla="*/ 2147483647 w 169"/>
              <a:gd name="T73" fmla="*/ 24003 h 25"/>
              <a:gd name="T74" fmla="*/ 2147483647 w 169"/>
              <a:gd name="T75" fmla="*/ 25717 h 25"/>
              <a:gd name="T76" fmla="*/ 2147483647 w 169"/>
              <a:gd name="T77" fmla="*/ 27432 h 25"/>
              <a:gd name="T78" fmla="*/ 2147483647 w 169"/>
              <a:gd name="T79" fmla="*/ 30861 h 25"/>
              <a:gd name="T80" fmla="*/ 2147483647 w 169"/>
              <a:gd name="T81" fmla="*/ 32575 h 25"/>
              <a:gd name="T82" fmla="*/ 2147483647 w 169"/>
              <a:gd name="T83" fmla="*/ 36004 h 25"/>
              <a:gd name="T84" fmla="*/ 2147483647 w 169"/>
              <a:gd name="T85" fmla="*/ 42862 h 25"/>
              <a:gd name="T86" fmla="*/ 2147483647 w 169"/>
              <a:gd name="T87" fmla="*/ 46291 h 25"/>
              <a:gd name="T88" fmla="*/ 2147483647 w 169"/>
              <a:gd name="T89" fmla="*/ 53149 h 25"/>
              <a:gd name="T90" fmla="*/ 2147483647 w 169"/>
              <a:gd name="T91" fmla="*/ 60007 h 25"/>
              <a:gd name="T92" fmla="*/ 2147483647 w 169"/>
              <a:gd name="T93" fmla="*/ 61721 h 25"/>
              <a:gd name="T94" fmla="*/ 2147483647 w 169"/>
              <a:gd name="T95" fmla="*/ 66865 h 25"/>
              <a:gd name="T96" fmla="*/ 2147483647 w 169"/>
              <a:gd name="T97" fmla="*/ 72008 h 2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69"/>
              <a:gd name="T148" fmla="*/ 0 h 25"/>
              <a:gd name="T149" fmla="*/ 169 w 169"/>
              <a:gd name="T150" fmla="*/ 25 h 2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69" h="25">
                <a:moveTo>
                  <a:pt x="0" y="17"/>
                </a:moveTo>
                <a:lnTo>
                  <a:pt x="3" y="15"/>
                </a:lnTo>
                <a:lnTo>
                  <a:pt x="7" y="14"/>
                </a:lnTo>
                <a:lnTo>
                  <a:pt x="10" y="13"/>
                </a:lnTo>
                <a:lnTo>
                  <a:pt x="14" y="11"/>
                </a:lnTo>
                <a:lnTo>
                  <a:pt x="17" y="10"/>
                </a:lnTo>
                <a:lnTo>
                  <a:pt x="21" y="9"/>
                </a:lnTo>
                <a:lnTo>
                  <a:pt x="24" y="8"/>
                </a:lnTo>
                <a:lnTo>
                  <a:pt x="28" y="7"/>
                </a:lnTo>
                <a:lnTo>
                  <a:pt x="32" y="6"/>
                </a:lnTo>
                <a:lnTo>
                  <a:pt x="35" y="5"/>
                </a:lnTo>
                <a:lnTo>
                  <a:pt x="39" y="4"/>
                </a:lnTo>
                <a:lnTo>
                  <a:pt x="42" y="3"/>
                </a:lnTo>
                <a:lnTo>
                  <a:pt x="46" y="2"/>
                </a:lnTo>
                <a:lnTo>
                  <a:pt x="49" y="2"/>
                </a:lnTo>
                <a:lnTo>
                  <a:pt x="53" y="1"/>
                </a:lnTo>
                <a:lnTo>
                  <a:pt x="56" y="1"/>
                </a:lnTo>
                <a:lnTo>
                  <a:pt x="60" y="0"/>
                </a:lnTo>
                <a:lnTo>
                  <a:pt x="63" y="0"/>
                </a:lnTo>
                <a:lnTo>
                  <a:pt x="67" y="0"/>
                </a:lnTo>
                <a:lnTo>
                  <a:pt x="70" y="0"/>
                </a:lnTo>
                <a:lnTo>
                  <a:pt x="74" y="0"/>
                </a:lnTo>
                <a:lnTo>
                  <a:pt x="77" y="0"/>
                </a:lnTo>
                <a:lnTo>
                  <a:pt x="81" y="0"/>
                </a:lnTo>
                <a:lnTo>
                  <a:pt x="84" y="0"/>
                </a:lnTo>
                <a:lnTo>
                  <a:pt x="88" y="0"/>
                </a:lnTo>
                <a:lnTo>
                  <a:pt x="91" y="0"/>
                </a:lnTo>
                <a:lnTo>
                  <a:pt x="95" y="1"/>
                </a:lnTo>
                <a:lnTo>
                  <a:pt x="99" y="1"/>
                </a:lnTo>
                <a:lnTo>
                  <a:pt x="102" y="1"/>
                </a:lnTo>
                <a:lnTo>
                  <a:pt x="106" y="2"/>
                </a:lnTo>
                <a:lnTo>
                  <a:pt x="109" y="3"/>
                </a:lnTo>
                <a:lnTo>
                  <a:pt x="113" y="3"/>
                </a:lnTo>
                <a:lnTo>
                  <a:pt x="116" y="4"/>
                </a:lnTo>
                <a:lnTo>
                  <a:pt x="120" y="5"/>
                </a:lnTo>
                <a:lnTo>
                  <a:pt x="123" y="6"/>
                </a:lnTo>
                <a:lnTo>
                  <a:pt x="127" y="7"/>
                </a:lnTo>
                <a:lnTo>
                  <a:pt x="130" y="8"/>
                </a:lnTo>
                <a:lnTo>
                  <a:pt x="134" y="9"/>
                </a:lnTo>
                <a:lnTo>
                  <a:pt x="137" y="11"/>
                </a:lnTo>
                <a:lnTo>
                  <a:pt x="141" y="12"/>
                </a:lnTo>
                <a:lnTo>
                  <a:pt x="144" y="13"/>
                </a:lnTo>
                <a:lnTo>
                  <a:pt x="148" y="15"/>
                </a:lnTo>
                <a:lnTo>
                  <a:pt x="151" y="16"/>
                </a:lnTo>
                <a:lnTo>
                  <a:pt x="155" y="18"/>
                </a:lnTo>
                <a:lnTo>
                  <a:pt x="158" y="20"/>
                </a:lnTo>
                <a:lnTo>
                  <a:pt x="162" y="21"/>
                </a:lnTo>
                <a:lnTo>
                  <a:pt x="165" y="23"/>
                </a:lnTo>
                <a:lnTo>
                  <a:pt x="169" y="25"/>
                </a:lnTo>
              </a:path>
            </a:pathLst>
          </a:custGeom>
          <a:noFill/>
          <a:ln w="23813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62" name="Line 1074"/>
          <p:cNvSpPr>
            <a:spLocks noChangeShapeType="1"/>
          </p:cNvSpPr>
          <p:nvPr/>
        </p:nvSpPr>
        <p:spPr bwMode="auto">
          <a:xfrm>
            <a:off x="2963863" y="5446713"/>
            <a:ext cx="0" cy="746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63" name="Line 1075"/>
          <p:cNvSpPr>
            <a:spLocks noChangeShapeType="1"/>
          </p:cNvSpPr>
          <p:nvPr/>
        </p:nvSpPr>
        <p:spPr bwMode="auto">
          <a:xfrm>
            <a:off x="3179763" y="5646738"/>
            <a:ext cx="0" cy="746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64" name="Text Box 288"/>
          <p:cNvSpPr txBox="1">
            <a:spLocks noChangeArrowheads="1"/>
          </p:cNvSpPr>
          <p:nvPr/>
        </p:nvSpPr>
        <p:spPr bwMode="auto">
          <a:xfrm>
            <a:off x="1550988" y="5380038"/>
            <a:ext cx="23336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700" b="1">
                <a:solidFill>
                  <a:srgbClr val="0D0D0D"/>
                </a:solidFill>
                <a:latin typeface="Optima HU Rg"/>
              </a:rPr>
              <a:t>4</a:t>
            </a:r>
          </a:p>
        </p:txBody>
      </p:sp>
      <p:sp>
        <p:nvSpPr>
          <p:cNvPr id="40165" name="Text Box 290"/>
          <p:cNvSpPr txBox="1">
            <a:spLocks noChangeArrowheads="1"/>
          </p:cNvSpPr>
          <p:nvPr/>
        </p:nvSpPr>
        <p:spPr bwMode="auto">
          <a:xfrm>
            <a:off x="1550988" y="5665788"/>
            <a:ext cx="23336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700" b="1">
                <a:solidFill>
                  <a:srgbClr val="0D0D0D"/>
                </a:solidFill>
                <a:latin typeface="Optima HU Rg"/>
              </a:rPr>
              <a:t>8</a:t>
            </a:r>
          </a:p>
        </p:txBody>
      </p:sp>
      <p:sp>
        <p:nvSpPr>
          <p:cNvPr id="40166" name="Text Box 292"/>
          <p:cNvSpPr txBox="1">
            <a:spLocks noChangeArrowheads="1"/>
          </p:cNvSpPr>
          <p:nvPr/>
        </p:nvSpPr>
        <p:spPr bwMode="auto">
          <a:xfrm>
            <a:off x="1550988" y="5233988"/>
            <a:ext cx="23336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700" b="1">
                <a:solidFill>
                  <a:srgbClr val="0D0D0D"/>
                </a:solidFill>
                <a:latin typeface="Optima HU Rg"/>
              </a:rPr>
              <a:t>2</a:t>
            </a:r>
          </a:p>
        </p:txBody>
      </p:sp>
      <p:sp>
        <p:nvSpPr>
          <p:cNvPr id="40167" name="Text Box 294"/>
          <p:cNvSpPr txBox="1">
            <a:spLocks noChangeArrowheads="1"/>
          </p:cNvSpPr>
          <p:nvPr/>
        </p:nvSpPr>
        <p:spPr bwMode="auto">
          <a:xfrm>
            <a:off x="1550988" y="5522913"/>
            <a:ext cx="233362" cy="19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700" b="1">
                <a:solidFill>
                  <a:srgbClr val="0D0D0D"/>
                </a:solidFill>
                <a:latin typeface="Optima HU Rg"/>
              </a:rPr>
              <a:t>6</a:t>
            </a:r>
          </a:p>
        </p:txBody>
      </p:sp>
      <p:sp>
        <p:nvSpPr>
          <p:cNvPr id="40168" name="Line 225"/>
          <p:cNvSpPr>
            <a:spLocks noChangeAspect="1" noChangeShapeType="1"/>
          </p:cNvSpPr>
          <p:nvPr/>
        </p:nvSpPr>
        <p:spPr bwMode="auto">
          <a:xfrm>
            <a:off x="2738438" y="6337300"/>
            <a:ext cx="0" cy="6826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69" name="Line 227"/>
          <p:cNvSpPr>
            <a:spLocks noChangeAspect="1" noChangeShapeType="1"/>
          </p:cNvSpPr>
          <p:nvPr/>
        </p:nvSpPr>
        <p:spPr bwMode="auto">
          <a:xfrm>
            <a:off x="1870075" y="6342063"/>
            <a:ext cx="0" cy="682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170" name="Text Box 616"/>
          <p:cNvSpPr txBox="1">
            <a:spLocks noChangeArrowheads="1"/>
          </p:cNvSpPr>
          <p:nvPr/>
        </p:nvSpPr>
        <p:spPr bwMode="auto">
          <a:xfrm rot="-5400000">
            <a:off x="4778375" y="3403600"/>
            <a:ext cx="1854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hu-HU" altLang="en-US" sz="900" b="1">
                <a:solidFill>
                  <a:srgbClr val="0D0D0D"/>
                </a:solidFill>
                <a:latin typeface="Optima HU Rg"/>
              </a:rPr>
              <a:t>Szé</a:t>
            </a:r>
            <a:r>
              <a:rPr lang="en-US" altLang="en-US" sz="900" b="1">
                <a:solidFill>
                  <a:srgbClr val="0D0D0D"/>
                </a:solidFill>
                <a:latin typeface="Optima HU Rg"/>
              </a:rPr>
              <a:t>l</a:t>
            </a:r>
            <a:r>
              <a:rPr lang="hu-HU" altLang="en-US" sz="900" b="1">
                <a:solidFill>
                  <a:srgbClr val="0D0D0D"/>
                </a:solidFill>
                <a:latin typeface="Optima HU Rg"/>
              </a:rPr>
              <a:t>ső</a:t>
            </a:r>
            <a:r>
              <a:rPr lang="en-US" altLang="en-US" sz="900" b="1">
                <a:solidFill>
                  <a:srgbClr val="0D0D0D"/>
                </a:solidFill>
                <a:latin typeface="Optima HU Rg"/>
              </a:rPr>
              <a:t>s</a:t>
            </a:r>
            <a:r>
              <a:rPr lang="hu-HU" altLang="en-US" sz="900" b="1">
                <a:solidFill>
                  <a:srgbClr val="0D0D0D"/>
                </a:solidFill>
                <a:latin typeface="Optima HU Rg"/>
              </a:rPr>
              <a:t>égesen abnormális (%)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171" name="Text Box 449"/>
          <p:cNvSpPr txBox="1">
            <a:spLocks noChangeArrowheads="1"/>
          </p:cNvSpPr>
          <p:nvPr/>
        </p:nvSpPr>
        <p:spPr bwMode="auto">
          <a:xfrm rot="-5400000">
            <a:off x="784225" y="3402013"/>
            <a:ext cx="11493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hu-HU" altLang="en-US" sz="900" b="1">
                <a:solidFill>
                  <a:srgbClr val="0D0D0D"/>
                </a:solidFill>
                <a:latin typeface="Optima HU Rg"/>
              </a:rPr>
              <a:t>Harapások száma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172" name="Text Box 495"/>
          <p:cNvSpPr txBox="1">
            <a:spLocks noChangeArrowheads="1"/>
          </p:cNvSpPr>
          <p:nvPr/>
        </p:nvSpPr>
        <p:spPr bwMode="auto">
          <a:xfrm rot="-5400000">
            <a:off x="3529013" y="3405188"/>
            <a:ext cx="1397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hu-HU" altLang="en-US" sz="900" b="1">
                <a:solidFill>
                  <a:srgbClr val="0D0D0D"/>
                </a:solidFill>
                <a:latin typeface="Optima HU Rg"/>
              </a:rPr>
              <a:t>Abnormál harapás (%)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173" name="Text Box 645"/>
          <p:cNvSpPr txBox="1">
            <a:spLocks noChangeArrowheads="1"/>
          </p:cNvSpPr>
          <p:nvPr/>
        </p:nvSpPr>
        <p:spPr bwMode="auto">
          <a:xfrm rot="-5400000">
            <a:off x="2214563" y="3409950"/>
            <a:ext cx="1041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hu-HU" altLang="en-US" sz="900" b="1">
                <a:solidFill>
                  <a:srgbClr val="0D0D0D"/>
                </a:solidFill>
                <a:latin typeface="Optima HU Rg"/>
              </a:rPr>
              <a:t>Látenciája (sec)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  <p:grpSp>
        <p:nvGrpSpPr>
          <p:cNvPr id="40174" name="Group 1518"/>
          <p:cNvGrpSpPr>
            <a:grpSpLocks/>
          </p:cNvGrpSpPr>
          <p:nvPr/>
        </p:nvGrpSpPr>
        <p:grpSpPr bwMode="auto">
          <a:xfrm>
            <a:off x="1546225" y="2397125"/>
            <a:ext cx="2001838" cy="439738"/>
            <a:chOff x="259" y="1872"/>
            <a:chExt cx="1266" cy="277"/>
          </a:xfrm>
        </p:grpSpPr>
        <p:sp>
          <p:nvSpPr>
            <p:cNvPr id="40180" name="Rectangle 1195"/>
            <p:cNvSpPr>
              <a:spLocks noChangeArrowheads="1"/>
            </p:cNvSpPr>
            <p:nvPr/>
          </p:nvSpPr>
          <p:spPr bwMode="auto">
            <a:xfrm>
              <a:off x="260" y="1915"/>
              <a:ext cx="57" cy="57"/>
            </a:xfrm>
            <a:prstGeom prst="rect">
              <a:avLst/>
            </a:prstGeom>
            <a:solidFill>
              <a:srgbClr val="69D8FF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endParaRPr lang="hu-HU" altLang="en-US" sz="900" b="1">
                <a:solidFill>
                  <a:srgbClr val="0D0D0D"/>
                </a:solidFill>
                <a:latin typeface="Optima HU Rg"/>
              </a:endParaRPr>
            </a:p>
          </p:txBody>
        </p:sp>
        <p:sp>
          <p:nvSpPr>
            <p:cNvPr id="40181" name="Rectangle 1196"/>
            <p:cNvSpPr>
              <a:spLocks noChangeArrowheads="1"/>
            </p:cNvSpPr>
            <p:nvPr/>
          </p:nvSpPr>
          <p:spPr bwMode="auto">
            <a:xfrm>
              <a:off x="259" y="2041"/>
              <a:ext cx="57" cy="5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buFont typeface="Arial" charset="0"/>
                <a:buNone/>
              </a:pPr>
              <a:endParaRPr lang="hu-HU" altLang="en-US" sz="900" b="1">
                <a:solidFill>
                  <a:srgbClr val="0D0D0D"/>
                </a:solidFill>
                <a:latin typeface="Optima HU Rg"/>
              </a:endParaRPr>
            </a:p>
          </p:txBody>
        </p:sp>
        <p:sp>
          <p:nvSpPr>
            <p:cNvPr id="40182" name="Rectangle 1197"/>
            <p:cNvSpPr>
              <a:spLocks noChangeArrowheads="1"/>
            </p:cNvSpPr>
            <p:nvPr/>
          </p:nvSpPr>
          <p:spPr bwMode="auto">
            <a:xfrm>
              <a:off x="290" y="1988"/>
              <a:ext cx="1235" cy="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Bef>
                  <a:spcPct val="50000"/>
                </a:spcBef>
                <a:buFont typeface="Arial" charset="0"/>
                <a:buNone/>
              </a:pPr>
              <a:r>
                <a:rPr lang="hu-HU" altLang="hu-HU" sz="900" b="1">
                  <a:solidFill>
                    <a:srgbClr val="0D0D0D"/>
                  </a:solidFill>
                  <a:latin typeface="Optima HU Rg"/>
                </a:rPr>
                <a:t>Nincs fotostimuláció</a:t>
              </a:r>
              <a:endParaRPr lang="en-US" altLang="hu-HU" sz="900" b="1">
                <a:solidFill>
                  <a:srgbClr val="0D0D0D"/>
                </a:solidFill>
                <a:latin typeface="Optima HU Rg"/>
              </a:endParaRPr>
            </a:p>
          </p:txBody>
        </p:sp>
        <p:sp>
          <p:nvSpPr>
            <p:cNvPr id="40183" name="Szövegdoboz 8"/>
            <p:cNvSpPr txBox="1">
              <a:spLocks noChangeArrowheads="1"/>
            </p:cNvSpPr>
            <p:nvPr/>
          </p:nvSpPr>
          <p:spPr bwMode="auto">
            <a:xfrm>
              <a:off x="290" y="1872"/>
              <a:ext cx="631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charset="0"/>
                <a:buNone/>
              </a:pPr>
              <a:r>
                <a:rPr lang="hu-HU" altLang="hu-HU" sz="900" b="1">
                  <a:solidFill>
                    <a:srgbClr val="0D0D0D"/>
                  </a:solidFill>
                  <a:latin typeface="Optima HU Rg"/>
                </a:rPr>
                <a:t>F</a:t>
              </a:r>
              <a:r>
                <a:rPr lang="en-US" altLang="hu-HU" sz="900" b="1">
                  <a:solidFill>
                    <a:srgbClr val="0D0D0D"/>
                  </a:solidFill>
                  <a:latin typeface="Optima HU Rg"/>
                </a:rPr>
                <a:t>otostimul</a:t>
              </a:r>
              <a:r>
                <a:rPr lang="hu-HU" altLang="hu-HU" sz="900" b="1">
                  <a:solidFill>
                    <a:srgbClr val="0D0D0D"/>
                  </a:solidFill>
                  <a:latin typeface="Optima HU Rg"/>
                </a:rPr>
                <a:t>áció</a:t>
              </a:r>
            </a:p>
          </p:txBody>
        </p:sp>
      </p:grpSp>
      <p:sp>
        <p:nvSpPr>
          <p:cNvPr id="40175" name="Text Box 300"/>
          <p:cNvSpPr txBox="1">
            <a:spLocks noChangeArrowheads="1"/>
          </p:cNvSpPr>
          <p:nvPr/>
        </p:nvSpPr>
        <p:spPr bwMode="auto">
          <a:xfrm rot="-5400000">
            <a:off x="973138" y="5253038"/>
            <a:ext cx="8509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hu-HU" altLang="hu-HU" sz="900" b="1">
                <a:solidFill>
                  <a:srgbClr val="0D0D0D"/>
                </a:solidFill>
                <a:latin typeface="Optima HU Rg"/>
              </a:rPr>
              <a:t>Állat Szigsz.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176" name="Text Box 300"/>
          <p:cNvSpPr txBox="1">
            <a:spLocks noChangeArrowheads="1"/>
          </p:cNvSpPr>
          <p:nvPr/>
        </p:nvSpPr>
        <p:spPr bwMode="auto">
          <a:xfrm rot="5400000" flipH="1">
            <a:off x="5908675" y="5280025"/>
            <a:ext cx="18605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hu-HU" altLang="hu-HU" sz="900" b="1">
                <a:solidFill>
                  <a:srgbClr val="0D0D0D"/>
                </a:solidFill>
                <a:latin typeface="Optima HU Rg"/>
              </a:rPr>
              <a:t>Harapás/patkány/perc (</a:t>
            </a:r>
            <a:r>
              <a:rPr lang="hu-HU" altLang="hu-HU" sz="900" b="1" i="1">
                <a:solidFill>
                  <a:srgbClr val="0D0D0D"/>
                </a:solidFill>
                <a:latin typeface="Optima HU Rg"/>
              </a:rPr>
              <a:t>görbék)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177" name="Text Box 279"/>
          <p:cNvSpPr txBox="1">
            <a:spLocks noChangeArrowheads="1"/>
          </p:cNvSpPr>
          <p:nvPr/>
        </p:nvSpPr>
        <p:spPr bwMode="auto">
          <a:xfrm>
            <a:off x="4651375" y="5945188"/>
            <a:ext cx="1263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buFont typeface="Arial" charset="0"/>
              <a:buNone/>
            </a:pPr>
            <a:r>
              <a:rPr lang="hu-HU" altLang="hu-HU" sz="900" b="1">
                <a:solidFill>
                  <a:srgbClr val="0D0D0D"/>
                </a:solidFill>
                <a:latin typeface="Optima HU Rg"/>
              </a:rPr>
              <a:t>Konfrontáció percei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178" name="Text Box 279"/>
          <p:cNvSpPr txBox="1">
            <a:spLocks noChangeArrowheads="1"/>
          </p:cNvSpPr>
          <p:nvPr/>
        </p:nvSpPr>
        <p:spPr bwMode="auto">
          <a:xfrm>
            <a:off x="2170113" y="5946775"/>
            <a:ext cx="12636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>
              <a:buFont typeface="Arial" charset="0"/>
              <a:buNone/>
            </a:pPr>
            <a:r>
              <a:rPr lang="hu-HU" altLang="hu-HU" sz="900" b="1">
                <a:solidFill>
                  <a:srgbClr val="0D0D0D"/>
                </a:solidFill>
                <a:latin typeface="Optima HU Rg"/>
              </a:rPr>
              <a:t>Konfrontáció percei</a:t>
            </a:r>
            <a:endParaRPr lang="en-US" altLang="hu-HU" sz="900" b="1">
              <a:solidFill>
                <a:srgbClr val="0D0D0D"/>
              </a:solidFill>
              <a:latin typeface="Optima HU Rg"/>
            </a:endParaRPr>
          </a:p>
        </p:txBody>
      </p:sp>
      <p:sp>
        <p:nvSpPr>
          <p:cNvPr id="40179" name="Text Box 1231"/>
          <p:cNvSpPr txBox="1">
            <a:spLocks noChangeArrowheads="1"/>
          </p:cNvSpPr>
          <p:nvPr/>
        </p:nvSpPr>
        <p:spPr bwMode="auto">
          <a:xfrm>
            <a:off x="1839913" y="6215063"/>
            <a:ext cx="436245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20000"/>
              </a:lnSpc>
              <a:buFont typeface="Arial" charset="0"/>
              <a:buNone/>
            </a:pPr>
            <a:r>
              <a:rPr lang="hu-HU" altLang="en-US" sz="900" b="1">
                <a:solidFill>
                  <a:srgbClr val="0D0D0D"/>
                </a:solidFill>
                <a:latin typeface="Optima HU Rg"/>
              </a:rPr>
              <a:t>harapás               abnormális harapás</a:t>
            </a:r>
            <a:endParaRPr lang="en-US" altLang="en-US" sz="900" b="1">
              <a:solidFill>
                <a:srgbClr val="0D0D0D"/>
              </a:solidFill>
              <a:latin typeface="Optima HU Rg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0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7" descr="Image result for brain imaging pictu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00525" y="1724025"/>
            <a:ext cx="226695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9" descr="Image result for brain imaging pictur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85900" y="1724025"/>
            <a:ext cx="271780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11" descr="Image result for brain imaging pictur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85900" y="3524250"/>
            <a:ext cx="1755775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13" descr="Related imag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9900" y="3524250"/>
            <a:ext cx="24003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15" descr="Image result for brain imaging pictures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22875" y="3524250"/>
            <a:ext cx="269875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17" descr="Image result for brain imaging pictures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67475" y="1724025"/>
            <a:ext cx="1454150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7" name="Szövegdoboz 17"/>
          <p:cNvSpPr txBox="1">
            <a:spLocks noChangeArrowheads="1"/>
          </p:cNvSpPr>
          <p:nvPr/>
        </p:nvSpPr>
        <p:spPr bwMode="auto">
          <a:xfrm>
            <a:off x="550863" y="211138"/>
            <a:ext cx="33226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4400" b="1">
                <a:solidFill>
                  <a:srgbClr val="CEA60D"/>
                </a:solidFill>
                <a:latin typeface="Optima HU Bd"/>
              </a:rPr>
              <a:t>Kitekintés 2</a:t>
            </a:r>
            <a:endParaRPr lang="en-US" sz="2400" b="1">
              <a:latin typeface="Optima HU B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WordArt 4"/>
          <p:cNvSpPr>
            <a:spLocks noChangeArrowheads="1" noChangeShapeType="1" noTextEdit="1"/>
          </p:cNvSpPr>
          <p:nvPr/>
        </p:nvSpPr>
        <p:spPr bwMode="auto">
          <a:xfrm>
            <a:off x="1362075" y="3105150"/>
            <a:ext cx="66103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D8C762"/>
                </a:solidFill>
                <a:latin typeface="Arial Black"/>
              </a:rPr>
              <a:t>KÖSZÖNÖM A FIGYELMET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Cím 1"/>
          <p:cNvSpPr txBox="1">
            <a:spLocks/>
          </p:cNvSpPr>
          <p:nvPr/>
        </p:nvSpPr>
        <p:spPr bwMode="auto">
          <a:xfrm>
            <a:off x="684213" y="692150"/>
            <a:ext cx="7772400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hu-HU"/>
              <a:t>Mi az agresszió?</a:t>
            </a:r>
          </a:p>
          <a:p>
            <a:r>
              <a:rPr lang="hu-HU">
                <a:solidFill>
                  <a:srgbClr val="0033CC"/>
                </a:solidFill>
              </a:rPr>
              <a:t>    </a:t>
            </a:r>
            <a:endParaRPr lang="hu-HU" sz="1600">
              <a:solidFill>
                <a:srgbClr val="0033CC"/>
              </a:solidFill>
            </a:endParaRPr>
          </a:p>
          <a:p>
            <a:endParaRPr lang="hu-HU" sz="1600">
              <a:solidFill>
                <a:srgbClr val="0033CC"/>
              </a:solidFill>
            </a:endParaRPr>
          </a:p>
          <a:p>
            <a:endParaRPr lang="hu-HU" sz="1600">
              <a:solidFill>
                <a:srgbClr val="0033CC"/>
              </a:solidFill>
            </a:endParaRPr>
          </a:p>
          <a:p>
            <a:endParaRPr lang="hu-HU"/>
          </a:p>
          <a:p>
            <a:endParaRPr lang="hu-HU"/>
          </a:p>
          <a:p>
            <a:r>
              <a:rPr lang="hu-HU"/>
              <a:t>Mi a neurobiológia?</a:t>
            </a:r>
          </a:p>
          <a:p>
            <a:endParaRPr lang="hu-HU" sz="1600">
              <a:solidFill>
                <a:srgbClr val="0033CC"/>
              </a:solidFill>
            </a:endParaRPr>
          </a:p>
          <a:p>
            <a:endParaRPr lang="hu-HU" sz="1600">
              <a:solidFill>
                <a:srgbClr val="0033CC"/>
              </a:solidFill>
            </a:endParaRPr>
          </a:p>
          <a:p>
            <a:endParaRPr lang="hu-HU" sz="1600">
              <a:solidFill>
                <a:srgbClr val="0033CC"/>
              </a:solidFill>
            </a:endParaRPr>
          </a:p>
          <a:p>
            <a:endParaRPr lang="hu-HU" sz="1600">
              <a:solidFill>
                <a:srgbClr val="0033CC"/>
              </a:solidFill>
            </a:endParaRPr>
          </a:p>
          <a:p>
            <a:endParaRPr lang="hu-HU"/>
          </a:p>
          <a:p>
            <a:r>
              <a:rPr lang="hu-HU"/>
              <a:t>Mi a kriminológia?</a:t>
            </a:r>
          </a:p>
          <a:p>
            <a:r>
              <a:rPr lang="hu-HU" sz="1600">
                <a:solidFill>
                  <a:srgbClr val="0033CC"/>
                </a:solidFill>
              </a:rPr>
              <a:t/>
            </a:r>
            <a:br>
              <a:rPr lang="hu-HU" sz="1600">
                <a:solidFill>
                  <a:srgbClr val="0033CC"/>
                </a:solidFill>
              </a:rPr>
            </a:br>
            <a:endParaRPr lang="hu-HU" sz="1600">
              <a:solidFill>
                <a:srgbClr val="0033CC"/>
              </a:solidFill>
            </a:endParaRPr>
          </a:p>
          <a:p>
            <a:endParaRPr lang="hu-HU" sz="1600">
              <a:solidFill>
                <a:srgbClr val="0033CC"/>
              </a:solidFill>
            </a:endParaRPr>
          </a:p>
        </p:txBody>
      </p:sp>
      <p:sp>
        <p:nvSpPr>
          <p:cNvPr id="6" name="Cím 1"/>
          <p:cNvSpPr txBox="1">
            <a:spLocks/>
          </p:cNvSpPr>
          <p:nvPr/>
        </p:nvSpPr>
        <p:spPr bwMode="auto">
          <a:xfrm>
            <a:off x="836613" y="1052513"/>
            <a:ext cx="7772400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hu-HU">
                <a:solidFill>
                  <a:srgbClr val="0033CC"/>
                </a:solidFill>
              </a:rPr>
              <a:t>    </a:t>
            </a:r>
            <a:r>
              <a:rPr lang="hu-HU" sz="1600" b="1">
                <a:solidFill>
                  <a:srgbClr val="0033CC"/>
                </a:solidFill>
              </a:rPr>
              <a:t>Viselkedés</a:t>
            </a:r>
            <a:r>
              <a:rPr lang="hu-HU" sz="1600">
                <a:solidFill>
                  <a:srgbClr val="0033CC"/>
                </a:solidFill>
              </a:rPr>
              <a:t>, amely fájdalom vagy sérülés okozására irányul, vagy azzal fenyeget</a:t>
            </a:r>
            <a:br>
              <a:rPr lang="hu-HU" sz="1600">
                <a:solidFill>
                  <a:srgbClr val="0033CC"/>
                </a:solidFill>
              </a:rPr>
            </a:br>
            <a:r>
              <a:rPr lang="hu-HU" sz="1600">
                <a:solidFill>
                  <a:srgbClr val="0033CC"/>
                </a:solidFill>
              </a:rPr>
              <a:t>	- fajtársak ellen irányul</a:t>
            </a:r>
            <a:br>
              <a:rPr lang="hu-HU" sz="1600">
                <a:solidFill>
                  <a:srgbClr val="0033CC"/>
                </a:solidFill>
              </a:rPr>
            </a:br>
            <a:r>
              <a:rPr lang="hu-HU" sz="1600">
                <a:solidFill>
                  <a:srgbClr val="0033CC"/>
                </a:solidFill>
              </a:rPr>
              <a:t>	- szándékos</a:t>
            </a:r>
            <a:br>
              <a:rPr lang="hu-HU" sz="1600">
                <a:solidFill>
                  <a:srgbClr val="0033CC"/>
                </a:solidFill>
              </a:rPr>
            </a:br>
            <a:r>
              <a:rPr lang="hu-HU" sz="1600">
                <a:solidFill>
                  <a:srgbClr val="0033CC"/>
                </a:solidFill>
              </a:rPr>
              <a:t>	- nem szolgálja a célszemély javát semmilyen formában</a:t>
            </a:r>
            <a:br>
              <a:rPr lang="hu-HU" sz="1600">
                <a:solidFill>
                  <a:srgbClr val="0033CC"/>
                </a:solidFill>
              </a:rPr>
            </a:br>
            <a:r>
              <a:rPr lang="hu-HU" sz="1600">
                <a:solidFill>
                  <a:srgbClr val="0033CC"/>
                </a:solidFill>
              </a:rPr>
              <a:t/>
            </a:r>
            <a:br>
              <a:rPr lang="hu-HU" sz="1600">
                <a:solidFill>
                  <a:srgbClr val="0033CC"/>
                </a:solidFill>
              </a:rPr>
            </a:br>
            <a:endParaRPr lang="hu-HU"/>
          </a:p>
          <a:p>
            <a:r>
              <a:rPr lang="hu-HU" sz="1600">
                <a:solidFill>
                  <a:srgbClr val="0033CC"/>
                </a:solidFill>
              </a:rPr>
              <a:t>    Az idegrendszer tudománya (</a:t>
            </a:r>
            <a:r>
              <a:rPr lang="hu-HU" sz="1600" b="1">
                <a:solidFill>
                  <a:srgbClr val="0033CC"/>
                </a:solidFill>
              </a:rPr>
              <a:t>idegtudomány</a:t>
            </a:r>
            <a:r>
              <a:rPr lang="hu-HU" sz="1600">
                <a:solidFill>
                  <a:srgbClr val="0033CC"/>
                </a:solidFill>
              </a:rPr>
              <a:t>):</a:t>
            </a:r>
            <a:br>
              <a:rPr lang="hu-HU" sz="1600">
                <a:solidFill>
                  <a:srgbClr val="0033CC"/>
                </a:solidFill>
              </a:rPr>
            </a:br>
            <a:r>
              <a:rPr lang="hu-HU" sz="1600">
                <a:solidFill>
                  <a:srgbClr val="0033CC"/>
                </a:solidFill>
              </a:rPr>
              <a:t>	- idegsejtek és ideghálózatok anatómiájával, biokémiájával,</a:t>
            </a:r>
            <a:br>
              <a:rPr lang="hu-HU" sz="1600">
                <a:solidFill>
                  <a:srgbClr val="0033CC"/>
                </a:solidFill>
              </a:rPr>
            </a:br>
            <a:r>
              <a:rPr lang="hu-HU" sz="1600">
                <a:solidFill>
                  <a:srgbClr val="0033CC"/>
                </a:solidFill>
              </a:rPr>
              <a:t>                   molekuláris biológiájával, élettanával foglalkozik</a:t>
            </a:r>
            <a:br>
              <a:rPr lang="hu-HU" sz="1600">
                <a:solidFill>
                  <a:srgbClr val="0033CC"/>
                </a:solidFill>
              </a:rPr>
            </a:br>
            <a:r>
              <a:rPr lang="hu-HU" sz="1600">
                <a:solidFill>
                  <a:srgbClr val="0033CC"/>
                </a:solidFill>
              </a:rPr>
              <a:t>	- itt: az agresszió egyik magyarázó tényezője</a:t>
            </a:r>
            <a:br>
              <a:rPr lang="hu-HU" sz="1600">
                <a:solidFill>
                  <a:srgbClr val="0033CC"/>
                </a:solidFill>
              </a:rPr>
            </a:br>
            <a:r>
              <a:rPr lang="hu-HU" sz="1600">
                <a:solidFill>
                  <a:srgbClr val="0033CC"/>
                </a:solidFill>
              </a:rPr>
              <a:t/>
            </a:r>
            <a:br>
              <a:rPr lang="hu-HU" sz="1600">
                <a:solidFill>
                  <a:srgbClr val="0033CC"/>
                </a:solidFill>
              </a:rPr>
            </a:br>
            <a:endParaRPr lang="hu-HU"/>
          </a:p>
          <a:p>
            <a:r>
              <a:rPr lang="hu-HU" sz="1600">
                <a:solidFill>
                  <a:srgbClr val="0033CC"/>
                </a:solidFill>
              </a:rPr>
              <a:t>    A bűnelkövetés okaival, fajtáival, következményeivel, megelőzésével, stb.</a:t>
            </a:r>
            <a:br>
              <a:rPr lang="hu-HU" sz="1600">
                <a:solidFill>
                  <a:srgbClr val="0033CC"/>
                </a:solidFill>
              </a:rPr>
            </a:br>
            <a:r>
              <a:rPr lang="hu-HU" sz="1600">
                <a:solidFill>
                  <a:srgbClr val="0033CC"/>
                </a:solidFill>
              </a:rPr>
              <a:t>     foglalkozó tudomány (nem kriminalisztika, nem nyomelemzés, stb.)</a:t>
            </a:r>
            <a:br>
              <a:rPr lang="hu-HU" sz="1600">
                <a:solidFill>
                  <a:srgbClr val="0033CC"/>
                </a:solidFill>
              </a:rPr>
            </a:br>
            <a:r>
              <a:rPr lang="hu-HU" sz="1600">
                <a:solidFill>
                  <a:srgbClr val="0033CC"/>
                </a:solidFill>
              </a:rPr>
              <a:t>	- itt: </a:t>
            </a:r>
            <a:r>
              <a:rPr lang="hu-HU" sz="1600" i="1" u="sng">
                <a:solidFill>
                  <a:srgbClr val="0033CC"/>
                </a:solidFill>
              </a:rPr>
              <a:t>miért</a:t>
            </a:r>
            <a:r>
              <a:rPr lang="hu-HU" sz="1600">
                <a:solidFill>
                  <a:srgbClr val="0033CC"/>
                </a:solidFill>
              </a:rPr>
              <a:t>, és </a:t>
            </a:r>
            <a:r>
              <a:rPr lang="hu-HU" sz="1600" i="1" u="sng">
                <a:solidFill>
                  <a:srgbClr val="0033CC"/>
                </a:solidFill>
              </a:rPr>
              <a:t>hogyan</a:t>
            </a:r>
            <a:r>
              <a:rPr lang="hu-HU" sz="1600">
                <a:solidFill>
                  <a:srgbClr val="0033CC"/>
                </a:solidFill>
              </a:rPr>
              <a:t> alakul ki az erőszakos bűnelkövetés?</a:t>
            </a:r>
            <a:br>
              <a:rPr lang="hu-HU" sz="1600">
                <a:solidFill>
                  <a:srgbClr val="0033CC"/>
                </a:solidFill>
              </a:rPr>
            </a:br>
            <a:endParaRPr lang="hu-HU" sz="1600">
              <a:solidFill>
                <a:srgbClr val="0033CC"/>
              </a:solidFill>
            </a:endParaRPr>
          </a:p>
        </p:txBody>
      </p:sp>
      <p:sp>
        <p:nvSpPr>
          <p:cNvPr id="7" name="Szövegdoboz 6"/>
          <p:cNvSpPr txBox="1">
            <a:spLocks noChangeArrowheads="1"/>
          </p:cNvSpPr>
          <p:nvPr/>
        </p:nvSpPr>
        <p:spPr bwMode="auto">
          <a:xfrm>
            <a:off x="622300" y="1733550"/>
            <a:ext cx="7788275" cy="17494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  <a:p>
            <a:r>
              <a:rPr lang="hu-HU"/>
              <a:t>  Milyen viszony van az agresszió, neurobiológia, és bűnelkövetés között?  </a:t>
            </a:r>
            <a:br>
              <a:rPr lang="hu-HU"/>
            </a:br>
            <a:endParaRPr lang="hu-HU"/>
          </a:p>
          <a:p>
            <a:r>
              <a:rPr lang="hu-HU"/>
              <a:t>„A bűnelkövetés neurobiológiai meghatározottságú”</a:t>
            </a:r>
          </a:p>
          <a:p>
            <a:r>
              <a:rPr lang="hu-HU"/>
              <a:t>„A bűnelkövetés </a:t>
            </a:r>
            <a:r>
              <a:rPr lang="hu-HU" b="1" i="1" u="sng"/>
              <a:t>nem</a:t>
            </a:r>
            <a:r>
              <a:rPr lang="hu-HU"/>
              <a:t> neurobiológiai meghatározottságú”</a:t>
            </a:r>
            <a:br>
              <a:rPr lang="hu-HU"/>
            </a:br>
            <a:endParaRPr lang="en-US"/>
          </a:p>
        </p:txBody>
      </p:sp>
      <p:sp>
        <p:nvSpPr>
          <p:cNvPr id="8" name="Szövegdoboz 7"/>
          <p:cNvSpPr txBox="1"/>
          <p:nvPr/>
        </p:nvSpPr>
        <p:spPr>
          <a:xfrm>
            <a:off x="493713" y="211138"/>
            <a:ext cx="2882900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4400" b="1" dirty="0">
                <a:solidFill>
                  <a:srgbClr val="CEA60D"/>
                </a:solidFill>
                <a:latin typeface="+mj-lt"/>
                <a:ea typeface="+mj-ea"/>
                <a:cs typeface="+mj-cs"/>
              </a:rPr>
              <a:t>Definíciók</a:t>
            </a:r>
            <a:endParaRPr lang="en-US" sz="4400" b="1" dirty="0">
              <a:solidFill>
                <a:srgbClr val="CEA60D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3319" name="Picture 7" descr="https://images-na.ssl-images-amazon.com/images/I/41xqif7vHWL._SL300_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3667125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93713" y="211138"/>
            <a:ext cx="5268912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400" b="1" dirty="0">
                <a:latin typeface="+mj-lt"/>
                <a:ea typeface="+mj-ea"/>
                <a:cs typeface="+mj-cs"/>
              </a:rPr>
              <a:t>Agresszió:</a:t>
            </a:r>
            <a:r>
              <a:rPr lang="hu-HU" sz="4400" b="1" dirty="0">
                <a:solidFill>
                  <a:srgbClr val="CEA60D"/>
                </a:solidFill>
                <a:latin typeface="+mj-lt"/>
                <a:ea typeface="+mj-ea"/>
                <a:cs typeface="+mj-cs"/>
              </a:rPr>
              <a:t> NORMÁLIS?</a:t>
            </a:r>
            <a:endParaRPr lang="en-US" sz="4400" b="1" dirty="0">
              <a:solidFill>
                <a:srgbClr val="CEA60D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4359" name="Group 23"/>
          <p:cNvGrpSpPr>
            <a:grpSpLocks/>
          </p:cNvGrpSpPr>
          <p:nvPr/>
        </p:nvGrpSpPr>
        <p:grpSpPr bwMode="auto">
          <a:xfrm>
            <a:off x="971550" y="981075"/>
            <a:ext cx="7488238" cy="5400675"/>
            <a:chOff x="612" y="618"/>
            <a:chExt cx="4717" cy="3402"/>
          </a:xfrm>
        </p:grpSpPr>
        <p:pic>
          <p:nvPicPr>
            <p:cNvPr id="14352" name="Picture 2" descr="Image result for fighting animals pictures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45" y="618"/>
              <a:ext cx="1702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3" name="Picture 4" descr="Image result for fighting animals picture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62" y="1752"/>
              <a:ext cx="2042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4" name="Picture 6" descr="Image result for fighting animals picture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724" y="618"/>
              <a:ext cx="2015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5" name="Picture 10" descr="Image result for fighting animals picture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2" y="1752"/>
              <a:ext cx="1438" cy="1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6" name="Picture 12" descr="Image result for fighting butterflies pictures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540" y="2886"/>
              <a:ext cx="1699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7" name="Picture 6" descr="http://aquariumlib.ru/books/item/f00/s00/z0000015/pic/000016.jp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890" y="2885"/>
              <a:ext cx="1650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58" name="Picture 14" descr="Image result for fighting birds pictures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599" y="1744"/>
              <a:ext cx="1730" cy="1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2268538" y="3068638"/>
            <a:ext cx="4338637" cy="1200150"/>
          </a:xfrm>
          <a:prstGeom prst="rect">
            <a:avLst/>
          </a:prstGeom>
          <a:solidFill>
            <a:srgbClr val="000066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7200">
                <a:solidFill>
                  <a:schemeClr val="bg1"/>
                </a:solidFill>
              </a:rPr>
              <a:t>FUNKCIÓ</a:t>
            </a:r>
            <a:endParaRPr lang="en-US" sz="7200">
              <a:solidFill>
                <a:schemeClr val="bg1"/>
              </a:solidFill>
            </a:endParaRPr>
          </a:p>
        </p:txBody>
      </p:sp>
      <p:grpSp>
        <p:nvGrpSpPr>
          <p:cNvPr id="6" name="Csoportba foglalás 5"/>
          <p:cNvGrpSpPr>
            <a:grpSpLocks noChangeAspect="1"/>
          </p:cNvGrpSpPr>
          <p:nvPr/>
        </p:nvGrpSpPr>
        <p:grpSpPr bwMode="auto">
          <a:xfrm>
            <a:off x="922338" y="4784725"/>
            <a:ext cx="1893887" cy="1101725"/>
            <a:chOff x="5076056" y="1700808"/>
            <a:chExt cx="3534544" cy="2056905"/>
          </a:xfrm>
        </p:grpSpPr>
        <p:grpSp>
          <p:nvGrpSpPr>
            <p:cNvPr id="14341" name="Csoportba foglalás 13"/>
            <p:cNvGrpSpPr>
              <a:grpSpLocks/>
            </p:cNvGrpSpPr>
            <p:nvPr/>
          </p:nvGrpSpPr>
          <p:grpSpPr bwMode="auto">
            <a:xfrm>
              <a:off x="5076056" y="1700808"/>
              <a:ext cx="3534544" cy="2016224"/>
              <a:chOff x="5076056" y="1700808"/>
              <a:chExt cx="3534544" cy="2016224"/>
            </a:xfrm>
          </p:grpSpPr>
          <p:cxnSp>
            <p:nvCxnSpPr>
              <p:cNvPr id="15" name="Egyenes összekötő 14"/>
              <p:cNvCxnSpPr/>
              <p:nvPr/>
            </p:nvCxnSpPr>
            <p:spPr>
              <a:xfrm flipH="1">
                <a:off x="5076056" y="3212367"/>
                <a:ext cx="503665" cy="503853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Egyenes összekötő 15"/>
              <p:cNvCxnSpPr/>
              <p:nvPr/>
            </p:nvCxnSpPr>
            <p:spPr>
              <a:xfrm flipH="1">
                <a:off x="5579721" y="3212367"/>
                <a:ext cx="302495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Egyenes összekötő 16"/>
              <p:cNvCxnSpPr/>
              <p:nvPr/>
            </p:nvCxnSpPr>
            <p:spPr>
              <a:xfrm>
                <a:off x="5579721" y="1700808"/>
                <a:ext cx="0" cy="151155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Szabadkézi sokszög 17"/>
              <p:cNvSpPr/>
              <p:nvPr/>
            </p:nvSpPr>
            <p:spPr>
              <a:xfrm>
                <a:off x="5076056" y="2095000"/>
                <a:ext cx="3525657" cy="524599"/>
              </a:xfrm>
              <a:custGeom>
                <a:avLst/>
                <a:gdLst>
                  <a:gd name="connsiteX0" fmla="*/ 0 w 3524250"/>
                  <a:gd name="connsiteY0" fmla="*/ 514350 h 523875"/>
                  <a:gd name="connsiteX1" fmla="*/ 504825 w 3524250"/>
                  <a:gd name="connsiteY1" fmla="*/ 0 h 523875"/>
                  <a:gd name="connsiteX2" fmla="*/ 3524250 w 3524250"/>
                  <a:gd name="connsiteY2" fmla="*/ 0 h 523875"/>
                  <a:gd name="connsiteX3" fmla="*/ 3028950 w 3524250"/>
                  <a:gd name="connsiteY3" fmla="*/ 523875 h 523875"/>
                  <a:gd name="connsiteX4" fmla="*/ 0 w 3524250"/>
                  <a:gd name="connsiteY4" fmla="*/ 514350 h 523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24250" h="523875">
                    <a:moveTo>
                      <a:pt x="0" y="514350"/>
                    </a:moveTo>
                    <a:lnTo>
                      <a:pt x="504825" y="0"/>
                    </a:lnTo>
                    <a:lnTo>
                      <a:pt x="3524250" y="0"/>
                    </a:lnTo>
                    <a:lnTo>
                      <a:pt x="3028950" y="523875"/>
                    </a:lnTo>
                    <a:lnTo>
                      <a:pt x="0" y="51435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19" name="Szabadkézi sokszög 18"/>
              <p:cNvSpPr/>
              <p:nvPr/>
            </p:nvSpPr>
            <p:spPr>
              <a:xfrm>
                <a:off x="5076056" y="2115746"/>
                <a:ext cx="3534544" cy="1597511"/>
              </a:xfrm>
              <a:custGeom>
                <a:avLst/>
                <a:gdLst>
                  <a:gd name="connsiteX0" fmla="*/ 0 w 3533775"/>
                  <a:gd name="connsiteY0" fmla="*/ 504825 h 1600200"/>
                  <a:gd name="connsiteX1" fmla="*/ 9525 w 3533775"/>
                  <a:gd name="connsiteY1" fmla="*/ 1600200 h 1600200"/>
                  <a:gd name="connsiteX2" fmla="*/ 3038475 w 3533775"/>
                  <a:gd name="connsiteY2" fmla="*/ 1600200 h 1600200"/>
                  <a:gd name="connsiteX3" fmla="*/ 3533775 w 3533775"/>
                  <a:gd name="connsiteY3" fmla="*/ 1104900 h 1600200"/>
                  <a:gd name="connsiteX4" fmla="*/ 3514725 w 3533775"/>
                  <a:gd name="connsiteY4" fmla="*/ 0 h 1600200"/>
                  <a:gd name="connsiteX5" fmla="*/ 3028950 w 3533775"/>
                  <a:gd name="connsiteY5" fmla="*/ 495300 h 1600200"/>
                  <a:gd name="connsiteX6" fmla="*/ 0 w 3533775"/>
                  <a:gd name="connsiteY6" fmla="*/ 504825 h 16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533775" h="1600200">
                    <a:moveTo>
                      <a:pt x="0" y="504825"/>
                    </a:moveTo>
                    <a:lnTo>
                      <a:pt x="9525" y="1600200"/>
                    </a:lnTo>
                    <a:lnTo>
                      <a:pt x="3038475" y="1600200"/>
                    </a:lnTo>
                    <a:lnTo>
                      <a:pt x="3533775" y="1104900"/>
                    </a:lnTo>
                    <a:lnTo>
                      <a:pt x="3514725" y="0"/>
                    </a:lnTo>
                    <a:lnTo>
                      <a:pt x="3028950" y="495300"/>
                    </a:lnTo>
                    <a:lnTo>
                      <a:pt x="0" y="504825"/>
                    </a:lnTo>
                    <a:close/>
                  </a:path>
                </a:pathLst>
              </a:custGeom>
              <a:solidFill>
                <a:srgbClr val="0033CC">
                  <a:alpha val="2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 dirty="0"/>
              </a:p>
            </p:txBody>
          </p:sp>
          <p:sp>
            <p:nvSpPr>
              <p:cNvPr id="20" name="Kocka 19"/>
              <p:cNvSpPr/>
              <p:nvPr/>
            </p:nvSpPr>
            <p:spPr>
              <a:xfrm>
                <a:off x="5076056" y="1700808"/>
                <a:ext cx="3528619" cy="2015412"/>
              </a:xfrm>
              <a:prstGeom prst="cub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</p:grpSp>
        <p:grpSp>
          <p:nvGrpSpPr>
            <p:cNvPr id="14342" name="Csoportba foglalás 20"/>
            <p:cNvGrpSpPr>
              <a:grpSpLocks/>
            </p:cNvGrpSpPr>
            <p:nvPr/>
          </p:nvGrpSpPr>
          <p:grpSpPr bwMode="auto">
            <a:xfrm>
              <a:off x="5575026" y="2088257"/>
              <a:ext cx="2374824" cy="1669456"/>
              <a:chOff x="5575026" y="2088257"/>
              <a:chExt cx="2374824" cy="1669456"/>
            </a:xfrm>
          </p:grpSpPr>
          <p:sp>
            <p:nvSpPr>
              <p:cNvPr id="22" name="Szabadkézi sokszög 21"/>
              <p:cNvSpPr/>
              <p:nvPr/>
            </p:nvSpPr>
            <p:spPr>
              <a:xfrm>
                <a:off x="6504096" y="2089073"/>
                <a:ext cx="515516" cy="1627146"/>
              </a:xfrm>
              <a:custGeom>
                <a:avLst/>
                <a:gdLst>
                  <a:gd name="connsiteX0" fmla="*/ 495300 w 514350"/>
                  <a:gd name="connsiteY0" fmla="*/ 0 h 1628775"/>
                  <a:gd name="connsiteX1" fmla="*/ 0 w 514350"/>
                  <a:gd name="connsiteY1" fmla="*/ 533400 h 1628775"/>
                  <a:gd name="connsiteX2" fmla="*/ 9525 w 514350"/>
                  <a:gd name="connsiteY2" fmla="*/ 1628775 h 1628775"/>
                  <a:gd name="connsiteX3" fmla="*/ 514350 w 514350"/>
                  <a:gd name="connsiteY3" fmla="*/ 1114425 h 1628775"/>
                  <a:gd name="connsiteX4" fmla="*/ 495300 w 514350"/>
                  <a:gd name="connsiteY4" fmla="*/ 0 h 1628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4350" h="1628775">
                    <a:moveTo>
                      <a:pt x="495300" y="0"/>
                    </a:moveTo>
                    <a:lnTo>
                      <a:pt x="0" y="533400"/>
                    </a:lnTo>
                    <a:lnTo>
                      <a:pt x="9525" y="1628775"/>
                    </a:lnTo>
                    <a:lnTo>
                      <a:pt x="514350" y="1114425"/>
                    </a:lnTo>
                    <a:lnTo>
                      <a:pt x="495300" y="0"/>
                    </a:lnTo>
                    <a:close/>
                  </a:path>
                </a:pathLst>
              </a:cu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/>
              </a:p>
            </p:txBody>
          </p:sp>
          <p:sp>
            <p:nvSpPr>
              <p:cNvPr id="14344" name="Szövegdoboz 22"/>
              <p:cNvSpPr txBox="1">
                <a:spLocks noChangeArrowheads="1"/>
              </p:cNvSpPr>
              <p:nvPr/>
            </p:nvSpPr>
            <p:spPr bwMode="auto">
              <a:xfrm>
                <a:off x="5575026" y="2780927"/>
                <a:ext cx="790647" cy="976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sz="1400"/>
                  <a:t>„A”</a:t>
                </a:r>
              </a:p>
              <a:p>
                <a:pPr algn="ctr"/>
                <a:r>
                  <a:rPr lang="hu-HU" sz="1400"/>
                  <a:t>hal</a:t>
                </a:r>
                <a:endParaRPr lang="en-US" sz="1400"/>
              </a:p>
            </p:txBody>
          </p:sp>
          <p:sp>
            <p:nvSpPr>
              <p:cNvPr id="14345" name="Szövegdoboz 23"/>
              <p:cNvSpPr txBox="1">
                <a:spLocks noChangeArrowheads="1"/>
              </p:cNvSpPr>
              <p:nvPr/>
            </p:nvSpPr>
            <p:spPr bwMode="auto">
              <a:xfrm>
                <a:off x="7159203" y="2780927"/>
                <a:ext cx="790647" cy="976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hu-HU" sz="1400"/>
                  <a:t>„B”</a:t>
                </a:r>
              </a:p>
              <a:p>
                <a:pPr algn="ctr"/>
                <a:r>
                  <a:rPr lang="hu-HU" sz="1400"/>
                  <a:t>hal</a:t>
                </a:r>
                <a:endParaRPr lang="en-US" sz="14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 bwMode="auto">
          <a:xfrm>
            <a:off x="836613" y="1484313"/>
            <a:ext cx="77724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hu-HU" sz="1600" b="1">
                <a:solidFill>
                  <a:srgbClr val="0033CC"/>
                </a:solidFill>
              </a:rPr>
              <a:t>Leíró (viselkedés alapú) meghatározás</a:t>
            </a:r>
            <a:br>
              <a:rPr lang="hu-HU" sz="1600" b="1">
                <a:solidFill>
                  <a:srgbClr val="0033CC"/>
                </a:solidFill>
              </a:rPr>
            </a:br>
            <a:r>
              <a:rPr lang="hu-HU" sz="1600">
                <a:solidFill>
                  <a:srgbClr val="0033CC"/>
                </a:solidFill>
              </a:rPr>
              <a:t>Viselkedés, amely fájdalom vagy sérülés okozására irányul, vagy azzal fenyeget</a:t>
            </a:r>
            <a:br>
              <a:rPr lang="hu-HU" sz="1600">
                <a:solidFill>
                  <a:srgbClr val="0033CC"/>
                </a:solidFill>
              </a:rPr>
            </a:br>
            <a:r>
              <a:rPr lang="hu-HU" sz="1600">
                <a:solidFill>
                  <a:srgbClr val="0033CC"/>
                </a:solidFill>
              </a:rPr>
              <a:t>	- fajtársak ellen irányul</a:t>
            </a:r>
            <a:br>
              <a:rPr lang="hu-HU" sz="1600">
                <a:solidFill>
                  <a:srgbClr val="0033CC"/>
                </a:solidFill>
              </a:rPr>
            </a:br>
            <a:r>
              <a:rPr lang="hu-HU" sz="1600">
                <a:solidFill>
                  <a:srgbClr val="0033CC"/>
                </a:solidFill>
              </a:rPr>
              <a:t>	- szándékos</a:t>
            </a:r>
            <a:br>
              <a:rPr lang="hu-HU" sz="1600">
                <a:solidFill>
                  <a:srgbClr val="0033CC"/>
                </a:solidFill>
              </a:rPr>
            </a:br>
            <a:r>
              <a:rPr lang="hu-HU" sz="1600">
                <a:solidFill>
                  <a:srgbClr val="0033CC"/>
                </a:solidFill>
              </a:rPr>
              <a:t>	- nem szolgálja a célszemély javát semmilyen formában</a:t>
            </a:r>
          </a:p>
          <a:p>
            <a:r>
              <a:rPr lang="hu-HU" sz="1600">
                <a:solidFill>
                  <a:srgbClr val="0033CC"/>
                </a:solidFill>
              </a:rPr>
              <a:t/>
            </a:r>
            <a:br>
              <a:rPr lang="hu-HU" sz="1600">
                <a:solidFill>
                  <a:srgbClr val="0033CC"/>
                </a:solidFill>
              </a:rPr>
            </a:br>
            <a:r>
              <a:rPr lang="hu-HU" sz="1600" b="1">
                <a:solidFill>
                  <a:srgbClr val="0033CC"/>
                </a:solidFill>
              </a:rPr>
              <a:t>Funkcionális meghatározás</a:t>
            </a:r>
            <a:br>
              <a:rPr lang="hu-HU" sz="1600" b="1">
                <a:solidFill>
                  <a:srgbClr val="0033CC"/>
                </a:solidFill>
              </a:rPr>
            </a:br>
            <a:r>
              <a:rPr lang="hu-HU" sz="1600">
                <a:solidFill>
                  <a:srgbClr val="0033CC"/>
                </a:solidFill>
              </a:rPr>
              <a:t>Az </a:t>
            </a:r>
            <a:r>
              <a:rPr lang="hu-HU" sz="1600" i="1">
                <a:solidFill>
                  <a:srgbClr val="0033CC"/>
                </a:solidFill>
              </a:rPr>
              <a:t>erőforrásokért</a:t>
            </a:r>
            <a:r>
              <a:rPr lang="hu-HU" sz="1600">
                <a:solidFill>
                  <a:srgbClr val="0033CC"/>
                </a:solidFill>
              </a:rPr>
              <a:t> való közdelem egyik formája</a:t>
            </a:r>
            <a:br>
              <a:rPr lang="hu-HU" sz="1600">
                <a:solidFill>
                  <a:srgbClr val="0033CC"/>
                </a:solidFill>
              </a:rPr>
            </a:br>
            <a:endParaRPr lang="hu-HU" sz="1600">
              <a:solidFill>
                <a:srgbClr val="0033CC"/>
              </a:solidFill>
            </a:endParaRPr>
          </a:p>
          <a:p>
            <a:r>
              <a:rPr lang="hu-HU" sz="1600" b="1">
                <a:solidFill>
                  <a:srgbClr val="0033CC"/>
                </a:solidFill>
              </a:rPr>
              <a:t>Összegző meghatározás</a:t>
            </a:r>
            <a:br>
              <a:rPr lang="hu-HU" sz="1600" b="1">
                <a:solidFill>
                  <a:srgbClr val="0033CC"/>
                </a:solidFill>
              </a:rPr>
            </a:br>
            <a:r>
              <a:rPr lang="hu-HU" sz="1600">
                <a:solidFill>
                  <a:srgbClr val="0033CC"/>
                </a:solidFill>
              </a:rPr>
              <a:t>Fájdalom okozása erőforrások megszerzésének céljával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93713" y="211138"/>
            <a:ext cx="8748712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hu-HU" sz="2400" b="1" dirty="0">
                <a:latin typeface="+mj-lt"/>
                <a:ea typeface="+mj-ea"/>
                <a:cs typeface="+mj-cs"/>
              </a:rPr>
              <a:t>Agresszió mint</a:t>
            </a:r>
            <a:r>
              <a:rPr lang="hu-HU" sz="4400" b="1" dirty="0">
                <a:solidFill>
                  <a:srgbClr val="CEA60D"/>
                </a:solidFill>
                <a:latin typeface="+mj-lt"/>
                <a:ea typeface="+mj-ea"/>
                <a:cs typeface="+mj-cs"/>
              </a:rPr>
              <a:t> funkcióval </a:t>
            </a:r>
            <a:r>
              <a:rPr lang="hu-HU" sz="2400" b="1" dirty="0">
                <a:latin typeface="+mj-lt"/>
                <a:ea typeface="+mj-ea"/>
                <a:cs typeface="+mj-cs"/>
              </a:rPr>
              <a:t>rendelkező viselkedés</a:t>
            </a:r>
            <a:endParaRPr lang="en-US" sz="24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 idx="4294967295"/>
          </p:nvPr>
        </p:nvSpPr>
        <p:spPr>
          <a:xfrm>
            <a:off x="647700" y="569913"/>
            <a:ext cx="8229600" cy="1143000"/>
          </a:xfrm>
        </p:spPr>
        <p:txBody>
          <a:bodyPr/>
          <a:lstStyle/>
          <a:p>
            <a:pPr algn="ctr"/>
            <a:r>
              <a:rPr lang="hu-HU" sz="4000" smtClean="0"/>
              <a:t>HOGYAN AGRESSZÍV AZ EMBER?</a:t>
            </a:r>
            <a:endParaRPr lang="en-US" sz="4000" smtClean="0"/>
          </a:p>
        </p:txBody>
      </p:sp>
      <p:sp>
        <p:nvSpPr>
          <p:cNvPr id="34819" name="Rectangle 3"/>
          <p:cNvSpPr>
            <a:spLocks/>
          </p:cNvSpPr>
          <p:nvPr/>
        </p:nvSpPr>
        <p:spPr bwMode="auto">
          <a:xfrm>
            <a:off x="600075" y="2351088"/>
            <a:ext cx="82296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hu-HU" sz="4400">
                <a:solidFill>
                  <a:srgbClr val="CEA60D"/>
                </a:solidFill>
                <a:latin typeface="Optima HU Bd"/>
              </a:rPr>
              <a:t>Van normális,</a:t>
            </a:r>
            <a:br>
              <a:rPr lang="hu-HU" sz="4400">
                <a:solidFill>
                  <a:srgbClr val="CEA60D"/>
                </a:solidFill>
                <a:latin typeface="Optima HU Bd"/>
              </a:rPr>
            </a:br>
            <a:r>
              <a:rPr lang="hu-HU" sz="4400">
                <a:solidFill>
                  <a:srgbClr val="CEA60D"/>
                </a:solidFill>
                <a:latin typeface="Optima HU Bd"/>
              </a:rPr>
              <a:t>és abnormális agresszió?</a:t>
            </a:r>
            <a:br>
              <a:rPr lang="hu-HU" sz="4400">
                <a:solidFill>
                  <a:srgbClr val="CEA60D"/>
                </a:solidFill>
                <a:latin typeface="Optima HU Bd"/>
              </a:rPr>
            </a:br>
            <a:endParaRPr lang="en-US" sz="2400">
              <a:latin typeface="Optima HU B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zövegdoboz 17"/>
          <p:cNvSpPr txBox="1">
            <a:spLocks noChangeArrowheads="1"/>
          </p:cNvSpPr>
          <p:nvPr/>
        </p:nvSpPr>
        <p:spPr bwMode="auto">
          <a:xfrm>
            <a:off x="493713" y="211138"/>
            <a:ext cx="8356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4400" b="1">
                <a:solidFill>
                  <a:srgbClr val="CEA60D"/>
                </a:solidFill>
                <a:latin typeface="Optima HU Bd"/>
              </a:rPr>
              <a:t>Az agresszió formái, és típusai</a:t>
            </a:r>
            <a:endParaRPr lang="en-US" sz="2400" b="1">
              <a:latin typeface="Optima HU Bd"/>
            </a:endParaRPr>
          </a:p>
        </p:txBody>
      </p:sp>
      <p:sp>
        <p:nvSpPr>
          <p:cNvPr id="67" name="Szövegdoboz 66"/>
          <p:cNvSpPr txBox="1">
            <a:spLocks noChangeArrowheads="1"/>
          </p:cNvSpPr>
          <p:nvPr/>
        </p:nvSpPr>
        <p:spPr bwMode="auto">
          <a:xfrm>
            <a:off x="704850" y="4151313"/>
            <a:ext cx="54895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Mind természetes? Egyik sem természetes?</a:t>
            </a:r>
          </a:p>
          <a:p>
            <a:r>
              <a:rPr lang="hu-HU"/>
              <a:t>Van közte természetes, és van természetellenes is?</a:t>
            </a:r>
            <a:endParaRPr lang="en-US"/>
          </a:p>
        </p:txBody>
      </p:sp>
      <p:grpSp>
        <p:nvGrpSpPr>
          <p:cNvPr id="16466" name="Group 82"/>
          <p:cNvGrpSpPr>
            <a:grpSpLocks/>
          </p:cNvGrpSpPr>
          <p:nvPr/>
        </p:nvGrpSpPr>
        <p:grpSpPr bwMode="auto">
          <a:xfrm>
            <a:off x="684213" y="1985963"/>
            <a:ext cx="2303462" cy="1063625"/>
            <a:chOff x="431" y="1251"/>
            <a:chExt cx="1451" cy="670"/>
          </a:xfrm>
        </p:grpSpPr>
        <p:sp>
          <p:nvSpPr>
            <p:cNvPr id="17436" name="Line 78"/>
            <p:cNvSpPr>
              <a:spLocks noChangeShapeType="1"/>
            </p:cNvSpPr>
            <p:nvPr/>
          </p:nvSpPr>
          <p:spPr bwMode="auto">
            <a:xfrm>
              <a:off x="431" y="1921"/>
              <a:ext cx="14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Line 79"/>
            <p:cNvSpPr>
              <a:spLocks noChangeShapeType="1"/>
            </p:cNvSpPr>
            <p:nvPr/>
          </p:nvSpPr>
          <p:spPr bwMode="auto">
            <a:xfrm>
              <a:off x="431" y="1661"/>
              <a:ext cx="14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38" name="Line 81"/>
            <p:cNvSpPr>
              <a:spLocks noChangeShapeType="1"/>
            </p:cNvSpPr>
            <p:nvPr/>
          </p:nvSpPr>
          <p:spPr bwMode="auto">
            <a:xfrm>
              <a:off x="431" y="1251"/>
              <a:ext cx="14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Csoportba foglalás 3"/>
          <p:cNvGrpSpPr>
            <a:grpSpLocks/>
          </p:cNvGrpSpPr>
          <p:nvPr/>
        </p:nvGrpSpPr>
        <p:grpSpPr bwMode="auto">
          <a:xfrm>
            <a:off x="741363" y="1743075"/>
            <a:ext cx="2132012" cy="1925638"/>
            <a:chOff x="741073" y="2749947"/>
            <a:chExt cx="2132012" cy="1925638"/>
          </a:xfrm>
        </p:grpSpPr>
        <p:sp>
          <p:nvSpPr>
            <p:cNvPr id="17423" name="Rectangle 14"/>
            <p:cNvSpPr>
              <a:spLocks noChangeAspect="1" noChangeArrowheads="1"/>
            </p:cNvSpPr>
            <p:nvPr/>
          </p:nvSpPr>
          <p:spPr bwMode="auto">
            <a:xfrm>
              <a:off x="2266660" y="2996010"/>
              <a:ext cx="60642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hu-HU" altLang="en-US" sz="1200" i="1">
                  <a:solidFill>
                    <a:srgbClr val="000000"/>
                  </a:solidFill>
                </a:rPr>
                <a:t>testnyelv</a:t>
              </a:r>
              <a:endParaRPr lang="en-US" altLang="en-US" sz="1200" i="1"/>
            </a:p>
          </p:txBody>
        </p:sp>
        <p:sp>
          <p:nvSpPr>
            <p:cNvPr id="17424" name="Rectangle 15"/>
            <p:cNvSpPr>
              <a:spLocks noChangeAspect="1" noChangeArrowheads="1"/>
            </p:cNvSpPr>
            <p:nvPr/>
          </p:nvSpPr>
          <p:spPr bwMode="auto">
            <a:xfrm>
              <a:off x="2344448" y="3210322"/>
              <a:ext cx="527050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altLang="en-US" sz="1200" i="1">
                  <a:solidFill>
                    <a:srgbClr val="000000"/>
                  </a:solidFill>
                </a:rPr>
                <a:t>verb</a:t>
              </a:r>
              <a:r>
                <a:rPr lang="hu-HU" altLang="en-US" sz="1200" i="1">
                  <a:solidFill>
                    <a:srgbClr val="000000"/>
                  </a:solidFill>
                </a:rPr>
                <a:t>á</a:t>
              </a:r>
              <a:r>
                <a:rPr lang="en-US" altLang="en-US" sz="1200" i="1">
                  <a:solidFill>
                    <a:srgbClr val="000000"/>
                  </a:solidFill>
                </a:rPr>
                <a:t>l</a:t>
              </a:r>
              <a:r>
                <a:rPr lang="hu-HU" altLang="en-US" sz="1200" i="1">
                  <a:solidFill>
                    <a:srgbClr val="000000"/>
                  </a:solidFill>
                </a:rPr>
                <a:t>is</a:t>
              </a:r>
              <a:endParaRPr lang="en-US" altLang="en-US" sz="1200" i="1"/>
            </a:p>
          </p:txBody>
        </p:sp>
        <p:sp>
          <p:nvSpPr>
            <p:cNvPr id="17425" name="Rectangle 16"/>
            <p:cNvSpPr>
              <a:spLocks noChangeAspect="1" noChangeArrowheads="1"/>
            </p:cNvSpPr>
            <p:nvPr/>
          </p:nvSpPr>
          <p:spPr bwMode="auto">
            <a:xfrm>
              <a:off x="1815810" y="3423047"/>
              <a:ext cx="1055688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hu-HU" altLang="en-US" sz="1200" i="1">
                  <a:solidFill>
                    <a:srgbClr val="000000"/>
                  </a:solidFill>
                </a:rPr>
                <a:t>tárgyra irányuló</a:t>
              </a:r>
              <a:endParaRPr lang="en-US" altLang="en-US" sz="1200" i="1"/>
            </a:p>
          </p:txBody>
        </p:sp>
        <p:sp>
          <p:nvSpPr>
            <p:cNvPr id="17426" name="Rectangle 17"/>
            <p:cNvSpPr>
              <a:spLocks noChangeAspect="1" noChangeArrowheads="1"/>
            </p:cNvSpPr>
            <p:nvPr/>
          </p:nvSpPr>
          <p:spPr bwMode="auto">
            <a:xfrm>
              <a:off x="2588923" y="3637360"/>
              <a:ext cx="28257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hu-HU" altLang="en-US" sz="1200" i="1">
                  <a:solidFill>
                    <a:srgbClr val="000000"/>
                  </a:solidFill>
                </a:rPr>
                <a:t>nyílt</a:t>
              </a:r>
              <a:endParaRPr lang="en-US" altLang="en-US" sz="1200" i="1"/>
            </a:p>
          </p:txBody>
        </p:sp>
        <p:sp>
          <p:nvSpPr>
            <p:cNvPr id="17427" name="Rectangle 18"/>
            <p:cNvSpPr>
              <a:spLocks noChangeAspect="1" noChangeArrowheads="1"/>
            </p:cNvSpPr>
            <p:nvPr/>
          </p:nvSpPr>
          <p:spPr bwMode="auto">
            <a:xfrm>
              <a:off x="2487323" y="3848498"/>
              <a:ext cx="38417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hu-HU" altLang="en-US" sz="1200" i="1">
                  <a:solidFill>
                    <a:srgbClr val="000000"/>
                  </a:solidFill>
                </a:rPr>
                <a:t>rejtett</a:t>
              </a:r>
              <a:endParaRPr lang="en-US" altLang="en-US" sz="1200" i="1"/>
            </a:p>
          </p:txBody>
        </p:sp>
        <p:sp>
          <p:nvSpPr>
            <p:cNvPr id="17428" name="Rectangle 19"/>
            <p:cNvSpPr>
              <a:spLocks noChangeAspect="1" noChangeArrowheads="1"/>
            </p:cNvSpPr>
            <p:nvPr/>
          </p:nvSpPr>
          <p:spPr bwMode="auto">
            <a:xfrm>
              <a:off x="1950748" y="4062810"/>
              <a:ext cx="920750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hu-HU" altLang="en-US" sz="1200" i="1">
                  <a:solidFill>
                    <a:srgbClr val="000000"/>
                  </a:solidFill>
                </a:rPr>
                <a:t>sérülés nincs</a:t>
              </a:r>
              <a:endParaRPr lang="en-US" altLang="en-US" sz="1200" i="1"/>
            </a:p>
          </p:txBody>
        </p:sp>
        <p:sp>
          <p:nvSpPr>
            <p:cNvPr id="17429" name="Rectangle 20"/>
            <p:cNvSpPr>
              <a:spLocks noChangeAspect="1" noChangeArrowheads="1"/>
            </p:cNvSpPr>
            <p:nvPr/>
          </p:nvSpPr>
          <p:spPr bwMode="auto">
            <a:xfrm>
              <a:off x="2061873" y="4277123"/>
              <a:ext cx="80962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hu-HU" altLang="en-US" sz="1200" i="1">
                  <a:solidFill>
                    <a:srgbClr val="000000"/>
                  </a:solidFill>
                </a:rPr>
                <a:t>sérülés van</a:t>
              </a:r>
              <a:endParaRPr lang="en-US" altLang="en-US" sz="1200" i="1"/>
            </a:p>
          </p:txBody>
        </p:sp>
        <p:sp>
          <p:nvSpPr>
            <p:cNvPr id="17430" name="Rectangle 21"/>
            <p:cNvSpPr>
              <a:spLocks noChangeAspect="1" noChangeArrowheads="1"/>
            </p:cNvSpPr>
            <p:nvPr/>
          </p:nvSpPr>
          <p:spPr bwMode="auto">
            <a:xfrm>
              <a:off x="2157123" y="4491435"/>
              <a:ext cx="71437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hu-HU" altLang="en-US" sz="1200" i="1">
                  <a:solidFill>
                    <a:srgbClr val="000000"/>
                  </a:solidFill>
                </a:rPr>
                <a:t>gyilkosság</a:t>
              </a:r>
              <a:endParaRPr lang="en-US" altLang="en-US" sz="1200" i="1"/>
            </a:p>
          </p:txBody>
        </p:sp>
        <p:sp>
          <p:nvSpPr>
            <p:cNvPr id="17431" name="Rectangle 23"/>
            <p:cNvSpPr>
              <a:spLocks noChangeAspect="1" noChangeArrowheads="1"/>
            </p:cNvSpPr>
            <p:nvPr/>
          </p:nvSpPr>
          <p:spPr bwMode="auto">
            <a:xfrm>
              <a:off x="2419060" y="2749947"/>
              <a:ext cx="452438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hu-HU" altLang="en-US" sz="1200" i="1" u="sng">
                  <a:solidFill>
                    <a:srgbClr val="000000"/>
                  </a:solidFill>
                </a:rPr>
                <a:t>altípus</a:t>
              </a:r>
              <a:endParaRPr lang="en-US" altLang="en-US" sz="1200" i="1" u="sng"/>
            </a:p>
          </p:txBody>
        </p:sp>
        <p:sp>
          <p:nvSpPr>
            <p:cNvPr id="17432" name="Rectangle 24"/>
            <p:cNvSpPr>
              <a:spLocks noChangeAspect="1" noChangeArrowheads="1"/>
            </p:cNvSpPr>
            <p:nvPr/>
          </p:nvSpPr>
          <p:spPr bwMode="auto">
            <a:xfrm>
              <a:off x="741073" y="2749947"/>
              <a:ext cx="601127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altLang="en-US" sz="1200" b="1">
                  <a:solidFill>
                    <a:srgbClr val="000000"/>
                  </a:solidFill>
                </a:rPr>
                <a:t>Fő típus</a:t>
              </a:r>
              <a:endParaRPr lang="en-US" altLang="en-US" sz="1200" b="1"/>
            </a:p>
          </p:txBody>
        </p:sp>
        <p:sp>
          <p:nvSpPr>
            <p:cNvPr id="17433" name="Rectangle 26"/>
            <p:cNvSpPr>
              <a:spLocks noChangeAspect="1" noChangeArrowheads="1"/>
            </p:cNvSpPr>
            <p:nvPr/>
          </p:nvSpPr>
          <p:spPr bwMode="auto">
            <a:xfrm>
              <a:off x="741073" y="3200797"/>
              <a:ext cx="95567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altLang="en-US" sz="1200">
                  <a:solidFill>
                    <a:srgbClr val="000000"/>
                  </a:solidFill>
                </a:rPr>
                <a:t>Megfélemlítés</a:t>
              </a:r>
              <a:endParaRPr lang="en-US" altLang="en-US" sz="1200"/>
            </a:p>
          </p:txBody>
        </p:sp>
        <p:sp>
          <p:nvSpPr>
            <p:cNvPr id="17434" name="Rectangle 27"/>
            <p:cNvSpPr>
              <a:spLocks noChangeAspect="1" noChangeArrowheads="1"/>
            </p:cNvSpPr>
            <p:nvPr/>
          </p:nvSpPr>
          <p:spPr bwMode="auto">
            <a:xfrm>
              <a:off x="741073" y="3734198"/>
              <a:ext cx="706438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altLang="en-US" sz="1200">
                  <a:solidFill>
                    <a:srgbClr val="000000"/>
                  </a:solidFill>
                </a:rPr>
                <a:t>Kapcsolati</a:t>
              </a:r>
              <a:endParaRPr lang="en-US" altLang="en-US" sz="1200"/>
            </a:p>
          </p:txBody>
        </p:sp>
        <p:sp>
          <p:nvSpPr>
            <p:cNvPr id="17435" name="Rectangle 28"/>
            <p:cNvSpPr>
              <a:spLocks noChangeAspect="1" noChangeArrowheads="1"/>
            </p:cNvSpPr>
            <p:nvPr/>
          </p:nvSpPr>
          <p:spPr bwMode="auto">
            <a:xfrm>
              <a:off x="741073" y="4267598"/>
              <a:ext cx="434975" cy="184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altLang="en-US" sz="1200">
                  <a:solidFill>
                    <a:srgbClr val="000000"/>
                  </a:solidFill>
                </a:rPr>
                <a:t>Fizikai</a:t>
              </a:r>
              <a:endParaRPr lang="en-US" altLang="en-US" sz="1200"/>
            </a:p>
          </p:txBody>
        </p:sp>
      </p:grpSp>
      <p:grpSp>
        <p:nvGrpSpPr>
          <p:cNvPr id="16490" name="Group 106"/>
          <p:cNvGrpSpPr>
            <a:grpSpLocks/>
          </p:cNvGrpSpPr>
          <p:nvPr/>
        </p:nvGrpSpPr>
        <p:grpSpPr bwMode="auto">
          <a:xfrm>
            <a:off x="2936875" y="1646238"/>
            <a:ext cx="4048125" cy="2044700"/>
            <a:chOff x="1850" y="1037"/>
            <a:chExt cx="2550" cy="1288"/>
          </a:xfrm>
        </p:grpSpPr>
        <p:sp>
          <p:nvSpPr>
            <p:cNvPr id="17417" name="Rectangle 98"/>
            <p:cNvSpPr>
              <a:spLocks noChangeArrowheads="1"/>
            </p:cNvSpPr>
            <p:nvPr/>
          </p:nvSpPr>
          <p:spPr bwMode="auto">
            <a:xfrm>
              <a:off x="1878" y="1251"/>
              <a:ext cx="822" cy="1074"/>
            </a:xfrm>
            <a:prstGeom prst="rect">
              <a:avLst/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8" name="Rectangle 99"/>
            <p:cNvSpPr>
              <a:spLocks noChangeArrowheads="1"/>
            </p:cNvSpPr>
            <p:nvPr/>
          </p:nvSpPr>
          <p:spPr bwMode="auto">
            <a:xfrm>
              <a:off x="2704" y="1251"/>
              <a:ext cx="822" cy="954"/>
            </a:xfrm>
            <a:prstGeom prst="rect">
              <a:avLst/>
            </a:prstGeom>
            <a:solidFill>
              <a:srgbClr val="B2B2B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9" name="Rectangle 100"/>
            <p:cNvSpPr>
              <a:spLocks noChangeArrowheads="1"/>
            </p:cNvSpPr>
            <p:nvPr/>
          </p:nvSpPr>
          <p:spPr bwMode="auto">
            <a:xfrm>
              <a:off x="3524" y="1251"/>
              <a:ext cx="822" cy="107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20" name="Text Box 101"/>
            <p:cNvSpPr txBox="1">
              <a:spLocks noChangeArrowheads="1"/>
            </p:cNvSpPr>
            <p:nvPr/>
          </p:nvSpPr>
          <p:spPr bwMode="auto">
            <a:xfrm>
              <a:off x="1850" y="1037"/>
              <a:ext cx="8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/>
                <a:t>Proszociális</a:t>
              </a:r>
              <a:endParaRPr lang="en-US"/>
            </a:p>
          </p:txBody>
        </p:sp>
        <p:sp>
          <p:nvSpPr>
            <p:cNvPr id="17421" name="Text Box 102"/>
            <p:cNvSpPr txBox="1">
              <a:spLocks noChangeArrowheads="1"/>
            </p:cNvSpPr>
            <p:nvPr/>
          </p:nvSpPr>
          <p:spPr bwMode="auto">
            <a:xfrm>
              <a:off x="3492" y="1037"/>
              <a:ext cx="9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/>
                <a:t>Antiszociális</a:t>
              </a:r>
              <a:endParaRPr lang="en-US"/>
            </a:p>
          </p:txBody>
        </p:sp>
        <p:sp>
          <p:nvSpPr>
            <p:cNvPr id="17422" name="Text Box 103"/>
            <p:cNvSpPr txBox="1">
              <a:spLocks noChangeArrowheads="1"/>
            </p:cNvSpPr>
            <p:nvPr/>
          </p:nvSpPr>
          <p:spPr bwMode="auto">
            <a:xfrm>
              <a:off x="2716" y="1037"/>
              <a:ext cx="7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/>
                <a:t>Semleges </a:t>
              </a:r>
              <a:endParaRPr lang="en-US"/>
            </a:p>
          </p:txBody>
        </p:sp>
      </p:grpSp>
      <p:sp>
        <p:nvSpPr>
          <p:cNvPr id="16491" name="Text Box 107"/>
          <p:cNvSpPr txBox="1">
            <a:spLocks noChangeArrowheads="1"/>
          </p:cNvSpPr>
          <p:nvPr/>
        </p:nvSpPr>
        <p:spPr bwMode="auto">
          <a:xfrm>
            <a:off x="2851150" y="3751263"/>
            <a:ext cx="415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>
                <a:solidFill>
                  <a:schemeClr val="hlink"/>
                </a:solidFill>
              </a:rPr>
              <a:t>A forma nem megkülönböztető tényező</a:t>
            </a:r>
            <a:endParaRPr lang="en-US">
              <a:solidFill>
                <a:schemeClr val="hlink"/>
              </a:solidFill>
            </a:endParaRPr>
          </a:p>
        </p:txBody>
      </p:sp>
      <p:sp>
        <p:nvSpPr>
          <p:cNvPr id="5" name="Szövegdoboz 4"/>
          <p:cNvSpPr txBox="1">
            <a:spLocks noChangeArrowheads="1"/>
          </p:cNvSpPr>
          <p:nvPr/>
        </p:nvSpPr>
        <p:spPr bwMode="auto">
          <a:xfrm>
            <a:off x="3116263" y="2297113"/>
            <a:ext cx="3651250" cy="914400"/>
          </a:xfrm>
          <a:prstGeom prst="rect">
            <a:avLst/>
          </a:prstGeom>
          <a:solidFill>
            <a:srgbClr val="000066">
              <a:alpha val="59999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5400">
                <a:solidFill>
                  <a:schemeClr val="bg1"/>
                </a:solidFill>
              </a:rPr>
              <a:t>FUNKCIÓ?</a:t>
            </a:r>
            <a:endParaRPr lang="en-US" sz="5400">
              <a:solidFill>
                <a:schemeClr val="bg1"/>
              </a:solidFill>
            </a:endParaRPr>
          </a:p>
        </p:txBody>
      </p:sp>
      <p:sp>
        <p:nvSpPr>
          <p:cNvPr id="16493" name="Rectangle 109"/>
          <p:cNvSpPr>
            <a:spLocks noChangeArrowheads="1"/>
          </p:cNvSpPr>
          <p:nvPr/>
        </p:nvSpPr>
        <p:spPr bwMode="auto">
          <a:xfrm>
            <a:off x="1990725" y="5053013"/>
            <a:ext cx="5240338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600" b="1">
                <a:solidFill>
                  <a:srgbClr val="0033CC"/>
                </a:solidFill>
              </a:rPr>
              <a:t>Összegző meghatározás</a:t>
            </a:r>
            <a:br>
              <a:rPr lang="hu-HU" sz="1600" b="1">
                <a:solidFill>
                  <a:srgbClr val="0033CC"/>
                </a:solidFill>
              </a:rPr>
            </a:br>
            <a:r>
              <a:rPr lang="hu-HU" sz="1600">
                <a:solidFill>
                  <a:srgbClr val="0033CC"/>
                </a:solidFill>
              </a:rPr>
              <a:t>Fájdalom okozása erőforrások megszerzésének céljával</a:t>
            </a:r>
          </a:p>
          <a:p>
            <a:pPr algn="ctr"/>
            <a:r>
              <a:rPr lang="hu-HU" sz="1600">
                <a:solidFill>
                  <a:srgbClr val="FF0000"/>
                </a:solidFill>
              </a:rPr>
              <a:t> Az agresszió akkor funkcionális, ha jó az ár-érték arány</a:t>
            </a:r>
            <a:endParaRPr lang="en-US" sz="160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64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64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64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/>
      <p:bldP spid="16491" grpId="0"/>
      <p:bldP spid="5" grpId="0" animBg="1"/>
      <p:bldP spid="164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639763" y="2874963"/>
            <a:ext cx="2614612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altLang="en-US" sz="1600">
                <a:solidFill>
                  <a:schemeClr val="hlink"/>
                </a:solidFill>
              </a:rPr>
              <a:t>Reaktív agresszió</a:t>
            </a:r>
            <a:br>
              <a:rPr lang="hu-HU" altLang="en-US" sz="1600">
                <a:solidFill>
                  <a:schemeClr val="hlink"/>
                </a:solidFill>
              </a:rPr>
            </a:br>
            <a:r>
              <a:rPr lang="hu-HU" altLang="en-US" sz="1200" i="1"/>
              <a:t>   szinonima: emocionális</a:t>
            </a:r>
          </a:p>
          <a:p>
            <a:r>
              <a:rPr lang="hu-HU" altLang="en-US" sz="1400" i="1" u="sng"/>
              <a:t>Fő jellegzetességek</a:t>
            </a:r>
            <a:r>
              <a:rPr lang="hu-HU" altLang="en-US" sz="1400"/>
              <a:t>: </a:t>
            </a:r>
            <a:br>
              <a:rPr lang="hu-HU" altLang="en-US" sz="1400"/>
            </a:br>
            <a:r>
              <a:rPr lang="hu-HU" altLang="en-US" sz="1400"/>
              <a:t>   provokáció váltja ki </a:t>
            </a:r>
            <a:r>
              <a:rPr lang="hu-HU" altLang="en-US" sz="1200"/>
              <a:t>(vélt/valós)</a:t>
            </a:r>
            <a:br>
              <a:rPr lang="hu-HU" altLang="en-US" sz="1200"/>
            </a:br>
            <a:r>
              <a:rPr lang="hu-HU" altLang="en-US" sz="1400"/>
              <a:t>   nem tervezett</a:t>
            </a:r>
            <a:br>
              <a:rPr lang="hu-HU" altLang="en-US" sz="1400"/>
            </a:br>
            <a:r>
              <a:rPr lang="hu-HU" altLang="en-US" sz="1400"/>
              <a:t>   erős érzelmek </a:t>
            </a:r>
            <a:r>
              <a:rPr lang="hu-HU" altLang="en-US" sz="1200"/>
              <a:t>(pl. harag)</a:t>
            </a:r>
            <a:br>
              <a:rPr lang="hu-HU" altLang="en-US" sz="1200"/>
            </a:br>
            <a:r>
              <a:rPr lang="en-US" altLang="en-US" sz="1400"/>
              <a:t> </a:t>
            </a:r>
            <a:r>
              <a:rPr lang="hu-HU" altLang="en-US" sz="1400"/>
              <a:t>  erős stressz válasz</a:t>
            </a:r>
          </a:p>
          <a:p>
            <a:r>
              <a:rPr lang="hu-HU" altLang="en-US" sz="1400" i="1" u="sng"/>
              <a:t>Érzelmi/kognitív hozzáállás</a:t>
            </a:r>
            <a:br>
              <a:rPr lang="hu-HU" altLang="en-US" sz="1400" i="1" u="sng"/>
            </a:br>
            <a:r>
              <a:rPr lang="en-US" altLang="en-US" sz="1400"/>
              <a:t> </a:t>
            </a:r>
            <a:r>
              <a:rPr lang="hu-HU" altLang="en-US" sz="1400"/>
              <a:t>  „bűnbánat”</a:t>
            </a:r>
            <a:endParaRPr lang="en-US" altLang="en-US" sz="160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819775" y="2874963"/>
            <a:ext cx="3111500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hu-HU" altLang="en-US" sz="1600">
                <a:solidFill>
                  <a:schemeClr val="hlink"/>
                </a:solidFill>
              </a:rPr>
              <a:t>Proaktív agresszió</a:t>
            </a:r>
            <a:br>
              <a:rPr lang="hu-HU" altLang="en-US" sz="1600">
                <a:solidFill>
                  <a:schemeClr val="hlink"/>
                </a:solidFill>
              </a:rPr>
            </a:br>
            <a:r>
              <a:rPr lang="hu-HU" altLang="en-US" sz="1200" i="1"/>
              <a:t>sz</a:t>
            </a:r>
            <a:r>
              <a:rPr lang="en-US" altLang="en-US" sz="1200" i="1"/>
              <a:t>i</a:t>
            </a:r>
            <a:r>
              <a:rPr lang="hu-HU" altLang="en-US" sz="1200" i="1"/>
              <a:t>n</a:t>
            </a:r>
            <a:r>
              <a:rPr lang="en-US" altLang="en-US" sz="1200" i="1"/>
              <a:t>o</a:t>
            </a:r>
            <a:r>
              <a:rPr lang="hu-HU" altLang="en-US" sz="1200" i="1"/>
              <a:t>nimák: instrumentális, „ragadozói”</a:t>
            </a:r>
          </a:p>
          <a:p>
            <a:pPr algn="r"/>
            <a:r>
              <a:rPr lang="hu-HU" altLang="en-US" sz="1400" i="1" u="sng"/>
              <a:t>Főbb jellegzetességek</a:t>
            </a:r>
            <a:r>
              <a:rPr lang="en-US" altLang="en-US" sz="1400"/>
              <a:t>: </a:t>
            </a:r>
            <a:r>
              <a:rPr lang="hu-HU" altLang="en-US" sz="1400"/>
              <a:t/>
            </a:r>
            <a:br>
              <a:rPr lang="hu-HU" altLang="en-US" sz="1400"/>
            </a:br>
            <a:r>
              <a:rPr lang="en-US" altLang="en-US" sz="1400"/>
              <a:t>   </a:t>
            </a:r>
            <a:r>
              <a:rPr lang="hu-HU" altLang="en-US" sz="1400"/>
              <a:t>célirányos</a:t>
            </a:r>
            <a:br>
              <a:rPr lang="hu-HU" altLang="en-US" sz="1400"/>
            </a:br>
            <a:r>
              <a:rPr lang="hu-HU" altLang="en-US" sz="1400"/>
              <a:t>tervezett</a:t>
            </a:r>
            <a:br>
              <a:rPr lang="hu-HU" altLang="en-US" sz="1400"/>
            </a:br>
            <a:r>
              <a:rPr lang="hu-HU" altLang="en-US" sz="1400"/>
              <a:t>érzelmek „takarékon”</a:t>
            </a:r>
            <a:br>
              <a:rPr lang="hu-HU" altLang="en-US" sz="1400"/>
            </a:br>
            <a:r>
              <a:rPr lang="en-US" altLang="en-US" sz="1400"/>
              <a:t>   </a:t>
            </a:r>
            <a:r>
              <a:rPr lang="hu-HU" altLang="en-US" sz="1400"/>
              <a:t>hiányzó, vagy enyhe stressz válasz</a:t>
            </a:r>
            <a:endParaRPr lang="hu-HU" altLang="en-US" sz="1400" i="1" u="sng"/>
          </a:p>
          <a:p>
            <a:pPr algn="r"/>
            <a:r>
              <a:rPr lang="hu-HU" altLang="en-US" sz="1400" i="1" u="sng"/>
              <a:t>Érzelmi/kognit</a:t>
            </a:r>
            <a:r>
              <a:rPr lang="en-US" altLang="en-US" sz="1400" i="1" u="sng"/>
              <a:t>í</a:t>
            </a:r>
            <a:r>
              <a:rPr lang="hu-HU" altLang="en-US" sz="1400" i="1" u="sng"/>
              <a:t>v  hozzáállás</a:t>
            </a:r>
          </a:p>
          <a:p>
            <a:pPr algn="r"/>
            <a:r>
              <a:rPr lang="en-US" altLang="en-US" sz="1400"/>
              <a:t>“</a:t>
            </a:r>
            <a:r>
              <a:rPr lang="hu-HU" altLang="en-US" sz="1400"/>
              <a:t>élet király vagyok” érzés</a:t>
            </a:r>
            <a:endParaRPr lang="en-US" altLang="en-US" sz="1400"/>
          </a:p>
        </p:txBody>
      </p:sp>
      <p:grpSp>
        <p:nvGrpSpPr>
          <p:cNvPr id="18445" name="Group 13"/>
          <p:cNvGrpSpPr>
            <a:grpSpLocks/>
          </p:cNvGrpSpPr>
          <p:nvPr/>
        </p:nvGrpSpPr>
        <p:grpSpPr bwMode="auto">
          <a:xfrm>
            <a:off x="639763" y="788988"/>
            <a:ext cx="8291512" cy="4154487"/>
            <a:chOff x="403" y="647"/>
            <a:chExt cx="5223" cy="2617"/>
          </a:xfrm>
        </p:grpSpPr>
        <p:grpSp>
          <p:nvGrpSpPr>
            <p:cNvPr id="18447" name="Group 12"/>
            <p:cNvGrpSpPr>
              <a:grpSpLocks/>
            </p:cNvGrpSpPr>
            <p:nvPr/>
          </p:nvGrpSpPr>
          <p:grpSpPr bwMode="auto">
            <a:xfrm>
              <a:off x="403" y="647"/>
              <a:ext cx="5223" cy="1766"/>
              <a:chOff x="403" y="647"/>
              <a:chExt cx="5223" cy="1766"/>
            </a:xfrm>
          </p:grpSpPr>
          <p:pic>
            <p:nvPicPr>
              <p:cNvPr id="2" name="Picture 8" descr="In-depth info on bipolar psychosis. Signs, symptoms, causes, treatments of psychosis in bipolar disorder. Plus stories of living with bipolar psychosis.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2157" y="1506"/>
                <a:ext cx="1612" cy="9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" name="Picture 6" descr="inthebank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039" y="647"/>
                <a:ext cx="1587" cy="11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" name="Picture 7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03" y="647"/>
                <a:ext cx="1555" cy="11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18448" name="Picture 6" descr="Discover the difference between depressed and manic thoughts and bipolar psychosis or psychotic thoughts.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57" y="2358"/>
              <a:ext cx="1612" cy="9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2300288" y="4975225"/>
            <a:ext cx="5013325" cy="18256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1600"/>
              <a:t>        </a:t>
            </a:r>
            <a:r>
              <a:rPr lang="hu-HU" sz="1600">
                <a:solidFill>
                  <a:schemeClr val="hlink"/>
                </a:solidFill>
              </a:rPr>
              <a:t>Pszichotikus állapotban elkövetett agresszió</a:t>
            </a:r>
            <a:r>
              <a:rPr lang="hu-HU" sz="1600"/>
              <a:t>       </a:t>
            </a:r>
          </a:p>
          <a:p>
            <a:pPr algn="ctr"/>
            <a:r>
              <a:rPr lang="hu-HU" sz="1400" i="1" u="sng"/>
              <a:t>Főbb jellegzetességek</a:t>
            </a:r>
            <a:r>
              <a:rPr lang="hu-HU" sz="1400"/>
              <a:t>:</a:t>
            </a:r>
            <a:br>
              <a:rPr lang="hu-HU" sz="1400"/>
            </a:br>
            <a:r>
              <a:rPr lang="hu-HU" sz="1400"/>
              <a:t>sem oka, sem célja nincs </a:t>
            </a:r>
            <a:r>
              <a:rPr lang="hu-HU" sz="1200"/>
              <a:t>(külső szemlélő számára)</a:t>
            </a:r>
            <a:r>
              <a:rPr lang="hu-HU" sz="1400"/>
              <a:t/>
            </a:r>
            <a:br>
              <a:rPr lang="hu-HU" sz="1400"/>
            </a:br>
            <a:r>
              <a:rPr lang="hu-HU" sz="1400"/>
              <a:t>tervezett, vagy nem</a:t>
            </a:r>
            <a:br>
              <a:rPr lang="hu-HU" sz="1400"/>
            </a:br>
            <a:r>
              <a:rPr lang="hu-HU" sz="1400"/>
              <a:t>emocionális vagy nem</a:t>
            </a:r>
            <a:br>
              <a:rPr lang="hu-HU" sz="1400"/>
            </a:br>
            <a:r>
              <a:rPr lang="hu-HU" sz="1400"/>
              <a:t>hiányzó, vagy enyhe stressz válasz</a:t>
            </a:r>
          </a:p>
          <a:p>
            <a:pPr algn="ctr"/>
            <a:r>
              <a:rPr lang="hu-HU" sz="1400" i="1" u="sng"/>
              <a:t>Érzelmi/kognitív hozzáállás</a:t>
            </a:r>
            <a:br>
              <a:rPr lang="hu-HU" sz="1400" i="1" u="sng"/>
            </a:br>
            <a:r>
              <a:rPr lang="hu-HU" sz="1400"/>
              <a:t>változó</a:t>
            </a:r>
            <a:endParaRPr lang="en-US" sz="1400"/>
          </a:p>
        </p:txBody>
      </p:sp>
      <p:sp>
        <p:nvSpPr>
          <p:cNvPr id="18437" name="Szövegdoboz 17"/>
          <p:cNvSpPr txBox="1">
            <a:spLocks noChangeArrowheads="1"/>
          </p:cNvSpPr>
          <p:nvPr/>
        </p:nvSpPr>
        <p:spPr bwMode="auto">
          <a:xfrm>
            <a:off x="493713" y="49213"/>
            <a:ext cx="8294687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4400" b="1">
                <a:solidFill>
                  <a:srgbClr val="CEA60D"/>
                </a:solidFill>
                <a:latin typeface="Optima HU Bd"/>
              </a:rPr>
              <a:t>Antiszociális agresszió típusai</a:t>
            </a:r>
          </a:p>
          <a:p>
            <a:endParaRPr lang="en-US" sz="2400" b="1">
              <a:latin typeface="Optima HU Bd"/>
            </a:endParaRPr>
          </a:p>
        </p:txBody>
      </p:sp>
      <p:grpSp>
        <p:nvGrpSpPr>
          <p:cNvPr id="18449" name="Group 17"/>
          <p:cNvGrpSpPr>
            <a:grpSpLocks/>
          </p:cNvGrpSpPr>
          <p:nvPr/>
        </p:nvGrpSpPr>
        <p:grpSpPr bwMode="auto">
          <a:xfrm>
            <a:off x="1403350" y="2147888"/>
            <a:ext cx="6762750" cy="2678112"/>
            <a:chOff x="884" y="1575"/>
            <a:chExt cx="4260" cy="1687"/>
          </a:xfrm>
        </p:grpSpPr>
        <p:sp>
          <p:nvSpPr>
            <p:cNvPr id="18444" name="Text Box 14"/>
            <p:cNvSpPr txBox="1">
              <a:spLocks noChangeArrowheads="1"/>
            </p:cNvSpPr>
            <p:nvPr/>
          </p:nvSpPr>
          <p:spPr bwMode="auto">
            <a:xfrm>
              <a:off x="884" y="1589"/>
              <a:ext cx="572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/>
                <a:t>Bűntett</a:t>
              </a:r>
              <a:endParaRPr lang="en-US"/>
            </a:p>
          </p:txBody>
        </p:sp>
        <p:sp>
          <p:nvSpPr>
            <p:cNvPr id="5" name="Text Box 15"/>
            <p:cNvSpPr txBox="1">
              <a:spLocks noChangeArrowheads="1"/>
            </p:cNvSpPr>
            <p:nvPr/>
          </p:nvSpPr>
          <p:spPr bwMode="auto">
            <a:xfrm>
              <a:off x="4572" y="1575"/>
              <a:ext cx="572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/>
                <a:t>Bűntett</a:t>
              </a:r>
              <a:endParaRPr lang="en-US"/>
            </a:p>
          </p:txBody>
        </p:sp>
        <p:sp>
          <p:nvSpPr>
            <p:cNvPr id="18446" name="Text Box 16"/>
            <p:cNvSpPr txBox="1">
              <a:spLocks noChangeArrowheads="1"/>
            </p:cNvSpPr>
            <p:nvPr/>
          </p:nvSpPr>
          <p:spPr bwMode="auto">
            <a:xfrm>
              <a:off x="2746" y="3031"/>
              <a:ext cx="572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/>
                <a:t>Bűntett</a:t>
              </a:r>
              <a:endParaRPr lang="en-US"/>
            </a:p>
          </p:txBody>
        </p:sp>
      </p:grp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3908425" y="156051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Kriminológia</a:t>
            </a:r>
            <a:endParaRPr lang="en-US"/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565150" y="2255838"/>
            <a:ext cx="2670175" cy="650875"/>
          </a:xfrm>
          <a:prstGeom prst="rect">
            <a:avLst/>
          </a:prstGeom>
          <a:solidFill>
            <a:schemeClr val="bg1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Ár: jogi következmények</a:t>
            </a:r>
          </a:p>
          <a:p>
            <a:r>
              <a:rPr lang="hu-HU"/>
              <a:t>Érték: ?</a:t>
            </a:r>
            <a:endParaRPr lang="en-US"/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6203950" y="1981200"/>
            <a:ext cx="2924175" cy="925513"/>
          </a:xfrm>
          <a:prstGeom prst="rect">
            <a:avLst/>
          </a:prstGeom>
          <a:solidFill>
            <a:schemeClr val="bg1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Ár: jogi következmények</a:t>
            </a:r>
          </a:p>
          <a:p>
            <a:r>
              <a:rPr lang="hu-HU"/>
              <a:t>     várható életkor csökken</a:t>
            </a:r>
          </a:p>
          <a:p>
            <a:r>
              <a:rPr lang="hu-HU"/>
              <a:t>Érték: pénz, élvezet, stb.</a:t>
            </a:r>
            <a:endParaRPr lang="en-US"/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3362325" y="4302125"/>
            <a:ext cx="2670175" cy="650875"/>
          </a:xfrm>
          <a:prstGeom prst="rect">
            <a:avLst/>
          </a:prstGeom>
          <a:solidFill>
            <a:schemeClr val="bg1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Ár: ~</a:t>
            </a:r>
          </a:p>
          <a:p>
            <a:r>
              <a:rPr lang="hu-HU"/>
              <a:t>Érték: semmi                  </a:t>
            </a:r>
            <a:endParaRPr lang="en-US"/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687388" y="2112963"/>
            <a:ext cx="8205787" cy="2105025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endParaRPr lang="hu-HU">
              <a:solidFill>
                <a:schemeClr val="bg1"/>
              </a:solidFill>
            </a:endParaRPr>
          </a:p>
          <a:p>
            <a:pPr algn="ctr"/>
            <a:r>
              <a:rPr lang="hu-HU" sz="2400" b="1">
                <a:solidFill>
                  <a:schemeClr val="bg1"/>
                </a:solidFill>
              </a:rPr>
              <a:t>   Az abnormális agresszió diszfunkcionális agresszió   </a:t>
            </a:r>
          </a:p>
          <a:p>
            <a:pPr algn="ctr"/>
            <a:endParaRPr lang="hu-HU" b="1">
              <a:solidFill>
                <a:schemeClr val="bg1"/>
              </a:solidFill>
            </a:endParaRPr>
          </a:p>
          <a:p>
            <a:pPr algn="ctr"/>
            <a:r>
              <a:rPr lang="hu-HU">
                <a:solidFill>
                  <a:schemeClr val="bg1"/>
                </a:solidFill>
              </a:rPr>
              <a:t>a viselkedés rövid vagy hosszú távú ára</a:t>
            </a:r>
          </a:p>
          <a:p>
            <a:pPr algn="ctr"/>
            <a:r>
              <a:rPr lang="hu-HU" i="1" u="sng">
                <a:solidFill>
                  <a:schemeClr val="bg1"/>
                </a:solidFill>
              </a:rPr>
              <a:t>nagyobb</a:t>
            </a:r>
          </a:p>
          <a:p>
            <a:pPr algn="ctr"/>
            <a:r>
              <a:rPr lang="hu-HU">
                <a:solidFill>
                  <a:schemeClr val="bg1"/>
                </a:solidFill>
              </a:rPr>
              <a:t>mint rövid vagy hosszú távú haszna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18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3" presetClass="entr" presetSubtype="28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8" grpId="0" uiExpand="1" build="p"/>
      <p:bldP spid="18442" grpId="0" uiExpand="1" build="p"/>
      <p:bldP spid="18450" grpId="0"/>
      <p:bldP spid="18450" grpId="1"/>
      <p:bldP spid="18451" grpId="0" animBg="1"/>
      <p:bldP spid="18452" grpId="0" animBg="1"/>
      <p:bldP spid="18453" grpId="0" animBg="1"/>
      <p:bldP spid="184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68" name="Csoportba foglalás 83"/>
          <p:cNvGrpSpPr>
            <a:grpSpLocks/>
          </p:cNvGrpSpPr>
          <p:nvPr/>
        </p:nvGrpSpPr>
        <p:grpSpPr bwMode="auto">
          <a:xfrm>
            <a:off x="7366000" y="1641475"/>
            <a:ext cx="1430338" cy="2459038"/>
            <a:chOff x="7365735" y="1327374"/>
            <a:chExt cx="1430905" cy="2458492"/>
          </a:xfrm>
        </p:grpSpPr>
        <p:grpSp>
          <p:nvGrpSpPr>
            <p:cNvPr id="19519" name="Group 71"/>
            <p:cNvGrpSpPr>
              <a:grpSpLocks/>
            </p:cNvGrpSpPr>
            <p:nvPr/>
          </p:nvGrpSpPr>
          <p:grpSpPr bwMode="auto">
            <a:xfrm>
              <a:off x="8048854" y="2175105"/>
              <a:ext cx="144463" cy="1295403"/>
              <a:chOff x="4984" y="1449"/>
              <a:chExt cx="91" cy="816"/>
            </a:xfrm>
          </p:grpSpPr>
          <p:pic>
            <p:nvPicPr>
              <p:cNvPr id="19523" name="Picture 70"/>
              <p:cNvPicPr preferRelativeResize="0">
                <a:picLocks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984" y="1540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524" name="Picture 62"/>
              <p:cNvPicPr preferRelativeResize="0"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984" y="1449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525" name="Picture 63"/>
              <p:cNvPicPr preferRelativeResize="0">
                <a:picLocks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984" y="1631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526" name="Picture 64"/>
              <p:cNvPicPr preferRelativeResize="0">
                <a:picLocks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984" y="1812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527" name="Picture 65"/>
              <p:cNvPicPr preferRelativeResize="0">
                <a:picLocks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4984" y="1721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528" name="Picture 66"/>
              <p:cNvPicPr preferRelativeResize="0">
                <a:picLocks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984" y="1903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529" name="Picture 67"/>
              <p:cNvPicPr preferRelativeResize="0">
                <a:picLocks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4984" y="1993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530" name="Picture 68"/>
              <p:cNvPicPr preferRelativeResize="0">
                <a:picLocks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4984" y="2174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531" name="Picture 69"/>
              <p:cNvPicPr preferRelativeResize="0">
                <a:picLocks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4984" y="2084"/>
                <a:ext cx="91" cy="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9520" name="Text Box 72"/>
            <p:cNvSpPr txBox="1">
              <a:spLocks noChangeArrowheads="1"/>
            </p:cNvSpPr>
            <p:nvPr/>
          </p:nvSpPr>
          <p:spPr bwMode="auto">
            <a:xfrm>
              <a:off x="7365735" y="1327374"/>
              <a:ext cx="1403907" cy="580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altLang="en-US" sz="1600"/>
                <a:t>Szociális</a:t>
              </a:r>
            </a:p>
            <a:p>
              <a:pPr algn="ctr"/>
              <a:r>
                <a:rPr lang="hu-HU" altLang="en-US" sz="1600"/>
                <a:t>elfogadottság</a:t>
              </a:r>
              <a:endParaRPr lang="en-US" altLang="en-US" sz="1600"/>
            </a:p>
          </p:txBody>
        </p:sp>
        <p:sp>
          <p:nvSpPr>
            <p:cNvPr id="19521" name="Text Box 73"/>
            <p:cNvSpPr txBox="1">
              <a:spLocks noChangeArrowheads="1"/>
            </p:cNvSpPr>
            <p:nvPr/>
          </p:nvSpPr>
          <p:spPr bwMode="auto">
            <a:xfrm>
              <a:off x="7805647" y="1916206"/>
              <a:ext cx="598725" cy="3047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altLang="en-US" sz="1400"/>
                <a:t>teljes</a:t>
              </a:r>
              <a:endParaRPr lang="en-US" altLang="en-US" sz="1400"/>
            </a:p>
          </p:txBody>
        </p:sp>
        <p:sp>
          <p:nvSpPr>
            <p:cNvPr id="19522" name="Text Box 74"/>
            <p:cNvSpPr txBox="1">
              <a:spLocks noChangeArrowheads="1"/>
            </p:cNvSpPr>
            <p:nvPr/>
          </p:nvSpPr>
          <p:spPr bwMode="auto">
            <a:xfrm>
              <a:off x="7400673" y="3481133"/>
              <a:ext cx="1395967" cy="304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altLang="en-US" sz="1400"/>
                <a:t>elfogadhatatlan</a:t>
              </a:r>
              <a:endParaRPr lang="en-US" altLang="en-US" sz="1400"/>
            </a:p>
          </p:txBody>
        </p:sp>
      </p:grpSp>
      <p:grpSp>
        <p:nvGrpSpPr>
          <p:cNvPr id="17482" name="Group 74"/>
          <p:cNvGrpSpPr>
            <a:grpSpLocks/>
          </p:cNvGrpSpPr>
          <p:nvPr/>
        </p:nvGrpSpPr>
        <p:grpSpPr bwMode="auto">
          <a:xfrm>
            <a:off x="7250113" y="3038475"/>
            <a:ext cx="1879600" cy="457200"/>
            <a:chOff x="4567" y="1716"/>
            <a:chExt cx="1184" cy="288"/>
          </a:xfrm>
        </p:grpSpPr>
        <p:sp>
          <p:nvSpPr>
            <p:cNvPr id="19517" name="Text Box 76"/>
            <p:cNvSpPr txBox="1">
              <a:spLocks noChangeArrowheads="1"/>
            </p:cNvSpPr>
            <p:nvPr/>
          </p:nvSpPr>
          <p:spPr bwMode="auto">
            <a:xfrm>
              <a:off x="5161" y="1716"/>
              <a:ext cx="59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altLang="en-US" sz="1200" i="1">
                  <a:solidFill>
                    <a:srgbClr val="006600"/>
                  </a:solidFill>
                </a:rPr>
                <a:t>Erőszakos </a:t>
              </a:r>
            </a:p>
            <a:p>
              <a:r>
                <a:rPr lang="hu-HU" altLang="en-US" sz="1200" i="1">
                  <a:solidFill>
                    <a:srgbClr val="006600"/>
                  </a:solidFill>
                </a:rPr>
                <a:t>bűnözés</a:t>
              </a:r>
              <a:endParaRPr lang="en-US" altLang="en-US" sz="1200" i="1">
                <a:solidFill>
                  <a:srgbClr val="006600"/>
                </a:solidFill>
              </a:endParaRPr>
            </a:p>
          </p:txBody>
        </p:sp>
        <p:sp>
          <p:nvSpPr>
            <p:cNvPr id="19518" name="Text Box 76"/>
            <p:cNvSpPr txBox="1">
              <a:spLocks noChangeArrowheads="1"/>
            </p:cNvSpPr>
            <p:nvPr/>
          </p:nvSpPr>
          <p:spPr bwMode="auto">
            <a:xfrm>
              <a:off x="4567" y="1716"/>
              <a:ext cx="50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r"/>
              <a:r>
                <a:rPr lang="hu-HU" altLang="en-US" sz="1200" i="1">
                  <a:solidFill>
                    <a:srgbClr val="006600"/>
                  </a:solidFill>
                </a:rPr>
                <a:t>Pszicho-</a:t>
              </a:r>
            </a:p>
            <a:p>
              <a:pPr algn="r"/>
              <a:r>
                <a:rPr lang="hu-HU" altLang="en-US" sz="1200" i="1">
                  <a:solidFill>
                    <a:srgbClr val="006600"/>
                  </a:solidFill>
                </a:rPr>
                <a:t>patológia</a:t>
              </a:r>
              <a:endParaRPr lang="en-US" altLang="en-US" sz="1200" i="1">
                <a:solidFill>
                  <a:srgbClr val="006600"/>
                </a:solidFill>
              </a:endParaRPr>
            </a:p>
          </p:txBody>
        </p:sp>
      </p:grpSp>
      <p:grpSp>
        <p:nvGrpSpPr>
          <p:cNvPr id="4" name="Csoportba foglalás 3"/>
          <p:cNvGrpSpPr>
            <a:grpSpLocks/>
          </p:cNvGrpSpPr>
          <p:nvPr/>
        </p:nvGrpSpPr>
        <p:grpSpPr bwMode="auto">
          <a:xfrm>
            <a:off x="741363" y="2057400"/>
            <a:ext cx="2132012" cy="1924050"/>
            <a:chOff x="741073" y="2749947"/>
            <a:chExt cx="2132012" cy="1924050"/>
          </a:xfrm>
        </p:grpSpPr>
        <p:sp>
          <p:nvSpPr>
            <p:cNvPr id="19504" name="Rectangle 14"/>
            <p:cNvSpPr>
              <a:spLocks noChangeAspect="1" noChangeArrowheads="1"/>
            </p:cNvSpPr>
            <p:nvPr/>
          </p:nvSpPr>
          <p:spPr bwMode="auto">
            <a:xfrm>
              <a:off x="2273010" y="2996010"/>
              <a:ext cx="600075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hu-HU" altLang="en-US" sz="1200" i="1">
                  <a:solidFill>
                    <a:srgbClr val="000000"/>
                  </a:solidFill>
                </a:rPr>
                <a:t>testnyelv</a:t>
              </a:r>
              <a:endParaRPr lang="en-US" altLang="en-US" sz="1200" i="1"/>
            </a:p>
          </p:txBody>
        </p:sp>
        <p:sp>
          <p:nvSpPr>
            <p:cNvPr id="19505" name="Rectangle 15"/>
            <p:cNvSpPr>
              <a:spLocks noChangeAspect="1" noChangeArrowheads="1"/>
            </p:cNvSpPr>
            <p:nvPr/>
          </p:nvSpPr>
          <p:spPr bwMode="auto">
            <a:xfrm>
              <a:off x="2349210" y="3210322"/>
              <a:ext cx="5222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en-US" altLang="en-US" sz="1200" i="1">
                  <a:solidFill>
                    <a:srgbClr val="000000"/>
                  </a:solidFill>
                </a:rPr>
                <a:t>verb</a:t>
              </a:r>
              <a:r>
                <a:rPr lang="hu-HU" altLang="en-US" sz="1200" i="1">
                  <a:solidFill>
                    <a:srgbClr val="000000"/>
                  </a:solidFill>
                </a:rPr>
                <a:t>á</a:t>
              </a:r>
              <a:r>
                <a:rPr lang="en-US" altLang="en-US" sz="1200" i="1">
                  <a:solidFill>
                    <a:srgbClr val="000000"/>
                  </a:solidFill>
                </a:rPr>
                <a:t>l</a:t>
              </a:r>
              <a:r>
                <a:rPr lang="hu-HU" altLang="en-US" sz="1200" i="1">
                  <a:solidFill>
                    <a:srgbClr val="000000"/>
                  </a:solidFill>
                </a:rPr>
                <a:t>is</a:t>
              </a:r>
              <a:endParaRPr lang="en-US" altLang="en-US" sz="1200" i="1"/>
            </a:p>
          </p:txBody>
        </p:sp>
        <p:sp>
          <p:nvSpPr>
            <p:cNvPr id="19506" name="Rectangle 16"/>
            <p:cNvSpPr>
              <a:spLocks noChangeAspect="1" noChangeArrowheads="1"/>
            </p:cNvSpPr>
            <p:nvPr/>
          </p:nvSpPr>
          <p:spPr bwMode="auto">
            <a:xfrm>
              <a:off x="1825335" y="3423047"/>
              <a:ext cx="104616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hu-HU" altLang="en-US" sz="1200" i="1">
                  <a:solidFill>
                    <a:srgbClr val="000000"/>
                  </a:solidFill>
                </a:rPr>
                <a:t>tárgyra irányuló</a:t>
              </a:r>
              <a:endParaRPr lang="en-US" altLang="en-US" sz="1200" i="1"/>
            </a:p>
          </p:txBody>
        </p:sp>
        <p:sp>
          <p:nvSpPr>
            <p:cNvPr id="19507" name="Rectangle 17"/>
            <p:cNvSpPr>
              <a:spLocks noChangeAspect="1" noChangeArrowheads="1"/>
            </p:cNvSpPr>
            <p:nvPr/>
          </p:nvSpPr>
          <p:spPr bwMode="auto">
            <a:xfrm>
              <a:off x="2592098" y="3637360"/>
              <a:ext cx="279400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hu-HU" altLang="en-US" sz="1200" i="1">
                  <a:solidFill>
                    <a:srgbClr val="000000"/>
                  </a:solidFill>
                </a:rPr>
                <a:t>nyílt</a:t>
              </a:r>
              <a:endParaRPr lang="en-US" altLang="en-US" sz="1200" i="1"/>
            </a:p>
          </p:txBody>
        </p:sp>
        <p:sp>
          <p:nvSpPr>
            <p:cNvPr id="19508" name="Rectangle 18"/>
            <p:cNvSpPr>
              <a:spLocks noChangeAspect="1" noChangeArrowheads="1"/>
            </p:cNvSpPr>
            <p:nvPr/>
          </p:nvSpPr>
          <p:spPr bwMode="auto">
            <a:xfrm>
              <a:off x="2490498" y="3848497"/>
              <a:ext cx="381000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hu-HU" altLang="en-US" sz="1200" i="1">
                  <a:solidFill>
                    <a:srgbClr val="000000"/>
                  </a:solidFill>
                </a:rPr>
                <a:t>rejtett</a:t>
              </a:r>
              <a:endParaRPr lang="en-US" altLang="en-US" sz="1200" i="1"/>
            </a:p>
          </p:txBody>
        </p:sp>
        <p:sp>
          <p:nvSpPr>
            <p:cNvPr id="19509" name="Rectangle 19"/>
            <p:cNvSpPr>
              <a:spLocks noChangeAspect="1" noChangeArrowheads="1"/>
            </p:cNvSpPr>
            <p:nvPr/>
          </p:nvSpPr>
          <p:spPr bwMode="auto">
            <a:xfrm>
              <a:off x="1985673" y="4062810"/>
              <a:ext cx="885825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hu-HU" altLang="en-US" sz="1200" i="1">
                  <a:solidFill>
                    <a:srgbClr val="000000"/>
                  </a:solidFill>
                </a:rPr>
                <a:t>sérülés nincs</a:t>
              </a:r>
              <a:endParaRPr lang="en-US" altLang="en-US" sz="1200" i="1"/>
            </a:p>
          </p:txBody>
        </p:sp>
        <p:sp>
          <p:nvSpPr>
            <p:cNvPr id="19510" name="Rectangle 20"/>
            <p:cNvSpPr>
              <a:spLocks noChangeAspect="1" noChangeArrowheads="1"/>
            </p:cNvSpPr>
            <p:nvPr/>
          </p:nvSpPr>
          <p:spPr bwMode="auto">
            <a:xfrm>
              <a:off x="2095210" y="4277122"/>
              <a:ext cx="776288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hu-HU" altLang="en-US" sz="1200" i="1">
                  <a:solidFill>
                    <a:srgbClr val="000000"/>
                  </a:solidFill>
                </a:rPr>
                <a:t>sérülés van</a:t>
              </a:r>
              <a:endParaRPr lang="en-US" altLang="en-US" sz="1200" i="1"/>
            </a:p>
          </p:txBody>
        </p:sp>
        <p:sp>
          <p:nvSpPr>
            <p:cNvPr id="19511" name="Rectangle 21"/>
            <p:cNvSpPr>
              <a:spLocks noChangeAspect="1" noChangeArrowheads="1"/>
            </p:cNvSpPr>
            <p:nvPr/>
          </p:nvSpPr>
          <p:spPr bwMode="auto">
            <a:xfrm>
              <a:off x="2163473" y="4491435"/>
              <a:ext cx="708025" cy="182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hu-HU" altLang="en-US" sz="1200" i="1">
                  <a:solidFill>
                    <a:srgbClr val="000000"/>
                  </a:solidFill>
                </a:rPr>
                <a:t>gyilkosság</a:t>
              </a:r>
              <a:endParaRPr lang="en-US" altLang="en-US" sz="1200" i="1"/>
            </a:p>
          </p:txBody>
        </p:sp>
        <p:sp>
          <p:nvSpPr>
            <p:cNvPr id="19512" name="Rectangle 23"/>
            <p:cNvSpPr>
              <a:spLocks noChangeAspect="1" noChangeArrowheads="1"/>
            </p:cNvSpPr>
            <p:nvPr/>
          </p:nvSpPr>
          <p:spPr bwMode="auto">
            <a:xfrm>
              <a:off x="2423823" y="2749947"/>
              <a:ext cx="447675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/>
              <a:r>
                <a:rPr lang="hu-HU" altLang="en-US" sz="1200" i="1" u="sng">
                  <a:solidFill>
                    <a:srgbClr val="000000"/>
                  </a:solidFill>
                </a:rPr>
                <a:t>altípus</a:t>
              </a:r>
              <a:endParaRPr lang="en-US" altLang="en-US" sz="1200" i="1" u="sng"/>
            </a:p>
          </p:txBody>
        </p:sp>
        <p:sp>
          <p:nvSpPr>
            <p:cNvPr id="19513" name="Rectangle 24"/>
            <p:cNvSpPr>
              <a:spLocks noChangeAspect="1" noChangeArrowheads="1"/>
            </p:cNvSpPr>
            <p:nvPr/>
          </p:nvSpPr>
          <p:spPr bwMode="auto">
            <a:xfrm>
              <a:off x="741073" y="2749947"/>
              <a:ext cx="595312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altLang="en-US" sz="1200" b="1">
                  <a:solidFill>
                    <a:srgbClr val="000000"/>
                  </a:solidFill>
                </a:rPr>
                <a:t>Fő típus</a:t>
              </a:r>
              <a:endParaRPr lang="en-US" altLang="en-US" sz="1200" b="1"/>
            </a:p>
          </p:txBody>
        </p:sp>
        <p:sp>
          <p:nvSpPr>
            <p:cNvPr id="19514" name="Rectangle 26"/>
            <p:cNvSpPr>
              <a:spLocks noChangeAspect="1" noChangeArrowheads="1"/>
            </p:cNvSpPr>
            <p:nvPr/>
          </p:nvSpPr>
          <p:spPr bwMode="auto">
            <a:xfrm>
              <a:off x="741073" y="3200797"/>
              <a:ext cx="946150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altLang="en-US" sz="1200">
                  <a:solidFill>
                    <a:srgbClr val="000000"/>
                  </a:solidFill>
                </a:rPr>
                <a:t>Megfélemlítés</a:t>
              </a:r>
              <a:endParaRPr lang="en-US" altLang="en-US" sz="1200"/>
            </a:p>
          </p:txBody>
        </p:sp>
        <p:sp>
          <p:nvSpPr>
            <p:cNvPr id="19515" name="Rectangle 27"/>
            <p:cNvSpPr>
              <a:spLocks noChangeAspect="1" noChangeArrowheads="1"/>
            </p:cNvSpPr>
            <p:nvPr/>
          </p:nvSpPr>
          <p:spPr bwMode="auto">
            <a:xfrm>
              <a:off x="741073" y="3734197"/>
              <a:ext cx="700087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altLang="en-US" sz="1200">
                  <a:solidFill>
                    <a:srgbClr val="000000"/>
                  </a:solidFill>
                </a:rPr>
                <a:t>Kapcsolati</a:t>
              </a:r>
              <a:endParaRPr lang="en-US" altLang="en-US" sz="1200"/>
            </a:p>
          </p:txBody>
        </p:sp>
        <p:sp>
          <p:nvSpPr>
            <p:cNvPr id="19516" name="Rectangle 28"/>
            <p:cNvSpPr>
              <a:spLocks noChangeAspect="1" noChangeArrowheads="1"/>
            </p:cNvSpPr>
            <p:nvPr/>
          </p:nvSpPr>
          <p:spPr bwMode="auto">
            <a:xfrm>
              <a:off x="741073" y="4267597"/>
              <a:ext cx="430212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altLang="en-US" sz="1200">
                  <a:solidFill>
                    <a:srgbClr val="000000"/>
                  </a:solidFill>
                </a:rPr>
                <a:t>Fizikai</a:t>
              </a:r>
              <a:endParaRPr lang="en-US" altLang="en-US" sz="1200"/>
            </a:p>
          </p:txBody>
        </p:sp>
      </p:grpSp>
      <p:grpSp>
        <p:nvGrpSpPr>
          <p:cNvPr id="26" name="Csoportba foglalás 25"/>
          <p:cNvGrpSpPr>
            <a:grpSpLocks/>
          </p:cNvGrpSpPr>
          <p:nvPr/>
        </p:nvGrpSpPr>
        <p:grpSpPr bwMode="auto">
          <a:xfrm>
            <a:off x="179388" y="1584325"/>
            <a:ext cx="7040562" cy="2843213"/>
            <a:chOff x="179513" y="2276872"/>
            <a:chExt cx="7040148" cy="2843213"/>
          </a:xfrm>
        </p:grpSpPr>
        <p:sp>
          <p:nvSpPr>
            <p:cNvPr id="19464" name="Line 5"/>
            <p:cNvSpPr>
              <a:spLocks noChangeAspect="1" noChangeShapeType="1"/>
            </p:cNvSpPr>
            <p:nvPr/>
          </p:nvSpPr>
          <p:spPr bwMode="auto">
            <a:xfrm>
              <a:off x="498185" y="2983310"/>
              <a:ext cx="0" cy="17065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Text Box 6"/>
            <p:cNvSpPr txBox="1">
              <a:spLocks noChangeAspect="1" noChangeArrowheads="1"/>
            </p:cNvSpPr>
            <p:nvPr/>
          </p:nvSpPr>
          <p:spPr bwMode="auto">
            <a:xfrm rot="-5400000">
              <a:off x="-682508" y="3631018"/>
              <a:ext cx="1998663" cy="27462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altLang="en-US" sz="1200"/>
                <a:t>             Súlyosság             </a:t>
              </a:r>
              <a:endParaRPr lang="en-US" altLang="en-US" sz="1200"/>
            </a:p>
          </p:txBody>
        </p:sp>
        <p:sp>
          <p:nvSpPr>
            <p:cNvPr id="19466" name="Line 7"/>
            <p:cNvSpPr>
              <a:spLocks noChangeAspect="1" noChangeShapeType="1"/>
            </p:cNvSpPr>
            <p:nvPr/>
          </p:nvSpPr>
          <p:spPr bwMode="auto">
            <a:xfrm flipH="1" flipV="1">
              <a:off x="2998498" y="4853385"/>
              <a:ext cx="42211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7" name="Text Box 8"/>
            <p:cNvSpPr txBox="1">
              <a:spLocks noChangeAspect="1" noChangeArrowheads="1"/>
            </p:cNvSpPr>
            <p:nvPr/>
          </p:nvSpPr>
          <p:spPr bwMode="auto">
            <a:xfrm>
              <a:off x="4554405" y="4845448"/>
              <a:ext cx="1154045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altLang="en-US" sz="1200"/>
                <a:t>Funkcionalitás</a:t>
              </a:r>
              <a:endParaRPr lang="en-US" altLang="en-US" sz="1200"/>
            </a:p>
          </p:txBody>
        </p:sp>
        <p:sp>
          <p:nvSpPr>
            <p:cNvPr id="19468" name="Rectangle 9"/>
            <p:cNvSpPr>
              <a:spLocks noChangeAspect="1" noChangeArrowheads="1"/>
            </p:cNvSpPr>
            <p:nvPr/>
          </p:nvSpPr>
          <p:spPr bwMode="auto">
            <a:xfrm>
              <a:off x="3014373" y="2994422"/>
              <a:ext cx="4205288" cy="1703388"/>
            </a:xfrm>
            <a:prstGeom prst="rect">
              <a:avLst/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600"/>
            </a:p>
          </p:txBody>
        </p:sp>
        <p:sp>
          <p:nvSpPr>
            <p:cNvPr id="19469" name="Rectangle 10"/>
            <p:cNvSpPr>
              <a:spLocks noChangeAspect="1" noChangeArrowheads="1"/>
            </p:cNvSpPr>
            <p:nvPr/>
          </p:nvSpPr>
          <p:spPr bwMode="auto">
            <a:xfrm>
              <a:off x="3762086" y="2988072"/>
              <a:ext cx="752475" cy="1704976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600"/>
            </a:p>
          </p:txBody>
        </p:sp>
        <p:sp>
          <p:nvSpPr>
            <p:cNvPr id="19470" name="Rectangle 11"/>
            <p:cNvSpPr>
              <a:spLocks noChangeAspect="1" noChangeArrowheads="1"/>
            </p:cNvSpPr>
            <p:nvPr/>
          </p:nvSpPr>
          <p:spPr bwMode="auto">
            <a:xfrm>
              <a:off x="2998498" y="2991247"/>
              <a:ext cx="849313" cy="1706563"/>
            </a:xfrm>
            <a:prstGeom prst="rect">
              <a:avLst/>
            </a:prstGeom>
            <a:solidFill>
              <a:srgbClr val="66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600"/>
            </a:p>
          </p:txBody>
        </p:sp>
        <p:sp>
          <p:nvSpPr>
            <p:cNvPr id="19471" name="Rectangle 12"/>
            <p:cNvSpPr>
              <a:spLocks noChangeAspect="1" noChangeArrowheads="1"/>
            </p:cNvSpPr>
            <p:nvPr/>
          </p:nvSpPr>
          <p:spPr bwMode="auto">
            <a:xfrm>
              <a:off x="4694097" y="2791222"/>
              <a:ext cx="439712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hu-HU" altLang="en-US" sz="1200">
                  <a:solidFill>
                    <a:srgbClr val="000000"/>
                  </a:solidFill>
                </a:rPr>
                <a:t>célzott</a:t>
              </a:r>
              <a:endParaRPr lang="en-US" altLang="en-US" sz="1200"/>
            </a:p>
          </p:txBody>
        </p:sp>
        <p:sp>
          <p:nvSpPr>
            <p:cNvPr id="19472" name="Rectangle 13"/>
            <p:cNvSpPr>
              <a:spLocks noChangeAspect="1" noChangeArrowheads="1"/>
            </p:cNvSpPr>
            <p:nvPr/>
          </p:nvSpPr>
          <p:spPr bwMode="auto">
            <a:xfrm>
              <a:off x="5522723" y="2791222"/>
              <a:ext cx="455586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hu-HU" altLang="en-US" sz="1200">
                  <a:solidFill>
                    <a:srgbClr val="000000"/>
                  </a:solidFill>
                </a:rPr>
                <a:t>elterelt</a:t>
              </a:r>
              <a:endParaRPr lang="en-US" altLang="en-US" sz="1200"/>
            </a:p>
          </p:txBody>
        </p:sp>
        <p:sp>
          <p:nvSpPr>
            <p:cNvPr id="19473" name="Rectangle 22"/>
            <p:cNvSpPr>
              <a:spLocks noChangeAspect="1" noChangeArrowheads="1"/>
            </p:cNvSpPr>
            <p:nvPr/>
          </p:nvSpPr>
          <p:spPr bwMode="auto">
            <a:xfrm>
              <a:off x="704945" y="2356247"/>
              <a:ext cx="465110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altLang="en-US" sz="1200" b="1">
                  <a:solidFill>
                    <a:srgbClr val="000000"/>
                  </a:solidFill>
                </a:rPr>
                <a:t>Forma</a:t>
              </a:r>
              <a:endParaRPr lang="en-US" alt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9474" name="Rectangle 25"/>
            <p:cNvSpPr>
              <a:spLocks noChangeAspect="1" noChangeArrowheads="1"/>
            </p:cNvSpPr>
            <p:nvPr/>
          </p:nvSpPr>
          <p:spPr bwMode="auto">
            <a:xfrm>
              <a:off x="5541772" y="2337197"/>
              <a:ext cx="573054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hu-HU" altLang="en-US" sz="1200">
                  <a:solidFill>
                    <a:srgbClr val="000000"/>
                  </a:solidFill>
                </a:rPr>
                <a:t>Jogtalan</a:t>
              </a:r>
              <a:endParaRPr lang="en-US" altLang="en-US" sz="1200"/>
            </a:p>
          </p:txBody>
        </p:sp>
        <p:sp>
          <p:nvSpPr>
            <p:cNvPr id="19475" name="Line 29"/>
            <p:cNvSpPr>
              <a:spLocks noChangeAspect="1" noChangeShapeType="1"/>
            </p:cNvSpPr>
            <p:nvPr/>
          </p:nvSpPr>
          <p:spPr bwMode="auto">
            <a:xfrm flipV="1">
              <a:off x="3009610" y="4483498"/>
              <a:ext cx="4194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6" name="Line 30"/>
            <p:cNvSpPr>
              <a:spLocks noChangeAspect="1" noChangeShapeType="1"/>
            </p:cNvSpPr>
            <p:nvPr/>
          </p:nvSpPr>
          <p:spPr bwMode="auto">
            <a:xfrm>
              <a:off x="682335" y="4696223"/>
              <a:ext cx="65198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7" name="Line 31"/>
            <p:cNvSpPr>
              <a:spLocks noChangeAspect="1" noChangeShapeType="1"/>
            </p:cNvSpPr>
            <p:nvPr/>
          </p:nvSpPr>
          <p:spPr bwMode="auto">
            <a:xfrm flipV="1">
              <a:off x="672810" y="2276872"/>
              <a:ext cx="0" cy="2416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8" name="Line 32"/>
            <p:cNvSpPr>
              <a:spLocks noChangeAspect="1" noChangeShapeType="1"/>
            </p:cNvSpPr>
            <p:nvPr/>
          </p:nvSpPr>
          <p:spPr bwMode="auto">
            <a:xfrm>
              <a:off x="672810" y="2276872"/>
              <a:ext cx="65341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79" name="Line 33"/>
            <p:cNvSpPr>
              <a:spLocks noChangeAspect="1" noChangeShapeType="1"/>
            </p:cNvSpPr>
            <p:nvPr/>
          </p:nvSpPr>
          <p:spPr bwMode="auto">
            <a:xfrm flipV="1">
              <a:off x="3008023" y="2276872"/>
              <a:ext cx="0" cy="24161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0" name="Line 34"/>
            <p:cNvSpPr>
              <a:spLocks noChangeAspect="1" noChangeShapeType="1"/>
            </p:cNvSpPr>
            <p:nvPr/>
          </p:nvSpPr>
          <p:spPr bwMode="auto">
            <a:xfrm>
              <a:off x="669635" y="2570560"/>
              <a:ext cx="65325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1" name="Line 35"/>
            <p:cNvSpPr>
              <a:spLocks noChangeAspect="1" noChangeShapeType="1"/>
            </p:cNvSpPr>
            <p:nvPr/>
          </p:nvSpPr>
          <p:spPr bwMode="auto">
            <a:xfrm>
              <a:off x="4516148" y="2278460"/>
              <a:ext cx="0" cy="2414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2" name="Text Box 36"/>
            <p:cNvSpPr txBox="1">
              <a:spLocks noChangeAspect="1" noChangeArrowheads="1"/>
            </p:cNvSpPr>
            <p:nvPr/>
          </p:nvSpPr>
          <p:spPr bwMode="auto">
            <a:xfrm>
              <a:off x="6332301" y="2588022"/>
              <a:ext cx="742906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hu-HU" altLang="en-US" sz="1200"/>
                <a:t>Proaktív</a:t>
              </a:r>
              <a:endParaRPr lang="en-US" altLang="en-US" sz="1200"/>
            </a:p>
          </p:txBody>
        </p:sp>
        <p:sp>
          <p:nvSpPr>
            <p:cNvPr id="19483" name="Rectangle 37"/>
            <p:cNvSpPr>
              <a:spLocks noChangeAspect="1" noChangeArrowheads="1"/>
            </p:cNvSpPr>
            <p:nvPr/>
          </p:nvSpPr>
          <p:spPr bwMode="auto">
            <a:xfrm>
              <a:off x="3552146" y="2353072"/>
              <a:ext cx="408766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hu-HU" altLang="en-US" sz="1200">
                  <a:solidFill>
                    <a:srgbClr val="000000"/>
                  </a:solidFill>
                </a:rPr>
                <a:t>Jogos</a:t>
              </a:r>
              <a:endParaRPr lang="en-US" altLang="en-US" sz="1200"/>
            </a:p>
          </p:txBody>
        </p:sp>
        <p:sp>
          <p:nvSpPr>
            <p:cNvPr id="19484" name="Line 39"/>
            <p:cNvSpPr>
              <a:spLocks noChangeAspect="1" noChangeShapeType="1"/>
            </p:cNvSpPr>
            <p:nvPr/>
          </p:nvSpPr>
          <p:spPr bwMode="auto">
            <a:xfrm>
              <a:off x="3762086" y="2572147"/>
              <a:ext cx="0" cy="21288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5" name="Rectangle 40"/>
            <p:cNvSpPr>
              <a:spLocks noChangeAspect="1" noChangeArrowheads="1"/>
            </p:cNvSpPr>
            <p:nvPr/>
          </p:nvSpPr>
          <p:spPr bwMode="auto">
            <a:xfrm>
              <a:off x="2395533" y="2302272"/>
              <a:ext cx="585753" cy="182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altLang="en-US" sz="1200" b="1">
                  <a:solidFill>
                    <a:srgbClr val="000000"/>
                  </a:solidFill>
                </a:rPr>
                <a:t>Funkció</a:t>
              </a:r>
              <a:endParaRPr lang="en-US" altLang="en-US" sz="1200" b="1">
                <a:solidFill>
                  <a:srgbClr val="000000"/>
                </a:solidFill>
              </a:endParaRPr>
            </a:p>
          </p:txBody>
        </p:sp>
        <p:sp>
          <p:nvSpPr>
            <p:cNvPr id="19486" name="Line 41"/>
            <p:cNvSpPr>
              <a:spLocks noChangeAspect="1" noChangeShapeType="1"/>
            </p:cNvSpPr>
            <p:nvPr/>
          </p:nvSpPr>
          <p:spPr bwMode="auto">
            <a:xfrm>
              <a:off x="677573" y="2278460"/>
              <a:ext cx="2320925" cy="2905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7" name="Text Box 42"/>
            <p:cNvSpPr txBox="1">
              <a:spLocks noChangeAspect="1" noChangeArrowheads="1"/>
            </p:cNvSpPr>
            <p:nvPr/>
          </p:nvSpPr>
          <p:spPr bwMode="auto">
            <a:xfrm>
              <a:off x="4952844" y="2553097"/>
              <a:ext cx="700047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altLang="en-US" sz="1200"/>
                <a:t>Reaktív</a:t>
              </a:r>
              <a:endParaRPr lang="en-US" altLang="en-US" sz="1200"/>
            </a:p>
          </p:txBody>
        </p:sp>
        <p:sp>
          <p:nvSpPr>
            <p:cNvPr id="19488" name="Line 43"/>
            <p:cNvSpPr>
              <a:spLocks noChangeAspect="1" noChangeShapeType="1"/>
            </p:cNvSpPr>
            <p:nvPr/>
          </p:nvSpPr>
          <p:spPr bwMode="auto">
            <a:xfrm>
              <a:off x="7213311" y="2276872"/>
              <a:ext cx="0" cy="2414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89" name="Rectangle 44"/>
            <p:cNvSpPr>
              <a:spLocks noChangeAspect="1" noChangeArrowheads="1"/>
            </p:cNvSpPr>
            <p:nvPr/>
          </p:nvSpPr>
          <p:spPr bwMode="auto">
            <a:xfrm>
              <a:off x="5319423" y="3443685"/>
              <a:ext cx="823913" cy="124936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800000">
                    <a:alpha val="87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600"/>
            </a:p>
          </p:txBody>
        </p:sp>
        <p:sp>
          <p:nvSpPr>
            <p:cNvPr id="19490" name="Rectangle 45"/>
            <p:cNvSpPr>
              <a:spLocks noChangeAspect="1" noChangeArrowheads="1"/>
            </p:cNvSpPr>
            <p:nvPr/>
          </p:nvSpPr>
          <p:spPr bwMode="auto">
            <a:xfrm>
              <a:off x="4511386" y="3851673"/>
              <a:ext cx="811213" cy="835025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800000">
                    <a:alpha val="84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600"/>
            </a:p>
          </p:txBody>
        </p:sp>
        <p:sp>
          <p:nvSpPr>
            <p:cNvPr id="19491" name="Rectangle 46"/>
            <p:cNvSpPr>
              <a:spLocks noChangeAspect="1" noChangeArrowheads="1"/>
            </p:cNvSpPr>
            <p:nvPr/>
          </p:nvSpPr>
          <p:spPr bwMode="auto">
            <a:xfrm>
              <a:off x="6154448" y="2983310"/>
              <a:ext cx="1058863" cy="1712913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0"/>
                  </a:schemeClr>
                </a:gs>
                <a:gs pos="100000">
                  <a:srgbClr val="800000">
                    <a:alpha val="8700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600"/>
            </a:p>
          </p:txBody>
        </p:sp>
        <p:sp>
          <p:nvSpPr>
            <p:cNvPr id="19492" name="Rectangle 47"/>
            <p:cNvSpPr>
              <a:spLocks noChangeAspect="1" noChangeArrowheads="1"/>
            </p:cNvSpPr>
            <p:nvPr/>
          </p:nvSpPr>
          <p:spPr bwMode="auto">
            <a:xfrm>
              <a:off x="4520911" y="2984897"/>
              <a:ext cx="812800" cy="1682751"/>
            </a:xfrm>
            <a:prstGeom prst="rect">
              <a:avLst/>
            </a:prstGeom>
            <a:gradFill rotWithShape="1">
              <a:gsLst>
                <a:gs pos="0">
                  <a:srgbClr val="66FFFF">
                    <a:alpha val="79999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600"/>
            </a:p>
          </p:txBody>
        </p:sp>
        <p:sp>
          <p:nvSpPr>
            <p:cNvPr id="19493" name="Line 48"/>
            <p:cNvSpPr>
              <a:spLocks noChangeAspect="1" noChangeShapeType="1"/>
            </p:cNvSpPr>
            <p:nvPr/>
          </p:nvSpPr>
          <p:spPr bwMode="auto">
            <a:xfrm flipV="1">
              <a:off x="3009610" y="4267598"/>
              <a:ext cx="4194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4" name="Rectangle 49"/>
            <p:cNvSpPr>
              <a:spLocks noChangeAspect="1" noChangeArrowheads="1"/>
            </p:cNvSpPr>
            <p:nvPr/>
          </p:nvSpPr>
          <p:spPr bwMode="auto">
            <a:xfrm>
              <a:off x="5333711" y="2984897"/>
              <a:ext cx="814388" cy="1506538"/>
            </a:xfrm>
            <a:prstGeom prst="rect">
              <a:avLst/>
            </a:prstGeom>
            <a:gradFill rotWithShape="1">
              <a:gsLst>
                <a:gs pos="0">
                  <a:srgbClr val="66FFFF">
                    <a:alpha val="70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altLang="en-US" sz="1600"/>
            </a:p>
          </p:txBody>
        </p:sp>
        <p:sp>
          <p:nvSpPr>
            <p:cNvPr id="19495" name="Line 50"/>
            <p:cNvSpPr>
              <a:spLocks noChangeAspect="1" noChangeShapeType="1"/>
            </p:cNvSpPr>
            <p:nvPr/>
          </p:nvSpPr>
          <p:spPr bwMode="auto">
            <a:xfrm>
              <a:off x="5333711" y="2991247"/>
              <a:ext cx="0" cy="17065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6" name="Line 51"/>
            <p:cNvSpPr>
              <a:spLocks noChangeAspect="1" noChangeShapeType="1"/>
            </p:cNvSpPr>
            <p:nvPr/>
          </p:nvSpPr>
          <p:spPr bwMode="auto">
            <a:xfrm>
              <a:off x="6149686" y="2570560"/>
              <a:ext cx="0" cy="21256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7" name="Line 52"/>
            <p:cNvSpPr>
              <a:spLocks noChangeAspect="1" noChangeShapeType="1"/>
            </p:cNvSpPr>
            <p:nvPr/>
          </p:nvSpPr>
          <p:spPr bwMode="auto">
            <a:xfrm flipV="1">
              <a:off x="3009610" y="3205560"/>
              <a:ext cx="4194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8" name="Line 53"/>
            <p:cNvSpPr>
              <a:spLocks noChangeAspect="1" noChangeShapeType="1"/>
            </p:cNvSpPr>
            <p:nvPr/>
          </p:nvSpPr>
          <p:spPr bwMode="auto">
            <a:xfrm flipV="1">
              <a:off x="3009610" y="3421460"/>
              <a:ext cx="4194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99" name="Line 54"/>
            <p:cNvSpPr>
              <a:spLocks noChangeAspect="1" noChangeShapeType="1"/>
            </p:cNvSpPr>
            <p:nvPr/>
          </p:nvSpPr>
          <p:spPr bwMode="auto">
            <a:xfrm>
              <a:off x="682335" y="3637360"/>
              <a:ext cx="65198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0" name="Line 55"/>
            <p:cNvSpPr>
              <a:spLocks noChangeAspect="1" noChangeShapeType="1"/>
            </p:cNvSpPr>
            <p:nvPr/>
          </p:nvSpPr>
          <p:spPr bwMode="auto">
            <a:xfrm flipV="1">
              <a:off x="3009610" y="3848498"/>
              <a:ext cx="4194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1" name="Line 56"/>
            <p:cNvSpPr>
              <a:spLocks noChangeAspect="1" noChangeShapeType="1"/>
            </p:cNvSpPr>
            <p:nvPr/>
          </p:nvSpPr>
          <p:spPr bwMode="auto">
            <a:xfrm flipV="1">
              <a:off x="682335" y="4061223"/>
              <a:ext cx="65198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02" name="Text Box 57"/>
            <p:cNvSpPr txBox="1">
              <a:spLocks noChangeAspect="1" noChangeArrowheads="1"/>
            </p:cNvSpPr>
            <p:nvPr/>
          </p:nvSpPr>
          <p:spPr bwMode="auto">
            <a:xfrm>
              <a:off x="3008271" y="2578497"/>
              <a:ext cx="1515974" cy="274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hu-HU" altLang="en-US" sz="1200"/>
                <a:t>Reaktív    </a:t>
              </a:r>
              <a:r>
                <a:rPr lang="hu-HU" altLang="en-US" sz="800"/>
                <a:t>   </a:t>
              </a:r>
              <a:r>
                <a:rPr lang="hu-HU" altLang="en-US" sz="1200"/>
                <a:t>Proaktív</a:t>
              </a:r>
              <a:endParaRPr lang="en-US" altLang="en-US" sz="1200"/>
            </a:p>
          </p:txBody>
        </p:sp>
        <p:sp>
          <p:nvSpPr>
            <p:cNvPr id="19503" name="Line 58"/>
            <p:cNvSpPr>
              <a:spLocks noChangeAspect="1" noChangeShapeType="1"/>
            </p:cNvSpPr>
            <p:nvPr/>
          </p:nvSpPr>
          <p:spPr bwMode="auto">
            <a:xfrm flipV="1">
              <a:off x="671223" y="2989660"/>
              <a:ext cx="65309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61" name="Szövegdoboz 75"/>
          <p:cNvSpPr txBox="1">
            <a:spLocks noChangeArrowheads="1"/>
          </p:cNvSpPr>
          <p:nvPr/>
        </p:nvSpPr>
        <p:spPr bwMode="auto">
          <a:xfrm>
            <a:off x="493713" y="211138"/>
            <a:ext cx="54054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4400" b="1">
                <a:solidFill>
                  <a:srgbClr val="CEA60D"/>
                </a:solidFill>
                <a:latin typeface="Optima HU Bd"/>
              </a:rPr>
              <a:t>Az agresszív ember</a:t>
            </a:r>
            <a:endParaRPr lang="en-US" sz="2400" b="1">
              <a:latin typeface="Optima HU Bd"/>
            </a:endParaRPr>
          </a:p>
        </p:txBody>
      </p:sp>
      <p:sp>
        <p:nvSpPr>
          <p:cNvPr id="17485" name="Text Box 77"/>
          <p:cNvSpPr txBox="1">
            <a:spLocks noChangeArrowheads="1"/>
          </p:cNvSpPr>
          <p:nvPr/>
        </p:nvSpPr>
        <p:spPr bwMode="auto">
          <a:xfrm>
            <a:off x="812800" y="4665663"/>
            <a:ext cx="35179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/>
              <a:t>Abnormitás </a:t>
            </a:r>
            <a:r>
              <a:rPr lang="hu-HU" b="1" i="1" u="sng"/>
              <a:t>~objektív</a:t>
            </a:r>
            <a:r>
              <a:rPr lang="hu-HU"/>
              <a:t> kritériumai</a:t>
            </a:r>
          </a:p>
          <a:p>
            <a:r>
              <a:rPr lang="hu-HU"/>
              <a:t>	szabálykövetés</a:t>
            </a:r>
          </a:p>
          <a:p>
            <a:r>
              <a:rPr lang="hu-HU"/>
              <a:t>	mentális egészség</a:t>
            </a:r>
            <a:endParaRPr lang="en-US"/>
          </a:p>
        </p:txBody>
      </p:sp>
      <p:sp>
        <p:nvSpPr>
          <p:cNvPr id="17486" name="Text Box 78"/>
          <p:cNvSpPr txBox="1">
            <a:spLocks noChangeArrowheads="1"/>
          </p:cNvSpPr>
          <p:nvPr/>
        </p:nvSpPr>
        <p:spPr bwMode="auto">
          <a:xfrm>
            <a:off x="3994150" y="4999038"/>
            <a:ext cx="1822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b="1">
                <a:solidFill>
                  <a:schemeClr val="hlink"/>
                </a:solidFill>
              </a:rPr>
              <a:t>Két szempont?</a:t>
            </a:r>
            <a:endParaRPr lang="en-US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7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7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7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85" grpId="0"/>
      <p:bldP spid="17486" grpId="0"/>
    </p:bldLst>
  </p:timing>
</p:sld>
</file>

<file path=ppt/theme/theme1.xml><?xml version="1.0" encoding="utf-8"?>
<a:theme xmlns:a="http://schemas.openxmlformats.org/drawingml/2006/main" name="NKE_prezentacio_Ludovika Szabadegyete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KE">
      <a:majorFont>
        <a:latin typeface="Optima HU Bd"/>
        <a:ea typeface=""/>
        <a:cs typeface=""/>
      </a:majorFont>
      <a:minorFont>
        <a:latin typeface="Optima HU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NKE_prezentacio_Ludovika Szabadegyetem</Template>
  <TotalTime>642</TotalTime>
  <Words>1500</Words>
  <Application>Microsoft Office PowerPoint</Application>
  <PresentationFormat>On-screen Show (4:3)</PresentationFormat>
  <Paragraphs>817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10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42" baseType="lpstr">
      <vt:lpstr>Arial</vt:lpstr>
      <vt:lpstr>Optima HU Bd</vt:lpstr>
      <vt:lpstr>Optima HU Rg</vt:lpstr>
      <vt:lpstr>Calibri</vt:lpstr>
      <vt:lpstr>Times New Roman</vt:lpstr>
      <vt:lpstr>NKE_prezentacio_Ludovika Szabadegyetem</vt:lpstr>
      <vt:lpstr>NKE_prezentacio_Ludovika Szabadegyetem</vt:lpstr>
      <vt:lpstr>NKE_prezentacio_Ludovika Szabadegyetem</vt:lpstr>
      <vt:lpstr>NKE_prezentacio_Ludovika Szabadegyetem</vt:lpstr>
      <vt:lpstr>NKE_prezentacio_Ludovika Szabadegyetem</vt:lpstr>
      <vt:lpstr>NKE_prezentacio_Ludovika Szabadegyetem</vt:lpstr>
      <vt:lpstr>NKE_prezentacio_Ludovika Szabadegyetem</vt:lpstr>
      <vt:lpstr>NKE_prezentacio_Ludovika Szabadegyetem</vt:lpstr>
      <vt:lpstr>NKE_prezentacio_Ludovika Szabadegyetem</vt:lpstr>
      <vt:lpstr>NKE_prezentacio_Ludovika Szabadegyetem</vt:lpstr>
      <vt:lpstr>Image</vt:lpstr>
      <vt:lpstr>  Agresszió:</vt:lpstr>
      <vt:lpstr>Slide 2</vt:lpstr>
      <vt:lpstr>Slide 3</vt:lpstr>
      <vt:lpstr>Slide 4</vt:lpstr>
      <vt:lpstr>Slide 5</vt:lpstr>
      <vt:lpstr>HOGYAN AGRESSZÍV AZ EMBER?</vt:lpstr>
      <vt:lpstr>Slide 7</vt:lpstr>
      <vt:lpstr>Slide 8</vt:lpstr>
      <vt:lpstr>Slide 9</vt:lpstr>
      <vt:lpstr>Slide 10</vt:lpstr>
      <vt:lpstr>MIÉRT (abnormálisan) AGRESSZÍV AZ EMBER?</vt:lpstr>
      <vt:lpstr>Harlow és a majmok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A kezelés kérdése</vt:lpstr>
      <vt:lpstr>Slide 21</vt:lpstr>
      <vt:lpstr>Slide 22</vt:lpstr>
      <vt:lpstr>Slide 23</vt:lpstr>
      <vt:lpstr>Slide 24</vt:lpstr>
      <vt:lpstr>Slide 25</vt:lpstr>
      <vt:lpstr>Slide 26</vt:lpstr>
    </vt:vector>
  </TitlesOfParts>
  <Company>NKE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egeresiz</dc:creator>
  <cp:lastModifiedBy>haller</cp:lastModifiedBy>
  <cp:revision>30</cp:revision>
  <dcterms:created xsi:type="dcterms:W3CDTF">2017-01-26T13:34:56Z</dcterms:created>
  <dcterms:modified xsi:type="dcterms:W3CDTF">2017-05-16T14:19:32Z</dcterms:modified>
</cp:coreProperties>
</file>