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3" r:id="rId2"/>
  </p:sldMasterIdLst>
  <p:notesMasterIdLst>
    <p:notesMasterId r:id="rId42"/>
  </p:notesMasterIdLst>
  <p:sldIdLst>
    <p:sldId id="330" r:id="rId3"/>
    <p:sldId id="278" r:id="rId4"/>
    <p:sldId id="265" r:id="rId5"/>
    <p:sldId id="264" r:id="rId6"/>
    <p:sldId id="269" r:id="rId7"/>
    <p:sldId id="273" r:id="rId8"/>
    <p:sldId id="277" r:id="rId9"/>
    <p:sldId id="305" r:id="rId10"/>
    <p:sldId id="281" r:id="rId11"/>
    <p:sldId id="283" r:id="rId12"/>
    <p:sldId id="284" r:id="rId13"/>
    <p:sldId id="286" r:id="rId14"/>
    <p:sldId id="287" r:id="rId15"/>
    <p:sldId id="288" r:id="rId16"/>
    <p:sldId id="289" r:id="rId17"/>
    <p:sldId id="291" r:id="rId18"/>
    <p:sldId id="292" r:id="rId19"/>
    <p:sldId id="294" r:id="rId20"/>
    <p:sldId id="295" r:id="rId21"/>
    <p:sldId id="300" r:id="rId22"/>
    <p:sldId id="296" r:id="rId23"/>
    <p:sldId id="297" r:id="rId24"/>
    <p:sldId id="302" r:id="rId25"/>
    <p:sldId id="263" r:id="rId26"/>
    <p:sldId id="312" r:id="rId27"/>
    <p:sldId id="314" r:id="rId28"/>
    <p:sldId id="318" r:id="rId29"/>
    <p:sldId id="315" r:id="rId30"/>
    <p:sldId id="308" r:id="rId31"/>
    <p:sldId id="334" r:id="rId32"/>
    <p:sldId id="307" r:id="rId33"/>
    <p:sldId id="310" r:id="rId34"/>
    <p:sldId id="316" r:id="rId35"/>
    <p:sldId id="319" r:id="rId36"/>
    <p:sldId id="322" r:id="rId37"/>
    <p:sldId id="325" r:id="rId38"/>
    <p:sldId id="326" r:id="rId39"/>
    <p:sldId id="328" r:id="rId40"/>
    <p:sldId id="33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 autoAdjust="0"/>
    <p:restoredTop sz="89126" autoAdjust="0"/>
  </p:normalViewPr>
  <p:slideViewPr>
    <p:cSldViewPr snapToObjects="1">
      <p:cViewPr>
        <p:scale>
          <a:sx n="50" d="100"/>
          <a:sy n="50" d="100"/>
        </p:scale>
        <p:origin x="-240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74"/>
    </p:cViewPr>
  </p:sorterViewPr>
  <p:notesViewPr>
    <p:cSldViewPr snapToObjects="1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067A3-CA14-4B7E-9974-2E8B19D3C0A3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74832BCF-54A1-48E0-A38E-4A7472FA5BCE}">
      <dgm:prSet phldrT="[Text]" custT="1"/>
      <dgm:spPr/>
      <dgm:t>
        <a:bodyPr/>
        <a:lstStyle/>
        <a:p>
          <a:r>
            <a:rPr lang="hu-HU" sz="2800" b="1" dirty="0" smtClean="0"/>
            <a:t>Egyház</a:t>
          </a:r>
          <a:endParaRPr lang="en-US" sz="2800" b="1" dirty="0"/>
        </a:p>
      </dgm:t>
    </dgm:pt>
    <dgm:pt modelId="{C46F2A9C-0649-4C28-B982-D28AA65DC0EF}" type="parTrans" cxnId="{C67BC02C-B48C-4F40-B233-F4DEF3889F64}">
      <dgm:prSet/>
      <dgm:spPr/>
      <dgm:t>
        <a:bodyPr/>
        <a:lstStyle/>
        <a:p>
          <a:endParaRPr lang="en-US" sz="3200"/>
        </a:p>
      </dgm:t>
    </dgm:pt>
    <dgm:pt modelId="{E8369E9C-3A7F-41C4-8A92-859562EFA32B}" type="sibTrans" cxnId="{C67BC02C-B48C-4F40-B233-F4DEF3889F64}">
      <dgm:prSet/>
      <dgm:spPr/>
      <dgm:t>
        <a:bodyPr/>
        <a:lstStyle/>
        <a:p>
          <a:endParaRPr lang="en-US" sz="3200"/>
        </a:p>
      </dgm:t>
    </dgm:pt>
    <dgm:pt modelId="{69BF23DF-ABF3-44A4-97A4-4EF765F164CB}">
      <dgm:prSet phldrT="[Text]" custT="1"/>
      <dgm:spPr/>
      <dgm:t>
        <a:bodyPr/>
        <a:lstStyle/>
        <a:p>
          <a:r>
            <a:rPr lang="hu-HU" sz="2800" b="1" dirty="0" smtClean="0"/>
            <a:t>Király</a:t>
          </a:r>
          <a:endParaRPr lang="en-US" sz="3200" b="1" dirty="0"/>
        </a:p>
      </dgm:t>
    </dgm:pt>
    <dgm:pt modelId="{86BBC5E4-583A-4AD3-987D-A1DEC0B36361}" type="parTrans" cxnId="{F5B03742-02C2-4CE1-90E4-979912B8A7CB}">
      <dgm:prSet/>
      <dgm:spPr/>
      <dgm:t>
        <a:bodyPr/>
        <a:lstStyle/>
        <a:p>
          <a:endParaRPr lang="en-US" sz="3200"/>
        </a:p>
      </dgm:t>
    </dgm:pt>
    <dgm:pt modelId="{17B0EE7F-FAC6-4E2E-9C48-3A425F8CCFF7}" type="sibTrans" cxnId="{F5B03742-02C2-4CE1-90E4-979912B8A7CB}">
      <dgm:prSet/>
      <dgm:spPr/>
      <dgm:t>
        <a:bodyPr/>
        <a:lstStyle/>
        <a:p>
          <a:endParaRPr lang="en-US" sz="3200"/>
        </a:p>
      </dgm:t>
    </dgm:pt>
    <dgm:pt modelId="{148EA1FA-7A06-4F0B-834C-06F2834A93C1}">
      <dgm:prSet phldrT="[Text]" custT="1"/>
      <dgm:spPr/>
      <dgm:t>
        <a:bodyPr/>
        <a:lstStyle/>
        <a:p>
          <a:r>
            <a:rPr lang="hu-HU" sz="2800" b="1" dirty="0" smtClean="0"/>
            <a:t>Főrend</a:t>
          </a:r>
          <a:endParaRPr lang="en-US" sz="3200" b="1" dirty="0"/>
        </a:p>
      </dgm:t>
    </dgm:pt>
    <dgm:pt modelId="{876CDD5F-42D4-4834-9BFB-076D73DCFE92}" type="parTrans" cxnId="{CF59C74D-49BC-4899-A5F1-9867300724C1}">
      <dgm:prSet/>
      <dgm:spPr/>
      <dgm:t>
        <a:bodyPr/>
        <a:lstStyle/>
        <a:p>
          <a:endParaRPr lang="en-US" sz="3200"/>
        </a:p>
      </dgm:t>
    </dgm:pt>
    <dgm:pt modelId="{B28FFF55-1903-4A8A-B330-D63C800FECBB}" type="sibTrans" cxnId="{CF59C74D-49BC-4899-A5F1-9867300724C1}">
      <dgm:prSet/>
      <dgm:spPr/>
      <dgm:t>
        <a:bodyPr/>
        <a:lstStyle/>
        <a:p>
          <a:endParaRPr lang="en-US" sz="3200"/>
        </a:p>
      </dgm:t>
    </dgm:pt>
    <dgm:pt modelId="{86A4C04B-D3CB-4F68-ABF7-7E35A150BCA9}" type="pres">
      <dgm:prSet presAssocID="{C9A067A3-CA14-4B7E-9974-2E8B19D3C0A3}" presName="compositeShape" presStyleCnt="0">
        <dgm:presLayoutVars>
          <dgm:chMax val="7"/>
          <dgm:dir/>
          <dgm:resizeHandles val="exact"/>
        </dgm:presLayoutVars>
      </dgm:prSet>
      <dgm:spPr/>
    </dgm:pt>
    <dgm:pt modelId="{F81EE4DC-C5F4-47CE-B03B-40B4D737DA98}" type="pres">
      <dgm:prSet presAssocID="{C9A067A3-CA14-4B7E-9974-2E8B19D3C0A3}" presName="wedge1" presStyleLbl="node1" presStyleIdx="0" presStyleCnt="3" custScaleX="115868" custScaleY="113972" custLinFactNeighborX="2264" custLinFactNeighborY="894"/>
      <dgm:spPr/>
      <dgm:t>
        <a:bodyPr/>
        <a:lstStyle/>
        <a:p>
          <a:endParaRPr lang="en-US"/>
        </a:p>
      </dgm:t>
    </dgm:pt>
    <dgm:pt modelId="{98A8A119-29F4-472D-AC0D-8E66E0E1DA88}" type="pres">
      <dgm:prSet presAssocID="{C9A067A3-CA14-4B7E-9974-2E8B19D3C0A3}" presName="dummy1a" presStyleCnt="0"/>
      <dgm:spPr/>
    </dgm:pt>
    <dgm:pt modelId="{493A566B-DB21-42B4-8B68-58988135EE11}" type="pres">
      <dgm:prSet presAssocID="{C9A067A3-CA14-4B7E-9974-2E8B19D3C0A3}" presName="dummy1b" presStyleCnt="0"/>
      <dgm:spPr/>
    </dgm:pt>
    <dgm:pt modelId="{E5C971D1-B774-4B76-B883-0AC8FBB95723}" type="pres">
      <dgm:prSet presAssocID="{C9A067A3-CA14-4B7E-9974-2E8B19D3C0A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2DDE3-CCC7-486C-B98E-83DD8BDDF4CA}" type="pres">
      <dgm:prSet presAssocID="{C9A067A3-CA14-4B7E-9974-2E8B19D3C0A3}" presName="wedge2" presStyleLbl="node1" presStyleIdx="1" presStyleCnt="3" custScaleX="123558" custScaleY="119423" custLinFactNeighborY="-611"/>
      <dgm:spPr/>
      <dgm:t>
        <a:bodyPr/>
        <a:lstStyle/>
        <a:p>
          <a:endParaRPr lang="en-US"/>
        </a:p>
      </dgm:t>
    </dgm:pt>
    <dgm:pt modelId="{97A5023A-6862-479D-BF6F-E31577F8D0BE}" type="pres">
      <dgm:prSet presAssocID="{C9A067A3-CA14-4B7E-9974-2E8B19D3C0A3}" presName="dummy2a" presStyleCnt="0"/>
      <dgm:spPr/>
    </dgm:pt>
    <dgm:pt modelId="{C3854D91-7BCA-4CA1-9481-D8E0FF9723A8}" type="pres">
      <dgm:prSet presAssocID="{C9A067A3-CA14-4B7E-9974-2E8B19D3C0A3}" presName="dummy2b" presStyleCnt="0"/>
      <dgm:spPr/>
    </dgm:pt>
    <dgm:pt modelId="{1BDED2B8-FB46-4A93-A9B4-8575657A0464}" type="pres">
      <dgm:prSet presAssocID="{C9A067A3-CA14-4B7E-9974-2E8B19D3C0A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8AFD2-1955-45C1-BA84-9F055B0C1563}" type="pres">
      <dgm:prSet presAssocID="{C9A067A3-CA14-4B7E-9974-2E8B19D3C0A3}" presName="wedge3" presStyleLbl="node1" presStyleIdx="2" presStyleCnt="3" custScaleX="120566" custScaleY="113408" custLinFactNeighborX="-782" custLinFactNeighborY="-1184"/>
      <dgm:spPr/>
      <dgm:t>
        <a:bodyPr/>
        <a:lstStyle/>
        <a:p>
          <a:endParaRPr lang="en-US"/>
        </a:p>
      </dgm:t>
    </dgm:pt>
    <dgm:pt modelId="{CFFE4959-D39D-454A-8A34-DF78CEB58DAD}" type="pres">
      <dgm:prSet presAssocID="{C9A067A3-CA14-4B7E-9974-2E8B19D3C0A3}" presName="dummy3a" presStyleCnt="0"/>
      <dgm:spPr/>
    </dgm:pt>
    <dgm:pt modelId="{27E23E06-4932-4656-94BE-9A8C7CF65D63}" type="pres">
      <dgm:prSet presAssocID="{C9A067A3-CA14-4B7E-9974-2E8B19D3C0A3}" presName="dummy3b" presStyleCnt="0"/>
      <dgm:spPr/>
    </dgm:pt>
    <dgm:pt modelId="{66A0F833-338E-4AE3-89F3-2C41C52F04D9}" type="pres">
      <dgm:prSet presAssocID="{C9A067A3-CA14-4B7E-9974-2E8B19D3C0A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E1E43-A5AD-4D1D-8E81-4FA91DC3FF75}" type="pres">
      <dgm:prSet presAssocID="{E8369E9C-3A7F-41C4-8A92-859562EFA32B}" presName="arrowWedge1" presStyleLbl="fgSibTrans2D1" presStyleIdx="0" presStyleCnt="3"/>
      <dgm:spPr/>
    </dgm:pt>
    <dgm:pt modelId="{53A33C0D-A5AB-4674-B997-A1C08C86D9C7}" type="pres">
      <dgm:prSet presAssocID="{17B0EE7F-FAC6-4E2E-9C48-3A425F8CCFF7}" presName="arrowWedge2" presStyleLbl="fgSibTrans2D1" presStyleIdx="1" presStyleCnt="3" custLinFactNeighborX="-1547"/>
      <dgm:spPr/>
      <dgm:t>
        <a:bodyPr/>
        <a:lstStyle/>
        <a:p>
          <a:endParaRPr lang="en-US"/>
        </a:p>
      </dgm:t>
    </dgm:pt>
    <dgm:pt modelId="{C434B5A5-2471-4572-B7A3-48096B65FA88}" type="pres">
      <dgm:prSet presAssocID="{B28FFF55-1903-4A8A-B330-D63C800FECBB}" presName="arrowWedge3" presStyleLbl="fgSibTrans2D1" presStyleIdx="2" presStyleCnt="3" custLinFactNeighborX="-1853"/>
      <dgm:spPr/>
      <dgm:t>
        <a:bodyPr/>
        <a:lstStyle/>
        <a:p>
          <a:endParaRPr lang="en-US"/>
        </a:p>
      </dgm:t>
    </dgm:pt>
  </dgm:ptLst>
  <dgm:cxnLst>
    <dgm:cxn modelId="{A69FBCFB-7164-4D94-94E3-DDEBDDF151CE}" type="presOf" srcId="{74832BCF-54A1-48E0-A38E-4A7472FA5BCE}" destId="{E5C971D1-B774-4B76-B883-0AC8FBB95723}" srcOrd="1" destOrd="0" presId="urn:microsoft.com/office/officeart/2005/8/layout/cycle8"/>
    <dgm:cxn modelId="{B75989BE-A521-457A-9658-5356B95E76D6}" type="presOf" srcId="{74832BCF-54A1-48E0-A38E-4A7472FA5BCE}" destId="{F81EE4DC-C5F4-47CE-B03B-40B4D737DA98}" srcOrd="0" destOrd="0" presId="urn:microsoft.com/office/officeart/2005/8/layout/cycle8"/>
    <dgm:cxn modelId="{CF59C74D-49BC-4899-A5F1-9867300724C1}" srcId="{C9A067A3-CA14-4B7E-9974-2E8B19D3C0A3}" destId="{148EA1FA-7A06-4F0B-834C-06F2834A93C1}" srcOrd="2" destOrd="0" parTransId="{876CDD5F-42D4-4834-9BFB-076D73DCFE92}" sibTransId="{B28FFF55-1903-4A8A-B330-D63C800FECBB}"/>
    <dgm:cxn modelId="{328BCB0A-7D54-423F-8726-897E17C07B3A}" type="presOf" srcId="{69BF23DF-ABF3-44A4-97A4-4EF765F164CB}" destId="{1BDED2B8-FB46-4A93-A9B4-8575657A0464}" srcOrd="1" destOrd="0" presId="urn:microsoft.com/office/officeart/2005/8/layout/cycle8"/>
    <dgm:cxn modelId="{C67BC02C-B48C-4F40-B233-F4DEF3889F64}" srcId="{C9A067A3-CA14-4B7E-9974-2E8B19D3C0A3}" destId="{74832BCF-54A1-48E0-A38E-4A7472FA5BCE}" srcOrd="0" destOrd="0" parTransId="{C46F2A9C-0649-4C28-B982-D28AA65DC0EF}" sibTransId="{E8369E9C-3A7F-41C4-8A92-859562EFA32B}"/>
    <dgm:cxn modelId="{F5B03742-02C2-4CE1-90E4-979912B8A7CB}" srcId="{C9A067A3-CA14-4B7E-9974-2E8B19D3C0A3}" destId="{69BF23DF-ABF3-44A4-97A4-4EF765F164CB}" srcOrd="1" destOrd="0" parTransId="{86BBC5E4-583A-4AD3-987D-A1DEC0B36361}" sibTransId="{17B0EE7F-FAC6-4E2E-9C48-3A425F8CCFF7}"/>
    <dgm:cxn modelId="{CE193D73-C46C-448B-82F2-61E46CD08BDE}" type="presOf" srcId="{148EA1FA-7A06-4F0B-834C-06F2834A93C1}" destId="{66A0F833-338E-4AE3-89F3-2C41C52F04D9}" srcOrd="1" destOrd="0" presId="urn:microsoft.com/office/officeart/2005/8/layout/cycle8"/>
    <dgm:cxn modelId="{21995017-5E6E-4FCC-B54E-AB05D9329BA0}" type="presOf" srcId="{C9A067A3-CA14-4B7E-9974-2E8B19D3C0A3}" destId="{86A4C04B-D3CB-4F68-ABF7-7E35A150BCA9}" srcOrd="0" destOrd="0" presId="urn:microsoft.com/office/officeart/2005/8/layout/cycle8"/>
    <dgm:cxn modelId="{398FD281-CC31-402F-AC11-C62D16552879}" type="presOf" srcId="{69BF23DF-ABF3-44A4-97A4-4EF765F164CB}" destId="{BBA2DDE3-CCC7-486C-B98E-83DD8BDDF4CA}" srcOrd="0" destOrd="0" presId="urn:microsoft.com/office/officeart/2005/8/layout/cycle8"/>
    <dgm:cxn modelId="{5E62A0A2-8BCC-41B4-BF0E-54B409AC5B64}" type="presOf" srcId="{148EA1FA-7A06-4F0B-834C-06F2834A93C1}" destId="{4008AFD2-1955-45C1-BA84-9F055B0C1563}" srcOrd="0" destOrd="0" presId="urn:microsoft.com/office/officeart/2005/8/layout/cycle8"/>
    <dgm:cxn modelId="{95DFE9AC-315E-4F2C-86EA-BE1CD5134E5E}" type="presParOf" srcId="{86A4C04B-D3CB-4F68-ABF7-7E35A150BCA9}" destId="{F81EE4DC-C5F4-47CE-B03B-40B4D737DA98}" srcOrd="0" destOrd="0" presId="urn:microsoft.com/office/officeart/2005/8/layout/cycle8"/>
    <dgm:cxn modelId="{62814436-460F-47B0-8B68-35FBA36C9986}" type="presParOf" srcId="{86A4C04B-D3CB-4F68-ABF7-7E35A150BCA9}" destId="{98A8A119-29F4-472D-AC0D-8E66E0E1DA88}" srcOrd="1" destOrd="0" presId="urn:microsoft.com/office/officeart/2005/8/layout/cycle8"/>
    <dgm:cxn modelId="{4A21B194-3F4F-4DF1-B452-034116D1D22D}" type="presParOf" srcId="{86A4C04B-D3CB-4F68-ABF7-7E35A150BCA9}" destId="{493A566B-DB21-42B4-8B68-58988135EE11}" srcOrd="2" destOrd="0" presId="urn:microsoft.com/office/officeart/2005/8/layout/cycle8"/>
    <dgm:cxn modelId="{9667A0BC-52FB-4B73-B6C1-7734A173607C}" type="presParOf" srcId="{86A4C04B-D3CB-4F68-ABF7-7E35A150BCA9}" destId="{E5C971D1-B774-4B76-B883-0AC8FBB95723}" srcOrd="3" destOrd="0" presId="urn:microsoft.com/office/officeart/2005/8/layout/cycle8"/>
    <dgm:cxn modelId="{BBA10806-6B44-4EA9-8E38-B9FB9529A0DA}" type="presParOf" srcId="{86A4C04B-D3CB-4F68-ABF7-7E35A150BCA9}" destId="{BBA2DDE3-CCC7-486C-B98E-83DD8BDDF4CA}" srcOrd="4" destOrd="0" presId="urn:microsoft.com/office/officeart/2005/8/layout/cycle8"/>
    <dgm:cxn modelId="{D370CBAD-CBDC-477D-9458-77ABCECFBB65}" type="presParOf" srcId="{86A4C04B-D3CB-4F68-ABF7-7E35A150BCA9}" destId="{97A5023A-6862-479D-BF6F-E31577F8D0BE}" srcOrd="5" destOrd="0" presId="urn:microsoft.com/office/officeart/2005/8/layout/cycle8"/>
    <dgm:cxn modelId="{23BA8DDB-B79A-45FA-8768-8BDDD4AF6292}" type="presParOf" srcId="{86A4C04B-D3CB-4F68-ABF7-7E35A150BCA9}" destId="{C3854D91-7BCA-4CA1-9481-D8E0FF9723A8}" srcOrd="6" destOrd="0" presId="urn:microsoft.com/office/officeart/2005/8/layout/cycle8"/>
    <dgm:cxn modelId="{F9BEF23F-223A-4083-8BEB-DA8FD4554286}" type="presParOf" srcId="{86A4C04B-D3CB-4F68-ABF7-7E35A150BCA9}" destId="{1BDED2B8-FB46-4A93-A9B4-8575657A0464}" srcOrd="7" destOrd="0" presId="urn:microsoft.com/office/officeart/2005/8/layout/cycle8"/>
    <dgm:cxn modelId="{19357D6C-F537-44BE-9B1A-420C1030F979}" type="presParOf" srcId="{86A4C04B-D3CB-4F68-ABF7-7E35A150BCA9}" destId="{4008AFD2-1955-45C1-BA84-9F055B0C1563}" srcOrd="8" destOrd="0" presId="urn:microsoft.com/office/officeart/2005/8/layout/cycle8"/>
    <dgm:cxn modelId="{D7B10CD8-6413-488C-9D5C-BB7E432DEFEC}" type="presParOf" srcId="{86A4C04B-D3CB-4F68-ABF7-7E35A150BCA9}" destId="{CFFE4959-D39D-454A-8A34-DF78CEB58DAD}" srcOrd="9" destOrd="0" presId="urn:microsoft.com/office/officeart/2005/8/layout/cycle8"/>
    <dgm:cxn modelId="{793E3570-9696-4E98-891F-3654E58F3A21}" type="presParOf" srcId="{86A4C04B-D3CB-4F68-ABF7-7E35A150BCA9}" destId="{27E23E06-4932-4656-94BE-9A8C7CF65D63}" srcOrd="10" destOrd="0" presId="urn:microsoft.com/office/officeart/2005/8/layout/cycle8"/>
    <dgm:cxn modelId="{8003F2FF-4B31-415D-87AE-D3D7FBC7A71B}" type="presParOf" srcId="{86A4C04B-D3CB-4F68-ABF7-7E35A150BCA9}" destId="{66A0F833-338E-4AE3-89F3-2C41C52F04D9}" srcOrd="11" destOrd="0" presId="urn:microsoft.com/office/officeart/2005/8/layout/cycle8"/>
    <dgm:cxn modelId="{1EB7C3FC-2E45-4979-9E46-831410BE7ABC}" type="presParOf" srcId="{86A4C04B-D3CB-4F68-ABF7-7E35A150BCA9}" destId="{09AE1E43-A5AD-4D1D-8E81-4FA91DC3FF75}" srcOrd="12" destOrd="0" presId="urn:microsoft.com/office/officeart/2005/8/layout/cycle8"/>
    <dgm:cxn modelId="{D3C3D6AA-195C-4E1A-93A2-760CE88A63E9}" type="presParOf" srcId="{86A4C04B-D3CB-4F68-ABF7-7E35A150BCA9}" destId="{53A33C0D-A5AB-4674-B997-A1C08C86D9C7}" srcOrd="13" destOrd="0" presId="urn:microsoft.com/office/officeart/2005/8/layout/cycle8"/>
    <dgm:cxn modelId="{98A9DD80-592D-4D98-903B-28541A0421C7}" type="presParOf" srcId="{86A4C04B-D3CB-4F68-ABF7-7E35A150BCA9}" destId="{C434B5A5-2471-4572-B7A3-48096B65FA8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30EAEB-E2CB-47C6-8937-B87E74BC4741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E50630-0243-448C-BD60-CE2086FD63A6}">
      <dgm:prSet phldrT="[Text]" custT="1"/>
      <dgm:spPr/>
      <dgm:t>
        <a:bodyPr/>
        <a:lstStyle/>
        <a:p>
          <a:r>
            <a:rPr lang="hu-HU" sz="3200" b="1" dirty="0" smtClean="0"/>
            <a:t>Polgárság: pénz és tudás</a:t>
          </a:r>
          <a:endParaRPr lang="en-US" sz="3200" b="1" dirty="0"/>
        </a:p>
      </dgm:t>
    </dgm:pt>
    <dgm:pt modelId="{17C5002D-A0BA-41ED-9036-95BC31EEBF5F}" type="parTrans" cxnId="{62839063-3BFB-4FFD-B6B4-D47AB79BEF08}">
      <dgm:prSet/>
      <dgm:spPr/>
      <dgm:t>
        <a:bodyPr/>
        <a:lstStyle/>
        <a:p>
          <a:endParaRPr lang="en-US"/>
        </a:p>
      </dgm:t>
    </dgm:pt>
    <dgm:pt modelId="{CB532DE7-3156-40FA-A701-E0C29D27C4C9}" type="sibTrans" cxnId="{62839063-3BFB-4FFD-B6B4-D47AB79BEF08}">
      <dgm:prSet/>
      <dgm:spPr/>
      <dgm:t>
        <a:bodyPr/>
        <a:lstStyle/>
        <a:p>
          <a:endParaRPr lang="en-US"/>
        </a:p>
      </dgm:t>
    </dgm:pt>
    <dgm:pt modelId="{776FD93C-E9BC-4937-A6C3-4A283E772F40}">
      <dgm:prSet phldrT="[Text]"/>
      <dgm:spPr/>
      <dgm:t>
        <a:bodyPr/>
        <a:lstStyle/>
        <a:p>
          <a:r>
            <a:rPr lang="hu-HU" b="1" dirty="0" smtClean="0"/>
            <a:t>Kereskedő</a:t>
          </a:r>
          <a:endParaRPr lang="en-US" b="1" dirty="0"/>
        </a:p>
      </dgm:t>
    </dgm:pt>
    <dgm:pt modelId="{035E7868-0A4A-4763-BA37-AF85A0141873}" type="parTrans" cxnId="{DCC48B68-3C41-4233-8938-A6E56008AE8A}">
      <dgm:prSet/>
      <dgm:spPr/>
      <dgm:t>
        <a:bodyPr/>
        <a:lstStyle/>
        <a:p>
          <a:endParaRPr lang="en-US"/>
        </a:p>
      </dgm:t>
    </dgm:pt>
    <dgm:pt modelId="{FB4D9006-09BE-4675-B663-A961B29E3B10}" type="sibTrans" cxnId="{DCC48B68-3C41-4233-8938-A6E56008AE8A}">
      <dgm:prSet/>
      <dgm:spPr/>
      <dgm:t>
        <a:bodyPr/>
        <a:lstStyle/>
        <a:p>
          <a:endParaRPr lang="en-US"/>
        </a:p>
      </dgm:t>
    </dgm:pt>
    <dgm:pt modelId="{9138C831-C203-4C68-9905-06B01FE82FD2}">
      <dgm:prSet phldrT="[Text]"/>
      <dgm:spPr/>
      <dgm:t>
        <a:bodyPr/>
        <a:lstStyle/>
        <a:p>
          <a:r>
            <a:rPr lang="hu-HU" b="1" dirty="0" smtClean="0"/>
            <a:t>Kialakuló</a:t>
          </a:r>
        </a:p>
        <a:p>
          <a:r>
            <a:rPr lang="hu-HU" b="1" dirty="0" smtClean="0"/>
            <a:t>értelmiség</a:t>
          </a:r>
          <a:endParaRPr lang="en-US" b="1" dirty="0"/>
        </a:p>
      </dgm:t>
    </dgm:pt>
    <dgm:pt modelId="{7FB4D5FF-0324-4E61-93EF-4ACCF3D21DA9}" type="parTrans" cxnId="{3F273FE8-A5EE-4A0B-9E0D-7718EB24F263}">
      <dgm:prSet/>
      <dgm:spPr/>
      <dgm:t>
        <a:bodyPr/>
        <a:lstStyle/>
        <a:p>
          <a:endParaRPr lang="en-US"/>
        </a:p>
      </dgm:t>
    </dgm:pt>
    <dgm:pt modelId="{65FB927E-E837-4803-BF1A-19DE52B72A26}" type="sibTrans" cxnId="{3F273FE8-A5EE-4A0B-9E0D-7718EB24F263}">
      <dgm:prSet/>
      <dgm:spPr/>
      <dgm:t>
        <a:bodyPr/>
        <a:lstStyle/>
        <a:p>
          <a:endParaRPr lang="en-US"/>
        </a:p>
      </dgm:t>
    </dgm:pt>
    <dgm:pt modelId="{3997AE33-8BC1-48BB-AD3A-14F1B29E53C5}">
      <dgm:prSet phldrT="[Text]"/>
      <dgm:spPr/>
      <dgm:t>
        <a:bodyPr/>
        <a:lstStyle/>
        <a:p>
          <a:r>
            <a:rPr lang="hu-HU" b="1" dirty="0" smtClean="0"/>
            <a:t>Katona,</a:t>
          </a:r>
        </a:p>
        <a:p>
          <a:r>
            <a:rPr lang="hu-HU" b="1" dirty="0" smtClean="0"/>
            <a:t>hivatalnok</a:t>
          </a:r>
          <a:endParaRPr lang="en-US" b="1" dirty="0"/>
        </a:p>
      </dgm:t>
    </dgm:pt>
    <dgm:pt modelId="{FB67C150-55A5-4D73-8862-9C30E6D2E4F7}" type="parTrans" cxnId="{6702C1A4-4F08-45F3-9774-514A7F71E231}">
      <dgm:prSet/>
      <dgm:spPr/>
      <dgm:t>
        <a:bodyPr/>
        <a:lstStyle/>
        <a:p>
          <a:endParaRPr lang="en-US"/>
        </a:p>
      </dgm:t>
    </dgm:pt>
    <dgm:pt modelId="{09551DEA-56BA-4875-82AC-D322E8262F91}" type="sibTrans" cxnId="{6702C1A4-4F08-45F3-9774-514A7F71E231}">
      <dgm:prSet/>
      <dgm:spPr/>
      <dgm:t>
        <a:bodyPr/>
        <a:lstStyle/>
        <a:p>
          <a:endParaRPr lang="en-US"/>
        </a:p>
      </dgm:t>
    </dgm:pt>
    <dgm:pt modelId="{8AB0399A-15A5-40C8-81F5-F4B14B2E145C}">
      <dgm:prSet phldrT="[Text]"/>
      <dgm:spPr/>
      <dgm:t>
        <a:bodyPr/>
        <a:lstStyle/>
        <a:p>
          <a:r>
            <a:rPr lang="hu-HU" b="1" dirty="0" smtClean="0"/>
            <a:t>Iparos</a:t>
          </a:r>
          <a:endParaRPr lang="en-US" b="1" dirty="0"/>
        </a:p>
      </dgm:t>
    </dgm:pt>
    <dgm:pt modelId="{D1BF012A-3758-4352-87C1-16B01767553D}" type="parTrans" cxnId="{5ECC75C7-0EAB-45CA-9DAD-866C97B9F0F9}">
      <dgm:prSet/>
      <dgm:spPr/>
      <dgm:t>
        <a:bodyPr/>
        <a:lstStyle/>
        <a:p>
          <a:endParaRPr lang="en-US"/>
        </a:p>
      </dgm:t>
    </dgm:pt>
    <dgm:pt modelId="{D18D8281-4A22-46F8-912F-C1CED5B07FFF}" type="sibTrans" cxnId="{5ECC75C7-0EAB-45CA-9DAD-866C97B9F0F9}">
      <dgm:prSet/>
      <dgm:spPr/>
      <dgm:t>
        <a:bodyPr/>
        <a:lstStyle/>
        <a:p>
          <a:endParaRPr lang="en-US"/>
        </a:p>
      </dgm:t>
    </dgm:pt>
    <dgm:pt modelId="{2703D86C-BE59-4872-AB97-040953ED1D04}" type="pres">
      <dgm:prSet presAssocID="{D530EAEB-E2CB-47C6-8937-B87E74BC47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7E54CD-CB0E-40D4-8D77-828CB5639A39}" type="pres">
      <dgm:prSet presAssocID="{E5E50630-0243-448C-BD60-CE2086FD63A6}" presName="centerShape" presStyleLbl="node0" presStyleIdx="0" presStyleCnt="1" custScaleX="371363" custScaleY="162524"/>
      <dgm:spPr/>
      <dgm:t>
        <a:bodyPr/>
        <a:lstStyle/>
        <a:p>
          <a:endParaRPr lang="en-US"/>
        </a:p>
      </dgm:t>
    </dgm:pt>
    <dgm:pt modelId="{87F243D5-DEC0-484F-985F-31966EF27F4F}" type="pres">
      <dgm:prSet presAssocID="{035E7868-0A4A-4763-BA37-AF85A0141873}" presName="Name9" presStyleLbl="parChTrans1D2" presStyleIdx="0" presStyleCnt="4"/>
      <dgm:spPr/>
      <dgm:t>
        <a:bodyPr/>
        <a:lstStyle/>
        <a:p>
          <a:endParaRPr lang="en-US"/>
        </a:p>
      </dgm:t>
    </dgm:pt>
    <dgm:pt modelId="{D505C653-7D6E-4FF5-B26B-709E11EB5F72}" type="pres">
      <dgm:prSet presAssocID="{035E7868-0A4A-4763-BA37-AF85A014187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B4FFF98-B1FE-4FAE-AE65-ACB064B9224B}" type="pres">
      <dgm:prSet presAssocID="{776FD93C-E9BC-4937-A6C3-4A283E772F40}" presName="node" presStyleLbl="node1" presStyleIdx="0" presStyleCnt="4" custScaleX="159537" custRadScaleRad="143349" custRadScaleInc="98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3A693-BC44-4A06-AA9B-CCE92747E245}" type="pres">
      <dgm:prSet presAssocID="{7FB4D5FF-0324-4E61-93EF-4ACCF3D21DA9}" presName="Name9" presStyleLbl="parChTrans1D2" presStyleIdx="1" presStyleCnt="4"/>
      <dgm:spPr/>
      <dgm:t>
        <a:bodyPr/>
        <a:lstStyle/>
        <a:p>
          <a:endParaRPr lang="en-US"/>
        </a:p>
      </dgm:t>
    </dgm:pt>
    <dgm:pt modelId="{367212DD-938C-491E-B590-DFA013AACFC3}" type="pres">
      <dgm:prSet presAssocID="{7FB4D5FF-0324-4E61-93EF-4ACCF3D21DA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B6BC5D3-1961-41BA-AD38-A956B4C8038B}" type="pres">
      <dgm:prSet presAssocID="{9138C831-C203-4C68-9905-06B01FE82FD2}" presName="node" presStyleLbl="node1" presStyleIdx="1" presStyleCnt="4" custScaleX="169489" custScaleY="104899" custRadScaleRad="132427" custRadScaleInc="107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39AEF-C8AE-40BB-92B9-AD0B95C014F9}" type="pres">
      <dgm:prSet presAssocID="{FB67C150-55A5-4D73-8862-9C30E6D2E4F7}" presName="Name9" presStyleLbl="parChTrans1D2" presStyleIdx="2" presStyleCnt="4"/>
      <dgm:spPr/>
      <dgm:t>
        <a:bodyPr/>
        <a:lstStyle/>
        <a:p>
          <a:endParaRPr lang="en-US"/>
        </a:p>
      </dgm:t>
    </dgm:pt>
    <dgm:pt modelId="{E6BD360B-51E5-4A2B-BDB5-D01C88942D75}" type="pres">
      <dgm:prSet presAssocID="{FB67C150-55A5-4D73-8862-9C30E6D2E4F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0DD836E-3454-4C3F-9196-4FC91A6A81CE}" type="pres">
      <dgm:prSet presAssocID="{3997AE33-8BC1-48BB-AD3A-14F1B29E53C5}" presName="node" presStyleLbl="node1" presStyleIdx="2" presStyleCnt="4" custScaleX="186997" custRadScaleRad="138602" custRadScaleInc="97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3E34A-A195-42A6-BFA9-B62F7B3BF9F5}" type="pres">
      <dgm:prSet presAssocID="{D1BF012A-3758-4352-87C1-16B01767553D}" presName="Name9" presStyleLbl="parChTrans1D2" presStyleIdx="3" presStyleCnt="4"/>
      <dgm:spPr/>
      <dgm:t>
        <a:bodyPr/>
        <a:lstStyle/>
        <a:p>
          <a:endParaRPr lang="en-US"/>
        </a:p>
      </dgm:t>
    </dgm:pt>
    <dgm:pt modelId="{C83C5F2D-20A8-4E1A-AD4D-76C4F6C76BB9}" type="pres">
      <dgm:prSet presAssocID="{D1BF012A-3758-4352-87C1-16B01767553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CA4E00A-632D-4760-BD43-A94E5BEADFE0}" type="pres">
      <dgm:prSet presAssocID="{8AB0399A-15A5-40C8-81F5-F4B14B2E145C}" presName="node" presStyleLbl="node1" presStyleIdx="3" presStyleCnt="4" custScaleX="175992" custRadScaleRad="133004" custRadScaleInc="109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E9CC3-A15C-43C4-AD81-91F5175F62E6}" type="presOf" srcId="{035E7868-0A4A-4763-BA37-AF85A0141873}" destId="{D505C653-7D6E-4FF5-B26B-709E11EB5F72}" srcOrd="1" destOrd="0" presId="urn:microsoft.com/office/officeart/2005/8/layout/radial1"/>
    <dgm:cxn modelId="{978C2C33-EB57-4FE2-8C69-C422609D1FB3}" type="presOf" srcId="{8AB0399A-15A5-40C8-81F5-F4B14B2E145C}" destId="{3CA4E00A-632D-4760-BD43-A94E5BEADFE0}" srcOrd="0" destOrd="0" presId="urn:microsoft.com/office/officeart/2005/8/layout/radial1"/>
    <dgm:cxn modelId="{183B8610-D658-4731-AD45-C7A1C83DE31C}" type="presOf" srcId="{D1BF012A-3758-4352-87C1-16B01767553D}" destId="{9233E34A-A195-42A6-BFA9-B62F7B3BF9F5}" srcOrd="0" destOrd="0" presId="urn:microsoft.com/office/officeart/2005/8/layout/radial1"/>
    <dgm:cxn modelId="{0B94019A-BE3E-4085-A3C9-5C9B640B2AA3}" type="presOf" srcId="{035E7868-0A4A-4763-BA37-AF85A0141873}" destId="{87F243D5-DEC0-484F-985F-31966EF27F4F}" srcOrd="0" destOrd="0" presId="urn:microsoft.com/office/officeart/2005/8/layout/radial1"/>
    <dgm:cxn modelId="{DCC48B68-3C41-4233-8938-A6E56008AE8A}" srcId="{E5E50630-0243-448C-BD60-CE2086FD63A6}" destId="{776FD93C-E9BC-4937-A6C3-4A283E772F40}" srcOrd="0" destOrd="0" parTransId="{035E7868-0A4A-4763-BA37-AF85A0141873}" sibTransId="{FB4D9006-09BE-4675-B663-A961B29E3B10}"/>
    <dgm:cxn modelId="{18F449BF-49FB-44BF-96C0-F32DB85BEBBE}" type="presOf" srcId="{9138C831-C203-4C68-9905-06B01FE82FD2}" destId="{DB6BC5D3-1961-41BA-AD38-A956B4C8038B}" srcOrd="0" destOrd="0" presId="urn:microsoft.com/office/officeart/2005/8/layout/radial1"/>
    <dgm:cxn modelId="{3F273FE8-A5EE-4A0B-9E0D-7718EB24F263}" srcId="{E5E50630-0243-448C-BD60-CE2086FD63A6}" destId="{9138C831-C203-4C68-9905-06B01FE82FD2}" srcOrd="1" destOrd="0" parTransId="{7FB4D5FF-0324-4E61-93EF-4ACCF3D21DA9}" sibTransId="{65FB927E-E837-4803-BF1A-19DE52B72A26}"/>
    <dgm:cxn modelId="{494CAAFF-36DD-4A79-AA63-2BC932C42433}" type="presOf" srcId="{7FB4D5FF-0324-4E61-93EF-4ACCF3D21DA9}" destId="{367212DD-938C-491E-B590-DFA013AACFC3}" srcOrd="1" destOrd="0" presId="urn:microsoft.com/office/officeart/2005/8/layout/radial1"/>
    <dgm:cxn modelId="{80130A83-34DC-4BFD-B180-E869F400FE4D}" type="presOf" srcId="{776FD93C-E9BC-4937-A6C3-4A283E772F40}" destId="{5B4FFF98-B1FE-4FAE-AE65-ACB064B9224B}" srcOrd="0" destOrd="0" presId="urn:microsoft.com/office/officeart/2005/8/layout/radial1"/>
    <dgm:cxn modelId="{62839063-3BFB-4FFD-B6B4-D47AB79BEF08}" srcId="{D530EAEB-E2CB-47C6-8937-B87E74BC4741}" destId="{E5E50630-0243-448C-BD60-CE2086FD63A6}" srcOrd="0" destOrd="0" parTransId="{17C5002D-A0BA-41ED-9036-95BC31EEBF5F}" sibTransId="{CB532DE7-3156-40FA-A701-E0C29D27C4C9}"/>
    <dgm:cxn modelId="{CC871EBB-B8F6-4A5A-B51C-802F2FF2350D}" type="presOf" srcId="{FB67C150-55A5-4D73-8862-9C30E6D2E4F7}" destId="{A0939AEF-C8AE-40BB-92B9-AD0B95C014F9}" srcOrd="0" destOrd="0" presId="urn:microsoft.com/office/officeart/2005/8/layout/radial1"/>
    <dgm:cxn modelId="{68DA07AC-C9D5-4529-BFCB-9E75C253D437}" type="presOf" srcId="{D530EAEB-E2CB-47C6-8937-B87E74BC4741}" destId="{2703D86C-BE59-4872-AB97-040953ED1D04}" srcOrd="0" destOrd="0" presId="urn:microsoft.com/office/officeart/2005/8/layout/radial1"/>
    <dgm:cxn modelId="{7E3DAF99-AF6E-47D5-941C-5FE947B03B6F}" type="presOf" srcId="{E5E50630-0243-448C-BD60-CE2086FD63A6}" destId="{687E54CD-CB0E-40D4-8D77-828CB5639A39}" srcOrd="0" destOrd="0" presId="urn:microsoft.com/office/officeart/2005/8/layout/radial1"/>
    <dgm:cxn modelId="{5ECC75C7-0EAB-45CA-9DAD-866C97B9F0F9}" srcId="{E5E50630-0243-448C-BD60-CE2086FD63A6}" destId="{8AB0399A-15A5-40C8-81F5-F4B14B2E145C}" srcOrd="3" destOrd="0" parTransId="{D1BF012A-3758-4352-87C1-16B01767553D}" sibTransId="{D18D8281-4A22-46F8-912F-C1CED5B07FFF}"/>
    <dgm:cxn modelId="{0F03CD20-CDB8-400A-92FD-4D1AC1659A9C}" type="presOf" srcId="{FB67C150-55A5-4D73-8862-9C30E6D2E4F7}" destId="{E6BD360B-51E5-4A2B-BDB5-D01C88942D75}" srcOrd="1" destOrd="0" presId="urn:microsoft.com/office/officeart/2005/8/layout/radial1"/>
    <dgm:cxn modelId="{DD3CECE3-0700-4C22-A70E-10D39753AD83}" type="presOf" srcId="{7FB4D5FF-0324-4E61-93EF-4ACCF3D21DA9}" destId="{6723A693-BC44-4A06-AA9B-CCE92747E245}" srcOrd="0" destOrd="0" presId="urn:microsoft.com/office/officeart/2005/8/layout/radial1"/>
    <dgm:cxn modelId="{A091073C-6925-4864-BC9C-BDCDBD5D2FE1}" type="presOf" srcId="{3997AE33-8BC1-48BB-AD3A-14F1B29E53C5}" destId="{10DD836E-3454-4C3F-9196-4FC91A6A81CE}" srcOrd="0" destOrd="0" presId="urn:microsoft.com/office/officeart/2005/8/layout/radial1"/>
    <dgm:cxn modelId="{6702C1A4-4F08-45F3-9774-514A7F71E231}" srcId="{E5E50630-0243-448C-BD60-CE2086FD63A6}" destId="{3997AE33-8BC1-48BB-AD3A-14F1B29E53C5}" srcOrd="2" destOrd="0" parTransId="{FB67C150-55A5-4D73-8862-9C30E6D2E4F7}" sibTransId="{09551DEA-56BA-4875-82AC-D322E8262F91}"/>
    <dgm:cxn modelId="{5B28532C-D946-41C8-84E8-ACE6EC42AB1D}" type="presOf" srcId="{D1BF012A-3758-4352-87C1-16B01767553D}" destId="{C83C5F2D-20A8-4E1A-AD4D-76C4F6C76BB9}" srcOrd="1" destOrd="0" presId="urn:microsoft.com/office/officeart/2005/8/layout/radial1"/>
    <dgm:cxn modelId="{D71C973A-850A-4D3F-B7E3-1A140A730F69}" type="presParOf" srcId="{2703D86C-BE59-4872-AB97-040953ED1D04}" destId="{687E54CD-CB0E-40D4-8D77-828CB5639A39}" srcOrd="0" destOrd="0" presId="urn:microsoft.com/office/officeart/2005/8/layout/radial1"/>
    <dgm:cxn modelId="{671BF54D-C50C-4B70-A893-4BE1EBFC7A7B}" type="presParOf" srcId="{2703D86C-BE59-4872-AB97-040953ED1D04}" destId="{87F243D5-DEC0-484F-985F-31966EF27F4F}" srcOrd="1" destOrd="0" presId="urn:microsoft.com/office/officeart/2005/8/layout/radial1"/>
    <dgm:cxn modelId="{FEDA3FA3-4BBF-4006-A0EF-D30131C7F3C0}" type="presParOf" srcId="{87F243D5-DEC0-484F-985F-31966EF27F4F}" destId="{D505C653-7D6E-4FF5-B26B-709E11EB5F72}" srcOrd="0" destOrd="0" presId="urn:microsoft.com/office/officeart/2005/8/layout/radial1"/>
    <dgm:cxn modelId="{38316E69-63BA-4DD9-B1FF-C2025B9D152E}" type="presParOf" srcId="{2703D86C-BE59-4872-AB97-040953ED1D04}" destId="{5B4FFF98-B1FE-4FAE-AE65-ACB064B9224B}" srcOrd="2" destOrd="0" presId="urn:microsoft.com/office/officeart/2005/8/layout/radial1"/>
    <dgm:cxn modelId="{2FEE3EB4-3A9A-4F6C-B321-8DCAE0D5520B}" type="presParOf" srcId="{2703D86C-BE59-4872-AB97-040953ED1D04}" destId="{6723A693-BC44-4A06-AA9B-CCE92747E245}" srcOrd="3" destOrd="0" presId="urn:microsoft.com/office/officeart/2005/8/layout/radial1"/>
    <dgm:cxn modelId="{BF5D82F8-3ADD-4F91-BB0F-F20E207C6C2A}" type="presParOf" srcId="{6723A693-BC44-4A06-AA9B-CCE92747E245}" destId="{367212DD-938C-491E-B590-DFA013AACFC3}" srcOrd="0" destOrd="0" presId="urn:microsoft.com/office/officeart/2005/8/layout/radial1"/>
    <dgm:cxn modelId="{6AF50EC6-6360-4F67-98A7-9A3A538CAA97}" type="presParOf" srcId="{2703D86C-BE59-4872-AB97-040953ED1D04}" destId="{DB6BC5D3-1961-41BA-AD38-A956B4C8038B}" srcOrd="4" destOrd="0" presId="urn:microsoft.com/office/officeart/2005/8/layout/radial1"/>
    <dgm:cxn modelId="{4EEAA9E1-6758-4E13-A558-0155735BB883}" type="presParOf" srcId="{2703D86C-BE59-4872-AB97-040953ED1D04}" destId="{A0939AEF-C8AE-40BB-92B9-AD0B95C014F9}" srcOrd="5" destOrd="0" presId="urn:microsoft.com/office/officeart/2005/8/layout/radial1"/>
    <dgm:cxn modelId="{700909DF-DFCD-47AB-972A-1DA56EE297C5}" type="presParOf" srcId="{A0939AEF-C8AE-40BB-92B9-AD0B95C014F9}" destId="{E6BD360B-51E5-4A2B-BDB5-D01C88942D75}" srcOrd="0" destOrd="0" presId="urn:microsoft.com/office/officeart/2005/8/layout/radial1"/>
    <dgm:cxn modelId="{45C43C7D-FC46-4AC1-A833-9609241BAAEE}" type="presParOf" srcId="{2703D86C-BE59-4872-AB97-040953ED1D04}" destId="{10DD836E-3454-4C3F-9196-4FC91A6A81CE}" srcOrd="6" destOrd="0" presId="urn:microsoft.com/office/officeart/2005/8/layout/radial1"/>
    <dgm:cxn modelId="{833BDF14-1586-4773-A812-D1C9F05D63F2}" type="presParOf" srcId="{2703D86C-BE59-4872-AB97-040953ED1D04}" destId="{9233E34A-A195-42A6-BFA9-B62F7B3BF9F5}" srcOrd="7" destOrd="0" presId="urn:microsoft.com/office/officeart/2005/8/layout/radial1"/>
    <dgm:cxn modelId="{1B782914-7288-4785-BB87-7F01C0796717}" type="presParOf" srcId="{9233E34A-A195-42A6-BFA9-B62F7B3BF9F5}" destId="{C83C5F2D-20A8-4E1A-AD4D-76C4F6C76BB9}" srcOrd="0" destOrd="0" presId="urn:microsoft.com/office/officeart/2005/8/layout/radial1"/>
    <dgm:cxn modelId="{87D36339-177D-48D1-837D-F6A74FD8F723}" type="presParOf" srcId="{2703D86C-BE59-4872-AB97-040953ED1D04}" destId="{3CA4E00A-632D-4760-BD43-A94E5BEADFE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EE4DC-C5F4-47CE-B03B-40B4D737DA98}">
      <dsp:nvSpPr>
        <dsp:cNvPr id="0" name=""/>
        <dsp:cNvSpPr/>
      </dsp:nvSpPr>
      <dsp:spPr>
        <a:xfrm>
          <a:off x="203067" y="8461"/>
          <a:ext cx="3460267" cy="340364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/>
            <a:t>Egyház</a:t>
          </a:r>
          <a:endParaRPr lang="en-US" sz="2800" b="1" kern="1200" dirty="0"/>
        </a:p>
      </dsp:txBody>
      <dsp:txXfrm>
        <a:off x="2026710" y="729710"/>
        <a:ext cx="1235809" cy="1012989"/>
      </dsp:txXfrm>
    </dsp:sp>
    <dsp:sp modelId="{BBA2DDE3-CCC7-486C-B98E-83DD8BDDF4CA}">
      <dsp:nvSpPr>
        <dsp:cNvPr id="0" name=""/>
        <dsp:cNvSpPr/>
      </dsp:nvSpPr>
      <dsp:spPr>
        <a:xfrm>
          <a:off x="-40876" y="-11220"/>
          <a:ext cx="3689920" cy="356643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/>
            <a:t>Király</a:t>
          </a:r>
          <a:endParaRPr lang="en-US" sz="3200" b="1" kern="1200" dirty="0"/>
        </a:p>
      </dsp:txBody>
      <dsp:txXfrm>
        <a:off x="837675" y="2302715"/>
        <a:ext cx="1976743" cy="934065"/>
      </dsp:txXfrm>
    </dsp:sp>
    <dsp:sp modelId="{4008AFD2-1955-45C1-BA84-9F055B0C1563}">
      <dsp:nvSpPr>
        <dsp:cNvPr id="0" name=""/>
        <dsp:cNvSpPr/>
      </dsp:nvSpPr>
      <dsp:spPr>
        <a:xfrm>
          <a:off x="-81059" y="-45173"/>
          <a:ext cx="3600567" cy="338680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/>
            <a:t>Főrend</a:t>
          </a:r>
          <a:endParaRPr lang="en-US" sz="3200" b="1" kern="1200" dirty="0"/>
        </a:p>
      </dsp:txBody>
      <dsp:txXfrm>
        <a:off x="336006" y="672505"/>
        <a:ext cx="1285917" cy="1007976"/>
      </dsp:txXfrm>
    </dsp:sp>
    <dsp:sp modelId="{09AE1E43-A5AD-4D1D-8E81-4FA91DC3FF75}">
      <dsp:nvSpPr>
        <dsp:cNvPr id="0" name=""/>
        <dsp:cNvSpPr/>
      </dsp:nvSpPr>
      <dsp:spPr>
        <a:xfrm>
          <a:off x="252072" y="29352"/>
          <a:ext cx="3356130" cy="33561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A33C0D-A5AB-4674-B997-A1C08C86D9C7}">
      <dsp:nvSpPr>
        <dsp:cNvPr id="0" name=""/>
        <dsp:cNvSpPr/>
      </dsp:nvSpPr>
      <dsp:spPr>
        <a:xfrm>
          <a:off x="68859" y="89566"/>
          <a:ext cx="3356130" cy="33561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34B5A5-2471-4572-B7A3-48096B65FA88}">
      <dsp:nvSpPr>
        <dsp:cNvPr id="0" name=""/>
        <dsp:cNvSpPr/>
      </dsp:nvSpPr>
      <dsp:spPr>
        <a:xfrm>
          <a:off x="-25739" y="-32574"/>
          <a:ext cx="3356130" cy="33561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E54CD-CB0E-40D4-8D77-828CB5639A39}">
      <dsp:nvSpPr>
        <dsp:cNvPr id="0" name=""/>
        <dsp:cNvSpPr/>
      </dsp:nvSpPr>
      <dsp:spPr>
        <a:xfrm>
          <a:off x="110352" y="1158395"/>
          <a:ext cx="4279033" cy="18726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Polgárság: pénz és tudás</a:t>
          </a:r>
          <a:endParaRPr lang="en-US" sz="3200" b="1" kern="1200" dirty="0"/>
        </a:p>
      </dsp:txBody>
      <dsp:txXfrm>
        <a:off x="737002" y="1432643"/>
        <a:ext cx="3025733" cy="1324188"/>
      </dsp:txXfrm>
    </dsp:sp>
    <dsp:sp modelId="{87F243D5-DEC0-484F-985F-31966EF27F4F}">
      <dsp:nvSpPr>
        <dsp:cNvPr id="0" name=""/>
        <dsp:cNvSpPr/>
      </dsp:nvSpPr>
      <dsp:spPr>
        <a:xfrm rot="18625089">
          <a:off x="2966351" y="1127622"/>
          <a:ext cx="174667" cy="46479"/>
        </a:xfrm>
        <a:custGeom>
          <a:avLst/>
          <a:gdLst/>
          <a:ahLst/>
          <a:cxnLst/>
          <a:rect l="0" t="0" r="0" b="0"/>
          <a:pathLst>
            <a:path>
              <a:moveTo>
                <a:pt x="0" y="23239"/>
              </a:moveTo>
              <a:lnTo>
                <a:pt x="174667" y="23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9318" y="1146495"/>
        <a:ext cx="8733" cy="8733"/>
      </dsp:txXfrm>
    </dsp:sp>
    <dsp:sp modelId="{5B4FFF98-B1FE-4FAE-AE65-ACB064B9224B}">
      <dsp:nvSpPr>
        <dsp:cNvPr id="0" name=""/>
        <dsp:cNvSpPr/>
      </dsp:nvSpPr>
      <dsp:spPr>
        <a:xfrm>
          <a:off x="2624005" y="0"/>
          <a:ext cx="1838266" cy="1152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Kereskedő</a:t>
          </a:r>
          <a:endParaRPr lang="en-US" sz="1900" b="1" kern="1200" dirty="0"/>
        </a:p>
      </dsp:txBody>
      <dsp:txXfrm>
        <a:off x="2893213" y="168743"/>
        <a:ext cx="1299850" cy="814764"/>
      </dsp:txXfrm>
    </dsp:sp>
    <dsp:sp modelId="{6723A693-BC44-4A06-AA9B-CCE92747E245}">
      <dsp:nvSpPr>
        <dsp:cNvPr id="0" name=""/>
        <dsp:cNvSpPr/>
      </dsp:nvSpPr>
      <dsp:spPr>
        <a:xfrm rot="2915476">
          <a:off x="3000738" y="2988223"/>
          <a:ext cx="115162" cy="46479"/>
        </a:xfrm>
        <a:custGeom>
          <a:avLst/>
          <a:gdLst/>
          <a:ahLst/>
          <a:cxnLst/>
          <a:rect l="0" t="0" r="0" b="0"/>
          <a:pathLst>
            <a:path>
              <a:moveTo>
                <a:pt x="0" y="23239"/>
              </a:moveTo>
              <a:lnTo>
                <a:pt x="115162" y="23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55440" y="3008584"/>
        <a:ext cx="5758" cy="5758"/>
      </dsp:txXfrm>
    </dsp:sp>
    <dsp:sp modelId="{DB6BC5D3-1961-41BA-AD38-A956B4C8038B}">
      <dsp:nvSpPr>
        <dsp:cNvPr id="0" name=""/>
        <dsp:cNvSpPr/>
      </dsp:nvSpPr>
      <dsp:spPr>
        <a:xfrm>
          <a:off x="2587756" y="2980776"/>
          <a:ext cx="1952938" cy="1208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Kialakuló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értelmiség</a:t>
          </a:r>
          <a:endParaRPr lang="en-US" sz="1900" b="1" kern="1200" dirty="0"/>
        </a:p>
      </dsp:txBody>
      <dsp:txXfrm>
        <a:off x="2873757" y="3157786"/>
        <a:ext cx="1380936" cy="854679"/>
      </dsp:txXfrm>
    </dsp:sp>
    <dsp:sp modelId="{A0939AEF-C8AE-40BB-92B9-AD0B95C014F9}">
      <dsp:nvSpPr>
        <dsp:cNvPr id="0" name=""/>
        <dsp:cNvSpPr/>
      </dsp:nvSpPr>
      <dsp:spPr>
        <a:xfrm rot="7680196">
          <a:off x="1472455" y="2998989"/>
          <a:ext cx="105384" cy="46479"/>
        </a:xfrm>
        <a:custGeom>
          <a:avLst/>
          <a:gdLst/>
          <a:ahLst/>
          <a:cxnLst/>
          <a:rect l="0" t="0" r="0" b="0"/>
          <a:pathLst>
            <a:path>
              <a:moveTo>
                <a:pt x="0" y="23239"/>
              </a:moveTo>
              <a:lnTo>
                <a:pt x="105384" y="23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522512" y="3019595"/>
        <a:ext cx="5269" cy="5269"/>
      </dsp:txXfrm>
    </dsp:sp>
    <dsp:sp modelId="{10DD836E-3454-4C3F-9196-4FC91A6A81CE}">
      <dsp:nvSpPr>
        <dsp:cNvPr id="0" name=""/>
        <dsp:cNvSpPr/>
      </dsp:nvSpPr>
      <dsp:spPr>
        <a:xfrm>
          <a:off x="0" y="3019207"/>
          <a:ext cx="2154674" cy="1152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Katona,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hivatalnok</a:t>
          </a:r>
          <a:endParaRPr lang="en-US" sz="1900" b="1" kern="1200" dirty="0"/>
        </a:p>
      </dsp:txBody>
      <dsp:txXfrm>
        <a:off x="315545" y="3187950"/>
        <a:ext cx="1523584" cy="814764"/>
      </dsp:txXfrm>
    </dsp:sp>
    <dsp:sp modelId="{9233E34A-A195-42A6-BFA9-B62F7B3BF9F5}">
      <dsp:nvSpPr>
        <dsp:cNvPr id="0" name=""/>
        <dsp:cNvSpPr/>
      </dsp:nvSpPr>
      <dsp:spPr>
        <a:xfrm rot="13752828">
          <a:off x="1365445" y="1136592"/>
          <a:ext cx="155652" cy="46479"/>
        </a:xfrm>
        <a:custGeom>
          <a:avLst/>
          <a:gdLst/>
          <a:ahLst/>
          <a:cxnLst/>
          <a:rect l="0" t="0" r="0" b="0"/>
          <a:pathLst>
            <a:path>
              <a:moveTo>
                <a:pt x="0" y="23239"/>
              </a:moveTo>
              <a:lnTo>
                <a:pt x="155652" y="23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39381" y="1155940"/>
        <a:ext cx="7782" cy="7782"/>
      </dsp:txXfrm>
    </dsp:sp>
    <dsp:sp modelId="{3CA4E00A-632D-4760-BD43-A94E5BEADFE0}">
      <dsp:nvSpPr>
        <dsp:cNvPr id="0" name=""/>
        <dsp:cNvSpPr/>
      </dsp:nvSpPr>
      <dsp:spPr>
        <a:xfrm>
          <a:off x="-67813" y="7471"/>
          <a:ext cx="2027869" cy="1152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/>
            <a:t>Iparos</a:t>
          </a:r>
          <a:endParaRPr lang="en-US" sz="1900" b="1" kern="1200" dirty="0"/>
        </a:p>
      </dsp:txBody>
      <dsp:txXfrm>
        <a:off x="229162" y="176214"/>
        <a:ext cx="1433919" cy="814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53A6A-557F-4CB7-B911-AAE181695777}" type="slidenum">
              <a:rPr lang="hu-HU"/>
              <a:pPr/>
              <a:t>10</a:t>
            </a:fld>
            <a:endParaRPr lang="hu-H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Jegyzetek hely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E6C76-2FC7-4C4C-9A0F-BDE3C5EE7679}" type="slidenum">
              <a:rPr lang="hu-HU"/>
              <a:pPr/>
              <a:t>11</a:t>
            </a:fld>
            <a:endParaRPr lang="hu-H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Jegyzetek hely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B09F3-2E7C-4D42-A451-EC1F96F4B5E5}" type="slidenum">
              <a:rPr lang="hu-HU"/>
              <a:pPr/>
              <a:t>12</a:t>
            </a:fld>
            <a:endParaRPr lang="hu-H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Jegyzetek hely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DD841-4C2C-4E1F-919F-693DBCA5A66A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Jegyzetek hely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24831-97E7-4468-A47D-B974B2887D5A}" type="slidenum">
              <a:rPr lang="hu-HU"/>
              <a:pPr/>
              <a:t>15</a:t>
            </a:fld>
            <a:endParaRPr lang="hu-H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Jegyzetek hely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31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32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34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35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36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38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A5497-1FF4-4A13-B54E-46FADB5C5826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8B554-4188-4D6E-9A44-53562A0AC69A}" type="slidenum">
              <a:rPr lang="hu-HU"/>
              <a:pPr/>
              <a:t>9</a:t>
            </a:fld>
            <a:endParaRPr lang="hu-H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Jegyzetek hely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5E04-A2FC-4108-869E-F9FBF1CD0E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418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Cím, 2 kisebb és 1 nagy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BF64-4BA2-4F96-8E66-3D869EDF03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5E04-A2FC-4108-869E-F9FBF1CD0EDD}" type="slidenum">
              <a:rPr lang="hu-HU" alt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2016.12.05.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0" r:id="rId12"/>
    <p:sldLayoutId id="2147483656" r:id="rId13"/>
    <p:sldLayoutId id="2147483657" r:id="rId14"/>
    <p:sldLayoutId id="2147483671" r:id="rId15"/>
    <p:sldLayoutId id="214748367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2016.12.05.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"/>
            <a:ext cx="7772400" cy="1124744"/>
          </a:xfrm>
        </p:spPr>
        <p:txBody>
          <a:bodyPr>
            <a:noAutofit/>
          </a:bodyPr>
          <a:lstStyle/>
          <a:p>
            <a:pPr algn="l"/>
            <a:r>
              <a:rPr lang="hu-H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KÖFOP-2.1.2-VEKOP-15- 2016-00001 </a:t>
            </a:r>
            <a:br>
              <a:rPr lang="hu-H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kormányzást megalapozó közszolgálat-fejlesztés</a:t>
            </a:r>
            <a:endParaRPr lang="hu-H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7" y="1470025"/>
            <a:ext cx="8136904" cy="3903191"/>
          </a:xfrm>
        </p:spPr>
        <p:txBody>
          <a:bodyPr>
            <a:normAutofit fontScale="92500" lnSpcReduction="10000"/>
          </a:bodyPr>
          <a:lstStyle/>
          <a:p>
            <a:r>
              <a:rPr lang="hu-HU" b="1" spc="-150" dirty="0" smtClean="0">
                <a:ln w="3175">
                  <a:noFill/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„Mindenki egyenlőn áll  a törvény oltalma és súlya alatt”: </a:t>
            </a:r>
            <a:br>
              <a:rPr lang="hu-HU" b="1" spc="-150" dirty="0" smtClean="0">
                <a:ln w="3175">
                  <a:noFill/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hu-HU" b="1" spc="-150" dirty="0" smtClean="0">
              <a:ln w="3175">
                <a:noFill/>
              </a:ln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hu-HU" sz="43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Széchenyi és a büntetőjogi reformmozgalom </a:t>
            </a:r>
            <a:endParaRPr 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000" b="1" spc="-150" dirty="0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Prof </a:t>
            </a:r>
            <a:r>
              <a:rPr lang="hu-HU" sz="3000" b="1" spc="-150" dirty="0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. Dr. </a:t>
            </a:r>
            <a:r>
              <a:rPr lang="en-US" sz="3000" b="1" spc="-150" dirty="0" err="1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Kerezsi</a:t>
            </a:r>
            <a:r>
              <a:rPr lang="hu-HU" sz="3000" b="1" spc="-150" dirty="0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 Klára</a:t>
            </a:r>
          </a:p>
          <a:p>
            <a:pPr algn="l"/>
            <a:r>
              <a:rPr lang="hu-HU" sz="2200" spc="-150" dirty="0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az MTA doktora, egyetemi tanár</a:t>
            </a:r>
          </a:p>
          <a:p>
            <a:pPr algn="l"/>
            <a:r>
              <a:rPr lang="hu-HU" sz="2200" spc="-150" dirty="0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a Rendészettudományi Doktori Iskola  vezetője</a:t>
            </a:r>
            <a:endParaRPr lang="hu-HU" altLang="hu-HU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18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18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5430"/>
            <a:ext cx="8229600" cy="559593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>
                <a:latin typeface="Trebuchet MS" pitchFamily="34" charset="0"/>
              </a:rPr>
              <a:t>	„Meg akarjátok előzni a bűnt? Tegyétek, hogy a </a:t>
            </a:r>
            <a:r>
              <a:rPr lang="hu-HU" b="1" dirty="0" smtClean="0">
                <a:latin typeface="Trebuchet MS" pitchFamily="34" charset="0"/>
              </a:rPr>
              <a:t>törvények világosak, egyszerűek legyenek </a:t>
            </a:r>
            <a:r>
              <a:rPr lang="hu-HU" dirty="0" smtClean="0">
                <a:latin typeface="Trebuchet MS" pitchFamily="34" charset="0"/>
              </a:rPr>
              <a:t>(…). Tegyétek, hogy a törvények ne annyira az emberek osztályait, mint inkább </a:t>
            </a:r>
            <a:r>
              <a:rPr lang="hu-HU" b="1" dirty="0" smtClean="0">
                <a:latin typeface="Trebuchet MS" pitchFamily="34" charset="0"/>
              </a:rPr>
              <a:t>magukat az embereket szolgálják</a:t>
            </a:r>
            <a:r>
              <a:rPr lang="hu-HU" dirty="0" smtClean="0">
                <a:latin typeface="Trebuchet MS" pitchFamily="34" charset="0"/>
              </a:rPr>
              <a:t>. Tegyétek, hogy az emberek </a:t>
            </a:r>
            <a:r>
              <a:rPr lang="hu-HU" b="1" dirty="0" smtClean="0">
                <a:latin typeface="Trebuchet MS" pitchFamily="34" charset="0"/>
              </a:rPr>
              <a:t>tartsanak tőlük, de csakis tőlük tartsanak</a:t>
            </a:r>
            <a:r>
              <a:rPr lang="hu-HU" dirty="0" smtClean="0">
                <a:latin typeface="Trebuchet MS" pitchFamily="34" charset="0"/>
              </a:rPr>
              <a:t>. A törvényektől való félelem üdvös, de végzetes, és </a:t>
            </a:r>
            <a:r>
              <a:rPr lang="hu-HU" b="1" dirty="0" smtClean="0">
                <a:latin typeface="Trebuchet MS" pitchFamily="34" charset="0"/>
              </a:rPr>
              <a:t>melegágya a bűnöknek az embernek embertől való félelme</a:t>
            </a:r>
            <a:r>
              <a:rPr lang="hu-HU" dirty="0" smtClean="0">
                <a:latin typeface="Trebuchet MS" pitchFamily="34" charset="0"/>
              </a:rPr>
              <a:t>.”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dirty="0" smtClean="0">
                <a:latin typeface="Trebuchet MS" pitchFamily="34" charset="0"/>
              </a:rPr>
              <a:t>(</a:t>
            </a:r>
            <a:r>
              <a:rPr lang="hu-HU" dirty="0" err="1" smtClean="0">
                <a:latin typeface="Trebuchet MS" pitchFamily="34" charset="0"/>
              </a:rPr>
              <a:t>Beccaria</a:t>
            </a:r>
            <a:r>
              <a:rPr lang="hu-HU" dirty="0" smtClean="0">
                <a:latin typeface="Trebuchet MS" pitchFamily="34" charset="0"/>
              </a:rPr>
              <a:t>, 1998:62)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err="1" smtClean="0">
                <a:solidFill>
                  <a:schemeClr val="bg1"/>
                </a:solidFill>
                <a:latin typeface="Trebuchet MS" pitchFamily="34" charset="0"/>
              </a:rPr>
              <a:t>Jeremy</a:t>
            </a:r>
            <a:r>
              <a:rPr lang="hu-HU" sz="3600" b="1" dirty="0" smtClean="0">
                <a:solidFill>
                  <a:schemeClr val="bg1"/>
                </a:solidFill>
                <a:latin typeface="Trebuchet MS" pitchFamily="34" charset="0"/>
              </a:rPr>
              <a:t> BENTHAM (1748-1832)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052736"/>
            <a:ext cx="6922492" cy="5471889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hu-HU" sz="2400" b="1" dirty="0" smtClean="0">
                <a:solidFill>
                  <a:schemeClr val="hlink"/>
                </a:solidFill>
                <a:latin typeface="Trebuchet MS" pitchFamily="34" charset="0"/>
              </a:rPr>
              <a:t>A klasszikus iskola nézeteinek továbbfejlesztése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u-HU" sz="2400" b="1" dirty="0" err="1" smtClean="0">
                <a:solidFill>
                  <a:schemeClr val="hlink"/>
                </a:solidFill>
                <a:latin typeface="Trebuchet MS" pitchFamily="34" charset="0"/>
              </a:rPr>
              <a:t>Utilitárius</a:t>
            </a:r>
            <a:r>
              <a:rPr lang="hu-HU" sz="2400" b="1" dirty="0" smtClean="0">
                <a:solidFill>
                  <a:schemeClr val="hlink"/>
                </a:solidFill>
                <a:latin typeface="Trebuchet MS" pitchFamily="34" charset="0"/>
              </a:rPr>
              <a:t> elvek: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 smtClean="0">
                <a:latin typeface="Trebuchet MS" pitchFamily="34" charset="0"/>
              </a:rPr>
              <a:t>racionális individuum: </a:t>
            </a:r>
            <a:r>
              <a:rPr lang="hu-HU" sz="2400" b="1" dirty="0" smtClean="0">
                <a:latin typeface="Trebuchet MS" pitchFamily="34" charset="0"/>
              </a:rPr>
              <a:t>örömelv</a:t>
            </a:r>
            <a:r>
              <a:rPr lang="hu-HU" sz="2400" dirty="0" smtClean="0">
                <a:latin typeface="Trebuchet MS" pitchFamily="34" charset="0"/>
              </a:rPr>
              <a:t> alapján dönt – előnyök/hátrányok mérlegelése („boldogságkalkulus”)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 smtClean="0">
                <a:latin typeface="Trebuchet MS" pitchFamily="34" charset="0"/>
              </a:rPr>
              <a:t>törvény célja: lehető legtöbbek legnagyobb boldogsága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 smtClean="0">
                <a:latin typeface="Trebuchet MS" pitchFamily="34" charset="0"/>
              </a:rPr>
              <a:t>A büntetés legyen </a:t>
            </a:r>
            <a:r>
              <a:rPr lang="hu-HU" sz="2400" i="1" dirty="0" smtClean="0">
                <a:latin typeface="Trebuchet MS" pitchFamily="34" charset="0"/>
              </a:rPr>
              <a:t>elrettentő:</a:t>
            </a:r>
            <a:r>
              <a:rPr lang="hu-HU" sz="2400" dirty="0" smtClean="0">
                <a:latin typeface="Trebuchet MS" pitchFamily="34" charset="0"/>
              </a:rPr>
              <a:t> a fájdalom haladja meg a bűncselekménnyel elért hasznot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 smtClean="0">
                <a:latin typeface="Trebuchet MS" pitchFamily="34" charset="0"/>
              </a:rPr>
              <a:t>… de legyen </a:t>
            </a:r>
            <a:r>
              <a:rPr lang="hu-HU" sz="2400" i="1" dirty="0" smtClean="0">
                <a:latin typeface="Trebuchet MS" pitchFamily="34" charset="0"/>
              </a:rPr>
              <a:t>humánus</a:t>
            </a:r>
            <a:r>
              <a:rPr lang="hu-HU" sz="2400" dirty="0" smtClean="0">
                <a:latin typeface="Trebuchet MS" pitchFamily="34" charset="0"/>
              </a:rPr>
              <a:t>: csak a szükséges mértékben okozzon fájdalmat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 smtClean="0">
                <a:latin typeface="Trebuchet MS" pitchFamily="34" charset="0"/>
              </a:rPr>
              <a:t> a büntetés elkerülhetetlensége jobban elrettent, mint a büntetés súlya</a:t>
            </a:r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47068" y="1340768"/>
            <a:ext cx="2217420" cy="3141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39775"/>
          </a:xfrm>
        </p:spPr>
        <p:txBody>
          <a:bodyPr/>
          <a:lstStyle/>
          <a:p>
            <a:pPr eaLnBrk="1" hangingPunct="1"/>
            <a:r>
              <a:rPr lang="hu-HU" sz="4000" dirty="0" smtClean="0">
                <a:solidFill>
                  <a:schemeClr val="bg1"/>
                </a:solidFill>
                <a:latin typeface="Trebuchet MS" pitchFamily="34" charset="0"/>
              </a:rPr>
              <a:t>A </a:t>
            </a:r>
            <a:r>
              <a:rPr lang="hu-HU" sz="4000" dirty="0" err="1" smtClean="0">
                <a:solidFill>
                  <a:schemeClr val="bg1"/>
                </a:solidFill>
                <a:latin typeface="Trebuchet MS" pitchFamily="34" charset="0"/>
              </a:rPr>
              <a:t>Panopticon</a:t>
            </a:r>
            <a:r>
              <a:rPr lang="hu-HU" sz="4000" dirty="0" smtClean="0">
                <a:solidFill>
                  <a:schemeClr val="bg1"/>
                </a:solidFill>
                <a:latin typeface="Trebuchet MS" pitchFamily="34" charset="0"/>
              </a:rPr>
              <a:t>, 1785</a:t>
            </a: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268413"/>
            <a:ext cx="2665413" cy="2692400"/>
          </a:xfrm>
        </p:spPr>
      </p:pic>
      <p:pic>
        <p:nvPicPr>
          <p:cNvPr id="1331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4005263"/>
            <a:ext cx="2743200" cy="2592387"/>
          </a:xfrm>
        </p:spPr>
      </p:pic>
      <p:pic>
        <p:nvPicPr>
          <p:cNvPr id="13317" name="Picture 7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1196975"/>
            <a:ext cx="4038600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err="1" smtClean="0">
                <a:solidFill>
                  <a:schemeClr val="bg1"/>
                </a:solidFill>
              </a:rPr>
              <a:t>Alexis</a:t>
            </a:r>
            <a:r>
              <a:rPr lang="hu-HU" sz="3200" b="1" dirty="0" smtClean="0">
                <a:solidFill>
                  <a:schemeClr val="bg1"/>
                </a:solidFill>
              </a:rPr>
              <a:t> de </a:t>
            </a:r>
            <a:r>
              <a:rPr lang="hu-HU" sz="3200" b="1" dirty="0" err="1" smtClean="0">
                <a:solidFill>
                  <a:schemeClr val="bg1"/>
                </a:solidFill>
              </a:rPr>
              <a:t>Tocqueville</a:t>
            </a:r>
            <a:r>
              <a:rPr lang="hu-HU" sz="3200" b="1" dirty="0" smtClean="0">
                <a:solidFill>
                  <a:schemeClr val="bg1"/>
                </a:solidFill>
              </a:rPr>
              <a:t> (1805-1859)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5580112" cy="587727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„</a:t>
            </a:r>
            <a:r>
              <a:rPr lang="hu-HU" sz="2000" b="1" dirty="0" smtClean="0"/>
              <a:t>A teljhatalom … rossz és veszélyes dolog önmagában véve</a:t>
            </a:r>
            <a:r>
              <a:rPr lang="hu-HU" sz="2000" dirty="0" smtClean="0"/>
              <a:t>. Gyakorlása szerintem meghaladja bármely ember erőit, csupán Isten lehet veszély nélkül mindenható, mivel bölcsessége és igazságossága mindig felér hatalmával. </a:t>
            </a:r>
            <a:r>
              <a:rPr lang="hu-HU" sz="2000" b="1" dirty="0" smtClean="0"/>
              <a:t>A földön tehát nincs hatalom, </a:t>
            </a:r>
            <a:r>
              <a:rPr lang="hu-HU" sz="2000" dirty="0" smtClean="0"/>
              <a:t>mely önmagában véve olyan tiszteletre méltó lenne és oly szent jogokkal felruházott, </a:t>
            </a:r>
            <a:r>
              <a:rPr lang="hu-HU" sz="2000" b="1" dirty="0" smtClean="0"/>
              <a:t>hogy hagyhatnám cselekedni ellenőrzés nélkül, és uralkodni korlátozás nélkül</a:t>
            </a:r>
            <a:r>
              <a:rPr lang="hu-HU" sz="2000" dirty="0" smtClean="0"/>
              <a:t>. Amikor azt látom, megadják a korlátlan cselekvés jogát és lehetőségét valamely hatalomnak, hívják azt </a:t>
            </a:r>
            <a:r>
              <a:rPr lang="hu-HU" sz="2000" b="1" dirty="0" smtClean="0"/>
              <a:t>népnek</a:t>
            </a:r>
            <a:r>
              <a:rPr lang="hu-HU" sz="2000" dirty="0" smtClean="0"/>
              <a:t>, vagy </a:t>
            </a:r>
            <a:r>
              <a:rPr lang="hu-HU" sz="2000" b="1" dirty="0" smtClean="0"/>
              <a:t>királynak</a:t>
            </a:r>
            <a:r>
              <a:rPr lang="hu-HU" sz="2000" dirty="0" smtClean="0"/>
              <a:t>, </a:t>
            </a:r>
            <a:r>
              <a:rPr lang="hu-HU" sz="2000" b="1" dirty="0" smtClean="0"/>
              <a:t>demokráciának</a:t>
            </a:r>
            <a:r>
              <a:rPr lang="hu-HU" sz="2000" dirty="0" smtClean="0"/>
              <a:t> vagy </a:t>
            </a:r>
            <a:r>
              <a:rPr lang="hu-HU" sz="2000" b="1" dirty="0" smtClean="0"/>
              <a:t>arisztokráciának</a:t>
            </a:r>
            <a:r>
              <a:rPr lang="hu-HU" sz="2000" dirty="0" smtClean="0"/>
              <a:t>, gyakorolhatják </a:t>
            </a:r>
            <a:r>
              <a:rPr lang="hu-HU" sz="2000" b="1" dirty="0" smtClean="0"/>
              <a:t>monarchiában</a:t>
            </a:r>
            <a:r>
              <a:rPr lang="hu-HU" sz="2000" dirty="0" smtClean="0"/>
              <a:t> vagy </a:t>
            </a:r>
            <a:r>
              <a:rPr lang="hu-HU" sz="2000" b="1" dirty="0" smtClean="0"/>
              <a:t>köztársaságban</a:t>
            </a:r>
            <a:r>
              <a:rPr lang="hu-HU" sz="2000" dirty="0" smtClean="0"/>
              <a:t>, így szólok: Itt a zsarnokság csírája, s elindulok, hogy más törvények alatt éljek.”</a:t>
            </a:r>
            <a:r>
              <a:rPr lang="hu-HU" sz="1600" dirty="0" smtClean="0"/>
              <a:t>   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hu-HU" sz="1600" dirty="0" smtClean="0"/>
              <a:t>A. de </a:t>
            </a:r>
            <a:r>
              <a:rPr lang="hu-HU" sz="1600" dirty="0" err="1" smtClean="0"/>
              <a:t>Tocqueville</a:t>
            </a:r>
            <a:r>
              <a:rPr lang="hu-HU" sz="1600" dirty="0" smtClean="0"/>
              <a:t>. A demokrácia Amerikában. Gondolat 1983. 220. oldal  </a:t>
            </a:r>
          </a:p>
        </p:txBody>
      </p:sp>
      <p:pic>
        <p:nvPicPr>
          <p:cNvPr id="46081" name="Picture 1"/>
          <p:cNvPicPr>
            <a:picLocks noChangeArrowheads="1"/>
          </p:cNvPicPr>
          <p:nvPr/>
        </p:nvPicPr>
        <p:blipFill>
          <a:blip r:embed="rId3" cstate="print"/>
          <a:srcRect l="8455" t="9465" r="11837"/>
          <a:stretch>
            <a:fillRect/>
          </a:stretch>
        </p:blipFill>
        <p:spPr bwMode="auto">
          <a:xfrm>
            <a:off x="5714839" y="1039017"/>
            <a:ext cx="3393665" cy="563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Klasszikus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büntetőjogi iskola hatása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57200" y="5589240"/>
            <a:ext cx="82296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66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5496" y="1308819"/>
            <a:ext cx="9036496" cy="521652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Egységesen</a:t>
            </a:r>
            <a:r>
              <a:rPr lang="en-US" sz="2800" dirty="0" smtClean="0"/>
              <a:t> </a:t>
            </a:r>
            <a:r>
              <a:rPr lang="en-US" sz="2800" dirty="0" err="1" smtClean="0"/>
              <a:t>szabályozott</a:t>
            </a:r>
            <a:r>
              <a:rPr lang="en-US" sz="2800" dirty="0" smtClean="0"/>
              <a:t>, </a:t>
            </a:r>
            <a:r>
              <a:rPr lang="en-US" sz="2800" dirty="0" err="1" smtClean="0"/>
              <a:t>lehet</a:t>
            </a:r>
            <a:r>
              <a:rPr lang="hu-HU" sz="2800" dirty="0" smtClean="0"/>
              <a:t>ő</a:t>
            </a:r>
            <a:r>
              <a:rPr lang="en-US" sz="2800" dirty="0" smtClean="0"/>
              <a:t>leg </a:t>
            </a:r>
            <a:r>
              <a:rPr lang="en-US" sz="2800" b="1" dirty="0" err="1" smtClean="0"/>
              <a:t>kodifikált</a:t>
            </a:r>
            <a:r>
              <a:rPr lang="hu-HU" sz="2800" b="1" dirty="0" smtClean="0"/>
              <a:t> jog</a:t>
            </a:r>
            <a:endParaRPr lang="en-US" sz="2800" b="1" dirty="0" smtClean="0"/>
          </a:p>
          <a:p>
            <a:r>
              <a:rPr lang="en-US" sz="2800" dirty="0" err="1" smtClean="0"/>
              <a:t>Egyén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szabad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választásán</a:t>
            </a:r>
            <a:r>
              <a:rPr lang="en-US" sz="2800" b="1" dirty="0" smtClean="0"/>
              <a:t> </a:t>
            </a:r>
            <a:r>
              <a:rPr lang="en-US" sz="2800" dirty="0" err="1" smtClean="0"/>
              <a:t>alapul</a:t>
            </a:r>
            <a:r>
              <a:rPr lang="en-US" sz="2800" dirty="0" smtClean="0"/>
              <a:t> a b</a:t>
            </a:r>
            <a:r>
              <a:rPr lang="hu-HU" sz="2800" dirty="0" smtClean="0"/>
              <a:t>ű</a:t>
            </a:r>
            <a:r>
              <a:rPr lang="en-US" sz="2800" dirty="0" smtClean="0"/>
              <a:t>n</a:t>
            </a:r>
            <a:r>
              <a:rPr lang="hu-HU" sz="2800" dirty="0" err="1" smtClean="0"/>
              <a:t>ös</a:t>
            </a:r>
            <a:r>
              <a:rPr lang="hu-HU" sz="2800" dirty="0" smtClean="0"/>
              <a:t> magatartás</a:t>
            </a:r>
            <a:endParaRPr lang="en-US" sz="2800" i="1" dirty="0" smtClean="0"/>
          </a:p>
          <a:p>
            <a:r>
              <a:rPr lang="en-US" sz="2800" b="1" dirty="0" err="1" smtClean="0"/>
              <a:t>Humánusabb</a:t>
            </a:r>
            <a:r>
              <a:rPr lang="hu-HU" sz="2800" dirty="0" smtClean="0"/>
              <a:t> büntetőeljárás és büntetés-végrehajtás; humánus büntetések</a:t>
            </a:r>
            <a:endParaRPr lang="en-US" sz="2800" dirty="0" smtClean="0"/>
          </a:p>
          <a:p>
            <a:r>
              <a:rPr lang="hu-HU" sz="2800" b="1" dirty="0" smtClean="0"/>
              <a:t>Átláthatóvá</a:t>
            </a:r>
            <a:r>
              <a:rPr lang="hu-HU" sz="2800" dirty="0" smtClean="0"/>
              <a:t> tette a büntető igazságszolgáltatás működését</a:t>
            </a:r>
          </a:p>
          <a:p>
            <a:r>
              <a:rPr lang="hu-HU" sz="2800" b="1" dirty="0" smtClean="0"/>
              <a:t>Korlátozta </a:t>
            </a:r>
            <a:r>
              <a:rPr lang="hu-HU" sz="2800" dirty="0" smtClean="0"/>
              <a:t>a bíró diszkrecionális </a:t>
            </a:r>
            <a:r>
              <a:rPr lang="hu-HU" sz="2800" b="1" dirty="0" smtClean="0"/>
              <a:t>hatalmát</a:t>
            </a:r>
          </a:p>
          <a:p>
            <a:r>
              <a:rPr lang="en-US" sz="2800" b="1" dirty="0" smtClean="0"/>
              <a:t>T</a:t>
            </a:r>
            <a:r>
              <a:rPr lang="hu-HU" sz="2800" b="1" dirty="0" smtClean="0"/>
              <a:t>örvény előtti </a:t>
            </a:r>
            <a:r>
              <a:rPr lang="en-US" sz="2800" b="1" dirty="0" err="1" smtClean="0"/>
              <a:t>egyenlőség</a:t>
            </a:r>
            <a:r>
              <a:rPr lang="hu-HU" sz="2800" b="1" dirty="0" smtClean="0"/>
              <a:t> </a:t>
            </a:r>
          </a:p>
          <a:p>
            <a:r>
              <a:rPr lang="hu-HU" sz="2800" b="1" dirty="0" smtClean="0"/>
              <a:t>Büntetőjogi alapelvek </a:t>
            </a:r>
            <a:r>
              <a:rPr lang="hu-HU" sz="2800" dirty="0" smtClean="0"/>
              <a:t>(a jog uralma; a felelősség; a bűnösség; </a:t>
            </a:r>
            <a:r>
              <a:rPr lang="hu-HU" sz="2800" dirty="0" err="1" smtClean="0"/>
              <a:t>nullum</a:t>
            </a:r>
            <a:r>
              <a:rPr lang="hu-HU" sz="2800" dirty="0" smtClean="0"/>
              <a:t> </a:t>
            </a:r>
            <a:r>
              <a:rPr lang="hu-HU" sz="2800" dirty="0" err="1" smtClean="0"/>
              <a:t>crimen</a:t>
            </a:r>
            <a:r>
              <a:rPr lang="hu-HU" sz="2800" dirty="0" smtClean="0"/>
              <a:t>, nulla </a:t>
            </a:r>
            <a:r>
              <a:rPr lang="hu-HU" sz="2800" dirty="0" err="1" smtClean="0"/>
              <a:t>poena</a:t>
            </a:r>
            <a:r>
              <a:rPr lang="hu-HU" sz="2800" dirty="0" smtClean="0"/>
              <a:t>, stb.)</a:t>
            </a:r>
            <a:endParaRPr lang="en-US" sz="2800" dirty="0" smtClean="0"/>
          </a:p>
          <a:p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68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 dirty="0" smtClean="0">
                <a:solidFill>
                  <a:schemeClr val="bg2"/>
                </a:solidFill>
                <a:latin typeface="Trebuchet MS" pitchFamily="34" charset="0"/>
              </a:rPr>
              <a:t>A büntetőjog garanciális alapelvei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688" y="1340693"/>
            <a:ext cx="8686800" cy="54006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hu-HU" dirty="0" smtClean="0">
                <a:latin typeface="+mj-lt"/>
              </a:rPr>
              <a:t>ÍROTT BÜNTETŐ TÖRVÉNYKÖNYVEK</a:t>
            </a:r>
          </a:p>
          <a:p>
            <a:pPr lvl="1">
              <a:spcBef>
                <a:spcPts val="0"/>
              </a:spcBef>
            </a:pPr>
            <a:r>
              <a:rPr lang="hu-HU" i="1" dirty="0" smtClean="0">
                <a:latin typeface="+mj-lt"/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  <a:latin typeface="+mj-lt"/>
              </a:rPr>
              <a:t>Nullum</a:t>
            </a:r>
            <a:r>
              <a:rPr lang="hu-HU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  <a:latin typeface="+mj-lt"/>
              </a:rPr>
              <a:t>crimen</a:t>
            </a:r>
            <a:r>
              <a:rPr lang="hu-HU" i="1" dirty="0" smtClean="0">
                <a:solidFill>
                  <a:srgbClr val="FF0000"/>
                </a:solidFill>
                <a:latin typeface="+mj-lt"/>
              </a:rPr>
              <a:t> sine lege </a:t>
            </a:r>
            <a:r>
              <a:rPr lang="hu-HU" i="1" dirty="0" smtClean="0">
                <a:latin typeface="+mj-lt"/>
              </a:rPr>
              <a:t>(„nincs bűncselekmény törvény nélkül”)</a:t>
            </a:r>
          </a:p>
          <a:p>
            <a:pPr lvl="1">
              <a:spcBef>
                <a:spcPts val="0"/>
              </a:spcBef>
            </a:pPr>
            <a:r>
              <a:rPr lang="hu-HU" i="1" dirty="0" smtClean="0">
                <a:latin typeface="+mj-lt"/>
              </a:rPr>
              <a:t> </a:t>
            </a:r>
            <a:r>
              <a:rPr lang="hu-HU" i="1" dirty="0" smtClean="0">
                <a:solidFill>
                  <a:srgbClr val="FF0000"/>
                </a:solidFill>
                <a:latin typeface="+mj-lt"/>
              </a:rPr>
              <a:t>Nulla </a:t>
            </a:r>
            <a:r>
              <a:rPr lang="hu-HU" i="1" dirty="0" err="1" smtClean="0">
                <a:solidFill>
                  <a:srgbClr val="FF0000"/>
                </a:solidFill>
                <a:latin typeface="+mj-lt"/>
              </a:rPr>
              <a:t>poena</a:t>
            </a:r>
            <a:r>
              <a:rPr lang="hu-HU" i="1" dirty="0" smtClean="0">
                <a:solidFill>
                  <a:srgbClr val="FF0000"/>
                </a:solidFill>
                <a:latin typeface="+mj-lt"/>
              </a:rPr>
              <a:t> sine lege </a:t>
            </a:r>
            <a:r>
              <a:rPr lang="hu-HU" i="1" dirty="0" smtClean="0">
                <a:latin typeface="+mj-lt"/>
              </a:rPr>
              <a:t>(„nincs  büntetés törvény nélkül”)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à"/>
            </a:pPr>
            <a:r>
              <a:rPr lang="hu-HU" dirty="0" smtClean="0">
                <a:latin typeface="+mj-lt"/>
                <a:sym typeface="Wingdings" pitchFamily="2" charset="2"/>
              </a:rPr>
              <a:t> bírói diszkrecionális jogkör korlátozása</a:t>
            </a:r>
          </a:p>
          <a:p>
            <a:pPr eaLnBrk="1" hangingPunct="1">
              <a:spcBef>
                <a:spcPts val="0"/>
              </a:spcBef>
            </a:pPr>
            <a:r>
              <a:rPr lang="hu-HU" dirty="0" smtClean="0">
                <a:latin typeface="+mj-lt"/>
              </a:rPr>
              <a:t>A BÜNTETÉS</a:t>
            </a:r>
          </a:p>
          <a:p>
            <a:pPr lvl="1" eaLnBrk="1" hangingPunct="1">
              <a:spcBef>
                <a:spcPts val="0"/>
              </a:spcBef>
            </a:pPr>
            <a:r>
              <a:rPr lang="hu-HU" dirty="0" smtClean="0">
                <a:latin typeface="+mj-lt"/>
              </a:rPr>
              <a:t>igazodjon a tett súlyához </a:t>
            </a:r>
            <a:r>
              <a:rPr lang="hu-HU" i="1" dirty="0" smtClean="0">
                <a:latin typeface="+mj-lt"/>
                <a:sym typeface="Wingdings" pitchFamily="2" charset="2"/>
              </a:rPr>
              <a:t> </a:t>
            </a:r>
            <a:r>
              <a:rPr lang="hu-HU" i="1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proporcionalitás</a:t>
            </a:r>
            <a:endParaRPr lang="hu-HU" i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</a:pPr>
            <a:r>
              <a:rPr lang="hu-HU" dirty="0" smtClean="0">
                <a:latin typeface="+mj-lt"/>
                <a:sym typeface="Wingdings" pitchFamily="2" charset="2"/>
              </a:rPr>
              <a:t>legyen </a:t>
            </a:r>
            <a:r>
              <a:rPr lang="hu-HU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humánus</a:t>
            </a:r>
            <a:r>
              <a:rPr lang="hu-HU" dirty="0" smtClean="0">
                <a:latin typeface="+mj-lt"/>
                <a:sym typeface="Wingdings" pitchFamily="2" charset="2"/>
              </a:rPr>
              <a:t>: halálbüntetés és kínzások eltörlése</a:t>
            </a:r>
            <a:endParaRPr lang="hu-HU" i="1" dirty="0" smtClean="0">
              <a:latin typeface="+mj-lt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</a:pPr>
            <a:r>
              <a:rPr lang="hu-HU" dirty="0" smtClean="0">
                <a:latin typeface="+mj-lt"/>
                <a:sym typeface="Wingdings" pitchFamily="2" charset="2"/>
              </a:rPr>
              <a:t>legyen gyors és biztos </a:t>
            </a:r>
            <a:r>
              <a:rPr lang="hu-HU" i="1" dirty="0" smtClean="0">
                <a:latin typeface="+mj-lt"/>
                <a:sym typeface="Wingdings" pitchFamily="2" charset="2"/>
              </a:rPr>
              <a:t> </a:t>
            </a:r>
            <a:r>
              <a:rPr lang="hu-HU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elkerülhetetlenség</a:t>
            </a:r>
            <a:r>
              <a:rPr lang="hu-HU" i="1" dirty="0" smtClean="0">
                <a:latin typeface="+mj-lt"/>
                <a:sym typeface="Wingdings" pitchFamily="2" charset="2"/>
              </a:rPr>
              <a:t> = hatékonyság &gt;&gt; </a:t>
            </a:r>
            <a:r>
              <a:rPr lang="hu-HU" dirty="0" smtClean="0">
                <a:latin typeface="+mj-lt"/>
                <a:sym typeface="Wingdings" pitchFamily="2" charset="2"/>
              </a:rPr>
              <a:t>GENERÁLIS PREVENCIÓ</a:t>
            </a:r>
            <a:endParaRPr lang="hu-HU" i="1" dirty="0" smtClean="0">
              <a:latin typeface="+mj-lt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</a:pPr>
            <a:r>
              <a:rPr lang="hu-HU" dirty="0" smtClean="0">
                <a:latin typeface="+mj-lt"/>
                <a:sym typeface="Wingdings" pitchFamily="2" charset="2"/>
              </a:rPr>
              <a:t>elsődleges funkciója: </a:t>
            </a:r>
            <a:r>
              <a:rPr lang="hu-HU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MEGTORLÁS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None/>
            </a:pPr>
            <a:endParaRPr lang="hu-HU" i="1" dirty="0" smtClean="0">
              <a:latin typeface="+mj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Magyarország, XVIII. század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bec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628800"/>
            <a:ext cx="7345362" cy="4033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Magyarország társadalma a 18. században</a:t>
            </a:r>
            <a:endParaRPr lang="hu-HU" sz="3600" b="1" dirty="0">
              <a:solidFill>
                <a:schemeClr val="bg1"/>
              </a:solidFill>
            </a:endParaRPr>
          </a:p>
        </p:txBody>
      </p:sp>
      <p:pic>
        <p:nvPicPr>
          <p:cNvPr id="107522" name="Picture 2" descr="http://player.slideplayer.hu/8/2066137/data/images/im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473905" cy="530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Felvilágosult abszolutizmus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67544" y="1556792"/>
            <a:ext cx="8229600" cy="5157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Felvilágosult abszolutizmusok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Modernizáció a politikai berendezkedés megváltoztatása nélkül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közteherviselés kezdetei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Ipartámogatás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Vallási türelem, az egyházak visszaszorítása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közigazgatás korszerűsítése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Iskolaügy, műveltségterjesztés (pl. francia felvilágosult tudósok meghívása udvarukba)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Felülről, rendeletekkel végrehajtott átalakítások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hu-HU" dirty="0" smtClean="0"/>
              <a:t> A felvilágosodás hívei elsősorban </a:t>
            </a:r>
            <a:r>
              <a:rPr lang="hu-HU" b="1" dirty="0" smtClean="0"/>
              <a:t>köznemesek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 (</a:t>
            </a:r>
            <a:r>
              <a:rPr lang="hu-HU" dirty="0" smtClean="0"/>
              <a:t>rendi kiváltságok megtartása; felvilágosodás eszméinek a nemességre vonatkoztatása)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 a felvilágosodás eszméiből a Voltaire-i  </a:t>
            </a:r>
            <a:r>
              <a:rPr lang="hu-HU" b="1" dirty="0" smtClean="0"/>
              <a:t>egyházpolitika és a vallási türelem </a:t>
            </a:r>
            <a:r>
              <a:rPr lang="hu-HU" dirty="0" smtClean="0"/>
              <a:t>nem ellenkezett a nemesi mézetekkel (a katolikus egyház a Habsburg-dinasztia feltétlen híve volt)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 </a:t>
            </a:r>
            <a:r>
              <a:rPr lang="hu-HU" b="1" dirty="0" smtClean="0"/>
              <a:t>megkésettség</a:t>
            </a:r>
            <a:r>
              <a:rPr lang="hu-HU" dirty="0" smtClean="0"/>
              <a:t> érzése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 az </a:t>
            </a:r>
            <a:r>
              <a:rPr lang="hu-HU" b="1" dirty="0" smtClean="0"/>
              <a:t>újítás</a:t>
            </a:r>
            <a:r>
              <a:rPr lang="hu-HU" dirty="0" smtClean="0"/>
              <a:t> igénye</a:t>
            </a:r>
          </a:p>
          <a:p>
            <a:pPr>
              <a:lnSpc>
                <a:spcPct val="110000"/>
              </a:lnSpc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magyar felvilágosodás</a:t>
            </a:r>
            <a:endParaRPr lang="hu-HU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52358-F34B-475D-BBF4-021E143580CC}" type="slidenum">
              <a:rPr lang="hu-H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428625" y="4214813"/>
            <a:ext cx="8286750" cy="71437"/>
          </a:xfrm>
          <a:prstGeom prst="straightConnector1">
            <a:avLst/>
          </a:prstGeom>
          <a:ln w="47625" cmpd="sng">
            <a:solidFill>
              <a:srgbClr val="0000CC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5400000">
            <a:off x="3570288" y="3714750"/>
            <a:ext cx="1430338" cy="158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rot="5400000" flipH="1" flipV="1">
            <a:off x="366713" y="3722688"/>
            <a:ext cx="1411287" cy="158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rot="5400000" flipH="1" flipV="1">
            <a:off x="6653213" y="3651250"/>
            <a:ext cx="1411288" cy="158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Szövegdoboz 17"/>
          <p:cNvSpPr txBox="1">
            <a:spLocks noChangeArrowheads="1"/>
          </p:cNvSpPr>
          <p:nvPr/>
        </p:nvSpPr>
        <p:spPr bwMode="auto">
          <a:xfrm>
            <a:off x="142875" y="1857375"/>
            <a:ext cx="212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/>
              <a:t>Nyugat római</a:t>
            </a:r>
            <a:br>
              <a:rPr lang="hu-HU" sz="2400" b="1"/>
            </a:br>
            <a:r>
              <a:rPr lang="hu-HU" sz="2400" b="1"/>
              <a:t>birodalom bukása</a:t>
            </a:r>
          </a:p>
        </p:txBody>
      </p:sp>
      <p:sp>
        <p:nvSpPr>
          <p:cNvPr id="5128" name="Szövegdoboz 18"/>
          <p:cNvSpPr txBox="1">
            <a:spLocks noChangeArrowheads="1"/>
          </p:cNvSpPr>
          <p:nvPr/>
        </p:nvSpPr>
        <p:spPr bwMode="auto">
          <a:xfrm>
            <a:off x="3143250" y="1857375"/>
            <a:ext cx="2408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 dirty="0" smtClean="0"/>
              <a:t>Centralizáció </a:t>
            </a:r>
            <a:r>
              <a:rPr lang="hu-HU" sz="2400" b="1" dirty="0"/>
              <a:t>megerősödése</a:t>
            </a:r>
          </a:p>
          <a:p>
            <a:pPr algn="ctr"/>
            <a:r>
              <a:rPr lang="hu-HU" sz="2400" b="1" dirty="0"/>
              <a:t>15-16. század</a:t>
            </a:r>
          </a:p>
        </p:txBody>
      </p:sp>
      <p:sp>
        <p:nvSpPr>
          <p:cNvPr id="5129" name="Szövegdoboz 19"/>
          <p:cNvSpPr txBox="1">
            <a:spLocks noChangeArrowheads="1"/>
          </p:cNvSpPr>
          <p:nvPr/>
        </p:nvSpPr>
        <p:spPr bwMode="auto">
          <a:xfrm>
            <a:off x="6286500" y="207168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 dirty="0"/>
              <a:t>19. </a:t>
            </a:r>
            <a:r>
              <a:rPr lang="hu-HU" sz="2400" b="1" dirty="0" smtClean="0"/>
              <a:t>század </a:t>
            </a:r>
            <a:r>
              <a:rPr lang="hu-HU" sz="2400" b="1" dirty="0"/>
              <a:t>vége</a:t>
            </a:r>
          </a:p>
          <a:p>
            <a:pPr algn="ctr"/>
            <a:r>
              <a:rPr lang="hu-HU" sz="2400" b="1" dirty="0"/>
              <a:t>20. </a:t>
            </a:r>
            <a:r>
              <a:rPr lang="hu-HU" sz="2400" b="1" dirty="0" smtClean="0"/>
              <a:t>század </a:t>
            </a:r>
            <a:r>
              <a:rPr lang="hu-HU" sz="2400" b="1" dirty="0"/>
              <a:t>eleje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flipV="1">
            <a:off x="1285875" y="3714750"/>
            <a:ext cx="5284788" cy="0"/>
          </a:xfrm>
          <a:prstGeom prst="straightConnector1">
            <a:avLst/>
          </a:prstGeom>
          <a:ln w="34925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Szövegdoboz 22"/>
          <p:cNvSpPr txBox="1">
            <a:spLocks noChangeArrowheads="1"/>
          </p:cNvSpPr>
          <p:nvPr/>
        </p:nvSpPr>
        <p:spPr bwMode="auto">
          <a:xfrm>
            <a:off x="1285875" y="3049141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dirty="0"/>
              <a:t>Partikuláris jogok érvényesülése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 flipV="1">
            <a:off x="3786188" y="5229200"/>
            <a:ext cx="49291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églalap 29"/>
          <p:cNvSpPr/>
          <p:nvPr/>
        </p:nvSpPr>
        <p:spPr>
          <a:xfrm>
            <a:off x="3786188" y="3714750"/>
            <a:ext cx="2214562" cy="1357313"/>
          </a:xfrm>
          <a:prstGeom prst="rect">
            <a:avLst/>
          </a:prstGeom>
          <a:solidFill>
            <a:schemeClr val="bg1">
              <a:lumMod val="75000"/>
              <a:alpha val="42000"/>
            </a:schemeClr>
          </a:solidFill>
          <a:ln>
            <a:solidFill>
              <a:schemeClr val="bg1">
                <a:lumMod val="7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>
                <a:solidFill>
                  <a:schemeClr val="tx1"/>
                </a:solidFill>
              </a:rPr>
              <a:t>Partikuláris és központi jog párhuzamos érvényesülése</a:t>
            </a: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25" cy="8572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/>
                </a:solidFill>
                <a:latin typeface="+mn-lt"/>
              </a:rPr>
              <a:t>A büntetőjog fejlődésének jellemzői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57200" y="5653697"/>
            <a:ext cx="84352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6000" dirty="0"/>
          </a:p>
        </p:txBody>
      </p:sp>
      <p:sp>
        <p:nvSpPr>
          <p:cNvPr id="5133" name="Szövegdoboz 25"/>
          <p:cNvSpPr txBox="1">
            <a:spLocks noChangeArrowheads="1"/>
          </p:cNvSpPr>
          <p:nvPr/>
        </p:nvSpPr>
        <p:spPr bwMode="auto">
          <a:xfrm>
            <a:off x="4427984" y="5282977"/>
            <a:ext cx="40650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/>
              <a:t>Jogegységesítés 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és </a:t>
            </a:r>
            <a:r>
              <a:rPr lang="hu-HU" sz="2800" b="1" dirty="0"/>
              <a:t>kodifikáció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557360" y="144001"/>
            <a:ext cx="4734720" cy="980743"/>
          </a:xfrm>
          <a:prstGeom prst="roundRect">
            <a:avLst>
              <a:gd name="adj" fmla="val 144"/>
            </a:avLst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hu-HU" altLang="hu-H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Szabadkőművesek</a:t>
            </a:r>
            <a:endParaRPr lang="en-GB" altLang="hu-HU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60640" y="4738106"/>
            <a:ext cx="8425440" cy="193125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hu-HU" altLang="hu-HU" sz="2900" dirty="0">
                <a:solidFill>
                  <a:srgbClr val="000000"/>
                </a:solidFill>
              </a:rPr>
              <a:t>A páholyok terjedése hozzájárult a felvilágosodás terjedéséhez</a:t>
            </a:r>
            <a:endParaRPr lang="en-GB" altLang="hu-HU" sz="2900" dirty="0">
              <a:solidFill>
                <a:srgbClr val="000000"/>
              </a:solidFill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67544" y="1286057"/>
            <a:ext cx="4767840" cy="163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hu-HU" altLang="hu-HU" sz="2200" dirty="0">
                <a:solidFill>
                  <a:srgbClr val="000000"/>
                </a:solidFill>
              </a:rPr>
              <a:t>Angliában jött létre az első szabadkőműves csoport( 1717), a század végére egész Európát behálózták szervezeteik</a:t>
            </a:r>
            <a:endParaRPr lang="en-GB" altLang="hu-HU" sz="2200" dirty="0">
              <a:solidFill>
                <a:srgbClr val="00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694561" y="6041435"/>
            <a:ext cx="164160" cy="393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 alt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6105" y="1296714"/>
            <a:ext cx="313039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335952"/>
            <a:ext cx="7200800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hu-HU" altLang="hu-HU" sz="2400" dirty="0">
                <a:solidFill>
                  <a:srgbClr val="0000CC"/>
                </a:solidFill>
              </a:rPr>
              <a:t>Jelszavai: „</a:t>
            </a:r>
            <a:r>
              <a:rPr lang="hu-HU" altLang="hu-HU" sz="2400" dirty="0" err="1">
                <a:solidFill>
                  <a:srgbClr val="0000CC"/>
                </a:solidFill>
              </a:rPr>
              <a:t>szabadság-egyenlőség-testvériség</a:t>
            </a:r>
            <a:r>
              <a:rPr lang="hu-HU" altLang="hu-HU" sz="2400" dirty="0">
                <a:solidFill>
                  <a:srgbClr val="0000CC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ww.gyoriszalon.hu/uploads/images/Gallery/vegyes/2015/20151214_korzo/magyar-jakobinus-mozgalom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643" y="157688"/>
            <a:ext cx="4474845" cy="6583680"/>
          </a:xfrm>
          <a:prstGeom prst="rect">
            <a:avLst/>
          </a:prstGeom>
          <a:noFill/>
        </p:spPr>
      </p:pic>
      <p:pic>
        <p:nvPicPr>
          <p:cNvPr id="8" name="Picture 4" descr="mart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1649" y="1600200"/>
            <a:ext cx="3196255" cy="3912657"/>
          </a:xfrm>
          <a:prstGeom prst="rect">
            <a:avLst/>
          </a:prstGeom>
          <a:noFill/>
          <a:ln/>
        </p:spPr>
      </p:pic>
      <p:sp>
        <p:nvSpPr>
          <p:cNvPr id="10" name="Cím 2"/>
          <p:cNvSpPr txBox="1">
            <a:spLocks/>
          </p:cNvSpPr>
          <p:nvPr/>
        </p:nvSpPr>
        <p:spPr>
          <a:xfrm>
            <a:off x="673224" y="116632"/>
            <a:ext cx="3250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Martinovics Ignác </a:t>
            </a:r>
            <a:b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(1755-1795)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5"/>
          <p:cNvSpPr txBox="1">
            <a:spLocks/>
          </p:cNvSpPr>
          <p:nvPr/>
        </p:nvSpPr>
        <p:spPr>
          <a:xfrm>
            <a:off x="395536" y="5733256"/>
            <a:ext cx="8496945" cy="1052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1795-ben kivégzik a vérmezőn Martinovicsot és a 4 igazgatót, többen börtönbe kerülnek (pl.: Kazinczy)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ím 2"/>
          <p:cNvSpPr txBox="1">
            <a:spLocks/>
          </p:cNvSpPr>
          <p:nvPr/>
        </p:nvSpPr>
        <p:spPr>
          <a:xfrm>
            <a:off x="755577" y="116632"/>
            <a:ext cx="741682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magyar jakobinus mozgalom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Kapcsolódó kép"/>
          <p:cNvPicPr>
            <a:picLocks noChangeAspect="1" noChangeArrowheads="1"/>
          </p:cNvPicPr>
          <p:nvPr/>
        </p:nvPicPr>
        <p:blipFill>
          <a:blip r:embed="rId3" cstate="print"/>
          <a:srcRect t="35458" r="25823" b="14389"/>
          <a:stretch>
            <a:fillRect/>
          </a:stretch>
        </p:blipFill>
        <p:spPr bwMode="auto">
          <a:xfrm>
            <a:off x="107504" y="1340768"/>
            <a:ext cx="8799237" cy="4462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54461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2400" dirty="0" smtClean="0"/>
              <a:t>A 17-18. </a:t>
            </a:r>
            <a:r>
              <a:rPr lang="hu-HU" sz="2400" dirty="0" err="1" smtClean="0"/>
              <a:t>szd</a:t>
            </a:r>
            <a:r>
              <a:rPr lang="hu-HU" sz="2400" dirty="0" smtClean="0"/>
              <a:t> az abszolutizmus kora </a:t>
            </a:r>
          </a:p>
          <a:p>
            <a:r>
              <a:rPr lang="hu-HU" sz="2400" dirty="0" smtClean="0"/>
              <a:t>a királyi hatalom kiteljesedése, </a:t>
            </a:r>
          </a:p>
          <a:p>
            <a:r>
              <a:rPr lang="hu-HU" sz="2400" dirty="0" smtClean="0"/>
              <a:t>intenzív államépítés, </a:t>
            </a:r>
          </a:p>
          <a:p>
            <a:r>
              <a:rPr lang="hu-HU" sz="2400" dirty="0" smtClean="0"/>
              <a:t>a királyi hatalom korlátlanságát valló ideológia kora</a:t>
            </a:r>
          </a:p>
          <a:p>
            <a:pPr lvl="1"/>
            <a:r>
              <a:rPr lang="hu-HU" sz="2000" dirty="0" smtClean="0"/>
              <a:t>A felvilágosult abszolutizmus, a francia felvilágosodás hatása alatt álló abszolutista kísérletek (II. Frigyes, Nagy Katalin, II. József)</a:t>
            </a:r>
          </a:p>
          <a:p>
            <a:r>
              <a:rPr lang="hu-HU" sz="2400" b="1" dirty="0" smtClean="0"/>
              <a:t>1790-1795</a:t>
            </a:r>
            <a:r>
              <a:rPr lang="hu-HU" sz="2400" dirty="0" smtClean="0"/>
              <a:t>: az átmenet kora</a:t>
            </a:r>
          </a:p>
          <a:p>
            <a:pPr lvl="1"/>
            <a:r>
              <a:rPr lang="hu-HU" sz="2000" dirty="0" smtClean="0"/>
              <a:t>1790-1791: a felvilágosodás radikálisabb eszméinek terjedése, átfogó reformtervek</a:t>
            </a:r>
          </a:p>
          <a:p>
            <a:pPr lvl="1"/>
            <a:r>
              <a:rPr lang="hu-HU" sz="2000" dirty="0" smtClean="0"/>
              <a:t>1791-92: a rendi alkotmány megerősítése, </a:t>
            </a:r>
            <a:r>
              <a:rPr lang="hu-HU" sz="2000" dirty="0" err="1" smtClean="0"/>
              <a:t>reformelőkészületek</a:t>
            </a:r>
            <a:endParaRPr lang="hu-HU" sz="2000" dirty="0" smtClean="0"/>
          </a:p>
          <a:p>
            <a:pPr lvl="1"/>
            <a:r>
              <a:rPr lang="hu-HU" sz="2000" dirty="0" smtClean="0"/>
              <a:t> 92-94: a francia forradalom radikalizálódása</a:t>
            </a:r>
          </a:p>
          <a:p>
            <a:pPr lvl="1"/>
            <a:r>
              <a:rPr lang="hu-HU" sz="2000" dirty="0" smtClean="0"/>
              <a:t>94-95: jakobinus per, rendőrállami intézkedések</a:t>
            </a:r>
          </a:p>
          <a:p>
            <a:pPr lvl="1"/>
            <a:r>
              <a:rPr lang="hu-HU" sz="2000" dirty="0" smtClean="0"/>
              <a:t>1796-tól </a:t>
            </a:r>
            <a:r>
              <a:rPr lang="hu-HU" sz="2000" dirty="0" err="1" smtClean="0"/>
              <a:t>fokpozatos</a:t>
            </a:r>
            <a:r>
              <a:rPr lang="hu-HU" sz="2000" dirty="0" smtClean="0"/>
              <a:t> konszolidáció a rendi alkotmány „másodvirágzása”</a:t>
            </a:r>
          </a:p>
          <a:p>
            <a:r>
              <a:rPr lang="hu-HU" sz="2400" b="1" dirty="0" smtClean="0"/>
              <a:t>1823-25: nemzeti ellenállás</a:t>
            </a:r>
          </a:p>
          <a:p>
            <a:r>
              <a:rPr lang="hu-HU" sz="2400" b="1" dirty="0" smtClean="0"/>
              <a:t>1825-30: a reformkor nyitánya </a:t>
            </a:r>
            <a:r>
              <a:rPr lang="hu-HU" sz="2400" b="1" dirty="0" smtClean="0">
                <a:sym typeface="Wingdings" pitchFamily="2" charset="2"/>
              </a:rPr>
              <a:t> rendszeres bizottsági munkálatok</a:t>
            </a:r>
            <a:r>
              <a:rPr lang="hu-HU" sz="2400" b="1" dirty="0" smtClean="0"/>
              <a:t> </a:t>
            </a:r>
          </a:p>
          <a:p>
            <a:r>
              <a:rPr lang="hu-HU" sz="2400" dirty="0" smtClean="0"/>
              <a:t>A 19. </a:t>
            </a:r>
            <a:r>
              <a:rPr lang="hu-HU" sz="2400" dirty="0" err="1" smtClean="0"/>
              <a:t>szd</a:t>
            </a:r>
            <a:r>
              <a:rPr lang="hu-HU" sz="2400" dirty="0" smtClean="0"/>
              <a:t>. első felében: </a:t>
            </a:r>
            <a:r>
              <a:rPr lang="hu-HU" sz="2400" b="1" dirty="0" smtClean="0"/>
              <a:t>az ideológiák megjelenése</a:t>
            </a:r>
          </a:p>
          <a:p>
            <a:pPr lvl="1"/>
            <a:r>
              <a:rPr lang="hu-HU" sz="2000" dirty="0" smtClean="0"/>
              <a:t>A „rendi paradigmát” felváltja a „liberális paradigma” (</a:t>
            </a:r>
            <a:r>
              <a:rPr lang="hu-HU" sz="2000" dirty="0" err="1" smtClean="0"/>
              <a:t>Schlett</a:t>
            </a:r>
            <a:r>
              <a:rPr lang="hu-HU" sz="2000" dirty="0" smtClean="0"/>
              <a:t> István)</a:t>
            </a:r>
          </a:p>
          <a:p>
            <a:pPr lvl="1"/>
            <a:r>
              <a:rPr lang="hu-HU" sz="2000" dirty="0" smtClean="0"/>
              <a:t> a </a:t>
            </a:r>
            <a:r>
              <a:rPr lang="hu-HU" sz="2000" dirty="0" err="1" smtClean="0"/>
              <a:t>hagynományos</a:t>
            </a:r>
            <a:r>
              <a:rPr lang="hu-HU" sz="2000" dirty="0" smtClean="0"/>
              <a:t> „politikai nyelveket” (</a:t>
            </a:r>
            <a:r>
              <a:rPr lang="hu-HU" sz="2000" dirty="0" err="1" smtClean="0"/>
              <a:t>republikanizmus</a:t>
            </a:r>
            <a:r>
              <a:rPr lang="hu-HU" sz="2000" dirty="0" smtClean="0"/>
              <a:t>, felvilágosult politika, úri alkotmány) felváltják a liberális, </a:t>
            </a:r>
            <a:r>
              <a:rPr lang="hu-HU" sz="2000" dirty="0" err="1" smtClean="0"/>
              <a:t>konzervítv</a:t>
            </a:r>
            <a:r>
              <a:rPr lang="hu-HU" sz="2000" dirty="0" smtClean="0"/>
              <a:t>, nacionalista, szocialista nyelvek (Takács József)</a:t>
            </a:r>
          </a:p>
          <a:p>
            <a:pPr>
              <a:buNone/>
            </a:pP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 polgári átalakulás kezdetei </a:t>
            </a:r>
            <a:r>
              <a:rPr lang="hu-HU" sz="2800" dirty="0" err="1" smtClean="0">
                <a:solidFill>
                  <a:schemeClr val="bg1"/>
                </a:solidFill>
              </a:rPr>
              <a:t>Mo-on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br>
              <a:rPr lang="hu-HU" sz="2800" dirty="0" smtClean="0">
                <a:solidFill>
                  <a:schemeClr val="bg1"/>
                </a:solidFill>
              </a:rPr>
            </a:br>
            <a:r>
              <a:rPr lang="hu-HU" sz="2800" dirty="0" smtClean="0">
                <a:solidFill>
                  <a:schemeClr val="bg1"/>
                </a:solidFill>
              </a:rPr>
              <a:t>A politikai gondolkodás változásai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Előzmények és utóhatások</a:t>
            </a:r>
            <a:endParaRPr lang="hu-HU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251520" y="692696"/>
          <a:ext cx="2448272" cy="864096"/>
        </p:xfrm>
        <a:graphic>
          <a:graphicData uri="http://schemas.openxmlformats.org/drawingml/2006/table">
            <a:tbl>
              <a:tblPr/>
              <a:tblGrid>
                <a:gridCol w="1092535"/>
                <a:gridCol w="1355737"/>
              </a:tblGrid>
              <a:tr h="193271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114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Sir </a:t>
                      </a:r>
                      <a:r>
                        <a:rPr lang="hu-HU" sz="1200" b="1" i="1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Francis </a:t>
                      </a:r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Bacon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Descartes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8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Instauratio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Magna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Filozófiai írások, avagy értekezés a módszerről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179512" y="1844824"/>
          <a:ext cx="7776864" cy="1501117"/>
        </p:xfrm>
        <a:graphic>
          <a:graphicData uri="http://schemas.openxmlformats.org/drawingml/2006/table">
            <a:tbl>
              <a:tblPr/>
              <a:tblGrid>
                <a:gridCol w="830283"/>
                <a:gridCol w="819013"/>
                <a:gridCol w="798976"/>
                <a:gridCol w="720080"/>
                <a:gridCol w="864096"/>
                <a:gridCol w="1029403"/>
                <a:gridCol w="819013"/>
                <a:gridCol w="887264"/>
                <a:gridCol w="1008736"/>
              </a:tblGrid>
              <a:tr h="152597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1733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1748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1762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1764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1776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1767-87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1790-1795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1793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1795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198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Voltaire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Montesquieu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Rousseau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Beccaria</a:t>
                      </a:r>
                      <a:endParaRPr lang="hu-HU" sz="1200" b="1" i="1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Bentham</a:t>
                      </a:r>
                      <a:endParaRPr lang="hu-HU" sz="1200" b="1" i="1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Mária Tezéria, </a:t>
                      </a:r>
                      <a:endParaRPr lang="hu-HU" sz="1200" b="1" i="1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t"/>
                      <a:r>
                        <a:rPr lang="fi-FI" sz="1200" b="1" i="1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II</a:t>
                      </a:r>
                      <a:r>
                        <a:rPr lang="fi-FI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 Katalin, </a:t>
                      </a:r>
                      <a:endParaRPr lang="hu-HU" sz="1200" b="1" i="1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t"/>
                      <a:r>
                        <a:rPr lang="fi-FI" sz="1200" b="1" i="1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II</a:t>
                      </a:r>
                      <a:r>
                        <a:rPr lang="fi-FI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 József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Martinovics</a:t>
                      </a:r>
                    </a:p>
                    <a:p>
                      <a:pPr algn="ctr" fontAlgn="t"/>
                      <a:r>
                        <a:rPr lang="hu-HU" sz="1200" b="1" i="1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Ignác</a:t>
                      </a:r>
                      <a:endParaRPr lang="hu-HU" sz="1200" b="1" i="1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Kazinczy</a:t>
                      </a:r>
                    </a:p>
                    <a:p>
                      <a:pPr algn="ctr" fontAlgn="t"/>
                      <a:r>
                        <a:rPr lang="hu-HU" sz="1200" b="1" i="1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Ferenc</a:t>
                      </a:r>
                      <a:endParaRPr lang="hu-HU" sz="1200" b="1" i="1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hu-HU" sz="1200" b="1" i="1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1561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Filozófiai levelek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 törvények</a:t>
                      </a:r>
                      <a:r>
                        <a:rPr lang="hu-HU" sz="12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szelleméről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 társadalmi szerződés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 bűntett és a büntetés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The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rationale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of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punishment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abszolutista 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bj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 reformtervezetek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magyar jakobinus mozgalom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Beccaria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műve egy 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fejezete fordítása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Büntető anyagi és eljárásjogi javaslat</a:t>
                      </a:r>
                    </a:p>
                  </a:txBody>
                  <a:tcPr marL="9018" marR="9018" marT="90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107504" y="3645024"/>
          <a:ext cx="8928992" cy="1856531"/>
        </p:xfrm>
        <a:graphic>
          <a:graphicData uri="http://schemas.openxmlformats.org/drawingml/2006/table">
            <a:tbl>
              <a:tblPr/>
              <a:tblGrid>
                <a:gridCol w="733972"/>
                <a:gridCol w="689288"/>
                <a:gridCol w="674176"/>
                <a:gridCol w="749085"/>
                <a:gridCol w="749085"/>
                <a:gridCol w="599268"/>
                <a:gridCol w="599268"/>
                <a:gridCol w="599268"/>
                <a:gridCol w="674176"/>
                <a:gridCol w="557150"/>
                <a:gridCol w="566477"/>
                <a:gridCol w="585651"/>
                <a:gridCol w="576064"/>
                <a:gridCol w="576064"/>
              </a:tblGrid>
              <a:tr h="8471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1819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1830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1833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1835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1836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1838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1839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1842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1843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1843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1848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1864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1878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1879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9493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Vuchetich</a:t>
                      </a:r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Mátyás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Széchenyi István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Széchenyi István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Tocqueville</a:t>
                      </a:r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, </a:t>
                      </a:r>
                      <a:r>
                        <a:rPr lang="hu-HU" sz="1200" b="1" i="1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Alexis</a:t>
                      </a:r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de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Szlemenits</a:t>
                      </a:r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Pál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Eötvös József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Szemere Bertalan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Eötvös József - Lukács Móric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Császár Ferenc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Deák Ferenc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Szokolay István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Pauler Tivadar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1878:V</a:t>
                      </a:r>
                      <a:r>
                        <a:rPr lang="hu-HU" sz="1200" b="1" i="1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</a:t>
                      </a:r>
                    </a:p>
                    <a:p>
                      <a:pPr algn="ctr" fontAlgn="t"/>
                      <a:r>
                        <a:rPr lang="hu-HU" sz="1200" b="1" i="1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tc.</a:t>
                      </a:r>
                      <a:endParaRPr lang="hu-HU" sz="1200" b="1" i="1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1879. évi XL. tc.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magyar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büntetőjog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rendszere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Hitel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Stádium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A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democratia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Amerikában 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Magyar 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Fenyítő-törvénykönyv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(magyar)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Vélemény a 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fogház-javítás ügyében.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 halálbüntetésről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Vélemény a 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fogház-javítás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ügyében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Beccaria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teljes 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művének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lefordítása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Btk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javaslat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Büntető-jogtan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Büntető-jogtan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Csemegi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kodex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Kbtk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5131" marR="5131" marT="513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6012161" y="5656861"/>
          <a:ext cx="3024336" cy="1077639"/>
        </p:xfrm>
        <a:graphic>
          <a:graphicData uri="http://schemas.openxmlformats.org/drawingml/2006/table">
            <a:tbl>
              <a:tblPr/>
              <a:tblGrid>
                <a:gridCol w="1080119"/>
                <a:gridCol w="1056118"/>
                <a:gridCol w="888099"/>
              </a:tblGrid>
              <a:tr h="16580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697"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1908. évi XXXVI. tc.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1913. évi XXI. tc.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1" i="1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1928. évi X. tc.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2537"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I.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Bn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közveszélyes munkakerülőkről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II.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Bn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hu-HU" sz="3200" b="1" dirty="0">
                <a:solidFill>
                  <a:srgbClr val="FFFF00"/>
                </a:solidFill>
              </a:rPr>
              <a:t>„A legnagyobb magyar”</a:t>
            </a:r>
            <a:r>
              <a:rPr lang="hu-H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600200"/>
            <a:ext cx="5627687" cy="4997450"/>
          </a:xfrm>
        </p:spPr>
        <p:txBody>
          <a:bodyPr/>
          <a:lstStyle/>
          <a:p>
            <a:r>
              <a:rPr lang="hu-HU" sz="2800" b="1"/>
              <a:t>Célja: az ország modernizálása</a:t>
            </a:r>
            <a:br>
              <a:rPr lang="hu-HU" sz="2800" b="1"/>
            </a:br>
            <a:r>
              <a:rPr lang="hu-HU" sz="2800" b="1"/>
              <a:t>társadalmilag és politikailag</a:t>
            </a:r>
          </a:p>
          <a:p>
            <a:r>
              <a:rPr lang="hu-HU" sz="2800" b="1"/>
              <a:t>felismeri, hogy magyar polgárság alig létezik</a:t>
            </a:r>
          </a:p>
          <a:p>
            <a:r>
              <a:rPr lang="hu-HU" sz="2800" b="1"/>
              <a:t>Ezért a nemességnek (az arisztokráciának) kell a reformok élére állnia, és lebontani a saját kiváltságait védő feudalizmust    </a:t>
            </a:r>
          </a:p>
        </p:txBody>
      </p:sp>
      <p:pic>
        <p:nvPicPr>
          <p:cNvPr id="51204" name="Picture 4" descr="szeche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2781300" cy="4400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r>
              <a:rPr lang="hu-HU" sz="3200" b="1" u="sng" dirty="0">
                <a:solidFill>
                  <a:srgbClr val="FFFF00"/>
                </a:solidFill>
              </a:rPr>
              <a:t>…és </a:t>
            </a:r>
            <a:r>
              <a:rPr lang="hu-HU" sz="3200" b="1" u="sng" dirty="0" smtClean="0">
                <a:solidFill>
                  <a:srgbClr val="FFFF00"/>
                </a:solidFill>
              </a:rPr>
              <a:t>politikai programja</a:t>
            </a:r>
            <a:r>
              <a:rPr lang="hu-HU" sz="3200" b="1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5399831" cy="4608512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Közteherviselés</a:t>
            </a:r>
          </a:p>
          <a:p>
            <a:r>
              <a:rPr lang="hu-HU" sz="2800" dirty="0" smtClean="0"/>
              <a:t>mezőgazdaság tőkés átalakítása</a:t>
            </a:r>
          </a:p>
          <a:p>
            <a:r>
              <a:rPr lang="hu-HU" sz="2800" dirty="0" smtClean="0"/>
              <a:t>ősiség eltörlése és a                                                       feudális viszonyok megváltoztatása</a:t>
            </a:r>
          </a:p>
          <a:p>
            <a:r>
              <a:rPr lang="hu-HU" sz="2800" dirty="0" smtClean="0"/>
              <a:t>polgári földtulajdon</a:t>
            </a:r>
          </a:p>
          <a:p>
            <a:r>
              <a:rPr lang="hu-HU" sz="2800" dirty="0" smtClean="0"/>
              <a:t>infrastruktúra kiépítése</a:t>
            </a:r>
          </a:p>
          <a:p>
            <a:r>
              <a:rPr lang="hu-HU" sz="2800" dirty="0" smtClean="0"/>
              <a:t> törvény előtti egyenlőség</a:t>
            </a:r>
          </a:p>
          <a:p>
            <a:r>
              <a:rPr lang="hu-HU" sz="2800" dirty="0" smtClean="0"/>
              <a:t>nemzeti érdekegyesítés</a:t>
            </a:r>
          </a:p>
          <a:p>
            <a:r>
              <a:rPr lang="hu-HU" sz="2800" dirty="0" smtClean="0"/>
              <a:t>önkéntes örökváltság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2414" y="1642446"/>
            <a:ext cx="3374136" cy="50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644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sz="2800" b="1" dirty="0" smtClean="0"/>
              <a:t>Stádium (1833) meghirdetett törvényekkel a büntető eljárást is új alapokra akarta helyezni</a:t>
            </a:r>
            <a:r>
              <a:rPr lang="hu-HU" sz="28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hu-HU" sz="2800" dirty="0" smtClean="0"/>
              <a:t>Ilyen volt az V. törvény: »Mindenki egyenlően áll a törvény oltalma és súlya alatt«, ami a nem-nemesek számára is biztosítaná a személyi és vagyoni biztonságot úgy, amint azt a </a:t>
            </a:r>
            <a:r>
              <a:rPr lang="hu-HU" sz="2800" dirty="0" err="1" smtClean="0"/>
              <a:t>Werbőczi-féle</a:t>
            </a:r>
            <a:r>
              <a:rPr lang="hu-HU" sz="2800" dirty="0" smtClean="0"/>
              <a:t> </a:t>
            </a:r>
            <a:r>
              <a:rPr lang="hu-HU" sz="2800" dirty="0" err="1" smtClean="0"/>
              <a:t>Hármaskönyv</a:t>
            </a:r>
            <a:r>
              <a:rPr lang="hu-HU" sz="2800" dirty="0" smtClean="0"/>
              <a:t> [ ...] megadta volna a nemeseknek.”</a:t>
            </a:r>
          </a:p>
          <a:p>
            <a:pPr algn="r">
              <a:spcAft>
                <a:spcPts val="600"/>
              </a:spcAft>
              <a:buNone/>
            </a:pPr>
            <a:r>
              <a:rPr lang="hu-HU" sz="1800" dirty="0" smtClean="0"/>
              <a:t>                   Lásd: Király Tibor: Fejezetek a Magyar Büntető Eljárásjog            </a:t>
            </a:r>
          </a:p>
          <a:p>
            <a:pPr algn="r">
              <a:spcAft>
                <a:spcPts val="600"/>
              </a:spcAft>
              <a:buNone/>
            </a:pPr>
            <a:r>
              <a:rPr lang="hu-HU" sz="1800" dirty="0" smtClean="0"/>
              <a:t>                              tudományának történetéből (Tankönyvkiadó, Budapest, 1980, 7. o.).</a:t>
            </a:r>
            <a:endParaRPr lang="hu-HU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FFFF00"/>
                </a:solidFill>
              </a:rPr>
              <a:t>A nyitány: Széchenyi István fellépése </a:t>
            </a:r>
            <a:endParaRPr lang="hu-H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Széchenyi a „közvetítő”</a:t>
            </a:r>
            <a:endParaRPr lang="hu-HU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3568" y="5877272"/>
            <a:ext cx="800323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44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496" y="908720"/>
            <a:ext cx="9098160" cy="590465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-HU" sz="2800" b="1" dirty="0" smtClean="0"/>
              <a:t>A reformkor három alapvető kérdése: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800" b="1" dirty="0" smtClean="0"/>
              <a:t>gazdasági modernizáció</a:t>
            </a:r>
            <a:endParaRPr lang="hu-HU" sz="2800" dirty="0" smtClean="0"/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hu-HU" sz="2800" b="1" dirty="0" smtClean="0"/>
              <a:t>társadalmi modernizáció</a:t>
            </a:r>
            <a:endParaRPr lang="hu-HU" sz="2800" dirty="0" smtClean="0"/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hu-HU" sz="2800" b="1" dirty="0" smtClean="0"/>
              <a:t>nemzeti kérdés</a:t>
            </a:r>
            <a:endParaRPr lang="hu-HU" sz="2800" dirty="0" smtClean="0"/>
          </a:p>
          <a:p>
            <a:pPr>
              <a:spcBef>
                <a:spcPts val="0"/>
              </a:spcBef>
            </a:pPr>
            <a:r>
              <a:rPr lang="hu-HU" sz="2800" dirty="0" smtClean="0"/>
              <a:t>A közgondolkodásban és a politikai életben nagy szerepet kaptak a XIX. </a:t>
            </a:r>
            <a:r>
              <a:rPr lang="hu-HU" sz="2800" dirty="0" err="1" smtClean="0"/>
              <a:t>sz</a:t>
            </a:r>
            <a:r>
              <a:rPr lang="hu-HU" sz="2800" dirty="0" smtClean="0"/>
              <a:t> nagy eszméi: </a:t>
            </a:r>
            <a:r>
              <a:rPr lang="hu-HU" sz="2800" b="1" dirty="0" smtClean="0"/>
              <a:t>a liberalizmus, a konzervativizmus és a nacionalizmus.</a:t>
            </a:r>
          </a:p>
          <a:p>
            <a:pPr>
              <a:spcBef>
                <a:spcPts val="0"/>
              </a:spcBef>
            </a:pPr>
            <a:endParaRPr lang="hu-HU" sz="2800" b="1" dirty="0" smtClean="0"/>
          </a:p>
          <a:p>
            <a:pPr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FF0000"/>
                </a:solidFill>
              </a:rPr>
              <a:t>Széchenyi álláspontja:</a:t>
            </a:r>
            <a:endParaRPr lang="hu-HU" sz="2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Gazdasági</a:t>
            </a:r>
            <a:r>
              <a:rPr lang="hu-HU" dirty="0" smtClean="0">
                <a:solidFill>
                  <a:srgbClr val="FF0000"/>
                </a:solidFill>
              </a:rPr>
              <a:t> elképzelések 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   </a:t>
            </a:r>
            <a:r>
              <a:rPr lang="hu-HU" b="1" i="1" dirty="0" smtClean="0">
                <a:solidFill>
                  <a:srgbClr val="FF0000"/>
                </a:solidFill>
              </a:rPr>
              <a:t>radikális</a:t>
            </a:r>
            <a:r>
              <a:rPr lang="hu-HU" dirty="0" smtClean="0">
                <a:solidFill>
                  <a:srgbClr val="FF0000"/>
                </a:solidFill>
              </a:rPr>
              <a:t> átalakítás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 </a:t>
            </a:r>
            <a:r>
              <a:rPr lang="hu-HU" b="1" dirty="0" smtClean="0">
                <a:solidFill>
                  <a:srgbClr val="FF0000"/>
                </a:solidFill>
              </a:rPr>
              <a:t>Társadalmi</a:t>
            </a:r>
            <a:r>
              <a:rPr lang="hu-HU" dirty="0" smtClean="0">
                <a:solidFill>
                  <a:srgbClr val="FF0000"/>
                </a:solidFill>
              </a:rPr>
              <a:t> program  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       </a:t>
            </a:r>
            <a:r>
              <a:rPr lang="hu-HU" b="1" i="1" dirty="0" smtClean="0">
                <a:solidFill>
                  <a:srgbClr val="FF0000"/>
                </a:solidFill>
              </a:rPr>
              <a:t>mérsékelt</a:t>
            </a:r>
            <a:r>
              <a:rPr lang="hu-HU" dirty="0" smtClean="0">
                <a:solidFill>
                  <a:srgbClr val="FF0000"/>
                </a:solidFill>
              </a:rPr>
              <a:t> átalakítás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Politikai</a:t>
            </a:r>
            <a:r>
              <a:rPr lang="hu-HU" dirty="0" smtClean="0">
                <a:solidFill>
                  <a:srgbClr val="FF0000"/>
                </a:solidFill>
              </a:rPr>
              <a:t> program  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            </a:t>
            </a:r>
            <a:r>
              <a:rPr lang="hu-HU" b="1" i="1" dirty="0" smtClean="0">
                <a:solidFill>
                  <a:srgbClr val="FF0000"/>
                </a:solidFill>
              </a:rPr>
              <a:t>status quo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25" cy="1214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rgbClr val="FFFF00"/>
                </a:solidFill>
                <a:latin typeface="+mn-lt"/>
              </a:rPr>
              <a:t>Büntetőjogi reform-törekvések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3578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000" b="1" dirty="0" smtClean="0"/>
              <a:t>Reform-követelések:</a:t>
            </a:r>
          </a:p>
          <a:p>
            <a:pPr lvl="1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err="1" smtClean="0"/>
              <a:t>Nullum</a:t>
            </a:r>
            <a:r>
              <a:rPr lang="hu-HU" dirty="0" smtClean="0"/>
              <a:t> </a:t>
            </a:r>
            <a:r>
              <a:rPr lang="hu-HU" dirty="0" err="1" smtClean="0"/>
              <a:t>crimen</a:t>
            </a:r>
            <a:r>
              <a:rPr lang="hu-HU" sz="2400" dirty="0" smtClean="0"/>
              <a:t> sine lege</a:t>
            </a:r>
            <a:endParaRPr lang="hu-HU" dirty="0" smtClean="0"/>
          </a:p>
          <a:p>
            <a:pPr lvl="1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Nulla </a:t>
            </a:r>
            <a:r>
              <a:rPr lang="hu-HU" dirty="0" err="1" smtClean="0"/>
              <a:t>poena</a:t>
            </a:r>
            <a:r>
              <a:rPr lang="hu-HU" dirty="0" smtClean="0"/>
              <a:t> sine lege</a:t>
            </a:r>
          </a:p>
          <a:p>
            <a:pPr lvl="1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Humanitás elve</a:t>
            </a:r>
          </a:p>
          <a:p>
            <a:pPr lvl="1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Arányosság elve</a:t>
            </a:r>
          </a:p>
          <a:p>
            <a:pPr lvl="1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Törvényesség elve</a:t>
            </a:r>
          </a:p>
          <a:p>
            <a:pPr lvl="1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Prevenció elve</a:t>
            </a:r>
          </a:p>
          <a:p>
            <a:pPr algn="just"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/>
              <a:t>Ezeket realizáló mintakódexek II. József és II. Lipót kódexei.</a:t>
            </a:r>
          </a:p>
          <a:p>
            <a:pPr algn="just"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241A9-58D4-4218-BEA8-0953718438CA}" type="slidenum">
              <a:rPr lang="hu-HU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48614" y="5886400"/>
            <a:ext cx="8199850" cy="8549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Megváltozik az emberek világképe…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77267" y="328613"/>
            <a:ext cx="4022725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Rendi társadalom	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121275" y="328613"/>
            <a:ext cx="4022725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Felvilágosodás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8"/>
          <p:cNvGraphicFramePr>
            <a:graphicFrameLocks noChangeAspect="1"/>
          </p:cNvGraphicFramePr>
          <p:nvPr/>
        </p:nvGraphicFramePr>
        <p:xfrm>
          <a:off x="548614" y="1745985"/>
          <a:ext cx="3591338" cy="355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9"/>
          <p:cNvGraphicFramePr>
            <a:graphicFrameLocks noChangeAspect="1"/>
          </p:cNvGraphicFramePr>
          <p:nvPr/>
        </p:nvGraphicFramePr>
        <p:xfrm>
          <a:off x="4495800" y="1471772"/>
          <a:ext cx="4462272" cy="418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Szemere Bertalan érvei a halálbüntetéssel szemben</a:t>
            </a:r>
            <a:endParaRPr lang="hu-HU" sz="2800" b="1" dirty="0">
              <a:solidFill>
                <a:srgbClr val="FFFF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57200" y="5445224"/>
            <a:ext cx="82296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5845"/>
          <a:stretch>
            <a:fillRect/>
          </a:stretch>
        </p:blipFill>
        <p:spPr bwMode="auto">
          <a:xfrm>
            <a:off x="955496" y="895496"/>
            <a:ext cx="7680960" cy="58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507287" cy="457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672"/>
                <a:gridCol w="2814672"/>
                <a:gridCol w="2877943"/>
              </a:tblGrid>
              <a:tr h="417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2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u-HU" sz="32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1843. évi</a:t>
                      </a:r>
                      <a:r>
                        <a:rPr lang="hu-HU" sz="3200" b="1" kern="1200" baseline="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 javaslat</a:t>
                      </a:r>
                      <a:endParaRPr lang="hu-HU" sz="3200" b="1" kern="1200" dirty="0">
                        <a:solidFill>
                          <a:schemeClr val="lt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hu-HU" sz="32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1878:</a:t>
                      </a:r>
                      <a:r>
                        <a:rPr lang="hu-HU" sz="3200" b="1" kern="1200" dirty="0" err="1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V.tc</a:t>
                      </a:r>
                      <a:r>
                        <a:rPr lang="hu-HU" sz="32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3200" b="1" kern="1200" dirty="0" err="1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Csemegi-Kódex</a:t>
                      </a:r>
                      <a:endParaRPr lang="hu-HU" sz="3200" b="1" kern="1200" dirty="0">
                        <a:solidFill>
                          <a:schemeClr val="lt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2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Bűncselekmények felosztása:</a:t>
                      </a:r>
                      <a:endParaRPr lang="hu-HU" sz="2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>
                          <a:latin typeface="Arial Narrow" pitchFamily="34" charset="0"/>
                          <a:ea typeface="Times New Roman"/>
                          <a:cs typeface="Times New Roman"/>
                        </a:rPr>
                        <a:t>kettős felosztás</a:t>
                      </a:r>
                      <a:endParaRPr lang="hu-HU" sz="2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trichotom</a:t>
                      </a:r>
                      <a:r>
                        <a:rPr lang="hu-HU" sz="2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rendszer</a:t>
                      </a:r>
                      <a:endParaRPr lang="hu-HU" sz="2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Büntetések:</a:t>
                      </a:r>
                      <a:endParaRPr lang="hu-HU" sz="2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>
                          <a:latin typeface="Arial Narrow" pitchFamily="34" charset="0"/>
                          <a:ea typeface="Times New Roman"/>
                          <a:cs typeface="Times New Roman"/>
                        </a:rPr>
                        <a:t>abolicionista (halálbüntetést ellenző)</a:t>
                      </a:r>
                      <a:endParaRPr lang="hu-HU" sz="2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>
                          <a:latin typeface="Arial Narrow" pitchFamily="34" charset="0"/>
                          <a:ea typeface="Times New Roman"/>
                          <a:cs typeface="Times New Roman"/>
                        </a:rPr>
                        <a:t>halálbüntetés (szűk közben)</a:t>
                      </a:r>
                      <a:endParaRPr lang="hu-HU" sz="2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2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Büntetési minimumok: </a:t>
                      </a:r>
                      <a:endParaRPr lang="hu-HU" sz="2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>
                          <a:latin typeface="Arial Narrow" pitchFamily="34" charset="0"/>
                          <a:ea typeface="Times New Roman"/>
                          <a:cs typeface="Times New Roman"/>
                        </a:rPr>
                        <a:t>nincs alsó minimum határ</a:t>
                      </a:r>
                      <a:endParaRPr lang="hu-HU" sz="2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8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alsó büntetési tételek</a:t>
                      </a:r>
                      <a:endParaRPr lang="hu-HU" sz="2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Börtönviszonyok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77827"/>
            <a:ext cx="30289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851920" y="1772816"/>
            <a:ext cx="5292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i="1" dirty="0" smtClean="0"/>
              <a:t>„Haszontalan dolog az élet, ha azt</a:t>
            </a:r>
            <a:r>
              <a:rPr lang="hu-HU" sz="3200" i="1" dirty="0" smtClean="0"/>
              <a:t> </a:t>
            </a:r>
            <a:r>
              <a:rPr lang="pl-PL" sz="3200" i="1" dirty="0" smtClean="0"/>
              <a:t>magunk hasznossá tenni nem iparkodunk.”</a:t>
            </a:r>
          </a:p>
          <a:p>
            <a:pPr algn="r"/>
            <a:r>
              <a:rPr lang="hu-HU" i="1" dirty="0" smtClean="0"/>
              <a:t>(Eötvös József: </a:t>
            </a:r>
          </a:p>
          <a:p>
            <a:pPr algn="r"/>
            <a:r>
              <a:rPr lang="hu-HU" i="1" dirty="0" smtClean="0"/>
              <a:t>Aforizmák. (Vál. </a:t>
            </a:r>
            <a:r>
              <a:rPr lang="hu-HU" i="1" dirty="0" err="1" smtClean="0"/>
              <a:t>Sőtér</a:t>
            </a:r>
            <a:r>
              <a:rPr lang="hu-HU" i="1" dirty="0" smtClean="0"/>
              <a:t> István.) Budapest, Országos Eötvös József Emlékbizottság,</a:t>
            </a:r>
          </a:p>
          <a:p>
            <a:pPr algn="r"/>
            <a:r>
              <a:rPr lang="hu-HU" i="1" dirty="0" smtClean="0"/>
              <a:t>1988.)</a:t>
            </a:r>
            <a:endParaRPr lang="hu-HU" i="1" dirty="0"/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457200" y="1772816"/>
            <a:ext cx="30346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Eötvös József</a:t>
            </a:r>
            <a:b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</a:b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(1813 – 1871)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b="23955"/>
          <a:stretch>
            <a:fillRect/>
          </a:stretch>
        </p:blipFill>
        <p:spPr bwMode="auto">
          <a:xfrm>
            <a:off x="515050" y="404664"/>
            <a:ext cx="8521446" cy="21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539552" y="2636912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1830-as években kialakuló magyar politikai csoportosulások vezetői (balról jobbra):</a:t>
            </a:r>
          </a:p>
          <a:p>
            <a:endParaRPr lang="hu-HU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	Gróf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Dessewffy Aurél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– konzervatívok; </a:t>
            </a:r>
          </a:p>
          <a:p>
            <a:pPr>
              <a:spcBef>
                <a:spcPts val="60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	Gróf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Széchenyi István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– szabadelvű arisztokraták; </a:t>
            </a:r>
          </a:p>
          <a:p>
            <a:pPr>
              <a:spcBef>
                <a:spcPts val="60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Deák Ferenc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és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Kossuth Lajos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– középnemesi liberálisok; </a:t>
            </a:r>
          </a:p>
          <a:p>
            <a:pPr>
              <a:spcBef>
                <a:spcPts val="60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Szalay László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- centralisták</a:t>
            </a:r>
          </a:p>
          <a:p>
            <a:endParaRPr lang="hu-H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Reformkori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törekvések</a:t>
            </a:r>
            <a:r>
              <a:rPr lang="hu-HU" sz="3200" b="1" dirty="0" smtClean="0">
                <a:solidFill>
                  <a:srgbClr val="FFFF00"/>
                </a:solidFill>
              </a:rPr>
              <a:t> a büntetőjog területén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  <a:endParaRPr lang="hu-HU" sz="3200" b="1" dirty="0">
              <a:solidFill>
                <a:srgbClr val="FFFF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57200" y="5661248"/>
            <a:ext cx="8229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60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z 1827</a:t>
            </a:r>
            <a:r>
              <a:rPr lang="hu-HU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és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1843.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évi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plánumok</a:t>
            </a:r>
            <a:r>
              <a:rPr lang="hu-HU" dirty="0" err="1" smtClean="0">
                <a:latin typeface="Calibri" pitchFamily="34" charset="0"/>
                <a:cs typeface="Calibri" pitchFamily="34" charset="0"/>
              </a:rPr>
              <a:t>ban</a:t>
            </a:r>
            <a:r>
              <a:rPr lang="hu-HU" dirty="0" smtClean="0">
                <a:latin typeface="Calibri" pitchFamily="34" charset="0"/>
                <a:cs typeface="Calibri" pitchFamily="34" charset="0"/>
              </a:rPr>
              <a:t> és </a:t>
            </a:r>
          </a:p>
          <a:p>
            <a:r>
              <a:rPr lang="hu-HU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z 1848/49-es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törvényhozás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büntető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tárgyú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szabály</a:t>
            </a:r>
            <a:r>
              <a:rPr lang="hu-HU" dirty="0" smtClean="0">
                <a:latin typeface="Calibri" pitchFamily="34" charset="0"/>
                <a:cs typeface="Calibri" pitchFamily="34" charset="0"/>
              </a:rPr>
              <a:t>okban</a:t>
            </a:r>
          </a:p>
          <a:p>
            <a:endParaRPr lang="hu-HU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hu-HU" dirty="0" smtClean="0">
                <a:latin typeface="Calibri" pitchFamily="34" charset="0"/>
                <a:cs typeface="Calibri" pitchFamily="34" charset="0"/>
              </a:rPr>
              <a:t>A l</a:t>
            </a:r>
            <a:r>
              <a:rPr lang="hu-HU" dirty="0" smtClean="0">
                <a:ea typeface="ＭＳ Ｐゴシック" charset="-128"/>
              </a:rPr>
              <a:t>iberalizmus alapja:  a </a:t>
            </a:r>
            <a:r>
              <a:rPr lang="hu-HU" dirty="0" smtClean="0">
                <a:solidFill>
                  <a:srgbClr val="FF0000"/>
                </a:solidFill>
                <a:ea typeface="ＭＳ Ｐゴシック" charset="-128"/>
              </a:rPr>
              <a:t>humanizmus</a:t>
            </a:r>
            <a:r>
              <a:rPr lang="hu-HU" dirty="0" smtClean="0">
                <a:ea typeface="ＭＳ Ｐゴシック" charset="-128"/>
              </a:rPr>
              <a:t> + az emberek közötti </a:t>
            </a:r>
            <a:r>
              <a:rPr lang="hu-HU" dirty="0" smtClean="0">
                <a:solidFill>
                  <a:srgbClr val="FF0000"/>
                </a:solidFill>
                <a:ea typeface="ＭＳ Ｐゴシック" charset="-128"/>
              </a:rPr>
              <a:t>egyenlőség </a:t>
            </a:r>
            <a:r>
              <a:rPr lang="hu-HU" dirty="0" smtClean="0">
                <a:solidFill>
                  <a:srgbClr val="FF0000"/>
                </a:solidFill>
                <a:ea typeface="ＭＳ Ｐゴシック" charset="-128"/>
                <a:sym typeface="Wingdings" pitchFamily="2" charset="2"/>
              </a:rPr>
              <a:t> </a:t>
            </a:r>
            <a:r>
              <a:rPr lang="hu-HU" dirty="0" err="1" smtClean="0">
                <a:solidFill>
                  <a:srgbClr val="FF0000"/>
                </a:solidFill>
                <a:ea typeface="ＭＳ Ｐゴシック" charset="-128"/>
                <a:sym typeface="Wingdings" pitchFamily="2" charset="2"/>
              </a:rPr>
              <a:t>orvoslandó</a:t>
            </a:r>
            <a:r>
              <a:rPr lang="hu-HU" dirty="0" smtClean="0">
                <a:solidFill>
                  <a:srgbClr val="FF0000"/>
                </a:solidFill>
                <a:ea typeface="ＭＳ Ｐゴシック" charset="-128"/>
                <a:sym typeface="Wingdings" pitchFamily="2" charset="2"/>
              </a:rPr>
              <a:t>:</a:t>
            </a:r>
            <a:endParaRPr lang="hu-HU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r>
              <a:rPr lang="hu-HU" dirty="0" smtClean="0">
                <a:solidFill>
                  <a:srgbClr val="FF0000"/>
                </a:solidFill>
                <a:ea typeface="ＭＳ Ｐゴシック" charset="-128"/>
              </a:rPr>
              <a:t>Elmaradottságunk</a:t>
            </a:r>
            <a:r>
              <a:rPr lang="hu-HU" dirty="0" smtClean="0">
                <a:ea typeface="ＭＳ Ｐゴシック" charset="-128"/>
              </a:rPr>
              <a:t> a büntetőjogi, a büntetőeljárás-jogi és a büntetés-végrehajtás területén </a:t>
            </a:r>
          </a:p>
          <a:p>
            <a:pPr lvl="1">
              <a:lnSpc>
                <a:spcPct val="120000"/>
              </a:lnSpc>
            </a:pPr>
            <a:r>
              <a:rPr lang="hu-HU" dirty="0" smtClean="0">
                <a:solidFill>
                  <a:srgbClr val="FF0000"/>
                </a:solidFill>
                <a:ea typeface="ＭＳ Ｐゴシック" charset="-128"/>
              </a:rPr>
              <a:t>Szabadságjogok</a:t>
            </a:r>
            <a:r>
              <a:rPr lang="hu-HU" dirty="0" smtClean="0">
                <a:ea typeface="ＭＳ Ｐゴシック" charset="-128"/>
              </a:rPr>
              <a:t> teljes </a:t>
            </a:r>
            <a:r>
              <a:rPr lang="hu-HU" dirty="0" smtClean="0">
                <a:solidFill>
                  <a:srgbClr val="FF0000"/>
                </a:solidFill>
                <a:ea typeface="ＭＳ Ｐゴシック" charset="-128"/>
              </a:rPr>
              <a:t>hiánya</a:t>
            </a:r>
            <a:r>
              <a:rPr lang="hu-HU" dirty="0" smtClean="0">
                <a:ea typeface="ＭＳ Ｐゴシック" charset="-128"/>
              </a:rPr>
              <a:t> a jellemző</a:t>
            </a:r>
          </a:p>
          <a:p>
            <a:pPr lvl="1">
              <a:lnSpc>
                <a:spcPct val="120000"/>
              </a:lnSpc>
            </a:pPr>
            <a:r>
              <a:rPr lang="hu-HU" dirty="0" smtClean="0">
                <a:ea typeface="ＭＳ Ｐゴシック" charset="-128"/>
              </a:rPr>
              <a:t>Nemes-nem nemes közötti teljes </a:t>
            </a:r>
            <a:r>
              <a:rPr lang="hu-HU" dirty="0" smtClean="0">
                <a:solidFill>
                  <a:srgbClr val="FF0000"/>
                </a:solidFill>
                <a:ea typeface="ＭＳ Ｐゴシック" charset="-128"/>
              </a:rPr>
              <a:t>arányeltolódás</a:t>
            </a:r>
            <a:r>
              <a:rPr lang="hu-HU" dirty="0" smtClean="0">
                <a:ea typeface="ＭＳ Ｐゴシック" charset="-128"/>
              </a:rPr>
              <a:t> a jogok+kötelezettségek tekintetében</a:t>
            </a:r>
          </a:p>
          <a:p>
            <a:pPr lvl="1">
              <a:lnSpc>
                <a:spcPct val="120000"/>
              </a:lnSpc>
            </a:pPr>
            <a:r>
              <a:rPr lang="hu-HU" dirty="0" smtClean="0">
                <a:ea typeface="ＭＳ Ｐゴシック" charset="-128"/>
              </a:rPr>
              <a:t>A </a:t>
            </a:r>
            <a:r>
              <a:rPr lang="hu-HU" dirty="0" smtClean="0">
                <a:solidFill>
                  <a:srgbClr val="FF0000"/>
                </a:solidFill>
                <a:ea typeface="ＭＳ Ｐゴシック" charset="-128"/>
              </a:rPr>
              <a:t>törvény előtti egyenlőség teljes hiánya </a:t>
            </a:r>
            <a:r>
              <a:rPr lang="hu-HU" dirty="0" smtClean="0">
                <a:ea typeface="ＭＳ Ｐゴシック" charset="-128"/>
              </a:rPr>
              <a:t>a büntetőeljárás és a börtönviszonyok területén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ea typeface="ＭＳ Ｐゴシック" charset="-128"/>
              </a:rPr>
              <a:t> A kodifikáció nem mentes a politikától!</a:t>
            </a:r>
          </a:p>
          <a:p>
            <a:pPr>
              <a:buFont typeface="Wingdings" pitchFamily="2" charset="2"/>
              <a:buChar char="Ø"/>
            </a:pPr>
            <a:endParaRPr lang="hu-H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Csemegi</a:t>
            </a:r>
            <a:r>
              <a:rPr lang="hu-HU" dirty="0" smtClean="0">
                <a:solidFill>
                  <a:schemeClr val="bg1"/>
                </a:solidFill>
              </a:rPr>
              <a:t> Károly (1826-1899)</a:t>
            </a:r>
          </a:p>
        </p:txBody>
      </p:sp>
      <p:pic>
        <p:nvPicPr>
          <p:cNvPr id="17411" name="Tartalom helye 3" descr="Csemegi_Károly_Erdély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600196"/>
            <a:ext cx="3694176" cy="5047488"/>
          </a:xfrm>
        </p:spPr>
      </p:pic>
      <p:sp>
        <p:nvSpPr>
          <p:cNvPr id="15364" name="Tartalom helye 4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753223" cy="506888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1867-től: igazságügy-miniszteri titkár, osztálytanácsos, államtitkár</a:t>
            </a:r>
          </a:p>
          <a:p>
            <a:r>
              <a:rPr lang="hu-HU" dirty="0" err="1" smtClean="0"/>
              <a:t>Kodifikátorként</a:t>
            </a:r>
            <a:r>
              <a:rPr lang="hu-HU" dirty="0" smtClean="0"/>
              <a:t> az 1878. évi 5. tc. élete fő műve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Friss (európai) hagyomány =  a </a:t>
            </a:r>
            <a:r>
              <a:rPr lang="hu-HU" b="1" dirty="0" smtClean="0"/>
              <a:t>kódexnek legyen elméleti, tudományos háttere</a:t>
            </a:r>
            <a:r>
              <a:rPr lang="hu-HU" dirty="0" smtClean="0"/>
              <a:t>, arra támaszkodjon</a:t>
            </a:r>
          </a:p>
          <a:p>
            <a:r>
              <a:rPr lang="hu-HU" dirty="0" smtClean="0"/>
              <a:t>A kódex legyen </a:t>
            </a:r>
            <a:r>
              <a:rPr lang="hu-HU" b="1" dirty="0" smtClean="0"/>
              <a:t>kapocs az elmélet és gyakorlat között</a:t>
            </a:r>
            <a:r>
              <a:rPr lang="hu-HU" dirty="0" smtClean="0"/>
              <a:t>, valamiféle viszonosságot teremtve köztük</a:t>
            </a:r>
          </a:p>
          <a:p>
            <a:endParaRPr lang="hu-HU" sz="3200" dirty="0" smtClean="0"/>
          </a:p>
        </p:txBody>
      </p:sp>
      <p:sp>
        <p:nvSpPr>
          <p:cNvPr id="17413" name="Téglalap 1"/>
          <p:cNvSpPr>
            <a:spLocks noChangeArrowheads="1"/>
          </p:cNvSpPr>
          <p:nvPr/>
        </p:nvSpPr>
        <p:spPr bwMode="auto">
          <a:xfrm>
            <a:off x="1258888" y="6299200"/>
            <a:ext cx="2433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i="1"/>
              <a:t>Erdélyi Mór fényképfelvétele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Csemegi-kódex</a:t>
            </a: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1878. évi 5. tc. a magyar büntetőtörvénykönyv a büntettekről és vétségekről (Btk.)</a:t>
            </a:r>
          </a:p>
          <a:p>
            <a:r>
              <a:rPr lang="hu-HU" smtClean="0"/>
              <a:t>1879. évi 40. tc. a magyar büntető törvénykönyv a kihágásokról (Kbtk.)</a:t>
            </a:r>
          </a:p>
          <a:p>
            <a:endParaRPr lang="hu-HU" smtClean="0"/>
          </a:p>
          <a:p>
            <a:r>
              <a:rPr lang="hu-HU" smtClean="0"/>
              <a:t>Az első törvénnyé lett teljes magyar büntetőkódex</a:t>
            </a:r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>
          <a:xfrm>
            <a:off x="382588" y="274638"/>
            <a:ext cx="8229600" cy="1143000"/>
          </a:xfrm>
        </p:spPr>
        <p:txBody>
          <a:bodyPr/>
          <a:lstStyle/>
          <a:p>
            <a:r>
              <a:rPr lang="hu-HU" b="1" i="1" dirty="0" smtClean="0">
                <a:solidFill>
                  <a:schemeClr val="bg1"/>
                </a:solidFill>
              </a:rPr>
              <a:t>Érvek és ellenérvek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/>
          <a:lstStyle/>
          <a:p>
            <a:pPr algn="ctr"/>
            <a:r>
              <a:rPr lang="hu-HU" dirty="0" smtClean="0"/>
              <a:t>Pro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639762"/>
          </a:xfrm>
        </p:spPr>
        <p:txBody>
          <a:bodyPr/>
          <a:lstStyle/>
          <a:p>
            <a:pPr algn="ctr"/>
            <a:r>
              <a:rPr lang="hu-HU" dirty="0" smtClean="0"/>
              <a:t>Kontra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5613" y="5805264"/>
            <a:ext cx="82311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48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82588" y="1764506"/>
            <a:ext cx="4114801" cy="487175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Indoklása</a:t>
            </a:r>
            <a:r>
              <a:rPr lang="en-US" dirty="0" smtClean="0"/>
              <a:t> </a:t>
            </a:r>
            <a:r>
              <a:rPr lang="en-US" dirty="0" err="1" smtClean="0"/>
              <a:t>szinte</a:t>
            </a:r>
            <a:r>
              <a:rPr lang="en-US" dirty="0" smtClean="0"/>
              <a:t> </a:t>
            </a:r>
            <a:r>
              <a:rPr lang="en-US" dirty="0" err="1" smtClean="0"/>
              <a:t>tanulmány</a:t>
            </a:r>
            <a:endParaRPr lang="en-US" dirty="0" smtClean="0"/>
          </a:p>
          <a:p>
            <a:r>
              <a:rPr lang="en-US" dirty="0" err="1" smtClean="0"/>
              <a:t>Klasszikus</a:t>
            </a:r>
            <a:r>
              <a:rPr lang="en-US" dirty="0" smtClean="0"/>
              <a:t> </a:t>
            </a:r>
            <a:r>
              <a:rPr lang="hu-HU" dirty="0" smtClean="0"/>
              <a:t> büntetőjogi iskola</a:t>
            </a:r>
            <a:r>
              <a:rPr lang="en-US" dirty="0" smtClean="0"/>
              <a:t> </a:t>
            </a:r>
            <a:r>
              <a:rPr lang="en-US" dirty="0" err="1" smtClean="0"/>
              <a:t>hazai</a:t>
            </a:r>
            <a:r>
              <a:rPr lang="en-US" dirty="0" smtClean="0"/>
              <a:t> </a:t>
            </a:r>
            <a:r>
              <a:rPr lang="en-US" dirty="0" err="1" smtClean="0"/>
              <a:t>csúcsterméke</a:t>
            </a:r>
            <a:endParaRPr lang="en-US" dirty="0" smtClean="0"/>
          </a:p>
          <a:p>
            <a:r>
              <a:rPr lang="en-US" dirty="0" err="1" smtClean="0"/>
              <a:t>Feudális</a:t>
            </a:r>
            <a:r>
              <a:rPr lang="en-US" dirty="0" smtClean="0"/>
              <a:t> </a:t>
            </a:r>
            <a:r>
              <a:rPr lang="hu-HU" dirty="0" smtClean="0"/>
              <a:t>büntetőjogi </a:t>
            </a:r>
            <a:r>
              <a:rPr lang="en-US" dirty="0" err="1" smtClean="0"/>
              <a:t>rendszerrel</a:t>
            </a:r>
            <a:r>
              <a:rPr lang="en-US" dirty="0" smtClean="0"/>
              <a:t> </a:t>
            </a:r>
            <a:r>
              <a:rPr lang="en-US" dirty="0" err="1" smtClean="0"/>
              <a:t>való</a:t>
            </a:r>
            <a:r>
              <a:rPr lang="en-US" dirty="0" smtClean="0"/>
              <a:t> </a:t>
            </a:r>
            <a:r>
              <a:rPr lang="en-US" dirty="0" err="1" smtClean="0"/>
              <a:t>végleges</a:t>
            </a:r>
            <a:r>
              <a:rPr lang="en-US" dirty="0" smtClean="0"/>
              <a:t> </a:t>
            </a:r>
            <a:r>
              <a:rPr lang="en-US" dirty="0" err="1" smtClean="0"/>
              <a:t>szakítás</a:t>
            </a:r>
            <a:endParaRPr lang="en-US" dirty="0" smtClean="0"/>
          </a:p>
          <a:p>
            <a:r>
              <a:rPr lang="hu-HU" dirty="0" smtClean="0"/>
              <a:t>A büntetőjogi </a:t>
            </a:r>
            <a:r>
              <a:rPr lang="en-US" dirty="0" err="1" smtClean="0"/>
              <a:t>fogalmak</a:t>
            </a:r>
            <a:r>
              <a:rPr lang="en-US" dirty="0" smtClean="0"/>
              <a:t> </a:t>
            </a:r>
            <a:r>
              <a:rPr lang="en-US" dirty="0" err="1" smtClean="0"/>
              <a:t>precíz</a:t>
            </a:r>
            <a:r>
              <a:rPr lang="en-US" dirty="0" smtClean="0"/>
              <a:t> </a:t>
            </a:r>
            <a:r>
              <a:rPr lang="en-US" dirty="0" err="1" smtClean="0"/>
              <a:t>jogi</a:t>
            </a:r>
            <a:r>
              <a:rPr lang="en-US" dirty="0" smtClean="0"/>
              <a:t> </a:t>
            </a:r>
            <a:r>
              <a:rPr lang="en-US" dirty="0" err="1" smtClean="0"/>
              <a:t>használata</a:t>
            </a:r>
            <a:r>
              <a:rPr lang="en-US" dirty="0" smtClean="0"/>
              <a:t>, </a:t>
            </a:r>
            <a:r>
              <a:rPr lang="en-US" dirty="0" err="1" smtClean="0"/>
              <a:t>bár</a:t>
            </a:r>
            <a:r>
              <a:rPr lang="en-US" dirty="0" smtClean="0"/>
              <a:t> </a:t>
            </a:r>
            <a:r>
              <a:rPr lang="en-US" dirty="0" err="1" smtClean="0"/>
              <a:t>kevés</a:t>
            </a:r>
            <a:r>
              <a:rPr lang="en-US" dirty="0" smtClean="0"/>
              <a:t> </a:t>
            </a:r>
            <a:r>
              <a:rPr lang="en-US" dirty="0" err="1" smtClean="0"/>
              <a:t>definíció</a:t>
            </a:r>
            <a:endParaRPr lang="en-US" dirty="0" smtClean="0"/>
          </a:p>
          <a:p>
            <a:r>
              <a:rPr lang="en-US" dirty="0" err="1" smtClean="0"/>
              <a:t>Hosszú</a:t>
            </a:r>
            <a:r>
              <a:rPr lang="en-US" dirty="0" smtClean="0"/>
              <a:t> </a:t>
            </a:r>
            <a:r>
              <a:rPr lang="en-US" dirty="0" err="1" smtClean="0"/>
              <a:t>ideig</a:t>
            </a:r>
            <a:r>
              <a:rPr lang="en-US" dirty="0" smtClean="0"/>
              <a:t> </a:t>
            </a:r>
            <a:r>
              <a:rPr lang="en-US" dirty="0" err="1" smtClean="0"/>
              <a:t>hatályban</a:t>
            </a:r>
            <a:r>
              <a:rPr lang="en-US" dirty="0" smtClean="0"/>
              <a:t> (</a:t>
            </a:r>
            <a:r>
              <a:rPr lang="en-US" dirty="0" err="1" smtClean="0"/>
              <a:t>ált</a:t>
            </a:r>
            <a:r>
              <a:rPr lang="en-US" dirty="0" smtClean="0"/>
              <a:t>.: 1950, </a:t>
            </a:r>
            <a:r>
              <a:rPr lang="en-US" dirty="0" err="1" smtClean="0"/>
              <a:t>kül</a:t>
            </a:r>
            <a:r>
              <a:rPr lang="en-US" dirty="0" smtClean="0"/>
              <a:t>.</a:t>
            </a:r>
            <a:r>
              <a:rPr lang="hu-HU" dirty="0" smtClean="0"/>
              <a:t> rész</a:t>
            </a:r>
            <a:r>
              <a:rPr lang="en-US" dirty="0" smtClean="0"/>
              <a:t>: 1961)</a:t>
            </a:r>
          </a:p>
          <a:p>
            <a:r>
              <a:rPr lang="en-US" dirty="0" err="1" smtClean="0"/>
              <a:t>Hármas</a:t>
            </a:r>
            <a:r>
              <a:rPr lang="en-US" dirty="0" smtClean="0"/>
              <a:t> </a:t>
            </a:r>
            <a:r>
              <a:rPr lang="en-US" dirty="0" err="1" smtClean="0"/>
              <a:t>felosztás</a:t>
            </a:r>
            <a:r>
              <a:rPr lang="en-US" dirty="0" smtClean="0"/>
              <a:t> (ma is!)</a:t>
            </a:r>
          </a:p>
          <a:p>
            <a:r>
              <a:rPr lang="en-US" dirty="0" err="1" smtClean="0"/>
              <a:t>Széles</a:t>
            </a:r>
            <a:r>
              <a:rPr lang="en-US" dirty="0" smtClean="0"/>
              <a:t> </a:t>
            </a:r>
            <a:r>
              <a:rPr lang="en-US" dirty="0" err="1" smtClean="0"/>
              <a:t>körű</a:t>
            </a:r>
            <a:r>
              <a:rPr lang="en-US" dirty="0" smtClean="0"/>
              <a:t> </a:t>
            </a:r>
            <a:r>
              <a:rPr lang="en-US" dirty="0" err="1" smtClean="0"/>
              <a:t>bírói</a:t>
            </a:r>
            <a:r>
              <a:rPr lang="en-US" dirty="0" smtClean="0"/>
              <a:t> </a:t>
            </a:r>
            <a:r>
              <a:rPr lang="en-US" dirty="0" err="1" smtClean="0"/>
              <a:t>mérlegelési</a:t>
            </a:r>
            <a:r>
              <a:rPr lang="en-US" dirty="0" smtClean="0"/>
              <a:t> </a:t>
            </a:r>
            <a:r>
              <a:rPr lang="en-US" dirty="0" err="1" smtClean="0"/>
              <a:t>lehetősége</a:t>
            </a:r>
            <a:r>
              <a:rPr lang="en-US" dirty="0" smtClean="0"/>
              <a:t> a </a:t>
            </a:r>
            <a:r>
              <a:rPr lang="en-US" dirty="0" err="1" smtClean="0"/>
              <a:t>büntetéskiszabásnál</a:t>
            </a:r>
            <a:endParaRPr lang="en-US" dirty="0" smtClean="0"/>
          </a:p>
          <a:p>
            <a:endParaRPr lang="hu-HU" dirty="0"/>
          </a:p>
        </p:txBody>
      </p:sp>
      <p:sp>
        <p:nvSpPr>
          <p:cNvPr id="36867" name="Tartalom helye 2"/>
          <p:cNvSpPr>
            <a:spLocks noGrp="1"/>
          </p:cNvSpPr>
          <p:nvPr>
            <p:ph sz="half" idx="2"/>
          </p:nvPr>
        </p:nvSpPr>
        <p:spPr>
          <a:xfrm>
            <a:off x="4860032" y="1764506"/>
            <a:ext cx="4040188" cy="43616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</a:t>
            </a:r>
            <a:r>
              <a:rPr lang="hu-HU" dirty="0" err="1" smtClean="0"/>
              <a:t>ltér</a:t>
            </a:r>
            <a:r>
              <a:rPr lang="hu-HU" dirty="0" smtClean="0"/>
              <a:t> az 1843-as javaslattól</a:t>
            </a:r>
          </a:p>
          <a:p>
            <a:r>
              <a:rPr lang="hu-HU" dirty="0" smtClean="0"/>
              <a:t>halálbüntetés</a:t>
            </a:r>
          </a:p>
          <a:p>
            <a:r>
              <a:rPr lang="en-US" dirty="0" smtClean="0"/>
              <a:t>B</a:t>
            </a:r>
            <a:r>
              <a:rPr lang="hu-HU" dirty="0" err="1" smtClean="0"/>
              <a:t>üntetési</a:t>
            </a:r>
            <a:r>
              <a:rPr lang="hu-HU" dirty="0" smtClean="0"/>
              <a:t> időtartamok következetlenek</a:t>
            </a:r>
          </a:p>
          <a:p>
            <a:r>
              <a:rPr lang="hu-HU" dirty="0" smtClean="0"/>
              <a:t>Tettes nem számít (fiatalkorú, visszaeső nincs szabályozva)</a:t>
            </a:r>
          </a:p>
          <a:p>
            <a:r>
              <a:rPr lang="en-US" dirty="0" smtClean="0"/>
              <a:t>A</a:t>
            </a:r>
            <a:r>
              <a:rPr lang="hu-HU" dirty="0" err="1" smtClean="0"/>
              <a:t>lacsony</a:t>
            </a:r>
            <a:r>
              <a:rPr lang="hu-HU" dirty="0" smtClean="0"/>
              <a:t> büntethetőségi életkorhatár (12. életév)</a:t>
            </a:r>
          </a:p>
          <a:p>
            <a:r>
              <a:rPr lang="en-US" i="1" dirty="0" smtClean="0"/>
              <a:t>(</a:t>
            </a:r>
            <a:r>
              <a:rPr lang="en-US" i="1" dirty="0" err="1" smtClean="0"/>
              <a:t>Túl</a:t>
            </a:r>
            <a:r>
              <a:rPr lang="en-US" i="1" dirty="0" smtClean="0"/>
              <a:t>) </a:t>
            </a:r>
            <a:r>
              <a:rPr lang="en-US" dirty="0" err="1" smtClean="0"/>
              <a:t>széles</a:t>
            </a:r>
            <a:r>
              <a:rPr lang="en-US" dirty="0" smtClean="0"/>
              <a:t> </a:t>
            </a:r>
            <a:r>
              <a:rPr lang="en-US" dirty="0" err="1" smtClean="0"/>
              <a:t>körű</a:t>
            </a:r>
            <a:r>
              <a:rPr lang="en-US" dirty="0" smtClean="0"/>
              <a:t> </a:t>
            </a:r>
            <a:r>
              <a:rPr lang="en-US" dirty="0" err="1" smtClean="0"/>
              <a:t>jogalkalmazói</a:t>
            </a:r>
            <a:r>
              <a:rPr lang="en-US" dirty="0" smtClean="0"/>
              <a:t> </a:t>
            </a:r>
            <a:r>
              <a:rPr lang="en-US" dirty="0" err="1" smtClean="0"/>
              <a:t>értelmezés</a:t>
            </a:r>
            <a:endParaRPr lang="en-US" dirty="0" smtClean="0"/>
          </a:p>
          <a:p>
            <a:pPr>
              <a:buFont typeface="Arial" charset="0"/>
              <a:buNone/>
            </a:pP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533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„Széchenyi eszméinek hatását tehát jogrendszerünknek a jog egész területén többé vagy kevésbé megtaláljuk. Azonban e hatás értékével vetekszik </a:t>
            </a:r>
            <a:r>
              <a:rPr lang="hu-HU" b="1" dirty="0" smtClean="0"/>
              <a:t>annak a befolyásnak értéke, amelyet ő a jogtudomány fejlődésére gyakorolt</a:t>
            </a:r>
            <a:r>
              <a:rPr lang="hu-HU" dirty="0" smtClean="0"/>
              <a:t>. Amint erre már Vécsey rámutatott, Széchenyi fellépése és három fő-művében kifejtett eszméi voltak a </a:t>
            </a:r>
            <a:r>
              <a:rPr lang="hu-HU" b="1" dirty="0" smtClean="0"/>
              <a:t>jogi kritika </a:t>
            </a:r>
            <a:r>
              <a:rPr lang="hu-HU" dirty="0" smtClean="0"/>
              <a:t>és a </a:t>
            </a:r>
            <a:r>
              <a:rPr lang="hu-HU" b="1" dirty="0" smtClean="0"/>
              <a:t>tudományos irodalom megindítói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Széchenyi hatása: 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5877272"/>
            <a:ext cx="568863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 smtClean="0"/>
              <a:t>Vécsey Tamás : </a:t>
            </a:r>
            <a:r>
              <a:rPr lang="hu-HU" i="1" dirty="0" smtClean="0"/>
              <a:t>Széchenyi és a magánjog. 1895. Idézi: Auer György Széchenyi István és a magyar jogrend reformja </a:t>
            </a:r>
            <a:r>
              <a:rPr lang="hu-HU" i="1" dirty="0" err="1" smtClean="0"/>
              <a:t>In</a:t>
            </a:r>
            <a:r>
              <a:rPr lang="hu-HU" i="1" dirty="0" smtClean="0"/>
              <a:t>: Budapesti Szemle, </a:t>
            </a:r>
            <a:r>
              <a:rPr lang="hu-HU" dirty="0" smtClean="0"/>
              <a:t>DCCLXX. kötet, </a:t>
            </a:r>
            <a:r>
              <a:rPr lang="hu-HU" i="1" dirty="0" smtClean="0"/>
              <a:t>3.old.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560840" cy="3600400"/>
          </a:xfrm>
        </p:spPr>
        <p:txBody>
          <a:bodyPr/>
          <a:lstStyle/>
          <a:p>
            <a:r>
              <a:rPr lang="hu-HU" dirty="0" smtClean="0">
                <a:latin typeface="+mn-lt"/>
              </a:rPr>
              <a:t>Köszönöm a figyelmet!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b="0" cap="none" dirty="0" err="1" smtClean="0">
                <a:latin typeface="+mn-lt"/>
              </a:rPr>
              <a:t>Kerezsi.Klara</a:t>
            </a:r>
            <a:r>
              <a:rPr lang="hu-HU" b="0" cap="none" dirty="0" smtClean="0">
                <a:latin typeface="+mn-lt"/>
              </a:rPr>
              <a:t>@</a:t>
            </a:r>
            <a:r>
              <a:rPr lang="hu-HU" b="0" cap="none" dirty="0" err="1" smtClean="0">
                <a:latin typeface="+mn-lt"/>
              </a:rPr>
              <a:t>uni-nke.hu</a:t>
            </a:r>
            <a:endParaRPr lang="hu-HU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bg1">
                    <a:lumMod val="85000"/>
                  </a:schemeClr>
                </a:solidFill>
              </a:rPr>
              <a:t>17.-18. század</a:t>
            </a:r>
            <a:r>
              <a:rPr lang="hu-HU" sz="3200" b="1" dirty="0" smtClean="0">
                <a:solidFill>
                  <a:schemeClr val="bg1"/>
                </a:solidFill>
              </a:rPr>
              <a:t>: </a:t>
            </a:r>
            <a:r>
              <a:rPr lang="hu-HU" sz="3200" b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Az iparosodás kezdetei, a polgári társadalom kialakulása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124744"/>
            <a:ext cx="9036496" cy="559836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sz="2200" dirty="0" smtClean="0">
                <a:solidFill>
                  <a:schemeClr val="hlink"/>
                </a:solidFill>
              </a:rPr>
              <a:t>Gazdasági változások:</a:t>
            </a:r>
            <a:r>
              <a:rPr lang="hu-HU" sz="2200" dirty="0" smtClean="0"/>
              <a:t> iparosodás kezdetei</a:t>
            </a:r>
          </a:p>
          <a:p>
            <a:pPr marL="514350" indent="-514350">
              <a:spcBef>
                <a:spcPts val="0"/>
              </a:spcBef>
              <a:buNone/>
              <a:defRPr/>
            </a:pPr>
            <a:r>
              <a:rPr lang="hu-HU" sz="2200" b="1" kern="0" dirty="0" smtClean="0">
                <a:solidFill>
                  <a:srgbClr val="000000"/>
                </a:solidFill>
                <a:cs typeface="Calibri" pitchFamily="34" charset="0"/>
              </a:rPr>
              <a:t>	</a:t>
            </a:r>
            <a:r>
              <a:rPr lang="hu-HU" sz="2200" b="1" kern="0" dirty="0" err="1" smtClean="0">
                <a:solidFill>
                  <a:srgbClr val="000000"/>
                </a:solidFill>
                <a:cs typeface="Calibri" pitchFamily="34" charset="0"/>
              </a:rPr>
              <a:t>Ga</a:t>
            </a:r>
            <a:r>
              <a:rPr kumimoji="0" lang="hu-H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zdasági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 </a:t>
            </a:r>
            <a:r>
              <a:rPr kumimoji="0" lang="hu-H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háttere: 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  <a:sym typeface="Wingdings" pitchFamily="2" charset="2"/>
              </a:rPr>
              <a:t>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 </a:t>
            </a:r>
            <a:r>
              <a:rPr kumimoji="0" lang="hu-H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felfedezések</a:t>
            </a:r>
            <a:r>
              <a:rPr kumimoji="0" lang="hu-H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 </a:t>
            </a:r>
            <a:endParaRPr kumimoji="0" lang="hu-H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itchFamily="34" charset="0"/>
            </a:endParaRPr>
          </a:p>
          <a:p>
            <a:pPr marL="914400" lvl="1" indent="-514350">
              <a:spcBef>
                <a:spcPts val="0"/>
              </a:spcBef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  <a:sym typeface="Wingdings" pitchFamily="2" charset="2"/>
              </a:rPr>
              <a:t>A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ranyat </a:t>
            </a:r>
          </a:p>
          <a:p>
            <a:pPr marL="914400" lvl="1" indent="-514350">
              <a:spcBef>
                <a:spcPts val="0"/>
              </a:spcBef>
              <a:defRPr/>
            </a:pP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a </a:t>
            </a:r>
            <a:r>
              <a:rPr kumimoji="0" lang="hu-H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más 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kultúrákkal kapcsolatos tapasztalatokat, és</a:t>
            </a:r>
          </a:p>
          <a:p>
            <a:pPr marL="914400" lvl="1" indent="-514350">
              <a:spcBef>
                <a:spcPts val="0"/>
              </a:spcBef>
              <a:defRPr/>
            </a:pPr>
            <a:r>
              <a:rPr lang="hu-HU" sz="2200" kern="0" dirty="0" smtClean="0">
                <a:solidFill>
                  <a:srgbClr val="000000"/>
                </a:solidFill>
                <a:cs typeface="Calibri" pitchFamily="34" charset="0"/>
              </a:rPr>
              <a:t>pénzt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 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  <a:sym typeface="Wingdings" pitchFamily="2" charset="2"/>
              </a:rPr>
              <a:t></a:t>
            </a:r>
            <a:r>
              <a:rPr kumimoji="0" lang="hu-H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 segítve </a:t>
            </a:r>
            <a:r>
              <a:rPr kumimoji="0" lang="hu-H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rPr>
              <a:t>egy új osztály kialakulását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hu-HU" sz="2200" kern="0" dirty="0" smtClean="0">
                <a:solidFill>
                  <a:srgbClr val="0000CC"/>
                </a:solidFill>
                <a:cs typeface="Calibri" pitchFamily="34" charset="0"/>
                <a:sym typeface="Wingdings" pitchFamily="2" charset="2"/>
              </a:rPr>
              <a:t>T</a:t>
            </a:r>
            <a:r>
              <a:rPr lang="hu-HU" sz="2200" dirty="0" smtClean="0">
                <a:solidFill>
                  <a:srgbClr val="0000CC"/>
                </a:solidFill>
              </a:rPr>
              <a:t>ársadalmi</a:t>
            </a:r>
            <a:r>
              <a:rPr lang="hu-HU" sz="2200" dirty="0" smtClean="0">
                <a:solidFill>
                  <a:schemeClr val="hlink"/>
                </a:solidFill>
              </a:rPr>
              <a:t> és politikai változások:</a:t>
            </a:r>
            <a:r>
              <a:rPr lang="hu-HU" sz="2200" dirty="0" smtClean="0"/>
              <a:t> </a:t>
            </a:r>
            <a:r>
              <a:rPr lang="hu-HU" sz="2200" b="1" kern="0" dirty="0" smtClean="0">
                <a:solidFill>
                  <a:srgbClr val="000000"/>
                </a:solidFill>
                <a:cs typeface="Calibri" pitchFamily="34" charset="0"/>
              </a:rPr>
              <a:t>Filozófiai</a:t>
            </a:r>
            <a:r>
              <a:rPr lang="hu-HU" sz="2200" kern="0" dirty="0" smtClean="0">
                <a:solidFill>
                  <a:srgbClr val="000000"/>
                </a:solidFill>
                <a:cs typeface="Calibri" pitchFamily="34" charset="0"/>
              </a:rPr>
              <a:t> háttere: </a:t>
            </a:r>
            <a:r>
              <a:rPr lang="hu-HU" sz="2200" kern="0" dirty="0" smtClean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 </a:t>
            </a:r>
            <a:r>
              <a:rPr lang="hu-HU" sz="2200" kern="0" dirty="0" smtClean="0">
                <a:solidFill>
                  <a:srgbClr val="000000"/>
                </a:solidFill>
                <a:cs typeface="Calibri" pitchFamily="34" charset="0"/>
              </a:rPr>
              <a:t>a </a:t>
            </a:r>
            <a:r>
              <a:rPr lang="hu-HU" sz="2200" b="1" kern="0" dirty="0" smtClean="0">
                <a:solidFill>
                  <a:srgbClr val="000000"/>
                </a:solidFill>
                <a:cs typeface="Calibri" pitchFamily="34" charset="0"/>
              </a:rPr>
              <a:t>felvilágosodás</a:t>
            </a:r>
            <a:r>
              <a:rPr lang="hu-HU" sz="2200" kern="0" dirty="0" smtClean="0">
                <a:solidFill>
                  <a:srgbClr val="000000"/>
                </a:solidFill>
                <a:cs typeface="Calibri" pitchFamily="34" charset="0"/>
              </a:rPr>
              <a:t> eszmerendszere </a:t>
            </a:r>
          </a:p>
          <a:p>
            <a:pPr marL="914400" lvl="1" indent="-514350">
              <a:spcBef>
                <a:spcPts val="0"/>
              </a:spcBef>
              <a:defRPr/>
            </a:pPr>
            <a:r>
              <a:rPr lang="hu-HU" sz="2200" kern="0" dirty="0" smtClean="0">
                <a:solidFill>
                  <a:srgbClr val="000000"/>
                </a:solidFill>
                <a:cs typeface="Calibri" pitchFamily="34" charset="0"/>
                <a:sym typeface="Wingdings" pitchFamily="2" charset="2"/>
              </a:rPr>
              <a:t>a racionalitás megjelenése</a:t>
            </a:r>
            <a:endParaRPr lang="hu-HU" sz="2200" dirty="0" smtClean="0">
              <a:sym typeface="Wingdings" pitchFamily="2" charset="2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200" dirty="0" smtClean="0">
                <a:sym typeface="Wingdings" pitchFamily="2" charset="2"/>
              </a:rPr>
              <a:t> a polgári osztály megjelenése = új </a:t>
            </a:r>
            <a:r>
              <a:rPr lang="hu-HU" sz="2200" dirty="0" err="1" smtClean="0">
                <a:sym typeface="Wingdings" pitchFamily="2" charset="2"/>
              </a:rPr>
              <a:t>társ-i</a:t>
            </a:r>
            <a:r>
              <a:rPr lang="hu-HU" sz="2200" dirty="0" smtClean="0">
                <a:sym typeface="Wingdings" pitchFamily="2" charset="2"/>
              </a:rPr>
              <a:t> réteg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200" dirty="0" smtClean="0">
                <a:sym typeface="Wingdings" pitchFamily="2" charset="2"/>
              </a:rPr>
              <a:t>Parlament = új érdekérvényesítési módok;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200" dirty="0" smtClean="0">
                <a:sym typeface="Wingdings" pitchFamily="2" charset="2"/>
              </a:rPr>
              <a:t>Polgári jogok új felfogása (egyenlőség)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200" dirty="0" smtClean="0">
                <a:sym typeface="Wingdings" pitchFamily="2" charset="2"/>
              </a:rPr>
              <a:t> új állami szerepfelfogás (az állam és az egyén viszonyának újraértelmezése)</a:t>
            </a:r>
          </a:p>
          <a:p>
            <a:pPr lvl="3">
              <a:spcBef>
                <a:spcPts val="0"/>
              </a:spcBef>
            </a:pPr>
            <a:r>
              <a:rPr lang="hu-HU" sz="2200" dirty="0" smtClean="0"/>
              <a:t>a magántulajdon szentsége</a:t>
            </a:r>
          </a:p>
          <a:p>
            <a:pPr lvl="3">
              <a:spcBef>
                <a:spcPts val="0"/>
              </a:spcBef>
            </a:pPr>
            <a:r>
              <a:rPr lang="hu-HU" sz="2200" dirty="0" smtClean="0"/>
              <a:t>szabaddá váló munkaerő</a:t>
            </a:r>
            <a:endParaRPr kumimoji="0" lang="hu-H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felvilágosodás</a:t>
            </a:r>
            <a:endParaRPr lang="hu-H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77688" y="1475656"/>
            <a:ext cx="8686800" cy="519370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hu-HU" sz="2000" b="1" dirty="0" smtClean="0"/>
              <a:t>Szellemi mozgalom</a:t>
            </a:r>
            <a:r>
              <a:rPr lang="hu-HU" sz="2000" dirty="0" smtClean="0"/>
              <a:t> a 17. század végétől a 19. század elejéig tartott, melynek célja a polgári társadalom megteremtése </a:t>
            </a:r>
            <a:r>
              <a:rPr lang="hu-HU" sz="2000" dirty="0" smtClean="0">
                <a:sym typeface="Wingdings" pitchFamily="2" charset="2"/>
              </a:rPr>
              <a:t> </a:t>
            </a:r>
            <a:r>
              <a:rPr lang="hu-HU" sz="2000" dirty="0" smtClean="0">
                <a:latin typeface="Calibri" pitchFamily="34" charset="0"/>
                <a:cs typeface="Calibri" pitchFamily="34" charset="0"/>
              </a:rPr>
              <a:t>A polgárság részt kér a politikai hatalomból</a:t>
            </a:r>
            <a:endParaRPr lang="hu-H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2000" dirty="0" smtClean="0"/>
              <a:t>17. század: Hollandia és Anglia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2000" dirty="0" smtClean="0"/>
              <a:t>18. század: Franciaország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2000" dirty="0" smtClean="0"/>
              <a:t>19. század: Németország, Magyarország</a:t>
            </a:r>
          </a:p>
          <a:p>
            <a:pPr>
              <a:lnSpc>
                <a:spcPct val="120000"/>
              </a:lnSpc>
              <a:buNone/>
              <a:defRPr/>
            </a:pPr>
            <a:endParaRPr lang="hu-HU" sz="2000" dirty="0" smtClean="0"/>
          </a:p>
          <a:p>
            <a:pPr>
              <a:lnSpc>
                <a:spcPct val="120000"/>
              </a:lnSpc>
              <a:buNone/>
              <a:defRPr/>
            </a:pPr>
            <a:r>
              <a:rPr lang="hu-HU" sz="2000" dirty="0" smtClean="0"/>
              <a:t>A polgárság társadalmi-politikai mozgalmai már nem művészeti (reneszánsz) vagy vallási (reformáció) ideológiákat, hanem </a:t>
            </a:r>
            <a:r>
              <a:rPr lang="hu-HU" sz="2000" b="1" dirty="0" smtClean="0"/>
              <a:t>filozófiai fogantatású doktrínát </a:t>
            </a:r>
            <a:r>
              <a:rPr lang="hu-HU" sz="2000" dirty="0" smtClean="0"/>
              <a:t>használnak önmaguk elméleti megalapozására  </a:t>
            </a:r>
          </a:p>
          <a:p>
            <a:pPr>
              <a:lnSpc>
                <a:spcPct val="120000"/>
              </a:lnSpc>
              <a:buFont typeface="Wingdings"/>
              <a:buChar char="à"/>
              <a:defRPr/>
            </a:pPr>
            <a:r>
              <a:rPr lang="hu-HU" sz="2200" dirty="0" smtClean="0">
                <a:latin typeface="Calibri" pitchFamily="34" charset="0"/>
                <a:cs typeface="Calibri" pitchFamily="34" charset="0"/>
              </a:rPr>
              <a:t>az </a:t>
            </a:r>
            <a:r>
              <a:rPr lang="hu-HU" sz="2200" b="1" dirty="0" smtClean="0">
                <a:latin typeface="Calibri" pitchFamily="34" charset="0"/>
                <a:cs typeface="Calibri" pitchFamily="34" charset="0"/>
              </a:rPr>
              <a:t>ész kora</a:t>
            </a:r>
            <a:r>
              <a:rPr lang="hu-HU" sz="2200" dirty="0" smtClean="0">
                <a:latin typeface="Calibri" pitchFamily="34" charset="0"/>
                <a:cs typeface="Calibri" pitchFamily="34" charset="0"/>
              </a:rPr>
              <a:t>, a ráció igazsága</a:t>
            </a:r>
          </a:p>
          <a:p>
            <a:pPr>
              <a:lnSpc>
                <a:spcPct val="120000"/>
              </a:lnSpc>
              <a:buFont typeface="Wingdings"/>
              <a:buChar char="à"/>
              <a:defRPr/>
            </a:pPr>
            <a:r>
              <a:rPr lang="hu-HU" altLang="hu-HU" sz="2200" dirty="0" smtClean="0">
                <a:latin typeface="Calibri" pitchFamily="34" charset="0"/>
                <a:cs typeface="Calibri" pitchFamily="34" charset="0"/>
              </a:rPr>
              <a:t>természettörvények: a </a:t>
            </a:r>
            <a:r>
              <a:rPr lang="hu-HU" altLang="hu-HU" sz="2200" b="1" dirty="0" smtClean="0">
                <a:latin typeface="Calibri" pitchFamily="34" charset="0"/>
                <a:cs typeface="Calibri" pitchFamily="34" charset="0"/>
              </a:rPr>
              <a:t>világ megismerhető, kiszámítható</a:t>
            </a:r>
          </a:p>
          <a:p>
            <a:pPr>
              <a:lnSpc>
                <a:spcPct val="120000"/>
              </a:lnSpc>
              <a:buFont typeface="Wingdings"/>
              <a:buChar char="à"/>
              <a:defRPr/>
            </a:pPr>
            <a:r>
              <a:rPr lang="hu-HU" altLang="hu-HU" sz="2200" b="1" dirty="0" smtClean="0">
                <a:latin typeface="Calibri" pitchFamily="34" charset="0"/>
                <a:cs typeface="Calibri" pitchFamily="34" charset="0"/>
              </a:rPr>
              <a:t>A megismerés  </a:t>
            </a:r>
            <a:r>
              <a:rPr lang="hu-HU" altLang="hu-HU" sz="2200" dirty="0" smtClean="0"/>
              <a:t>kizárólagos forrása a józan ész, a logika</a:t>
            </a:r>
          </a:p>
          <a:p>
            <a:pPr>
              <a:lnSpc>
                <a:spcPct val="120000"/>
              </a:lnSpc>
              <a:buFont typeface="Wingdings"/>
              <a:buChar char="à"/>
              <a:defRPr/>
            </a:pPr>
            <a:r>
              <a:rPr lang="hu-HU" altLang="hu-HU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sz="2200" b="1" dirty="0" smtClean="0">
                <a:latin typeface="Calibri" pitchFamily="34" charset="0"/>
                <a:cs typeface="Calibri" pitchFamily="34" charset="0"/>
              </a:rPr>
              <a:t>vallási tolerancia </a:t>
            </a:r>
            <a:r>
              <a:rPr lang="hu-HU" sz="2200" dirty="0" smtClean="0">
                <a:latin typeface="Calibri" pitchFamily="34" charset="0"/>
                <a:cs typeface="Calibri" pitchFamily="34" charset="0"/>
              </a:rPr>
              <a:t>       </a:t>
            </a:r>
          </a:p>
          <a:p>
            <a:pPr eaLnBrk="1" hangingPunct="1">
              <a:lnSpc>
                <a:spcPct val="120000"/>
              </a:lnSpc>
              <a:buFont typeface="Wingdings"/>
              <a:buChar char="à"/>
              <a:defRPr/>
            </a:pPr>
            <a:r>
              <a:rPr lang="hu-HU" sz="2200" dirty="0" smtClean="0">
                <a:latin typeface="Calibri" pitchFamily="34" charset="0"/>
                <a:cs typeface="Calibri" pitchFamily="34" charset="0"/>
              </a:rPr>
              <a:t>az </a:t>
            </a:r>
            <a:r>
              <a:rPr lang="hu-HU" sz="2200" b="1" dirty="0" smtClean="0">
                <a:latin typeface="Calibri" pitchFamily="34" charset="0"/>
                <a:cs typeface="Calibri" pitchFamily="34" charset="0"/>
              </a:rPr>
              <a:t>egyház hatalmának vissza</a:t>
            </a:r>
            <a:r>
              <a:rPr lang="hu-HU" sz="2200" dirty="0" smtClean="0">
                <a:latin typeface="Calibri" pitchFamily="34" charset="0"/>
                <a:cs typeface="Calibri" pitchFamily="34" charset="0"/>
              </a:rPr>
              <a:t>szorítása    </a:t>
            </a:r>
            <a:r>
              <a:rPr lang="hu-HU" sz="2000" dirty="0" smtClean="0">
                <a:latin typeface="Calibri" pitchFamily="34" charset="0"/>
                <a:cs typeface="Calibri" pitchFamily="34" charset="0"/>
              </a:rPr>
              <a:t>       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http://upload.wikimedia.org/wikipedia/commons/thumb/f/f3/Voltaire.jpg/220px-Volta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648" y="188640"/>
            <a:ext cx="1596200" cy="1798892"/>
          </a:xfrm>
          <a:prstGeom prst="rect">
            <a:avLst/>
          </a:prstGeom>
          <a:noFill/>
        </p:spPr>
      </p:pic>
      <p:pic>
        <p:nvPicPr>
          <p:cNvPr id="112646" name="Picture 6" descr="Fájl:Locke-John-L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1422368" cy="1852994"/>
          </a:xfrm>
          <a:prstGeom prst="rect">
            <a:avLst/>
          </a:prstGeom>
          <a:noFill/>
        </p:spPr>
      </p:pic>
      <p:pic>
        <p:nvPicPr>
          <p:cNvPr id="112650" name="Picture 10" descr="Fájl:Charles Montesqui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8640"/>
            <a:ext cx="1208723" cy="1825943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35496" y="2084655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Narrow" pitchFamily="34" charset="0"/>
              </a:rPr>
              <a:t>John Locke</a:t>
            </a:r>
          </a:p>
          <a:p>
            <a:r>
              <a:rPr lang="hu-HU" dirty="0" smtClean="0">
                <a:latin typeface="Arial Narrow" pitchFamily="34" charset="0"/>
              </a:rPr>
              <a:t>Jog az élethez, szabadsághoz, tulajdonhoz</a:t>
            </a:r>
            <a:endParaRPr lang="hu-HU" dirty="0">
              <a:latin typeface="Arial Narrow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691680" y="206084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Narrow" pitchFamily="34" charset="0"/>
              </a:rPr>
              <a:t>Voltaire</a:t>
            </a:r>
          </a:p>
          <a:p>
            <a:r>
              <a:rPr lang="hu-HU" dirty="0" smtClean="0">
                <a:latin typeface="Arial Narrow" pitchFamily="34" charset="0"/>
              </a:rPr>
              <a:t>A királyok hatalma a néptől ered, leválthatók</a:t>
            </a:r>
            <a:endParaRPr lang="hu-HU" dirty="0">
              <a:latin typeface="Arial Narrow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48264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Narrow" pitchFamily="34" charset="0"/>
              </a:rPr>
              <a:t>Diderot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788024" y="2060848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Narrow" pitchFamily="34" charset="0"/>
              </a:rPr>
              <a:t>Montesquieu</a:t>
            </a:r>
          </a:p>
          <a:p>
            <a:r>
              <a:rPr lang="hu-HU" dirty="0" smtClean="0">
                <a:latin typeface="Arial Narrow" pitchFamily="34" charset="0"/>
              </a:rPr>
              <a:t>Hatalmi ágak szétválasztása: törvényhozói, végrehajtási, </a:t>
            </a:r>
          </a:p>
          <a:p>
            <a:r>
              <a:rPr lang="hu-HU" dirty="0" smtClean="0">
                <a:latin typeface="Arial Narrow" pitchFamily="34" charset="0"/>
              </a:rPr>
              <a:t>Bírói hatalom szétválasztása</a:t>
            </a:r>
            <a:endParaRPr lang="hu-HU" dirty="0">
              <a:latin typeface="Arial Narrow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75856" y="206084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Narrow" pitchFamily="34" charset="0"/>
              </a:rPr>
              <a:t>Rousseau</a:t>
            </a:r>
          </a:p>
          <a:p>
            <a:r>
              <a:rPr lang="hu-HU" dirty="0" smtClean="0">
                <a:latin typeface="Arial Narrow" pitchFamily="34" charset="0"/>
              </a:rPr>
              <a:t>„Vissza a természethez!”</a:t>
            </a:r>
            <a:endParaRPr lang="hu-HU" dirty="0">
              <a:latin typeface="Arial Narrow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83568" y="5877272"/>
            <a:ext cx="30963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4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436096" y="5573638"/>
            <a:ext cx="33123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7200" dirty="0"/>
          </a:p>
        </p:txBody>
      </p:sp>
      <p:pic>
        <p:nvPicPr>
          <p:cNvPr id="112648" name="Picture 8" descr="Fájl:Louis-Michel van Loo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676" y="260648"/>
            <a:ext cx="1476756" cy="1839468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44971" y="2636912"/>
            <a:ext cx="2403493" cy="3090571"/>
          </a:xfrm>
          <a:prstGeom prst="rect">
            <a:avLst/>
          </a:prstGeom>
          <a:noFill/>
          <a:ln/>
        </p:spPr>
      </p:pic>
      <p:pic>
        <p:nvPicPr>
          <p:cNvPr id="112652" name="Picture 12" descr="Fájl:Jean-Jacques Rousseau (painted portrait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0130" y="188640"/>
            <a:ext cx="1375886" cy="1825943"/>
          </a:xfrm>
          <a:prstGeom prst="rect">
            <a:avLst/>
          </a:prstGeom>
          <a:noFill/>
        </p:spPr>
      </p:pic>
      <p:sp>
        <p:nvSpPr>
          <p:cNvPr id="17" name="Téglalap 16"/>
          <p:cNvSpPr/>
          <p:nvPr/>
        </p:nvSpPr>
        <p:spPr>
          <a:xfrm>
            <a:off x="107503" y="4658360"/>
            <a:ext cx="6840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dirty="0" smtClean="0"/>
              <a:t>A Felvilágosodás két alapeszméje: 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Racionalizmus</a:t>
            </a:r>
            <a:r>
              <a:rPr lang="hu-HU" sz="2000" dirty="0" smtClean="0"/>
              <a:t> (okok, értelem, deduktív következtetés) </a:t>
            </a:r>
          </a:p>
          <a:p>
            <a:pPr lvl="1">
              <a:buNone/>
            </a:pPr>
            <a:r>
              <a:rPr lang="hu-HU" sz="2000" dirty="0" smtClean="0"/>
              <a:t>       </a:t>
            </a:r>
            <a:r>
              <a:rPr lang="en-GB" sz="2000" dirty="0" smtClean="0">
                <a:sym typeface="Wingdings"/>
              </a:rPr>
              <a:t></a:t>
            </a:r>
            <a:r>
              <a:rPr lang="hu-HU" sz="2000" dirty="0" smtClean="0"/>
              <a:t> ez lesz az alapja a klasszikus büntetőjogi iskola gondolkodásának</a:t>
            </a:r>
            <a:endParaRPr lang="hu-HU" sz="20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u-HU" sz="2000" b="1" dirty="0" smtClean="0">
                <a:solidFill>
                  <a:srgbClr val="FF0000"/>
                </a:solidFill>
              </a:rPr>
              <a:t> Empíria</a:t>
            </a:r>
            <a:r>
              <a:rPr lang="hu-HU" sz="2000" dirty="0" smtClean="0"/>
              <a:t> (megfigyelés, tapasztalat, induktív következtetés) </a:t>
            </a:r>
          </a:p>
          <a:p>
            <a:pPr lvl="1">
              <a:buNone/>
            </a:pPr>
            <a:r>
              <a:rPr lang="hu-HU" sz="2000" dirty="0" smtClean="0"/>
              <a:t>       </a:t>
            </a:r>
            <a:r>
              <a:rPr lang="en-GB" sz="2000" dirty="0" smtClean="0">
                <a:sym typeface="Wingdings"/>
              </a:rPr>
              <a:t></a:t>
            </a:r>
            <a:r>
              <a:rPr lang="hu-HU" sz="2000" dirty="0" smtClean="0"/>
              <a:t> ez lesz az alapja a pozitivista gondolkodásnak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Európa a 18. </a:t>
            </a:r>
            <a:r>
              <a:rPr lang="hu-HU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szd-ban</a:t>
            </a:r>
            <a:endParaRPr lang="hu-H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686800" cy="537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dirty="0" smtClean="0">
                <a:latin typeface="+mj-lt"/>
                <a:sym typeface="Wingdings" pitchFamily="2" charset="2"/>
              </a:rPr>
              <a:t>társadalmi szerződés: a polgár felértékelődése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dirty="0" smtClean="0">
                <a:latin typeface="+mj-lt"/>
                <a:sym typeface="Wingdings" pitchFamily="2" charset="2"/>
              </a:rPr>
              <a:t>feszültség: </a:t>
            </a:r>
          </a:p>
          <a:p>
            <a:pPr>
              <a:spcBef>
                <a:spcPts val="0"/>
              </a:spcBef>
              <a:buNone/>
            </a:pPr>
            <a:r>
              <a:rPr lang="hu-HU" sz="2800" b="1" dirty="0" smtClean="0">
                <a:latin typeface="+mj-lt"/>
                <a:sym typeface="Wingdings" pitchFamily="2" charset="2"/>
              </a:rPr>
              <a:t>modernizálódó, </a:t>
            </a:r>
            <a:r>
              <a:rPr lang="hu-HU" sz="2800" b="1" dirty="0" err="1" smtClean="0">
                <a:latin typeface="+mj-lt"/>
                <a:sym typeface="Wingdings" pitchFamily="2" charset="2"/>
              </a:rPr>
              <a:t>városiasodó</a:t>
            </a:r>
            <a:r>
              <a:rPr lang="hu-HU" sz="2800" b="1" dirty="0" smtClean="0">
                <a:latin typeface="+mj-lt"/>
                <a:sym typeface="Wingdings" pitchFamily="2" charset="2"/>
              </a:rPr>
              <a:t>,                        középkori a</a:t>
            </a:r>
          </a:p>
          <a:p>
            <a:pPr>
              <a:spcBef>
                <a:spcPts val="0"/>
              </a:spcBef>
              <a:buNone/>
            </a:pPr>
            <a:r>
              <a:rPr lang="hu-HU" sz="2800" b="1" dirty="0" err="1" smtClean="0">
                <a:latin typeface="+mj-lt"/>
                <a:sym typeface="Wingdings" pitchFamily="2" charset="2"/>
              </a:rPr>
              <a:t>piacosodó</a:t>
            </a:r>
            <a:r>
              <a:rPr lang="hu-HU" sz="2800" b="1" dirty="0" smtClean="0">
                <a:latin typeface="+mj-lt"/>
                <a:sym typeface="Wingdings" pitchFamily="2" charset="2"/>
              </a:rPr>
              <a:t> társadalom                                    joggyakorlat</a:t>
            </a:r>
            <a:endParaRPr lang="hu-HU" sz="2800" b="1" dirty="0" smtClean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Noha: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itchFamily="34" charset="0"/>
              <a:sym typeface="Wingdings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  <a:sym typeface="Wingdings" pitchFamily="2" charset="2"/>
              </a:rPr>
              <a:t>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 a </a:t>
            </a:r>
            <a:r>
              <a:rPr kumimoji="0" lang="hu-HU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piacgazdaság: 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átlátható, 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kiszámítható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 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igazságszolgáltatást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 követelt 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itchFamily="34" charset="0"/>
              <a:sym typeface="Wingdings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  <a:sym typeface="Wingdings" pitchFamily="2" charset="2"/>
              </a:rPr>
              <a:t>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 a </a:t>
            </a:r>
            <a:r>
              <a:rPr kumimoji="0" lang="hu-HU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verseny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: az 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állami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 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hatalom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 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korlátozását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 indokolta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5783536" y="2636912"/>
            <a:ext cx="7326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 rot="10800000">
            <a:off x="4788024" y="2636912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DFB3E-0480-4123-A6F1-4C58335338F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13317" name="Picture 2" descr="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9525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err="1" smtClean="0">
                <a:solidFill>
                  <a:schemeClr val="bg1"/>
                </a:solidFill>
                <a:latin typeface="Trebuchet MS" pitchFamily="34" charset="0"/>
              </a:rPr>
              <a:t>Cesare</a:t>
            </a:r>
            <a:r>
              <a:rPr lang="hu-HU" sz="3600" b="1" dirty="0" smtClean="0">
                <a:solidFill>
                  <a:schemeClr val="bg1"/>
                </a:solidFill>
                <a:latin typeface="Trebuchet MS" pitchFamily="34" charset="0"/>
              </a:rPr>
              <a:t> BECCARIA (1738-1794)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8568952" cy="566124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u-HU" sz="2000" dirty="0" smtClean="0">
                <a:latin typeface="Trebuchet MS" pitchFamily="34" charset="0"/>
              </a:rPr>
              <a:t>	</a:t>
            </a:r>
            <a:r>
              <a:rPr lang="hu-HU" sz="2000" b="1" dirty="0" smtClean="0">
                <a:solidFill>
                  <a:schemeClr val="hlink"/>
                </a:solidFill>
                <a:latin typeface="Trebuchet MS" pitchFamily="34" charset="0"/>
              </a:rPr>
              <a:t>1764: A bűnökről és a büntetésekről</a:t>
            </a:r>
          </a:p>
          <a:p>
            <a:pPr lvl="1" eaLnBrk="1" hangingPunct="1"/>
            <a:r>
              <a:rPr lang="hu-HU" sz="2000" b="1" dirty="0" smtClean="0">
                <a:latin typeface="Trebuchet MS" pitchFamily="34" charset="0"/>
              </a:rPr>
              <a:t>Társadalmi szerződés</a:t>
            </a:r>
          </a:p>
          <a:p>
            <a:pPr lvl="1" eaLnBrk="1" hangingPunct="1"/>
            <a:r>
              <a:rPr lang="hu-HU" sz="2000" dirty="0" smtClean="0">
                <a:latin typeface="Trebuchet MS" pitchFamily="34" charset="0"/>
              </a:rPr>
              <a:t> </a:t>
            </a:r>
            <a:r>
              <a:rPr lang="hu-HU" sz="2000" b="1" dirty="0" smtClean="0">
                <a:latin typeface="Trebuchet MS" pitchFamily="34" charset="0"/>
              </a:rPr>
              <a:t>Ártatlanság vélelme </a:t>
            </a:r>
            <a:r>
              <a:rPr lang="hu-HU" sz="2000" dirty="0" smtClean="0">
                <a:latin typeface="Trebuchet MS" pitchFamily="34" charset="0"/>
              </a:rPr>
              <a:t>= alapelv</a:t>
            </a:r>
          </a:p>
          <a:p>
            <a:pPr lvl="1" eaLnBrk="1" hangingPunct="1"/>
            <a:r>
              <a:rPr lang="hu-HU" sz="2000" dirty="0" smtClean="0">
                <a:latin typeface="Trebuchet MS" pitchFamily="34" charset="0"/>
              </a:rPr>
              <a:t> </a:t>
            </a:r>
            <a:r>
              <a:rPr lang="hu-HU" sz="2000" b="1" dirty="0" smtClean="0">
                <a:latin typeface="Trebuchet MS" pitchFamily="34" charset="0"/>
              </a:rPr>
              <a:t>Írott</a:t>
            </a:r>
            <a:r>
              <a:rPr lang="hu-HU" sz="2000" dirty="0" smtClean="0">
                <a:latin typeface="Trebuchet MS" pitchFamily="34" charset="0"/>
              </a:rPr>
              <a:t> büntetőjogi törvények </a:t>
            </a:r>
          </a:p>
          <a:p>
            <a:pPr lvl="1" eaLnBrk="1" hangingPunct="1">
              <a:buNone/>
            </a:pPr>
            <a:r>
              <a:rPr lang="hu-HU" sz="2000" dirty="0" smtClean="0">
                <a:latin typeface="Trebuchet MS" pitchFamily="34" charset="0"/>
              </a:rPr>
              <a:t>            (</a:t>
            </a:r>
            <a:r>
              <a:rPr lang="hu-HU" sz="2000" dirty="0" err="1" smtClean="0">
                <a:latin typeface="Trebuchet MS" pitchFamily="34" charset="0"/>
              </a:rPr>
              <a:t>bcs</a:t>
            </a:r>
            <a:r>
              <a:rPr lang="hu-HU" sz="2000" dirty="0" smtClean="0">
                <a:latin typeface="Trebuchet MS" pitchFamily="34" charset="0"/>
              </a:rPr>
              <a:t>. és büntetés meghatározása)</a:t>
            </a:r>
          </a:p>
          <a:p>
            <a:pPr lvl="1" eaLnBrk="1" hangingPunct="1"/>
            <a:r>
              <a:rPr lang="hu-HU" sz="2000" dirty="0" smtClean="0">
                <a:latin typeface="Trebuchet MS" pitchFamily="34" charset="0"/>
              </a:rPr>
              <a:t> A büntetés:</a:t>
            </a:r>
          </a:p>
          <a:p>
            <a:pPr lvl="2"/>
            <a:r>
              <a:rPr lang="hu-HU" sz="2000" dirty="0" smtClean="0">
                <a:latin typeface="Trebuchet MS" pitchFamily="34" charset="0"/>
              </a:rPr>
              <a:t> </a:t>
            </a:r>
            <a:r>
              <a:rPr lang="hu-HU" sz="2000" b="1" dirty="0" err="1" smtClean="0">
                <a:latin typeface="Trebuchet MS" pitchFamily="34" charset="0"/>
              </a:rPr>
              <a:t>proporcionalitás</a:t>
            </a:r>
            <a:endParaRPr lang="hu-HU" sz="2000" b="1" dirty="0" smtClean="0">
              <a:latin typeface="Trebuchet MS" pitchFamily="34" charset="0"/>
            </a:endParaRPr>
          </a:p>
          <a:p>
            <a:pPr lvl="2"/>
            <a:r>
              <a:rPr lang="hu-HU" sz="2000" dirty="0" smtClean="0">
                <a:latin typeface="Trebuchet MS" pitchFamily="34" charset="0"/>
              </a:rPr>
              <a:t> hatékony, azonnali, gyors</a:t>
            </a:r>
          </a:p>
          <a:p>
            <a:pPr lvl="2"/>
            <a:r>
              <a:rPr lang="hu-HU" sz="2000" dirty="0" smtClean="0">
                <a:latin typeface="Trebuchet MS" pitchFamily="34" charset="0"/>
              </a:rPr>
              <a:t> öröm/fájdalom elve</a:t>
            </a:r>
            <a:endParaRPr lang="hu-HU" sz="2000" i="1" dirty="0" smtClean="0">
              <a:latin typeface="Trebuchet MS" pitchFamily="34" charset="0"/>
            </a:endParaRPr>
          </a:p>
          <a:p>
            <a:pPr lvl="2"/>
            <a:r>
              <a:rPr lang="hu-HU" sz="2000" dirty="0" smtClean="0">
                <a:latin typeface="Trebuchet MS" pitchFamily="34" charset="0"/>
              </a:rPr>
              <a:t> </a:t>
            </a:r>
            <a:r>
              <a:rPr lang="hu-HU" sz="2000" b="1" dirty="0" smtClean="0">
                <a:latin typeface="Trebuchet MS" pitchFamily="34" charset="0"/>
              </a:rPr>
              <a:t>kínzás/halálbüntetés eltörlése</a:t>
            </a:r>
          </a:p>
          <a:p>
            <a:pPr lvl="1" eaLnBrk="1" hangingPunct="1"/>
            <a:r>
              <a:rPr lang="hu-HU" sz="2000" dirty="0" smtClean="0">
                <a:latin typeface="Trebuchet MS" pitchFamily="34" charset="0"/>
              </a:rPr>
              <a:t>az elkövető </a:t>
            </a:r>
            <a:r>
              <a:rPr lang="hu-HU" sz="2000" b="1" dirty="0" smtClean="0">
                <a:latin typeface="Trebuchet MS" pitchFamily="34" charset="0"/>
              </a:rPr>
              <a:t>racionális</a:t>
            </a:r>
            <a:r>
              <a:rPr lang="hu-HU" sz="2000" dirty="0" smtClean="0">
                <a:latin typeface="Trebuchet MS" pitchFamily="34" charset="0"/>
              </a:rPr>
              <a:t> és </a:t>
            </a:r>
            <a:r>
              <a:rPr lang="hu-HU" sz="2000" b="1" dirty="0" smtClean="0">
                <a:latin typeface="Trebuchet MS" pitchFamily="34" charset="0"/>
              </a:rPr>
              <a:t>jogokkal rendelkező </a:t>
            </a:r>
            <a:r>
              <a:rPr lang="hu-HU" sz="2000" dirty="0" smtClean="0">
                <a:latin typeface="Trebuchet MS" pitchFamily="34" charset="0"/>
              </a:rPr>
              <a:t>személy </a:t>
            </a:r>
            <a:r>
              <a:rPr lang="hu-HU" sz="2000" dirty="0" smtClean="0">
                <a:latin typeface="Trebuchet MS" pitchFamily="34" charset="0"/>
                <a:sym typeface="Wingdings" pitchFamily="2" charset="2"/>
              </a:rPr>
              <a:t> képes arra, hogy a cselekmény következményeit mérlegelje</a:t>
            </a:r>
          </a:p>
          <a:p>
            <a:pPr lvl="1" eaLnBrk="1" hangingPunct="1"/>
            <a:r>
              <a:rPr lang="hu-HU" sz="2000" dirty="0" smtClean="0">
                <a:latin typeface="Trebuchet MS" pitchFamily="34" charset="0"/>
                <a:sym typeface="Wingdings" pitchFamily="2" charset="2"/>
              </a:rPr>
              <a:t>a büntető igazságszolgáltatás racionalizálása és </a:t>
            </a:r>
            <a:r>
              <a:rPr lang="hu-HU" sz="2000" b="1" dirty="0" smtClean="0">
                <a:latin typeface="Trebuchet MS" pitchFamily="34" charset="0"/>
                <a:sym typeface="Wingdings" pitchFamily="2" charset="2"/>
              </a:rPr>
              <a:t>humanizálása</a:t>
            </a:r>
          </a:p>
          <a:p>
            <a:pPr lvl="1" eaLnBrk="1" hangingPunct="1"/>
            <a:r>
              <a:rPr lang="hu-HU" sz="2000" dirty="0" smtClean="0">
                <a:latin typeface="Trebuchet MS" pitchFamily="34" charset="0"/>
                <a:sym typeface="Wingdings" pitchFamily="2" charset="2"/>
              </a:rPr>
              <a:t> </a:t>
            </a:r>
            <a:r>
              <a:rPr lang="hu-HU" sz="2000" b="1" dirty="0" smtClean="0">
                <a:latin typeface="Trebuchet MS" pitchFamily="34" charset="0"/>
                <a:sym typeface="Wingdings" pitchFamily="2" charset="2"/>
              </a:rPr>
              <a:t>Jobb megelőzni, mint büntetni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hu-HU" sz="2000" b="1" dirty="0" smtClean="0">
                <a:solidFill>
                  <a:schemeClr val="hlink"/>
                </a:solidFill>
                <a:latin typeface="Trebuchet MS" pitchFamily="34" charset="0"/>
                <a:sym typeface="Wingdings" pitchFamily="2" charset="2"/>
              </a:rPr>
              <a:t> az egyén garanciális védelme az állami büntetőhatalommal szemben</a:t>
            </a:r>
            <a:endParaRPr lang="hu-HU" sz="2000" b="1" dirty="0" smtClean="0"/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21196" y="1187624"/>
            <a:ext cx="2165604" cy="2784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1893</Words>
  <Application>Microsoft Office PowerPoint</Application>
  <PresentationFormat>Diavetítés a képernyőre (4:3 oldalarány)</PresentationFormat>
  <Paragraphs>406</Paragraphs>
  <Slides>39</Slides>
  <Notes>39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39</vt:i4>
      </vt:variant>
    </vt:vector>
  </HeadingPairs>
  <TitlesOfParts>
    <vt:vector size="41" baseType="lpstr">
      <vt:lpstr>Office-téma</vt:lpstr>
      <vt:lpstr>1_Office-téma</vt:lpstr>
      <vt:lpstr>KÖFOP-2.1.2-VEKOP-15- 2016-00001  A jó kormányzást megalapozó közszolgálat-fejlesztés</vt:lpstr>
      <vt:lpstr>A büntetőjog fejlődésének jellemzői </vt:lpstr>
      <vt:lpstr>PowerPoint bemutató</vt:lpstr>
      <vt:lpstr>17.-18. század: Az iparosodás kezdetei, a polgári társadalom kialakulása</vt:lpstr>
      <vt:lpstr>A felvilágosodás</vt:lpstr>
      <vt:lpstr>PowerPoint bemutató</vt:lpstr>
      <vt:lpstr>Európa a 18. szd-ban</vt:lpstr>
      <vt:lpstr>PowerPoint bemutató</vt:lpstr>
      <vt:lpstr>Cesare BECCARIA (1738-1794)</vt:lpstr>
      <vt:lpstr>PowerPoint bemutató</vt:lpstr>
      <vt:lpstr>Jeremy BENTHAM (1748-1832)</vt:lpstr>
      <vt:lpstr>A Panopticon, 1785</vt:lpstr>
      <vt:lpstr>Alexis de Tocqueville (1805-1859) </vt:lpstr>
      <vt:lpstr>Klasszikus büntetőjogi iskola hatása</vt:lpstr>
      <vt:lpstr>A büntetőjog garanciális alapelvei</vt:lpstr>
      <vt:lpstr>Magyarország, XVIII. század</vt:lpstr>
      <vt:lpstr>Magyarország társadalma a 18. században</vt:lpstr>
      <vt:lpstr>PowerPoint bemutató</vt:lpstr>
      <vt:lpstr>A magyar felvilágosodás</vt:lpstr>
      <vt:lpstr>PowerPoint bemutató</vt:lpstr>
      <vt:lpstr>PowerPoint bemutató</vt:lpstr>
      <vt:lpstr>PowerPoint bemutató</vt:lpstr>
      <vt:lpstr>A polgári átalakulás kezdetei Mo-on  A politikai gondolkodás változásai</vt:lpstr>
      <vt:lpstr>Előzmények és utóhatások</vt:lpstr>
      <vt:lpstr>„A legnagyobb magyar” </vt:lpstr>
      <vt:lpstr>…és politikai programja:</vt:lpstr>
      <vt:lpstr>A nyitány: Széchenyi István fellépése </vt:lpstr>
      <vt:lpstr>Széchenyi a „közvetítő”</vt:lpstr>
      <vt:lpstr>Büntetőjogi reform-törekvések</vt:lpstr>
      <vt:lpstr>Szemere Bertalan érvei a halálbüntetéssel szemben</vt:lpstr>
      <vt:lpstr>PowerPoint bemutató</vt:lpstr>
      <vt:lpstr>Börtönviszonyok</vt:lpstr>
      <vt:lpstr>PowerPoint bemutató</vt:lpstr>
      <vt:lpstr>Reformkori törekvések a büntetőjog területén:</vt:lpstr>
      <vt:lpstr>Csemegi Károly (1826-1899)</vt:lpstr>
      <vt:lpstr>Csemegi-kódex</vt:lpstr>
      <vt:lpstr>Érvek és ellenérvek</vt:lpstr>
      <vt:lpstr>Széchenyi hatása: </vt:lpstr>
      <vt:lpstr>Köszönöm a figyelmet!   Kerezsi.Klara@uni-nke.hu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egeresiz</cp:lastModifiedBy>
  <cp:revision>108</cp:revision>
  <dcterms:created xsi:type="dcterms:W3CDTF">2014-03-03T11:13:53Z</dcterms:created>
  <dcterms:modified xsi:type="dcterms:W3CDTF">2016-12-05T07:19:26Z</dcterms:modified>
</cp:coreProperties>
</file>