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59" r:id="rId7"/>
    <p:sldId id="268" r:id="rId8"/>
    <p:sldId id="269" r:id="rId9"/>
    <p:sldId id="270" r:id="rId10"/>
    <p:sldId id="271" r:id="rId11"/>
    <p:sldId id="272" r:id="rId12"/>
    <p:sldId id="273" r:id="rId13"/>
    <p:sldId id="277" r:id="rId14"/>
    <p:sldId id="260" r:id="rId15"/>
    <p:sldId id="261" r:id="rId16"/>
    <p:sldId id="262" r:id="rId17"/>
    <p:sldId id="263" r:id="rId18"/>
    <p:sldId id="275" r:id="rId19"/>
    <p:sldId id="276" r:id="rId20"/>
    <p:sldId id="264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134913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1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8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3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4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0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4" name="Kép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7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9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067793"/>
            <a:ext cx="1050902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NKE_SIRH_KSI\Social_Media\Koncepcio_prezi\NKE_emblema_fekete_CMYK.png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589" y="2130641"/>
            <a:ext cx="4687411" cy="47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01414" y="0"/>
            <a:ext cx="248374" cy="6858001"/>
            <a:chOff x="107505" y="0"/>
            <a:chExt cx="248374" cy="6858001"/>
          </a:xfrm>
        </p:grpSpPr>
        <p:pic>
          <p:nvPicPr>
            <p:cNvPr id="1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14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hirportal.sikerado.hu/images/kep/201105/EUmagyar_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en/thumb/0/0d/OECD_logo_new.svg/1280px-OECD_logo_new.svg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4142337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1.gstatic.com/images?q=tbn:ANd9GcRh3HNBzl0DogYXbYUjfw7k3u-YDFVV04QoCvx-kAHDq07xNnex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no.hu/data/cikkek/1316/13165/cikk-1316540/egy_het_europaban_1000px_grid2_fekvo_lead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ms.sulinet.hu/get/d/41348d6a-1ca8-439c-29fe-7188bf4842fb/1/9/b/Large/141-tortenelem_vilagatlasz-19o_IV_terkep_nagy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0/04/Europe_map_1648_HU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8/8b/EiserneVorhang.png/200px-EiserneVorhang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2/2d/Visegrad_group.png/200px-Visegrad_group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F%C3%A1jl:EU_Council_Flag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K%C3%B6z%C3%A9p-eur%C3%B3pai_Szabadkereskedelmi_Meg%C3%A1llapod%C3%A1s#Tagorsz.C3.A1go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Európai és regionális integrációs folyamatok magyar szemszögből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hu-HU" sz="3400" dirty="0" smtClean="0"/>
              <a:t>Dr. </a:t>
            </a:r>
            <a:r>
              <a:rPr lang="hu-HU" sz="3400" dirty="0" err="1" smtClean="0"/>
              <a:t>Szemlér</a:t>
            </a:r>
            <a:r>
              <a:rPr lang="hu-HU" sz="3400" dirty="0" smtClean="0"/>
              <a:t> Tamás</a:t>
            </a:r>
          </a:p>
          <a:p>
            <a:r>
              <a:rPr lang="hu-HU" dirty="0" smtClean="0"/>
              <a:t>egyetemi docens</a:t>
            </a:r>
          </a:p>
          <a:p>
            <a:r>
              <a:rPr lang="hu-HU" dirty="0" smtClean="0"/>
              <a:t>NKE Nemzetközi és Európai Tanulmányok Kar</a:t>
            </a:r>
          </a:p>
          <a:p>
            <a:r>
              <a:rPr lang="hu-HU" dirty="0" smtClean="0"/>
              <a:t>Nemzetközi Gazdasági és Közpolitikai Tanulmányok Tanszék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724128" y="2130837"/>
            <a:ext cx="35482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Forrás</a:t>
            </a:r>
            <a:r>
              <a:rPr lang="hu-HU" sz="800" dirty="0"/>
              <a:t>: </a:t>
            </a:r>
            <a:r>
              <a:rPr lang="hu-HU" sz="800" dirty="0">
                <a:hlinkClick r:id="rId2"/>
              </a:rPr>
              <a:t>http://hirportal.sikerado.hu/images/kep/201105/EUmagyar_.</a:t>
            </a:r>
            <a:r>
              <a:rPr lang="hu-HU" sz="800" dirty="0" smtClean="0">
                <a:hlinkClick r:id="rId2"/>
              </a:rPr>
              <a:t>gif</a:t>
            </a:r>
            <a:r>
              <a:rPr lang="hu-HU" sz="800" dirty="0" smtClean="0"/>
              <a:t> </a:t>
            </a:r>
            <a:endParaRPr lang="hu-HU" sz="800" dirty="0"/>
          </a:p>
        </p:txBody>
      </p:sp>
      <p:pic>
        <p:nvPicPr>
          <p:cNvPr id="1028" name="Picture 4" descr="http://hirportal.sikerado.hu/images/kep/201105/EUmagyar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40" y="188640"/>
            <a:ext cx="321274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9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OECD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2332855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1961 óta</a:t>
            </a:r>
          </a:p>
          <a:p>
            <a:r>
              <a:rPr lang="hu-HU" dirty="0" smtClean="0"/>
              <a:t>Cél: a gazdasági és társadalmi jólét növelését szolgáló politikák támogatása</a:t>
            </a:r>
          </a:p>
          <a:p>
            <a:r>
              <a:rPr lang="hu-HU" dirty="0" smtClean="0"/>
              <a:t>Jelenleg 35 tagország</a:t>
            </a:r>
          </a:p>
          <a:p>
            <a:r>
              <a:rPr lang="hu-HU" dirty="0" smtClean="0"/>
              <a:t>Magyarország 1996 óta tag</a:t>
            </a:r>
          </a:p>
          <a:p>
            <a:endParaRPr lang="hu-HU" dirty="0"/>
          </a:p>
        </p:txBody>
      </p:sp>
      <p:pic>
        <p:nvPicPr>
          <p:cNvPr id="4098" name="Picture 2" descr="https://upload.wikimedia.org/wikipedia/en/thumb/0/0d/OECD_logo_new.svg/1280px-OECD_logo_new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6390456" cy="162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311680" y="6071631"/>
            <a:ext cx="6832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Forrás: </a:t>
            </a:r>
            <a:r>
              <a:rPr lang="hu-HU" sz="1000" dirty="0">
                <a:hlinkClick r:id="rId3"/>
              </a:rPr>
              <a:t>https://</a:t>
            </a:r>
            <a:r>
              <a:rPr lang="hu-HU" sz="1000" dirty="0" smtClean="0">
                <a:hlinkClick r:id="rId3"/>
              </a:rPr>
              <a:t>upload.wikimedia.org/wikipedia/en/thumb/0/0d/OECD_logo_new.svg/1280px-OECD_logo_new.svg.png</a:t>
            </a:r>
            <a:r>
              <a:rPr lang="hu-HU" sz="1000" dirty="0" smtClean="0"/>
              <a:t> 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25968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 smtClean="0"/>
              <a:t>NATO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1396751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Megalakulás: 1949</a:t>
            </a:r>
          </a:p>
          <a:p>
            <a:r>
              <a:rPr lang="hu-HU" dirty="0" smtClean="0"/>
              <a:t>Jelenleg: 28 tagország</a:t>
            </a:r>
            <a:endParaRPr lang="hu-HU" dirty="0" smtClean="0"/>
          </a:p>
          <a:p>
            <a:r>
              <a:rPr lang="hu-HU" dirty="0" smtClean="0"/>
              <a:t>Magyarország: 1999-től</a:t>
            </a:r>
            <a:endParaRPr lang="hu-HU" dirty="0"/>
          </a:p>
        </p:txBody>
      </p:sp>
      <p:pic>
        <p:nvPicPr>
          <p:cNvPr id="5122" name="Picture 2" descr="Location NAT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49976"/>
            <a:ext cx="7560840" cy="303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008909" y="6042193"/>
            <a:ext cx="69028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Forrás: </a:t>
            </a:r>
            <a:r>
              <a:rPr lang="hu-HU" sz="1000" dirty="0" err="1"/>
              <a:t>By</a:t>
            </a:r>
            <a:r>
              <a:rPr lang="hu-HU" sz="1000" dirty="0"/>
              <a:t> </a:t>
            </a:r>
            <a:r>
              <a:rPr lang="hu-HU" sz="1000" dirty="0" err="1"/>
              <a:t>Ssolbergj</a:t>
            </a:r>
            <a:r>
              <a:rPr lang="hu-HU" sz="1000" dirty="0"/>
              <a:t> - A feltöltő saját munkája, CC BY 3.0, </a:t>
            </a:r>
            <a:r>
              <a:rPr lang="hu-HU" sz="1000" dirty="0">
                <a:hlinkClick r:id="rId3"/>
              </a:rPr>
              <a:t>https://</a:t>
            </a:r>
            <a:r>
              <a:rPr lang="hu-HU" sz="1000" dirty="0" smtClean="0">
                <a:hlinkClick r:id="rId3"/>
              </a:rPr>
              <a:t>commons.wikimedia.org/w/index.php?curid=4142337</a:t>
            </a:r>
            <a:r>
              <a:rPr lang="hu-HU" sz="1000" dirty="0" smtClean="0"/>
              <a:t> 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449071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Magyarország és az Európai Unió (1)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421087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Társulás (akkor még az EK-hoz)</a:t>
            </a:r>
          </a:p>
          <a:p>
            <a:pPr lvl="1"/>
            <a:r>
              <a:rPr lang="hu-HU" dirty="0" err="1" smtClean="0"/>
              <a:t>Szabadkereskedelem</a:t>
            </a:r>
            <a:r>
              <a:rPr lang="hu-HU" dirty="0" smtClean="0"/>
              <a:t> (ipari termékek, egyes ágazatokban hosszabb átmeneti időszak után)</a:t>
            </a:r>
          </a:p>
          <a:p>
            <a:pPr lvl="1"/>
            <a:r>
              <a:rPr lang="hu-HU" dirty="0" smtClean="0"/>
              <a:t>Cél a befektetések előmozdítása, ill. a jogharmonizációs folyamat elindítása is</a:t>
            </a:r>
          </a:p>
          <a:p>
            <a:pPr lvl="1"/>
            <a:r>
              <a:rPr lang="hu-HU" dirty="0" smtClean="0"/>
              <a:t>Magyarország deklarált célja a tagság elnyerése</a:t>
            </a:r>
            <a:r>
              <a:rPr lang="hu-HU" dirty="0" smtClean="0"/>
              <a:t> </a:t>
            </a:r>
          </a:p>
          <a:p>
            <a:r>
              <a:rPr lang="hu-HU" dirty="0" smtClean="0"/>
              <a:t>Európa Megállapodás</a:t>
            </a:r>
          </a:p>
          <a:p>
            <a:pPr lvl="1"/>
            <a:r>
              <a:rPr lang="hu-HU" dirty="0" smtClean="0"/>
              <a:t>Aláírás: 1991</a:t>
            </a:r>
          </a:p>
          <a:p>
            <a:pPr lvl="1"/>
            <a:r>
              <a:rPr lang="hu-HU" dirty="0" smtClean="0"/>
              <a:t>Életbe lépés: kereskedelmi rész: 1992; teljes egyezmény: 1994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347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7937"/>
            <a:ext cx="88204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Magyarország és az Európai Unió (2)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0375" y="1268760"/>
            <a:ext cx="8435280" cy="233285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Csatlakozás: 2004</a:t>
            </a:r>
          </a:p>
          <a:p>
            <a:pPr lvl="1"/>
            <a:r>
              <a:rPr lang="hu-HU" dirty="0" smtClean="0"/>
              <a:t>„</a:t>
            </a:r>
            <a:r>
              <a:rPr lang="hu-HU" dirty="0"/>
              <a:t>B</a:t>
            </a:r>
            <a:r>
              <a:rPr lang="hu-HU" dirty="0" smtClean="0"/>
              <a:t>ig </a:t>
            </a:r>
            <a:r>
              <a:rPr lang="hu-HU" dirty="0" err="1" smtClean="0"/>
              <a:t>bang</a:t>
            </a:r>
            <a:r>
              <a:rPr lang="hu-HU" dirty="0" smtClean="0"/>
              <a:t>”: a 15 tagú EU 10 új taggal bővült</a:t>
            </a:r>
          </a:p>
          <a:p>
            <a:pPr lvl="1"/>
            <a:r>
              <a:rPr lang="hu-HU" dirty="0" smtClean="0"/>
              <a:t>Azóta:</a:t>
            </a:r>
          </a:p>
          <a:p>
            <a:pPr lvl="2"/>
            <a:r>
              <a:rPr lang="hu-HU" dirty="0" smtClean="0"/>
              <a:t>Újabb 3 tag (jelenleg összesen 28 ország)</a:t>
            </a:r>
          </a:p>
          <a:p>
            <a:pPr lvl="2"/>
            <a:r>
              <a:rPr lang="hu-HU" dirty="0" smtClean="0"/>
              <a:t>Új kihívások az EU előtt, köztük a </a:t>
            </a:r>
            <a:r>
              <a:rPr lang="hu-HU" dirty="0" err="1" smtClean="0"/>
              <a:t>Brexit</a:t>
            </a:r>
            <a:r>
              <a:rPr lang="hu-HU" dirty="0" smtClean="0"/>
              <a:t> lehetősége</a:t>
            </a:r>
            <a:endParaRPr lang="hu-HU" dirty="0"/>
          </a:p>
        </p:txBody>
      </p:sp>
      <p:sp>
        <p:nvSpPr>
          <p:cNvPr id="4" name="AutoShape 4" descr="data:image/jpeg;base64,/9j/4AAQSkZJRgABAQAAAQABAAD/2wCEAAkGBxITEhUSExIVFhUXGBcYFhcXFRUVFhcXGBUYFxYXFhUYHSggGBolHRgXIjEhJSkrLi4uFx8zODMtNygtLisBCgoKDg0OGxAQGy8lICUtLi0tLS8tLy0tLS0tLS0tLS0tLS0tLS0tLS0tLS0tLS0tLS0tLS0tLS0tLS0tLS0tLf/AABEIALQBGAMBEQACEQEDEQH/xAAcAAABBQEBAQAAAAAAAAAAAAAEAQIDBQYHAAj/xABQEAACAQIDBAYGBgUHCgYDAAABAgMAEQQSIQUGMUETIlFhcYEHMpGhscEUI0JystEzUnOSwiRTYoKDs9I0Q2OTorTD4fDxFVR0o8TTFheE/8QAGwEAAQUBAQAAAAAAAAAAAAAABAABAgMFBgf/xAA7EQABAwIEAgcHBAEEAwEBAAABAAIDBBEFEiExQVEGEyIyYXGBFCMzQpGhwRVScrHwFkOCsmLR4TQk/9oADAMBAAIRAxEAPwDk1dFZAL1qVkycBTpKfEYUoqufVa2vAXKhrX7bGqWzNuQdFIsPBQirg4HZQIK9anTJbUrJJbUky9anSSgUkl61JMlApWSurfd7CrI5RuDAi9hcHKxFiRpqBVE5LbEKceuir40YroKvsVExa3ULLTJEEJMtPZMnrCTypw0lOmvGRoaYggqWUpoFIWUTcJctPZNdetSTXXrUk69akkvWpJL1qVklJJhyADyYXFtarEjSbKeV3BRWqWZvNNldySG1PdKxXrUrpl61OkktSsnSWpkl4ilZOktTJJLUk6W1KyZLSSSgUkysNqrfC2PJsKR3ZocQD8F9lZNUOPiUZEsupN/+hQgcRxVtgt16McGks8okUOFj0DANYlhrY+FZGN1c0ULcjyNUVSxNc7ULZY3ZmHZgOgjAHYij4CsGLEKpjb9Yfqj/AGaI/Kq3ebY+HRI8kKKTmJIFuFvzo+gxWrc52aQo+gw2mkzFzAVjZMKAeFbkeKVA+ZXy4FRv2bbyQ0iWNq6ChqHTxZ3brjsWpG0tQY2bWTbUasy69TpK63We0yafbjHta3zoeo4K2HdV+CPVHgPhRzRcKTkfAmYgXAuQLtwF+ZPZScGgHnyURcolsNDHK6ynpEUMFaArZmt1SCw9Xtqsh8kYdGLHxUhYHVDR4hei6Lo0Bz5jLqXtYDL2BeegqfVOD+szG1tk+YEWQu18P0UrpnV8ptmQ3VhxuDzGtMyTrWB1iPAp8uXRAlLGqi2xUJDovUlSvWp0l61JJJakldetTp161MUlrN3VvGe5Y/ZmnB95WuaxsENzA8V1fRlwM5aeLUhSudzu5ldqWM5D6Lf+idF/lGmv1XL7/bWnh73HNcrm8fiaHR2Ft1jtp4NHBJUXHO1Z4qJWONnLeFLC9ozNB9FnsRhUH2RRLK+o/eVS7C6Q7xhQR4dCSLCrfb6ga5yqf0mj26sKLF4VQmYCxBsdePHWtbDK6WaUseb6Ln8cwqCngEkQsboC1b9lyZTSKeydetTWSXrUySUCkmunAU6ZWG0f8lk8MJ7ukHzrIqtvUoyIrLTCx/68qCRC3/ojb66f9mv4zXP9IPhM80dR94+S3GNWzXrnozcWWkqXeTEA9EOwN8RWhRMLcxWzhY7Llm5lHG1aTStItVXjV1Fq6jA33Y5viuH6UxZZWP5hD1uLlV4CnSVzuqt8Qg/pxn2OKGqNgroTqq7BeqPAVoxhO5aSV2TDJGuIV0cl2iAOaNxpqSOY7D21TG0OmL3MII2N9wk42ba6qnSjrKoFDlbUjopL2MijLL0eaxVc2a2kluva32b8PGg4myG+fn9la420CEmHWINNJuqn7JlqjZVXS5aVkrpLUrJXSkUrJXSWpWTr1qRCS1G7DnrKOHQXP9XEp/iNYGMMvC7zC6Lo8/LVt8QUshsxFxxrkwvQszea3vopJz4gdqxn2M/51o4fcF11z+PkEMPms1i5FEjDsZgeziRWbJo8hbsGsQPgFSbQQai49op2Eq0qrRLmw1PYNT7qIsVC7RqSi5NiYh42IgksouSVI0Gp42vR+HZ2VDXW0WLjctPJSOZmF9x6LPEV2a85SWpJL1qSS9amskpIYSxsLcCde4XqEjwwXKcC6blqQIOyZG7TP8kk7/oo90x+VZNXt6lGQrL8fGgUStx6JpLTzKeJjHuasDHm3hafFGUXePkumYhLiuWa6xWoFjd6oSmRvvD22I+BrboHhwIWrhr+8FRZwaPste6DxqjTxPyrosBOr1xvSvuxHzQtq6NcZdLakldXe6I+vv2KzfuKz/w0LU7DzV0O6qsOLAVpMKkdVe4HFqInjMSMWIIkN86W4heVj30zonOkDw46cOahewtZT43ZeQookjcuARka4Ut9libZTSjqc7XOLSLJFlivTbKjikkjxEmiggPEc4z5bprpcXIvbh5VWZnyxB0Y34HkpBoDrFVO0p2lkMjWzMbkqAtza17DTlV8cTWNDW7JOdrqq6SOx4ePb51VKzKVB5uFYbJ2JNObRoTbj2VQ57W7qi5do1WWI3QxKi7RmoCZh2KWSQcFQz4ZkJBFiKuFikHXUVOnSWpJ7r1qVk4K2fo62iMPiDMyllXDS3Atc/Wp299qx8QcGROceY/pamGQmedsbTa62OO37gsG6GQHn6nxvXPCujPyrrP0KoHzj7q23U3pjxLtGsbrZc1yVPAgWsPvVdT1LZHEAWQdfhr6Zge519UmP3pwscrxtE11Ygno0IuOJ41CSqha4tI1VkGGVMkYex2h8UFiN7sHyjbyjQfOoe2Q8vsrf0es4u+6psRvrAvqQsTrzVfhem9tb8rVa3A5j3n/ANqpxm/cpBCpGoPaC58iSB7qTauUuAaFd+hQMaS9xXPrV27LlovuvPJLB5A2XrVJQum5aVk90oFQTXRGCazX7Fc+xGNVTjsKcZ7Sr951ZMZiACR9dLwP+ka1YedzSbFaAaCNQicZKThDf9bCn/2sVUC9ztypBoGyz9MpLaejGMHEya/5o/jWsbGzaAeaMohd66dHPbRv+9co5nJaiz++Ul400t1/4TWlhre0VpYcBnJ8Fjr1sZStYuYOKgxHG1dHgcVg564rpVPmcyMHa5Udq6Cy5FetTWTXVzsjZTS5UjZA8uZFDtlBIt9q1gTewHaaClmAf2hsUQxulwl2junjYDaTCyjvVS6/vJcVeyojdsVEtkCrSsicQy+II+NXiXxVZLkhxLn7Xw/KpF7jxSzKz2DsmTFt0fSkLz0FvZVUkr2jUqbZLusAjt5d2jgVEnSBwWVeGUgsshB5/wA2faKaGvDiQRsrnsIF1QIxuGFh5UU52dCOk4K2wO9+NgNo5gB2GOM/FaEkp2P3CnHI5o0VzH6R8Ww+sWF/6hU+0H5VW2ij4JzUOvYqhx2OGJlA6PK7Gws1xc8OQq8MyDdUuBJzBBYjZsiHVT7KcOB2TZrboZoiOVOnzBNtTqSv93/t/wDp398yVg4t8B/mP6XQYB/+yP1RGJTq6cuZrjQV6be60Po3my4h7/zZ/Gv/ACrRoO+Vg48D1Lbc0BvHPfEzd8ja+dvKg6nWVy0sPH/8zPJVUzDKapA1RtjdVWIY+FFMZm21VUkgYLkqDqnQuPLWtCnpJ87XBh0IWRW4hSdW5jpBcg/0grV2oXmJ0SWp01161JK6S1RTqbDcT9yT+7aqpu76hOzdanbu70EsruUN2sxIYjVlBv2c64aetkZM5vC69Fo8IpJqZj3DUhZzHbBBdUDlQAALi97DS+o7TVwrbNuQhxgAkc7K6wBsnPuibaTD9w/nURiQ/anPRt3B/wBkNh9iTxNmjxBRuF1zKfDQ0nVUcgs9twojo7M3uv8Asi5P/E7dXFMw++QfeL1WDR31YB6Kt+DVze66/qq548bnXpmkZQbm7llGhF+OladB7OZm5APosuto62CNxcDbmCiLV1eRvJcx1z+Z+qULUgANlEvJ1K9lpKN161OnurPENbDxd2f8ams5+k3qiLXZ6Lp/o938EwXC4prS6COQ8JOxWP6/x8eI9RS5e2zZWw1FxlctZNJYkc70KLq9D7Q3fwk4DSYeJieJKgN+8NasbK9uxUXMaeCw2+OxYcCsc+GUoTJkbrMQQVY8CTb1ffR1NI6U5XISoYGDM1YzfXaZmwgzNe00Wv8AZ4mg61uR+ivpHl7NVh4sSwGjH20O2aQbEq50bb6helxT/rH3VZ7VKOKTY2ck6Haci9lvCrG4hMEzqZjkRFtN1dZFKkqwYd5U3+VO6vlcLaJhC0LvqvhpYxILWZQw8CL1c1zt1U4M2XO9p4+LO65BbgCK0mNcAs19idAs8410q21lIKy2dixEGJUnNEUFraEyq3PuU1lVdKalr4wbaha+HVraOZkzhewKe22B+ofMj8qyR0bdxf8AZdI7pg3hH91pNxIZJJXeHIHWIMFfMVZWcqwuuoIKpr3mpMwxtMcznX4ISr6QPrGZAwDitBjdxZZUmmkKidzeNY3Ii9VR1swuCSDVb6Kne++qeDpBVwxZABoszhdkjCOTtG3RN1F6MsxznUXy2IGUNVgw2ndpGNfFJ/SGuIu4geQVniDsFgRaTTl9df2Xo6OnkiFmgBY01Y6c3kcSs5Ph9iMTaSRO7635qacmovskOrIQuNfY6ROkDStMR1GJewa443sLeVXwmYO7WyqlDSLhZ/LWkgLpMtJPdIBUVJTYYan7r/gNVTd31H9p2HVdQXdx5FSQSL1kiNiCP80ulxXluJYgxlVI0jYr0fDsTbHTMYW8FS7R3anbMVCnIxGjDiFU6X8amK6MZbncXRlLXwjNfiV7B7PxDLfomvw5fnUJKiJp7yPNZB+5RT7DnJ/Qt7vjTtqoh8yY1cH7k2Pd/FfzdvFl+RpzWQc1W7EIBxv6ImTdqRkbMyA5SbC7HQeVTpcRjjnY5o4hZuI10ctO+NoOoKxC16puvLiltT2TJaVky9alZK6Nxw/kng3x1+VZ0g96jIz2QqzCTXFhrblU+uZG27zYJm0ks0mWMEk8lt9j79YmFcsq9MBbKS+VwOwtY5v+tTWBU4jEX+6C66j6MVHV3mdY8t/qr6L0pKBrhST+1AHtyUOa8ckQ3oy4nWT7Kl3r3y+lwdF9HCWZXDCTNqtxwyDiCaMw2uLqgNI3QmL9HhT0rpQ+9vBXHoiW4xV7WKwgXt+tPfT9321oYh8UAclzdILMKs8ZsfDNJ18NASzIpLwo/FwDxHMXoR4s1XNOqPxW5Gy72bAwi+oIBUHwsarFirDdSJuVszLY4KADtyKT7+FPl5JroI7hbI/8tEfBm9mjVIRk8E2cc1y5dquqtGnVS5yj9Vb6KPAV0LIgGhYjyS46qtbWrgEhoktTpXUknBR3H4mhoh7x6teew1RWolVXVzsvDPKkscaszHDggKCW6uIQ3AGtAPIaST+78Ipmth4La+j18R9FxscnShhGMufOCDkl9XNwPDh3UJPlLm2siGAgFYjZ22Th582LjlxEVrBJLuA1xZgJLgG1x51ORgPcNlNh01WvbevZ2hOyzbkejhNR6mT96hmbfZVuK3hwLN9TsoO3IZEH4Uao9S/i9WB/glbFbQlRki2ZHGjAggrk0IsdWK/CmAjaQS5IlxFrLDshBIPEaVsjULNO6S1KyZWOxYVYShxfqMR94RyMPhWXiL3RMzs3F1rYTEyapbHJqCU59nqFLC98re9TWEzGJz2X2XYVnRmka3NHdvrfddP2ZtnDZUXp47hEW2cDUKBzrhcRgmfUPkDTqbqDKOWNoblOngiMG4PS2II6Q6gg/YSqKljhkuPlVLGkXvzSRdU6c6pcMw1Vtroln0vVbWG9rJ1VY3a0CetIg7swv7L1pQYXVy9yMn0Qz6qFnecFWjebC62k5E8G1tyGnE8POtWPo7iGZpLNLoN+JU1jZy5uo0r1VosLLjyU61OE1161OkltSTXRcpBhyed/dWZMx5eSzdH07ohbrb28N0PsjB9bKNNND33AF/bWPVUFRfNJr/nJdXRYvSMAbBob8eKHGPHMHWso0juBXTjFWfMCn9OvfUTSyBW+3QHXZe+kJyaiKOJ7J2E7XQWJ1MUtJIxpuS0qZjcLbs/iauzjLXSEjXQLy2RjmMAcLKw2JinE0YzvbMNMzW7tL1XVsb1RNkqdxzhd6wTKwaJ+Kkj31z501WuNdENcxN0b6oeF+FqfMN1EjgkxW7WBmF3w0JJ+0EVT7VsasbPI3YlRMTDuFR4zcDBA36DTueUfBqvFbLbdVOpo+S57v3gIIcSIoEyKEXMMzNdiTr1iTwtWrRPe9mZ5QFS1rXWas5ajFQCnuug8PnQ0XxHqx57LUy1EWVd1p9yfpImc4XL0wgOXNbLbpo817916zZ8tjm2zfhFxXuLclo/p+3FfXDxH923ukoXJBfdGAvtsmY/F7bYX+jQ+7/7KYsg5lSaX8k3CbX22wC/RYhbm1rf3lIMhA3KRLr7ImfF7ZA/R4Ve8k/4qYthPEpwXKgxmNxl7YjasEA5rEFZvgCKfK35WXU78SVjpwMzWYsMxsx4sLmzHvPHzrZj7oWO89oqO1TUbqx2AoMgUi4LqCO26Srb31j4vf2d1uRWjh7yyZrhzC6DjtgYcw3C5ToNGOl2CnTwNeY09bLnsdV3ElfOWZSVlU2PD0xQThSCR1xfW9rXBHwrQ9pf1eYt+i0YcTIHaai5925QHKyKCrZdMwOig8R41F1bH2bjcKqLEYyXXbuUmH2DiCv6YX72eqnVsIPd+yu/UIf2qI7rzMCZJR4dZvjarocRiEjco4hD1ddE6FzWt3BCyiLpXqwN9V5WSltTprpQKSa6W1PZJetSskltSsmUoGh8B8aFA956/hXnuDyROx/0qDteMe2VBSrBeP/OSemdaQH/N0Jid0MeqBjhpCORQCT8BNc1kcF2wqYnt31VccLKou8Ui245kYW9opAFXsla4Wug84BsSLVG4BsVEuAKmw+jqQedj4Gi6N+WZpBQWJRNfA7nZaDZn6aP76fiFb1YPdFcdAfeBdw2tGySmZNQdf+/dXOt1FltHdQYhfpF8ranUrexU9ovoRcVy2JYdVdaZITdp4XRsE8ZFnKLAGaN8kjHKOIDa+ZFFUVHWOIM7jl81CWWL5d1oo5lI0Pt/M1uNYGiwQ5OZc23r3cOJx7ZZFAKJfxsRYDwsfOtqlnyQDRZc8RfLZVm2dwZYheNs/dbWr46xrjY6KqSke0aarNtgnU5WGUga39tThcC91vBUTXDW3QJWi1C6NwePkhDGNmR2VVDKSCAHzHhxvYUF1Qkcb8/wiRJksfBPn3ixyqHOLkOtuPeBx86okhY02sio5swT22/jiP8AK5bH+lTdWz9oTiVXm4uzMRj0d3x+JQBygCONbKpubg21b3UFNM1jrBoRkcYcLrYYz0cYTL9Y+Inb9aWZifYthVTquQd2wU2wtJsVyA4RFJ6o86xZMTqXaZl3cGCUbGg5bpJk4aWrYwGpfJI5jzfRc90roIYImSRtA1sbKEiunXDXVlu2l5kFr/WJ/FWPjGlO/wDiUfQ/Fb5hdB2vYwTKe7Q636wB0515TRi0zfVdhJ3Vj55XgxeZ7EMUIYXKgi3Vym/Ln3VtsDJITbcX0Rg28Frdl9aJ7ggmQmxJJHVXS541j1nZe23JCRjfzS6rQ+6mSnriBena2xBUHbLmU8WVmXsYj2Eiva6V+eFjuYH9LgZhlkcPEplqvVd0tqdNdetSsldLansmulApJXUgHHwFCAe89fwrz3B5KbZxtIh7GQ+x1PyqVUOx/nJNT98f5xVxsX0rzR9STDo455WZPZcNXNCUk6rrfYW3IurCH0owrJmbDyhW4hWRvjap9cNiFU7D3tOhWk2Nt6HFh3jVrHLZZAoy+svVy34lTzrIxTFHUYaWtvdWR0TiSHORj4u6vCUAzKy37MwIvw76Bj6TWs4x/dJ9ASLZliv/AMMmjZWEkbWYH7Q4EHsPZWs/plTSsylhCzW4JKx18wWrG28dGpOTDFRq2aRxZR2ki3nVUOOUErspzA+StfR1LddPqpkld2VjD0T30yuHT2jKw9lXwYnSVEnVRk38RZM+mmY3M8K6hxkeUq6ZT3BmueFwQLmtHqnKgOaFLBiwwtEjNrbVWAH7wFIx27ycPvsvNsQCQzsOubX8hb5VY2Xs5Ao9VrmKz+8O2JYrEHS/Du76Kgia9DVExj1XO9q7R6Vma3WY3J7rWtRtNHle4ICofna0qqK0dZUXSsOHhVEI7TvP8K2Q6N8kmLW8J7gx/wBqOhqjvH0REB29VFyJB5fKqSrWjVdF9Csn1MvdOf7tKyqsdsLVh7i6fPrQ7tlazcLgGNw/X8zfxvXOZtSvTou4PJCYmMWvzrTwefq6pvjp9Vi9I6brqB/hr9EHavQF5JdG7G0Zje1lc+yN7e+1ZGK/CIHIrawQNNWzNtcJExsmo6R7a6Fmt28Ca4wQWNy37L0ypEDo9LHUckTJtSQgBsjWsVLKCdOGtDiFoNxor30EDtQPoi8FvPJGpQRrqb3ueYH5VVUUTJXBxPBZtPhrCXi50KfJvXKRoiD94/Oqhh8Y4lF/pUXElATbwYhuDAfdUfO9Xto4m8EhQQt1sgJFa5LesdT4nWvR8Me19KzLwFl5Ti8PU1kjbcbjyKTLWhZZl0tqVk1161JK6W1KyV0uWnTXTwOPlQg+J6/hEHueilwhysGI4a+zWnqhmaGtPFKndkfmdw1WffY0nEMt/Ej5VknCJeBC6D9chJ1BTDs+XgU94qg4dONCEY3GKZw1ctdurjpcLGLBfsg31+3MeR76y67CBOMkulln1eMdXZ0Gt1f4vedgysYxbgbMR8QayHdGmgWa/wCyGh6Rvf3mfdGvvQpX9G3bxBob/TEo1Dwrx0mi2LChZd5kZGARwSpH2ew99WRdHpmPDi4aKz9fhcQ3KdVlxtieOWTJPILO9gWJsMx5G4orKIpMzQARxXoVJSwVEAztB0CKTfnHowyz8O2OM/w0SKua26GlwejD7Bi0EXpWxirYxQM362VhfxAa1IVryqn9HIL3DiEJ/wDszHM6l2jyBhnVYxYrfrAEknh31JlW8OF00uAwCM5b3stftDCxzMSdR7q6SOUtbcLgJYwXWKzGI3VzySBDbKQB2aoG+dXQVdnOuhpqS7RlVTi92pk42NaDaljkE+ne1VU0BU2I1FPA4FzvNNLcBt+Sekd45R/o3PvSh6jvH0V9OdvVUGDktx56GqN0aRZdJ9DzELiF7JEPkVI/hrNrB2gjqc6FdRE19CaDKI8VxrefDFMTMgtYO3HsbrD3GufmaGSkFej4dJ1lMx3gqV4RzYVdTF3WNLBexCavMXUPa8gXBGpQdq9MGouvEHaEhLGOq3lQz/iN9Va09gnyTsMvWHjUK1o6k6Kyme7rBqrzaCqUQ2FzHGeA1+rAJ9oNczVRMEhFlH9SrI5btkcPVaP0ZbFw8zzdNCkhVUy5hcDt0PlVUcTDuFs02MVj3kGQ7X9Vf4/d7BoZM2Gj0VitlsBobaCqZ42Na7TgtqnxCpc8DOd1kngjGiqo8ABXKCR51JXW3ceKz+2YwHBHMfA/869B6Kyl9M5h4H+1570qiy1LX8x/SAy11Nlyt0oWkldLlp010uWlZK69lpWTXTgOPl8KEHxPX8Iknsei1u7eHgOFeSTDiVhLlHG9iim1we/2msyrleyUhpR9Kxr47kLcT7h7PZCwhdNL6O49xJtVLcQnHFXuoITwXON+tlxYWSJIgesrM2Zr8wBbs51XPjU8RFrLWwvo9TVjHFxItss/iMURCCLam1j3Zjce2gajFHzWdbVEt6KwBzmPeSG7cN+ahTabMmUqD33tVPtxGhCqHQyJxzMlI8LKTC7XsLFdR3irRXgbhAu6GSucbSj6Jr4wE2CnXTiOdMa4O0AU/wDSE8YzGQaLv2z4oJbo8ccikXGZVcX5jWiHMDm3sq4p3xuytd91U7T3XwAcXwsI1HBcunlTNp4yNlecSqWnvlRy+j3ZpN8jr/REjW99yPbVRoo73sjRj9XlsSPorDZ+6GChIKYaM97jpD/tk1NtPG3YIWXFKqTd5t9FnNqbUjgmkU8nbqjkL3HurYhp3PYCFgSVLGONygMBvGvSSG3rFSPJAPlSFKc7lI1bS1qXbGP6QAA27e6r4Ysp1VU0uYaFZebCO+drhsp17eAq+B4D3DxQkzHOaD4KDDYSSRZY41LO0TBQOJJdNO7QHj2VXVd4+itpeHqqPF7DxOHIWaFkL3tmK65TZrEHkTQXXxjij5XBneWx9HG00wjTdPdVdUsQCxuhbSy9ze6hKmRr9lGKuibuV1nZoSYB1JysoYaWPWAI8NDQV1qh92ghZD0j7DiRGxAzCQlRfNodQvDhe1B1AYwdYRc+Oy38IqZ5XCnDrN123XMCg58+FTgxqeI9kC3ktCp6M01Rcvc6/O9010rs6Kp9ogbLzXmmJ0fsdU+C97LyRcfKnf8AFb6oQO9270SwrZh41Gs+CVZTG8gV1iU6kX7NR58R7vjXO1vxShZe+tZ6LZLTSjtT4GP86oiWlQn3gH/itvtGBZOPh41KRgeLFbjHFhDhwXMcfC0MjxnUKbA93L3Vx9REGSObyXcU0nWxNfzVPtYhgDzB+P8A2rp+isjmTOZbRw38ly/SyFroGvvq07cbFVmWu9Xn917LTprpctJK6XLSTXS5adK68o1Pl+Gg/wDcPn+EST2PRdB9H6fyeQngJB4XKLb3qPZWViHxVqUPw10DC4sSJ5WPdWfayPDrhcm9LsBWeEnnGR7GP51m1u4XWdHj7p48Vh5DmULy1Pmf+1CZrABbbYg+V58kZuxslZsSkLsVV81yLXFkYi1+8Cr6ZomcWlZuKPkoo2yM52W3w3ouilvbESLbgSitfy0+NG+xNbxWG7HpX/KAmJ6LSki3xdwCD+h42N7evpVnscQ7QuFSccqXNLHAG+iPg3BZSZExZU3JNoiOJ7RJeiguWkoXEkh1ii590cY63GPYkDqg57HsBbMbew097bJm0czR31hU2/ix1TPLpyztoeBp2gnbVAvkk2zJz7XxDcZpj3dI9vjVzaeR2zVSZJOLkLe/b51s0TXiMBwVR8V5CQTbu+FPEPeP8wrpD2Gp5du00RlAVOYpiMbnU/8AQFURgZ3+f4V0hOVtuS2fozbLiXzc1XiOOrflWbXi5Nlp4eLNF/FReldrnDt2SYoH/WIRWGRZXYlqGrHNw8qksEbrtu6UgEEQ/wBFH+AVWuyi1jHkgfSIl8I3cyn32oGv+CVt4EbVQXInw3OsgPXdIWRNa7vo5NnpizkV5Z0ygyVok/cP6Ua1ru+K3yK5cfDd6J8Y1FRrfglTpT7wK0lnU5RmGiIPMKL++9YU9LNI8ua3QoeZt3kq43GxAGKKAk5wQAOZ6hA18DxoX2aVgJIWrQ5RI3yWm3g2pj4ASmBe3Ji3SDxyx/nQb5pQTZq7KloqN4GebXlt/axOOnxErGR4nUtqbRuB5XFY0sbnPLiF1dNFSxsDWvB9Qs+r9c3PdY/lRkNRLTt924hNNh9LVH3rA5OlktzFaFPjVXnGZ1x5LJrOi+GmJ2VljbgUQFrvW7XXkDtDZLlp1G6XLTprpQtJNdIq6nxH4aC/3PX8Isn3fp+V0HcVgMNKNNXX3ID8xWVXC8y1KI2iWgw2KVWB4DmeXcTQuR3JFte3msP6WpOklgykPZHBCnMVOYHW3C9/dQNXRzyEFjSfRdLgmI0sLXNleBtuVgHQra4I07O80BLSysAzNIW7S4hTSSOyPB8lodwgPpkZbRQGJZtANONz4H2URRQyMcXkWFt1m4/VwywiJjruJGg1XXth42Nr5XU3twYH4Vo5mkaFcsIZGnVpRWOYccw9opwQomN/JQ4fEpcjMNe8WqWYJhG/ayin2pBEetiIV7mkQfOoGaPiVa2iqHdxhXIp9WYjW7NqOB1Oo7q6uENLARyXHThzZHNdvdR5auuqbpwSm21SBRmG2PMzMMjAC1zbhdb/AAoBk7Gvfqj3U0jmNFloN2d2g7t0qnKPV5X8qhU1ZDeyr6Sju451pNj7twh57RXyyADw6GNre1qyfa3km54rVFMwDZF7CjifEuQAh6GAhDlzC74i+gPh7RQrqi53RLYCBe2iynpXQdDF+3xH4hVKzsQ+Vc+imuNPOnWO9liu4bIX+T4dl/mor/6tagd11tN8Jvkh98Zc2DlHYAfYwoWrF4itfCdKti5LJ41hBeghDNY8712HRhxBe23Irz3p2wWheOZCiArpnfFb5FcC0+7d6JwFV1vwSpUp96E61FR90Id57R81b7pTiPFpI2gUkmwvoE10rMqG5mED9y0IXhjg47ALrD704OaMgTKDa9mupuPvVlupJW8FoMr6d3zfhHYDa0LRi0qG39NfzqrqncQihMw63VTtbBQOc5ETfeyH3moOgvuFeysfGOy+3qhBj8DFxGHXtsEB91WMpTwb9lTNiTj3pPuuX4pVzvlIK5msRwIube6ushN2C/JcjL3yo8tWBVXXstOldLlpJXTVGp8R+Cg/9w+f4RRPu/T8qSTl5fColouf5Jw42/4pclHZQg7pQtK6bXdNVesfL51RGLyOv4K57iGNsp8J67/sW+EtZWK9x/kFuYCb1MX8llgbGuJtcL17MGv1W03Y3ZhxcDMzMroV1XKbhsw1BGvq0ZTQCYamywcSxJ9HKcgBB5qCXdPDZiq7Rw4bMVyyDJYjiCwJF6vdhklrtKHj6TRXs9mqKl9HeJFisuHcEXBDtYju6utDnD5Ec3pJTcQUfFuVilQaxMQADZzx/rKK66irGRwtjfuAvNcVpnVFXJNGOy43HNBYnYGJjUu8LKo4nSw9hrRbVQuNg7VY7qSZou5qk2LgnMgYRlgDrpwpqiRoaReyspYnZs1l0jdqIO+IvoM0en9ilcxI7K82XTsF2i6vo9mRhgwGo4VWZnEWUsgvdQ7KP1uK/bL/ALvDVIU1y/fLBMcQpEbMPo8JJCk260oF7DQ6H2VnVjHZgQF0+ATMa1zXG3msrjpXePoC5NpCRmJIAKqNBy1vTx1PVjtaofEsDNeQ6IgWugX2eU4te/ICwqba0cAgB0OkPelH0W32Lvi0WHjiEIbIuW/SEXtw0y6VW6t12WxD0f6tgbn2HJCbT37mlVouhjVXBU9Zmax530oincKiQROGh0Uaqh9iidUMddzdRos6+vZXUwYHRxG+W58VxFR0qxKcWz2HhomZa1GxMZ3QB5LEkqJJTd7ifM3UYFUu+K3yKsafdO9F5hpUK34JT0h96E/LRUfdCHce0URg5cjFu4j2pb50AW5iR/5Ionsf8VIJBrrReQhZ9k8bPmy9KkTlDfUKSuneBxoGWqiiNnFaNPQ1E47DboaMluQ07bChJcUpWC+ZatP0cr3kNMdvE2Q2Nw7KLk+QPzrPdjzL9lpW7F0NmI7TwPS6ljcBQRoBQn+oKoOIFrcrLXHQ2hcwB183Eg/hSRG4vXWYZWOq4BI4WOy89x7DW4dVmFhuLX1T8taKxbpctOldMUdY+I/BQX+4fP8ACLJ936flPdLkeX4aR3P8h/SV/wDqnhaOQN1d7q7NjnnCSC4sx0JB0F+I8vZWXXzPiIc06rTw+Jst2u2V3BufA7mzSLfvBtbxFBNr5GnMRuj3YdG4ABNm3IRXIWZyWTIbqulw4JBB42b3VRPUe0NOYb8kTSReySNcw3ym+qEn9FsAtfES3Pcn5Vk+xR8Lrpj0gqCbuAVhDutJgoZDhpwxyglZY7giPpGsCrDKTntfW1qIpoGRuWfX1z6oC42Kyuwt2osZE+JbEpHJMzMqaEITJchrkE6X7LXHGtITGOzQ29lkSQ5zmvqbIjY+++HwkEeGeOQtHmVmTIyFs7ElTmFxrxpGBz+3zUzIGkM5aK0w/pMwdj1JteWRP8dIUrymMzRwUcnpNgPUaCQxsQCWyWUXGpGbgOPlUvZHDVQbOHdldVwsSqLqii/Gw41lvcSdSjmtaBoFnocRlnxDXt1kv/q1qbG6lM42CusHtRWHEUzok4fdC7PxC9LideMy/wC7w1BrVIlVmzMWglN3UN0GHsCwBNpMUDYc+Ipg3XZLMBxT4tmQSZnkhjf66YdZQT+kNtah1THCzgiGVU0XceQpcdupgnX/ACdPK4PuNQFNF+1XNxOrHzlV2H3SwQFuiP8ArJLfipvY4r3srTjVXtm+yF21u3hY4JnSBAVRypN2a4Um4JJoykgYyZthxWfXYjUyQOa55IIXNGWuvXEXTSKZPdRgfP5UM74rfIolp9070XmXQ1CuHuCpUfxgpAtFR90IZ57RXhz8R8BQbe+f5H+kU7uj+P5TwtHoG66fuBtjDxYVY5JkRizGzG2haw41yFfKwVDgSuzwyjnkpg9jSQrnZ+IgZmGaNxc81Yd1C5mHkjyydnAj6r20thYV1/yeI/2a/lUeqjPAKTaupZs8/VUkeycPGMpw8WXjfo1PypxFGOCmaqqdqHOWW3xijEymMIFMYuECgAhm5Dna1dNg5b1JDea47HBJ14c+9yOKosta6xbp8cRJAAuTp58qpmm6qxV8EXW3A34KCOxbQg3Yf3dBsqInSEtcN/wj5KOojjs9hGnLxU+TXz/hqzM2+/zKkxOA1HyqQRUZmBQXVlP+nSYdWkifI4VrGwPNBwII50BVta57Q7ZaNDmAJaoN0dqS4rFq085FioAWQQ5rSXsQBZxbNccbHlXOV8YbU5Wkhd1hriKFzg25vvbgpF3xmwc8iq3Tq2UqZZektZQTZkOXUvy7B2VZhsHWl1zoNkPjjxGIy1gB1vpZS430m4ojSKAW7pD/ABVrjD2DiVzwqnOOqDl9J+MdTGREgIIuqEnUW+0xpChjGuqm6V/BZnZ+OmhjeKOS0b+sCqk8LdVuIuNDbsrn34jZ5Dm7eK7BmBNcwOa/fmNlA8dxa47qMbjURHaaQUC/orO03Y8EfRQJhH5W9ppfrcI4FTHRapd8wRIie1iw9l6rfjrflZ9VbH0Pd88n0C+mtlYsHCwt2xRn2oKpb2jm5rJkZ1bizlosxMpMs+vNP7sUTFuULJsgDIy86KDMyHLrKqfHvnlKsbhiwsSASMOLZgDqNKqezqwXeKhJOcunJYzebEmUxaZiIsrAa2PSyHXsNre2raCVpJvpdVyPBAJQOE2xiIdIppEFhorsFtYX6vD3UZHGxwNwNyrHOcLEFW8HpC2iot9JJtwvHEbjxy1D2SLiFLrX8CocR6Qcfe/0i3hHF/hpGliHBTEj0Ou+WOmdY3xLlWNmFkUEHiDlA4/OpRwsa8WCpnc7qnXPBWJWtVc3dNIp091DbUefyoZ3xW+RRLT7p3olcaHwNQrvgFTo/jBSBaJZ3QhnntFNC6n7w/CKDb3z/L8Ip3cH8VMFo9AXSi/Phw+P51xeJ4VUzzuljbcL0zo70goaSkbDM6zh4KL6I7yARxszHgFUsTpfS3gax34dUxjtsK6yLGqCXuytKP8A/B8dlJEMyqoJY6rYAXJ1ItVTKea9gCrn4hQAXc5v0/8Airdi7OlxsjxwkMyAFs7kDrGw1I14GiTQTt7wt6oQ45QAdnXyC1WytxpY0fpiA2bTIQwIsNb+PwrYwyoko2uaRuVyHSJsGJSMew2sEFj8B0b5b30vrpXS0dUZ2FxFlxNZSCnflvdewEX1iDtdR7TYVGv1jt5/0rsMIbODfiP7VBNsTEREZoJBfS2UnWxJAK3voCbVwPUSNB0XrpraZ7mZXjf/ADdDY6F1KAgrdrEEMGUcmt2ce7SiqenOUOc6yArsQDZXMjiDrDQ738NOKEJKucsmfsy5+8EHvGn71PK1zbljz9VVRVHXuDJoQARxFgETPhJpB6kpH3ZCKG62oJu4krX6ihaLNDR9FTMoDfHx56Vp0uJEPzTC/wDaxq7BmlgZTOLfC+iWaAGxBOlR/VnMkJjaACrjgDJYWiWQuI4/+k5W7asOOVHABDs6M0Y7xK9ZapdjNUeI+iLj6PYeDsT5larH7vYOCKCWaXEBZUjJKIj5S8efVSRoOGmtTioDUAuB13+qzJsZdTyGOwyjQeisdjbrbKxBATap10yyRiJ/AZzr5XqL8MezV11JnSN2wA+q1a+h/Df+Ym8uj/w0OKeM8VZ+vTX7oROH9FWDXiZZPvSBR/sAH31a2li3Kqfj1URZtgtXgtiIiKlyFUBVAJ0UCwFzrwFFiTKLNWI/M9xc7cqrjwiJLiTe9mjsD3xKalG9xcVFzRZUO1ZVbS1reVaMObggZsttVmDo0lv6f9x/yqM5JY6/P8IVwGXTks3F+l4gBtbnkOfzFYUkvVi6myn9oc1t7C//AKTsThSY+kyixbje7XN7C3HkfdVJkmaBIHEBdfQwU8WaIgOPigYYo20ZRUP1GqHzlbwwmieM3Vhejw6B0so9Ze/mKup66d8rQ92lwqK3DKaOmkLGC+UrQHAxg3yLftyiu8sL3XkZkedCV5o6ldUZFEyUrqJCgK6jz+VUO+K3yKvafdO9Esw6p8KhXfAKsovjBTBKIZ3Qhng5imhNf638IoMHtn+X4Rhb2B/H8ogRUddB5U6OPj4mqojoR4q6VouPIInDdIrXizdIFcplF2z5Dlyjmb1RV2LdfFE0Y7aCTeva0ZeKbpAGBB6SC2hFmGbKO+szqob3C3C+SyodkbZxGCleXDANnChgUL6KTwA4calLG1/eTxvNrBXU2+m1px9WJD3RQXt55TaoCGIBLM9TbFjxpDNjFlBJGTpOJAHWAHIXI9taFEWWIaszEmG7SVdbPUCWMnQB1JPcDc/CrKvVuiHpG9tXOK3iwcjwsmJiNpCW64Fh0MoBN7cyB5isd8Mg3C3WvBQm3cUjupUoylejLI4ZmuW+pax6sbcS/Ks2qaQ4XH+clv4a7sGx1Bvbl4+fgg9lzxxO0khjUIhTMzhcnWFoVv8ApEXlL9qnpW5nbf5yT4k+0QsTr9/HwPgrJN6cGzpFFiVZywtlzEWU5m6wFhoDzrS9ncBchc86U81eYvZ+DxGV2jhlRudlax8RqKCyMduEZHVPb3HH6obH7i7PsLYcL913HuvVYpoydQjBilU0WDimLuFgWGkeUgqb+toGBI63aBbzqzq4h8oVLq+qfvIVZR7vwIkyJGq9JwIUdQdGqaaa6gty409hwVJlkO7j9VjvTLYxx6Wu6f3cv5Udh2r3DwQNVewK5xukmfEwof5xb/1Tf5VbiUpZRym/A/dVRMBmauvYnEMG0ZhbkCQK8sZI8aAldIWjksFtLfLHpPKI8XKAHYAXBAsbWAYGujhleIxrwW/Fh9O+MFzRst/6Md758Ssy4l1Yo0QQ5QpOcSEg5Rb7FaNM8vBusLFqNlM5uQaG6Nlxa9NiNRqUtr/QArUhjOY6LBleLbqnxEDSNprWnG9rNCsyZjn6hUeIQqZLgixb/dyaHqHAtdbn+ExaQLHksniUPrAcAD8b1hvjzN1TsmMTwfFE4fG3QKbFQb5bWPddrcNT7uys+d7g3qyu5wuP2phkaNToSgsTHrcHXsoZp0XUsZlaAooZiXWxucy2trzFWxXDwRzVdQAYnA8it/jdn2chdRyrv4qgFouvGJ6Utecqr3itRIcNwhCyxsVDJF20g4HZRLeaFEWo8D8qpe73rfIqbGe6d5hOxUfUbwqutPuSrqNvvQiVjohh7IVD26lRhNf6/wDw6DB7Z/l+EW4dn/iihHRxKDASwpx8T8aqiOh8yrZG6jyCP2QwSeJmNgCST5UPWAubYcbomkIa6520W02ltWJ42KSC+RwOI1KkW1HbWM2nlDtlt9fFbdcy9GRfDTyHEL0KvFlu5FiwdbAanTXjw1FX1rgGhTpY+sPY10W4x28cMfSi0maIBmXo3QEMbKVZhlYE9hPA1lyydWzOdloUtMaiXqgbeaz20t5FxEwhSKVihZWOUZek0BSPW72tqeA52FH0la2nabi5KzqnDX1D7AgBvEp0QBAYMrashKnMA4Vgy5udjpetMz9expAssr2fqJCL3HNc4GwcSpKmIm/V0KnWwa2h7NaJc4FwHJWB7bXUGC2ZjomJijkQkFGsALhhqpvoRVEsTJNHDwRcVUYtWOtxReJ2DtCYoZY3bIoVMzx9VRwAAbQVZHTsjFmhVzV3WEl773U2zN2cVHMjsqplvJqwOiWzaLfkarqpGsYc3IqLHdacrNVZriLwhkbrLYgqbEW7xqK5wPHAoSSCaJ3aBH1CuRvBijGMuIfhcZiH8rODU8xCj7RINin7O39xaGzlGHaUsR+6RUsysFbKFbzb84gi4WId+Vj/ABUsyk6vk4WVD6RtpGaDDMw6x6NjyF+jfgOXGtLD9JCfBEyPL4gSshuzKqY6FibAkjwYqQKqx5p9kfl4qyi1kbfguqz663ry/bVdCuU7UN55eR6R/wARrpYu43yC6eA+7Hkr/cnF2GKhPCSI/wCyki/8StXDSOs1WH0jaTC0+io5SMqcOB/Ea66Mt6x/ouAd3WrZYlr7GiYH1XGvhI6/OuKp3lvSORt9Lfhasgvh4PisXLO36x4dp8K7Bgbd1+azH3sPJLs1Q00asTZmANjyJtTSxxubl0UbXGq2WC3ewtmLNLmzMNGUCwNh9m9Yz8MbK65K26HF30LC2PjzU67JgQ6Rhvv9b3cPdRcOFwMG2qrqekFZIbh1h4aKYxLp1EFjcWVRY92mlFCkh5LO/UqnXtnXxU93POrSGgIcOe5FQxKpBKlie7nQ7pHHQIpsbRq7VJtGDpTpGQfZSikLNymniEmwVds/YcssiqFtcNqdBplv8anNVMY8G/NUQUj3sItyVltjdJosLLK7DRdAPEChKmuD2ZQjKfDyx2YlFtu0pzMrgD7I4nzq+OsIaAVU+hBJIVFiNlOhJNrCbLoefQhvhTRztc/1UZadzWeiQJWldZ+VJAnH7zfGqozofMqyQbeQTynWXz+VOT22+qTR2T6KcA1KwTXKB2vErBCUhZwzlC8vRMOqlwn1i3Hbxrn8UdM11oxccV1eBR0j2kzvLSLWskxWNxRwhieBUiBDDUsQLgDLdzZCbcNK56d8uQtcNF2tFBSe0CRkl3HRQ4yLFBblYIxMl7knPIuhsMrFiOeUdp0q6J82nNBzx0NiCXGx1sk3XmRojGjIejlIISMxhbpe2Uqpvx1tXSYdmyAPOt1xOMGIy+5BDbced0eU+t/th/uxo8Htnz/CyLdgeSmKa/2o/CKjf/snt/1RwjovMh7Kv2lCxbKouTDOB4nowPjWbiDS9uUbrVwl7Y5g9+wOq59PsbERkgwvpocozeGq3rmnUk7NCF6FHidHKNHAjkf/AKohiJY9Lso7DcW9tVZpBobpjQUEuoY0pjY4nXMPdT9bIqTguHO+QfVPTHuODe4UuvkTf6fw/wDb91scbsk4yDD/AF2QpFEdVzBsytx1FrW99b9C8tGY8lyVfGyOV0bNgSFWSbiyHhOhsdOqykEa6ca03ubMwtI3WaH9WQQtfhg69U2YDgb627xXBVHR2pALmgFbMeJwmwOi5/tjZszYmXJE7XckEKba68bW50TT0sxYBlK6qHEadkTS54+qO3Sws0WJVniZQuvWBANiCBfvtR1NRyZi1wIuLXWZjOIQywNyOB12V0N+mVi30aPr2Nsx0y9X9XuvUD0RDzl693Z+91zZxTKAcgWgTePNgGxRgTqtYx36vrhb3y99+Fc0/BDHiwpOtOo73HZHCsDqXrcvosuN71BZvocZzkN6w0soWw6n9G/nXSjotI7sioItp5/dAnEgACYxqlg3t6R1jGGjXMQtw1yLniOqKIpejLoJmyOncbHbmq5cRD2FuQBX+xsA8hyqDqz62/pHnW71rWNPmgmxOeQPBW0+wGVb317KrbWAmytdREC6ds7Y6n1zr2U0tURspRUg+ZGybOS1ujFxzvb20MJnHcokwMHBCTy2XkKcalI6BArtK3Ik1J0fFQEo2VviNsAyxEckl7uJj/Kg+qOcXRfWC2irN49rs2FlTkR8xVkkIDbqtspJsjtn40D1hVpYS0WUGv3uqrFYsFiMun0gm3/84FQjaQ71SleMp5WQ+IKk3AtWqwkbrKlDb6KLBQFiQouczfGotkDQSeZTmMuNgjJdlyB0BXjm+Aqs1LC4FXCleAfRErsiTiQB51P2pqj7K9ANgVLh2hjeSNmyNIudUzBMxVOBbqixPChZ2Om7jrIylkZB8RpPkqsbJxTSyvJMuSRMuUAk5s6MGZtM1spAAsBfQDW4b8LzRlmbfitSDHjFOJMug2HBWCbAm0/lEnRlERosqNG2RcubK4bKSLcOyro6KJrAx52Q9Ric0kzpoxa5urCXYXRBGCZQ7gWuTwRrceGnLhVsPVRGzULUvmnGZ9kA0J6b+2H+6k0Q2QF580GYyG+ilZdT+2X8K0s2v/JNl09EcEonMh8qSFlXERki/Uk/FFQVTcubZHU5a1puiJJkaWTKth1PgaULXtcbnklK5hAsFT4ixxdrfZw/wx1RI97qna+0dwiNqwjo/VHrxch/PJU5GMy6AKMc0l9XFSJuzDLHi5XjQlDp1FuPqI242040BMYg4jKFowTVAaCJCriLY8ERdcoOVIgAOA0fgPKpNeSbBQe29y7UqBNnAkDhfjRfX5QhDBmKg2pg1RrKb1ZDKXi5VU8IYdEERV10MQhsUvqjta3tVhVch281OMb+Szi7qhiV6X1bD1ON9f1u+rmVHvHm3JJ7Ow1aDBbIP0N8GGvma+e1rdZTbLfX1e3nWNPh7XYi2uzWsNuaKilcYDABuqN90PrOjMpFnyE5P9EZL2v5VpMrLE2G5VbqU2APBSbL3UAkDCQtkEb2sB6zSDXj+p76dldnNiEz6QgaFdJ3NhVYSSesHlFv65rJleS4+a04WWaAo8RibFhm8jU2i6ZxQUu0VtYgjvHGrAw3VZeFAm1gb8TTmNREoQGIxJJNgde2rA2yrc4nZQ4dLHrDQ871J7tNFCNmuqkxuMPSKLKOq/AduSh2tGcIl+xVZteY9DIP6PzFWT9wqmI9pHiUm2tWM2Ci46oEMcx1/wA9/wAGoN73qnd3fRGqtFEmyHDQitmEqCV0OZvxGhb3BRQ0OisxMxdCWPB+zsFUEahEtNwnNMx4mrAFAlRQ+s33v4Vp2khRcAmyNrVoJsqSi8LMbVU/Uq5hRjDO0OYkjpeHL9HJVD9Nlc3XdUu1oR9Jawt/KBw/9EanATf1VU4FkDILE/t1/AtFg/8AZB8PRH2oq6GQs36aL7kvxioeXvtRDO65SYYfWSf1Pgae/aPomAu0KF0H03h9nDfDaH5ChHuPWBFtaMistpIGQXH+cg/v46eVxyJMaC9WE5tHjlGgzf8AxYqCdqTdFgWCbItppfuxfx1a1QKBkkNyaIAuqCUJOxvRLBZCykqGrFShsT9j74+DVB5281JnFeg9eTxX8NRZ33KTx2WqwwJs1Rm2VkG6DdiZj+2/+LQjd/VFv2KXd9yJW/Yx/jmph/6Saofp8ivIFYgdI/4qsiaC25VcryHaKQTM2pJNXWAChclWCxgjXsqkk3V1rhV0gsasB0VJGqazU6SGknINqVlEk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51" name="Picture 7" descr="https://encrypted-tbn1.gstatic.com/images?q=tbn:ANd9GcRh3HNBzl0DogYXbYUjfw7k3u-YDFVV04QoCvx-kAHDq07xNn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6336704" cy="24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195736" y="6237312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Forrás: </a:t>
            </a:r>
            <a:r>
              <a:rPr lang="hu-HU" sz="1000" dirty="0">
                <a:hlinkClick r:id="rId3"/>
              </a:rPr>
              <a:t>https://</a:t>
            </a:r>
            <a:r>
              <a:rPr lang="hu-HU" sz="1000" dirty="0" smtClean="0">
                <a:hlinkClick r:id="rId3"/>
              </a:rPr>
              <a:t>encrypted-tbn1.gstatic.com/images?q=tbn:ANd9GcRh3HNBzl0DogYXbYUjfw7k3u-YDFVV04QoCvx-kAHDq07xNnex</a:t>
            </a:r>
            <a:r>
              <a:rPr lang="hu-HU" sz="1000" dirty="0" smtClean="0"/>
              <a:t> 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72286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</a:t>
            </a:r>
            <a:r>
              <a:rPr lang="hu-HU" smtClean="0"/>
              <a:t>együttműködés területei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61872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Gazdaság</a:t>
            </a:r>
          </a:p>
          <a:p>
            <a:pPr lvl="1"/>
            <a:r>
              <a:rPr lang="hu-HU" dirty="0" smtClean="0"/>
              <a:t>Fő partner: </a:t>
            </a:r>
            <a:r>
              <a:rPr lang="hu-HU" dirty="0" smtClean="0"/>
              <a:t>EU</a:t>
            </a:r>
          </a:p>
          <a:p>
            <a:pPr lvl="1"/>
            <a:r>
              <a:rPr lang="hu-HU" dirty="0" smtClean="0"/>
              <a:t>Speciális területek: kereskedelem, beruházások – az EU-n túl is</a:t>
            </a:r>
          </a:p>
          <a:p>
            <a:r>
              <a:rPr lang="hu-HU" dirty="0" smtClean="0"/>
              <a:t>Biztonság</a:t>
            </a:r>
          </a:p>
          <a:p>
            <a:pPr lvl="1"/>
            <a:r>
              <a:rPr lang="hu-HU" dirty="0" smtClean="0"/>
              <a:t>Katonai vonatkozások: NATO; gazdasági aspektus: (főleg) EU</a:t>
            </a:r>
          </a:p>
          <a:p>
            <a:pPr lvl="1"/>
            <a:r>
              <a:rPr lang="hu-HU" dirty="0" smtClean="0"/>
              <a:t>Érdekeltség a kelet-nyugati párbeszédben</a:t>
            </a:r>
          </a:p>
          <a:p>
            <a:r>
              <a:rPr lang="hu-HU" dirty="0" smtClean="0"/>
              <a:t>Politikai „stílus”; kormányzás</a:t>
            </a:r>
          </a:p>
          <a:p>
            <a:pPr lvl="1"/>
            <a:r>
              <a:rPr lang="hu-HU" dirty="0" smtClean="0"/>
              <a:t>EU; de: az „örökség” fontos</a:t>
            </a:r>
          </a:p>
          <a:p>
            <a:pPr lvl="1"/>
            <a:r>
              <a:rPr lang="hu-HU" dirty="0" smtClean="0"/>
              <a:t>Közelmúlt: divergencia (miközben az EU „főáramlat” is kihívásokkal néz szembe)</a:t>
            </a:r>
          </a:p>
          <a:p>
            <a:r>
              <a:rPr lang="hu-HU" dirty="0" smtClean="0"/>
              <a:t>Kapcsolatok a szomszédos országokkal</a:t>
            </a:r>
          </a:p>
          <a:p>
            <a:pPr lvl="1"/>
            <a:r>
              <a:rPr lang="hu-HU" dirty="0" smtClean="0"/>
              <a:t>Speciális kérdés: kisebbségek</a:t>
            </a:r>
          </a:p>
          <a:p>
            <a:r>
              <a:rPr lang="hu-HU" dirty="0" smtClean="0"/>
              <a:t>„Szövetség a szövetségen belül”</a:t>
            </a:r>
          </a:p>
          <a:p>
            <a:pPr lvl="1"/>
            <a:r>
              <a:rPr lang="hu-HU" dirty="0" smtClean="0"/>
              <a:t>Keret: V4 – de: a tényleges együttműködés konkrét ügyekben, konkrét érdekekre alapozható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4533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Integrációk és együttműködési területek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389261"/>
              </p:ext>
            </p:extLst>
          </p:nvPr>
        </p:nvGraphicFramePr>
        <p:xfrm>
          <a:off x="457198" y="1916833"/>
          <a:ext cx="8507286" cy="36739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38538"/>
                <a:gridCol w="1296144"/>
                <a:gridCol w="1296144"/>
                <a:gridCol w="1368152"/>
                <a:gridCol w="1508007"/>
                <a:gridCol w="1300301"/>
              </a:tblGrid>
              <a:tr h="1095127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Gazdaság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Biztonság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Politikai „stílus”;</a:t>
                      </a:r>
                      <a:r>
                        <a:rPr lang="hu-HU" sz="1400" baseline="0" dirty="0" smtClean="0"/>
                        <a:t> kormányzás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Kapcsolatok a szomszédos országokkal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 smtClean="0"/>
                        <a:t>„Szövetség a szövetségen belül”</a:t>
                      </a:r>
                      <a:endParaRPr lang="hu-HU" sz="1400" dirty="0"/>
                    </a:p>
                  </a:txBody>
                  <a:tcPr/>
                </a:tc>
              </a:tr>
              <a:tr h="429808">
                <a:tc>
                  <a:txBody>
                    <a:bodyPr/>
                    <a:lstStyle/>
                    <a:p>
                      <a:r>
                        <a:rPr lang="hu-HU" dirty="0" smtClean="0"/>
                        <a:t>V4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+++</a:t>
                      </a:r>
                      <a:endParaRPr lang="hu-HU" dirty="0"/>
                    </a:p>
                  </a:txBody>
                  <a:tcPr/>
                </a:tc>
              </a:tr>
              <a:tr h="429808">
                <a:tc>
                  <a:txBody>
                    <a:bodyPr/>
                    <a:lstStyle/>
                    <a:p>
                      <a:r>
                        <a:rPr lang="hu-HU" dirty="0" smtClean="0"/>
                        <a:t>Európa Tanács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429808">
                <a:tc>
                  <a:txBody>
                    <a:bodyPr/>
                    <a:lstStyle/>
                    <a:p>
                      <a:r>
                        <a:rPr lang="hu-HU" dirty="0" smtClean="0"/>
                        <a:t>CEFTA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</a:tr>
              <a:tr h="429808">
                <a:tc>
                  <a:txBody>
                    <a:bodyPr/>
                    <a:lstStyle/>
                    <a:p>
                      <a:r>
                        <a:rPr lang="hu-HU" dirty="0" smtClean="0"/>
                        <a:t>OECD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/>
                    </a:p>
                  </a:txBody>
                  <a:tcPr/>
                </a:tc>
              </a:tr>
              <a:tr h="429808">
                <a:tc>
                  <a:txBody>
                    <a:bodyPr/>
                    <a:lstStyle/>
                    <a:p>
                      <a:r>
                        <a:rPr lang="hu-HU" dirty="0" smtClean="0"/>
                        <a:t>NATO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  <a:tr h="429808">
                <a:tc>
                  <a:txBody>
                    <a:bodyPr/>
                    <a:lstStyle/>
                    <a:p>
                      <a:r>
                        <a:rPr lang="hu-HU" dirty="0" smtClean="0"/>
                        <a:t>EU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mtClean="0"/>
                        <a:t>++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763688" y="5730558"/>
            <a:ext cx="738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Egyéni értékelés; alapos elemzés során a folyamatok irányát, dinamikáját is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figyelembe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kell </a:t>
            </a:r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venni!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81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Cél: kiegyensúlyozott kapcsolatok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046" y="1556792"/>
            <a:ext cx="8229600" cy="4589864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Váljunk politikaformálóvá (a politikaformálók egyikévé)</a:t>
            </a:r>
          </a:p>
          <a:p>
            <a:pPr lvl="1"/>
            <a:r>
              <a:rPr lang="hu-HU" dirty="0" smtClean="0"/>
              <a:t>Az EU-n belül</a:t>
            </a:r>
          </a:p>
          <a:p>
            <a:pPr lvl="2"/>
            <a:r>
              <a:rPr lang="hu-HU" dirty="0" smtClean="0"/>
              <a:t>Az EU hatalmi multiplikátorként (is) működik (még legnagyobb tagországai számára is)</a:t>
            </a:r>
          </a:p>
          <a:p>
            <a:pPr lvl="2"/>
            <a:r>
              <a:rPr lang="hu-HU" dirty="0" smtClean="0"/>
              <a:t>Egy kisebb tagországnak akár az EU-n belül is szüksége lehet hatalmi multiplikátorra – V4?</a:t>
            </a:r>
          </a:p>
          <a:p>
            <a:pPr lvl="1"/>
            <a:r>
              <a:rPr lang="hu-HU" dirty="0" smtClean="0"/>
              <a:t>Az EU és keleti szomszédsága közötti kapcsolatokban</a:t>
            </a:r>
          </a:p>
          <a:p>
            <a:pPr lvl="2"/>
            <a:r>
              <a:rPr lang="hu-HU" dirty="0" smtClean="0"/>
              <a:t>Amit Magyarország ezekhez hozzátehet: a térség ismerete (Hagyományok, kultúra, mechanizmusok stb.)</a:t>
            </a:r>
          </a:p>
          <a:p>
            <a:pPr lvl="2"/>
            <a:r>
              <a:rPr lang="hu-HU" dirty="0" smtClean="0"/>
              <a:t>Magyarország érdeke e kapcsolatok terén: békés fejlődés, együttműködés, prosperitás</a:t>
            </a:r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601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Komplex kapcsolatrendszer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44824"/>
            <a:ext cx="8686800" cy="4248472"/>
          </a:xfrm>
        </p:spPr>
        <p:txBody>
          <a:bodyPr>
            <a:normAutofit/>
          </a:bodyPr>
          <a:lstStyle/>
          <a:p>
            <a:r>
              <a:rPr lang="hu-HU" dirty="0" smtClean="0"/>
              <a:t>A kapcsolatrendszer – komplexitása okán – alapos elemzést igényel</a:t>
            </a:r>
          </a:p>
          <a:p>
            <a:r>
              <a:rPr lang="hu-HU" dirty="0" smtClean="0"/>
              <a:t>Bármely elem vagy dimenzió figyelmen kívül hagyása, alá- vagy túlbecsülése részben vagy egészben téves következtetésekhez vezethet</a:t>
            </a:r>
          </a:p>
          <a:p>
            <a:pPr lvl="1"/>
            <a:r>
              <a:rPr lang="hu-HU" dirty="0" smtClean="0"/>
              <a:t>Lehetséges gyakorlati következmények: torzulások, feszültségek</a:t>
            </a:r>
          </a:p>
          <a:p>
            <a:pPr marL="667512" lvl="2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9217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362176" cy="75343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Európa ma: átfedő (rész)integrációk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9184" y="6554090"/>
            <a:ext cx="7344816" cy="30391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hu-HU" sz="1000" dirty="0" smtClean="0"/>
              <a:t>Forrás: Európai Bizottság,  </a:t>
            </a:r>
            <a:r>
              <a:rPr lang="hu-HU" sz="1000" dirty="0" err="1" smtClean="0"/>
              <a:t>in</a:t>
            </a:r>
            <a:r>
              <a:rPr lang="hu-HU" sz="1000" dirty="0" smtClean="0"/>
              <a:t>: White </a:t>
            </a:r>
            <a:r>
              <a:rPr lang="hu-HU" sz="1000" dirty="0" err="1" smtClean="0"/>
              <a:t>paper</a:t>
            </a:r>
            <a:r>
              <a:rPr lang="hu-HU" sz="1000" dirty="0" smtClean="0"/>
              <a:t> </a:t>
            </a:r>
            <a:r>
              <a:rPr lang="hu-HU" sz="1000" dirty="0" err="1" smtClean="0"/>
              <a:t>on</a:t>
            </a:r>
            <a:r>
              <a:rPr lang="hu-HU" sz="1000" dirty="0" smtClean="0"/>
              <a:t> </a:t>
            </a:r>
            <a:r>
              <a:rPr lang="hu-HU" sz="1000" dirty="0" err="1" smtClean="0"/>
              <a:t>the</a:t>
            </a:r>
            <a:r>
              <a:rPr lang="hu-HU" sz="1000" dirty="0" smtClean="0"/>
              <a:t> </a:t>
            </a:r>
            <a:r>
              <a:rPr lang="hu-HU" sz="1000" dirty="0" err="1" smtClean="0"/>
              <a:t>future</a:t>
            </a:r>
            <a:r>
              <a:rPr lang="hu-HU" sz="1000" dirty="0" smtClean="0"/>
              <a:t> of Europe,. </a:t>
            </a:r>
            <a:r>
              <a:rPr lang="hu-HU" sz="1000" dirty="0" err="1" smtClean="0"/>
              <a:t>Reflections</a:t>
            </a:r>
            <a:r>
              <a:rPr lang="hu-HU" sz="1000" dirty="0" smtClean="0"/>
              <a:t> and </a:t>
            </a:r>
            <a:r>
              <a:rPr lang="hu-HU" sz="1000" dirty="0" err="1" smtClean="0"/>
              <a:t>scenarios</a:t>
            </a:r>
            <a:r>
              <a:rPr lang="hu-HU" sz="1000" dirty="0" smtClean="0"/>
              <a:t> </a:t>
            </a:r>
            <a:r>
              <a:rPr lang="hu-HU" sz="1000" dirty="0" err="1" smtClean="0"/>
              <a:t>for</a:t>
            </a:r>
            <a:r>
              <a:rPr lang="hu-HU" sz="1000" dirty="0" smtClean="0"/>
              <a:t> </a:t>
            </a:r>
            <a:r>
              <a:rPr lang="hu-HU" sz="1000" dirty="0" err="1" smtClean="0"/>
              <a:t>the</a:t>
            </a:r>
            <a:r>
              <a:rPr lang="hu-HU" sz="1000" dirty="0" smtClean="0"/>
              <a:t> EU27 </a:t>
            </a:r>
            <a:r>
              <a:rPr lang="hu-HU" sz="1000" dirty="0" err="1" smtClean="0"/>
              <a:t>by</a:t>
            </a:r>
            <a:r>
              <a:rPr lang="hu-HU" sz="1000" dirty="0" smtClean="0"/>
              <a:t> 2025,1 </a:t>
            </a:r>
            <a:r>
              <a:rPr lang="hu-HU" sz="1000" dirty="0" err="1" smtClean="0"/>
              <a:t>March</a:t>
            </a:r>
            <a:r>
              <a:rPr lang="hu-HU" sz="1000" dirty="0" smtClean="0"/>
              <a:t> 2017, p. 7</a:t>
            </a:r>
            <a:endParaRPr lang="hu-HU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805086"/>
            <a:ext cx="5734656" cy="573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6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no.hu/data/cikkek/1316/13165/cikk-1316540/egy_het_europaban_1000px_grid2_fekvo_l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0614"/>
            <a:ext cx="85344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Európa holnap…?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627784" y="6237312"/>
            <a:ext cx="6502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 smtClean="0">
                <a:hlinkClick r:id="rId3"/>
              </a:rPr>
              <a:t>https</a:t>
            </a:r>
            <a:r>
              <a:rPr lang="hu-HU" sz="1000" dirty="0">
                <a:hlinkClick r:id="rId3"/>
              </a:rPr>
              <a:t>://</a:t>
            </a:r>
            <a:r>
              <a:rPr lang="hu-HU" sz="1000" dirty="0" smtClean="0">
                <a:hlinkClick r:id="rId3"/>
              </a:rPr>
              <a:t>mno.hu/data/cikkek/1316/13165/cikk-1316540/egy_het_europaban_1000px_grid2_fekvo_lead.jpg</a:t>
            </a:r>
            <a:r>
              <a:rPr lang="hu-HU" sz="1000" dirty="0" smtClean="0"/>
              <a:t> 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85384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Világok határán – történelmi példák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325" y="836712"/>
            <a:ext cx="8229600" cy="46618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dirty="0"/>
              <a:t> </a:t>
            </a:r>
            <a:r>
              <a:rPr lang="hu-HU" dirty="0" smtClean="0"/>
              <a:t> Nomád törzsek/Római Birodalom</a:t>
            </a:r>
          </a:p>
          <a:p>
            <a:pPr marL="393192" lvl="1" indent="0">
              <a:buNone/>
            </a:pPr>
            <a:endParaRPr lang="hu-HU" dirty="0"/>
          </a:p>
        </p:txBody>
      </p:sp>
      <p:pic>
        <p:nvPicPr>
          <p:cNvPr id="1026" name="Picture 2" descr="Képtalálat a következ&amp;odblac;re: „római birodalom térkép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420832"/>
            <a:ext cx="7344816" cy="512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096529" y="6555472"/>
            <a:ext cx="80473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 smtClean="0">
                <a:hlinkClick r:id="rId3"/>
              </a:rPr>
              <a:t>http</a:t>
            </a:r>
            <a:r>
              <a:rPr lang="hu-HU" sz="1000" dirty="0">
                <a:hlinkClick r:id="rId3"/>
              </a:rPr>
              <a:t>://</a:t>
            </a:r>
            <a:r>
              <a:rPr lang="hu-HU" sz="1000" dirty="0" smtClean="0">
                <a:hlinkClick r:id="rId3"/>
              </a:rPr>
              <a:t>cms.sulinet.hu/get/d/41348d6a-1ca8-439c-29fe-7188bf4842fb/1/9/b/Large/141-tortenelem_vilagatlasz-19o_IV_terkep_nagy.jpg</a:t>
            </a:r>
            <a:r>
              <a:rPr lang="hu-HU" sz="1000" dirty="0" smtClean="0"/>
              <a:t> 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468778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346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071"/>
            <a:ext cx="8229600" cy="977657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Világok határán – történelmi példák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052736"/>
            <a:ext cx="8229600" cy="46618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dirty="0" smtClean="0"/>
              <a:t>    Török Birodalom/Keresztény Európa</a:t>
            </a:r>
          </a:p>
          <a:p>
            <a:pPr marL="393192" lvl="1" indent="0">
              <a:buNone/>
            </a:pPr>
            <a:endParaRPr lang="hu-HU" dirty="0"/>
          </a:p>
        </p:txBody>
      </p:sp>
      <p:pic>
        <p:nvPicPr>
          <p:cNvPr id="2052" name="Picture 4" descr="https://upload.wikimedia.org/wikipedia/commons/0/04/Europe_map_1648_HU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1"/>
            <a:ext cx="6939558" cy="501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123728" y="6567000"/>
            <a:ext cx="66515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Forrás: </a:t>
            </a:r>
            <a:r>
              <a:rPr lang="hu-HU" sz="1000" dirty="0">
                <a:hlinkClick r:id="rId3"/>
              </a:rPr>
              <a:t>https://</a:t>
            </a:r>
            <a:r>
              <a:rPr lang="hu-HU" sz="1000" dirty="0" smtClean="0">
                <a:hlinkClick r:id="rId3"/>
              </a:rPr>
              <a:t>upload.wikimedia.org/wikipedia/commons/0/04/Europe_map_1648_HUN.png</a:t>
            </a:r>
            <a:r>
              <a:rPr lang="hu-HU" sz="1000" dirty="0" smtClean="0"/>
              <a:t> 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91247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Világok határán – történelmi példák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4400" y="1124744"/>
            <a:ext cx="8229600" cy="46618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dirty="0" smtClean="0"/>
              <a:t>			Keleti blokk/Nyugati blokk</a:t>
            </a:r>
          </a:p>
          <a:p>
            <a:pPr marL="393192" lvl="1" indent="0">
              <a:buNone/>
            </a:pPr>
            <a:endParaRPr lang="hu-HU" dirty="0"/>
          </a:p>
        </p:txBody>
      </p:sp>
      <p:pic>
        <p:nvPicPr>
          <p:cNvPr id="3074" name="Picture 2" descr="https://upload.wikimedia.org/wikipedia/commons/thumb/8/8b/EiserneVorhang.png/200px-EiserneVorha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4392488" cy="445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051720" y="6525344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Forrás: </a:t>
            </a:r>
            <a:r>
              <a:rPr lang="hu-HU" sz="1000" dirty="0">
                <a:hlinkClick r:id="rId3"/>
              </a:rPr>
              <a:t>https://</a:t>
            </a:r>
            <a:r>
              <a:rPr lang="hu-HU" sz="1000" dirty="0" smtClean="0">
                <a:hlinkClick r:id="rId3"/>
              </a:rPr>
              <a:t>upload.wikimedia.org/wikipedia/commons/thumb/8/8b/EiserneVorhang.png/200px-EiserneVorhang.png</a:t>
            </a:r>
            <a:r>
              <a:rPr lang="hu-HU" sz="1000" dirty="0" smtClean="0"/>
              <a:t> 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79041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„Kelet”? „Nyugat”?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hu-HU" dirty="0" smtClean="0"/>
              <a:t>Kulturális, vallási, történelmi kötelékek/értékek</a:t>
            </a:r>
          </a:p>
          <a:p>
            <a:pPr lvl="1"/>
            <a:r>
              <a:rPr lang="hu-HU" dirty="0" smtClean="0"/>
              <a:t>„Nyugat”</a:t>
            </a:r>
          </a:p>
          <a:p>
            <a:pPr lvl="1"/>
            <a:r>
              <a:rPr lang="hu-HU" dirty="0" smtClean="0"/>
              <a:t>Kereszténység</a:t>
            </a:r>
          </a:p>
          <a:p>
            <a:pPr lvl="1"/>
            <a:r>
              <a:rPr lang="hu-HU" dirty="0" smtClean="0"/>
              <a:t>1989/1990 után: világos elkötelezettség ezen kötelékek/értékek mellett</a:t>
            </a:r>
          </a:p>
          <a:p>
            <a:pPr lvl="2"/>
            <a:r>
              <a:rPr lang="hu-HU" dirty="0" smtClean="0"/>
              <a:t>Arccal Nyugat felé (hasonlóan a legtöbb </a:t>
            </a:r>
            <a:r>
              <a:rPr lang="hu-HU" dirty="0" smtClean="0"/>
              <a:t>KKE </a:t>
            </a:r>
            <a:r>
              <a:rPr lang="hu-HU" dirty="0" smtClean="0"/>
              <a:t>országhoz)</a:t>
            </a:r>
          </a:p>
          <a:p>
            <a:pPr marL="393192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703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Integrációs kötelékeink az elmúlt negyed évszázadban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3388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>
                <a:solidFill>
                  <a:srgbClr val="23D366"/>
                </a:solidFill>
              </a:rPr>
              <a:t>1991: Visegrádi Együttműködés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1991: Európa Tanács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1991: </a:t>
            </a:r>
            <a:r>
              <a:rPr lang="hu-HU" dirty="0" smtClean="0">
                <a:solidFill>
                  <a:srgbClr val="0070C0"/>
                </a:solidFill>
              </a:rPr>
              <a:t>Európa </a:t>
            </a:r>
            <a:r>
              <a:rPr lang="hu-HU" dirty="0">
                <a:solidFill>
                  <a:srgbClr val="0070C0"/>
                </a:solidFill>
              </a:rPr>
              <a:t>Megállapodás </a:t>
            </a:r>
            <a:r>
              <a:rPr lang="hu-HU" dirty="0" smtClean="0">
                <a:solidFill>
                  <a:srgbClr val="0070C0"/>
                </a:solidFill>
              </a:rPr>
              <a:t>(társult státusz az Európai Közösségben)</a:t>
            </a:r>
          </a:p>
          <a:p>
            <a:r>
              <a:rPr lang="hu-HU" dirty="0" smtClean="0">
                <a:solidFill>
                  <a:srgbClr val="23D366"/>
                </a:solidFill>
              </a:rPr>
              <a:t>1992: Közép-európai Szabadkereskedelmi Megállapodás (CEFTA)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1996: Gazdasági Együttműködési és Fejlesztési Szervezet (OECD)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1999: Észak-atlanti Szerződés Szervezete (NATO)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2004: Európai Unió (EU)</a:t>
            </a:r>
          </a:p>
          <a:p>
            <a:endParaRPr lang="hu-HU" dirty="0" smtClean="0"/>
          </a:p>
          <a:p>
            <a:r>
              <a:rPr lang="hu-HU" dirty="0" smtClean="0"/>
              <a:t>Egymással átfedő struktúrák</a:t>
            </a:r>
            <a:endParaRPr lang="hu-HU" dirty="0"/>
          </a:p>
          <a:p>
            <a:r>
              <a:rPr lang="hu-HU" dirty="0" smtClean="0"/>
              <a:t>Fő irány: Kelet &gt; Nyugat</a:t>
            </a:r>
          </a:p>
          <a:p>
            <a:pPr lvl="1"/>
            <a:r>
              <a:rPr lang="hu-HU" dirty="0" err="1" smtClean="0"/>
              <a:t>Kelet-Kelet</a:t>
            </a:r>
            <a:r>
              <a:rPr lang="hu-HU" dirty="0" smtClean="0"/>
              <a:t>: sokáig „igen, de”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330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Visegrádi Együttműködés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709120"/>
          </a:xfrm>
        </p:spPr>
        <p:txBody>
          <a:bodyPr>
            <a:normAutofit fontScale="92500" lnSpcReduction="20000"/>
          </a:bodyPr>
          <a:lstStyle/>
          <a:p>
            <a:r>
              <a:rPr lang="hu-HU" sz="2800" dirty="0" smtClean="0"/>
              <a:t>Történelmi példa nyomán, 1991-től</a:t>
            </a:r>
          </a:p>
          <a:p>
            <a:pPr lvl="1"/>
            <a:r>
              <a:rPr lang="hu-HU" sz="2400" dirty="0" smtClean="0"/>
              <a:t>Három, majd négy ország </a:t>
            </a:r>
            <a:r>
              <a:rPr lang="hu-HU" sz="2400" dirty="0" smtClean="0"/>
              <a:t>együttműködése (ma: V4)</a:t>
            </a:r>
            <a:endParaRPr lang="hu-HU" sz="2400" dirty="0" smtClean="0"/>
          </a:p>
          <a:p>
            <a:pPr lvl="1"/>
            <a:r>
              <a:rPr lang="hu-HU" sz="2400" dirty="0" smtClean="0"/>
              <a:t>Alapvető célok: összefogás a gazdasági-társadalmi fejlődés és az </a:t>
            </a:r>
            <a:r>
              <a:rPr lang="hu-HU" sz="2400" dirty="0" err="1" smtClean="0"/>
              <a:t>euroatlanti</a:t>
            </a:r>
            <a:r>
              <a:rPr lang="hu-HU" sz="2400" dirty="0" smtClean="0"/>
              <a:t> kötelékek megerősödése érdekében</a:t>
            </a:r>
          </a:p>
          <a:p>
            <a:pPr lvl="1"/>
            <a:r>
              <a:rPr lang="hu-HU" sz="2400" dirty="0" smtClean="0"/>
              <a:t>E célok jelentős részének elérése módosította az együttműködés szerepét is:</a:t>
            </a:r>
          </a:p>
          <a:p>
            <a:pPr lvl="2"/>
            <a:r>
              <a:rPr lang="hu-HU" sz="2000" dirty="0" smtClean="0"/>
              <a:t>„Szövetség a szövetségben” – szorosabb együttműködés nagyobb szervezetekben (EU, NATO) </a:t>
            </a:r>
            <a:endParaRPr lang="hu-HU" sz="2000" dirty="0"/>
          </a:p>
        </p:txBody>
      </p:sp>
      <p:pic>
        <p:nvPicPr>
          <p:cNvPr id="5122" name="Picture 2" descr="https://upload.wikimedia.org/wikipedia/commons/thumb/2/2d/Visegrad_group.png/200px-Visegrad_gro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4931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979712" y="6309320"/>
            <a:ext cx="6948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00" dirty="0" smtClean="0"/>
              <a:t>Forrás: </a:t>
            </a:r>
            <a:r>
              <a:rPr lang="hu-HU" sz="1000" dirty="0" smtClean="0">
                <a:hlinkClick r:id="rId3"/>
              </a:rPr>
              <a:t>https</a:t>
            </a:r>
            <a:r>
              <a:rPr lang="hu-HU" sz="1000" dirty="0">
                <a:hlinkClick r:id="rId3"/>
              </a:rPr>
              <a:t>://</a:t>
            </a:r>
            <a:r>
              <a:rPr lang="hu-HU" sz="1000" dirty="0" smtClean="0">
                <a:hlinkClick r:id="rId3"/>
              </a:rPr>
              <a:t>upload.wikimedia.org/wikipedia/commons/thumb/2/2d/Visegrad_group.png/200px-Visegrad_group.png</a:t>
            </a:r>
            <a:r>
              <a:rPr lang="hu-HU" sz="1000" dirty="0" smtClean="0"/>
              <a:t> 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58274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Európa Tanács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2996951"/>
            <a:ext cx="7931224" cy="2880321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47 tagország</a:t>
            </a:r>
          </a:p>
          <a:p>
            <a:pPr lvl="1"/>
            <a:r>
              <a:rPr lang="hu-HU" dirty="0" smtClean="0"/>
              <a:t>Európából nem: Fehéroroszország, Koszovó</a:t>
            </a:r>
          </a:p>
          <a:p>
            <a:pPr lvl="1"/>
            <a:r>
              <a:rPr lang="hu-HU" dirty="0" smtClean="0"/>
              <a:t>Megfigyelőként: Vatikán</a:t>
            </a:r>
          </a:p>
          <a:p>
            <a:r>
              <a:rPr lang="hu-HU" dirty="0" smtClean="0"/>
              <a:t>Alapértékek:</a:t>
            </a:r>
          </a:p>
          <a:p>
            <a:pPr lvl="1"/>
            <a:r>
              <a:rPr lang="hu-HU" dirty="0" smtClean="0"/>
              <a:t>Demokrácia </a:t>
            </a:r>
          </a:p>
          <a:p>
            <a:pPr lvl="1"/>
            <a:r>
              <a:rPr lang="hu-HU" dirty="0" smtClean="0"/>
              <a:t>Jogállamiság</a:t>
            </a:r>
          </a:p>
          <a:p>
            <a:pPr lvl="1"/>
            <a:r>
              <a:rPr lang="hu-HU" dirty="0" smtClean="0"/>
              <a:t>Emberi jogok</a:t>
            </a:r>
            <a:endParaRPr lang="hu-HU" dirty="0"/>
          </a:p>
        </p:txBody>
      </p:sp>
      <p:pic>
        <p:nvPicPr>
          <p:cNvPr id="2050" name="Picture 2" descr="Fájl:EU Council Fla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00" y="188640"/>
            <a:ext cx="4500862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643662" y="2655998"/>
            <a:ext cx="41729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Forrás: </a:t>
            </a:r>
            <a:r>
              <a:rPr lang="hu-HU" sz="1000" dirty="0">
                <a:hlinkClick r:id="rId3"/>
              </a:rPr>
              <a:t>https://</a:t>
            </a:r>
            <a:r>
              <a:rPr lang="hu-HU" sz="1000" dirty="0" smtClean="0">
                <a:hlinkClick r:id="rId3"/>
              </a:rPr>
              <a:t>hu.wikipedia.org/wiki/F%C3%A1jl:EU_Council_Flag.png</a:t>
            </a:r>
            <a:r>
              <a:rPr lang="hu-HU" sz="1000" dirty="0" smtClean="0"/>
              <a:t> 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08637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hu-HU" dirty="0" smtClean="0"/>
              <a:t>CEFTA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264849"/>
              </p:ext>
            </p:extLst>
          </p:nvPr>
        </p:nvGraphicFramePr>
        <p:xfrm>
          <a:off x="3059832" y="476672"/>
          <a:ext cx="5544615" cy="53682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56183"/>
                <a:gridCol w="1440160"/>
                <a:gridCol w="1224136"/>
                <a:gridCol w="1224136"/>
              </a:tblGrid>
              <a:tr h="294279">
                <a:tc gridSpan="2">
                  <a:txBody>
                    <a:bodyPr/>
                    <a:lstStyle/>
                    <a:p>
                      <a:r>
                        <a:rPr lang="hu-HU" sz="1800" b="1" dirty="0" smtClean="0"/>
                        <a:t>Az egyezmény </a:t>
                      </a:r>
                      <a:r>
                        <a:rPr lang="hu-HU" sz="1800" b="1" dirty="0"/>
                        <a:t>tagjai</a:t>
                      </a:r>
                    </a:p>
                  </a:txBody>
                  <a:tcPr marL="61193" marR="61193" marT="30597" marB="30597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belépett</a:t>
                      </a:r>
                    </a:p>
                  </a:txBody>
                  <a:tcPr marL="61193" marR="61193" marT="30597" marB="30597" anchor="ctr"/>
                </a:tc>
                <a:tc>
                  <a:txBody>
                    <a:bodyPr/>
                    <a:lstStyle/>
                    <a:p>
                      <a:r>
                        <a:rPr lang="hu-HU" sz="1800" b="1" dirty="0"/>
                        <a:t>kilépett</a:t>
                      </a:r>
                    </a:p>
                  </a:txBody>
                  <a:tcPr marL="61193" marR="61193" marT="30597" marB="30597" anchor="ctr"/>
                </a:tc>
              </a:tr>
              <a:tr h="294279">
                <a:tc gridSpan="2">
                  <a:txBody>
                    <a:bodyPr/>
                    <a:lstStyle/>
                    <a:p>
                      <a:r>
                        <a:rPr lang="hu-HU" sz="1800" dirty="0"/>
                        <a:t>Lengyelország</a:t>
                      </a:r>
                    </a:p>
                  </a:txBody>
                  <a:tcPr marL="61193" marR="61193" marT="30597" marB="30597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1992</a:t>
                      </a:r>
                    </a:p>
                  </a:txBody>
                  <a:tcPr marL="61193" marR="61193" marT="30597" marB="30597" anchor="ctr"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2004</a:t>
                      </a:r>
                    </a:p>
                  </a:txBody>
                  <a:tcPr marL="61193" marR="61193" marT="30597" marB="30597" anchor="ctr"/>
                </a:tc>
              </a:tr>
              <a:tr h="294279">
                <a:tc gridSpan="2">
                  <a:txBody>
                    <a:bodyPr/>
                    <a:lstStyle/>
                    <a:p>
                      <a:r>
                        <a:rPr lang="hu-HU" sz="1800" dirty="0"/>
                        <a:t>Magyarország</a:t>
                      </a:r>
                    </a:p>
                  </a:txBody>
                  <a:tcPr marL="61193" marR="61193" marT="30597" marB="30597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1992</a:t>
                      </a:r>
                    </a:p>
                  </a:txBody>
                  <a:tcPr marL="61193" marR="61193" marT="30597" marB="30597" anchor="ctr"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2004</a:t>
                      </a:r>
                    </a:p>
                  </a:txBody>
                  <a:tcPr marL="61193" marR="61193" marT="30597" marB="30597" anchor="ctr"/>
                </a:tc>
              </a:tr>
              <a:tr h="294279">
                <a:tc rowSpan="2">
                  <a:txBody>
                    <a:bodyPr/>
                    <a:lstStyle/>
                    <a:p>
                      <a:r>
                        <a:rPr lang="hu-HU" sz="1800" dirty="0"/>
                        <a:t>Csehszlovákia</a:t>
                      </a:r>
                    </a:p>
                  </a:txBody>
                  <a:tcPr marL="61193" marR="61193" marT="30597" marB="30597" anchor="ctr"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Csehország</a:t>
                      </a:r>
                    </a:p>
                  </a:txBody>
                  <a:tcPr marL="61193" marR="61193" marT="30597" marB="30597" anchor="ctr"/>
                </a:tc>
                <a:tc rowSpan="2">
                  <a:txBody>
                    <a:bodyPr/>
                    <a:lstStyle/>
                    <a:p>
                      <a:r>
                        <a:rPr lang="hu-HU" sz="1800" dirty="0"/>
                        <a:t>1992</a:t>
                      </a:r>
                    </a:p>
                  </a:txBody>
                  <a:tcPr marL="61193" marR="61193" marT="30597" marB="30597" anchor="ctr"/>
                </a:tc>
                <a:tc rowSpan="2">
                  <a:txBody>
                    <a:bodyPr/>
                    <a:lstStyle/>
                    <a:p>
                      <a:r>
                        <a:rPr lang="hu-HU" sz="1800" dirty="0"/>
                        <a:t>2004</a:t>
                      </a:r>
                    </a:p>
                  </a:txBody>
                  <a:tcPr marL="61193" marR="61193" marT="30597" marB="30597" anchor="ctr"/>
                </a:tc>
              </a:tr>
              <a:tr h="29427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Szlovákia</a:t>
                      </a:r>
                    </a:p>
                  </a:txBody>
                  <a:tcPr marL="61193" marR="61193" marT="30597" marB="30597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94279">
                <a:tc gridSpan="2">
                  <a:txBody>
                    <a:bodyPr/>
                    <a:lstStyle/>
                    <a:p>
                      <a:r>
                        <a:rPr lang="hu-HU" sz="1800" dirty="0"/>
                        <a:t>Szlovénia</a:t>
                      </a:r>
                    </a:p>
                  </a:txBody>
                  <a:tcPr marL="61193" marR="61193" marT="30597" marB="30597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1996</a:t>
                      </a:r>
                    </a:p>
                  </a:txBody>
                  <a:tcPr marL="61193" marR="61193" marT="30597" marB="30597" anchor="ctr"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2004</a:t>
                      </a:r>
                    </a:p>
                  </a:txBody>
                  <a:tcPr marL="61193" marR="61193" marT="30597" marB="30597" anchor="ctr"/>
                </a:tc>
              </a:tr>
              <a:tr h="294279">
                <a:tc gridSpan="2">
                  <a:txBody>
                    <a:bodyPr/>
                    <a:lstStyle/>
                    <a:p>
                      <a:r>
                        <a:rPr lang="hu-HU" sz="1800" dirty="0"/>
                        <a:t>Románia</a:t>
                      </a:r>
                    </a:p>
                  </a:txBody>
                  <a:tcPr marL="61193" marR="61193" marT="30597" marB="30597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1997</a:t>
                      </a:r>
                    </a:p>
                  </a:txBody>
                  <a:tcPr marL="61193" marR="61193" marT="30597" marB="30597" anchor="ctr"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2007</a:t>
                      </a:r>
                    </a:p>
                  </a:txBody>
                  <a:tcPr marL="61193" marR="61193" marT="30597" marB="30597" anchor="ctr"/>
                </a:tc>
              </a:tr>
              <a:tr h="294279">
                <a:tc gridSpan="2">
                  <a:txBody>
                    <a:bodyPr/>
                    <a:lstStyle/>
                    <a:p>
                      <a:r>
                        <a:rPr lang="hu-HU" sz="1800" dirty="0"/>
                        <a:t>Bulgária</a:t>
                      </a:r>
                    </a:p>
                  </a:txBody>
                  <a:tcPr marL="61193" marR="61193" marT="30597" marB="30597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1999</a:t>
                      </a:r>
                    </a:p>
                  </a:txBody>
                  <a:tcPr marL="61193" marR="61193" marT="30597" marB="30597" anchor="ctr"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2007</a:t>
                      </a:r>
                    </a:p>
                  </a:txBody>
                  <a:tcPr marL="61193" marR="61193" marT="30597" marB="30597" anchor="ctr"/>
                </a:tc>
              </a:tr>
              <a:tr h="294279">
                <a:tc gridSpan="2">
                  <a:txBody>
                    <a:bodyPr/>
                    <a:lstStyle/>
                    <a:p>
                      <a:r>
                        <a:rPr lang="hu-HU" sz="1800" dirty="0"/>
                        <a:t>Horvátország</a:t>
                      </a:r>
                    </a:p>
                  </a:txBody>
                  <a:tcPr marL="61193" marR="61193" marT="30597" marB="30597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2003</a:t>
                      </a:r>
                    </a:p>
                  </a:txBody>
                  <a:tcPr marL="61193" marR="61193" marT="30597" marB="30597" anchor="ctr"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2013</a:t>
                      </a:r>
                    </a:p>
                  </a:txBody>
                  <a:tcPr marL="61193" marR="61193" marT="30597" marB="30597" anchor="ctr"/>
                </a:tc>
              </a:tr>
              <a:tr h="294279">
                <a:tc gridSpan="2">
                  <a:txBody>
                    <a:bodyPr/>
                    <a:lstStyle/>
                    <a:p>
                      <a:r>
                        <a:rPr lang="hu-HU" sz="1800" dirty="0"/>
                        <a:t>Macedónia</a:t>
                      </a:r>
                    </a:p>
                  </a:txBody>
                  <a:tcPr marL="61193" marR="61193" marT="30597" marB="30597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 smtClean="0"/>
                        <a:t>2006</a:t>
                      </a:r>
                    </a:p>
                  </a:txBody>
                  <a:tcPr marL="61193" marR="61193" marT="30597" marB="30597" anchor="ctr"/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–</a:t>
                      </a:r>
                    </a:p>
                  </a:txBody>
                  <a:tcPr marL="61193" marR="61193" marT="30597" marB="30597" anchor="ctr"/>
                </a:tc>
              </a:tr>
              <a:tr h="294279">
                <a:tc gridSpan="2">
                  <a:txBody>
                    <a:bodyPr/>
                    <a:lstStyle/>
                    <a:p>
                      <a:r>
                        <a:rPr lang="hu-HU" sz="1800" dirty="0"/>
                        <a:t>Bosznia-Hercegovina</a:t>
                      </a:r>
                    </a:p>
                  </a:txBody>
                  <a:tcPr marL="61193" marR="61193" marT="30597" marB="30597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2007</a:t>
                      </a:r>
                    </a:p>
                  </a:txBody>
                  <a:tcPr marL="61193" marR="61193" marT="30597" marB="30597" anchor="ctr"/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–</a:t>
                      </a:r>
                    </a:p>
                  </a:txBody>
                  <a:tcPr marL="61193" marR="61193" marT="30597" marB="30597" anchor="ctr"/>
                </a:tc>
              </a:tr>
              <a:tr h="294279">
                <a:tc gridSpan="2">
                  <a:txBody>
                    <a:bodyPr/>
                    <a:lstStyle/>
                    <a:p>
                      <a:r>
                        <a:rPr lang="hu-HU" sz="1800" dirty="0"/>
                        <a:t>Moldova</a:t>
                      </a:r>
                    </a:p>
                  </a:txBody>
                  <a:tcPr marL="61193" marR="61193" marT="30597" marB="30597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2007</a:t>
                      </a:r>
                    </a:p>
                  </a:txBody>
                  <a:tcPr marL="61193" marR="61193" marT="30597" marB="30597" anchor="ctr"/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–</a:t>
                      </a:r>
                    </a:p>
                  </a:txBody>
                  <a:tcPr marL="61193" marR="61193" marT="30597" marB="30597" anchor="ctr"/>
                </a:tc>
              </a:tr>
              <a:tr h="294279">
                <a:tc gridSpan="2">
                  <a:txBody>
                    <a:bodyPr/>
                    <a:lstStyle/>
                    <a:p>
                      <a:r>
                        <a:rPr lang="hu-HU" sz="1800" dirty="0"/>
                        <a:t>Szerbia</a:t>
                      </a:r>
                    </a:p>
                  </a:txBody>
                  <a:tcPr marL="61193" marR="61193" marT="30597" marB="30597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2007</a:t>
                      </a:r>
                    </a:p>
                  </a:txBody>
                  <a:tcPr marL="61193" marR="61193" marT="30597" marB="30597" anchor="ctr"/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–</a:t>
                      </a:r>
                    </a:p>
                  </a:txBody>
                  <a:tcPr marL="61193" marR="61193" marT="30597" marB="30597" anchor="ctr"/>
                </a:tc>
              </a:tr>
              <a:tr h="294279">
                <a:tc gridSpan="2">
                  <a:txBody>
                    <a:bodyPr/>
                    <a:lstStyle/>
                    <a:p>
                      <a:r>
                        <a:rPr lang="hu-HU" sz="1800" dirty="0"/>
                        <a:t>Montenegró</a:t>
                      </a:r>
                    </a:p>
                  </a:txBody>
                  <a:tcPr marL="61193" marR="61193" marT="30597" marB="30597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2007</a:t>
                      </a:r>
                    </a:p>
                  </a:txBody>
                  <a:tcPr marL="61193" marR="61193" marT="30597" marB="30597" anchor="ctr"/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–</a:t>
                      </a:r>
                    </a:p>
                  </a:txBody>
                  <a:tcPr marL="61193" marR="61193" marT="30597" marB="30597" anchor="ctr"/>
                </a:tc>
              </a:tr>
              <a:tr h="294279">
                <a:tc gridSpan="2">
                  <a:txBody>
                    <a:bodyPr/>
                    <a:lstStyle/>
                    <a:p>
                      <a:r>
                        <a:rPr lang="hu-HU" sz="1800" dirty="0"/>
                        <a:t>Albánia</a:t>
                      </a:r>
                    </a:p>
                  </a:txBody>
                  <a:tcPr marL="61193" marR="61193" marT="30597" marB="30597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2007</a:t>
                      </a:r>
                    </a:p>
                  </a:txBody>
                  <a:tcPr marL="61193" marR="61193" marT="30597" marB="30597" anchor="ctr"/>
                </a:tc>
                <a:tc>
                  <a:txBody>
                    <a:bodyPr/>
                    <a:lstStyle/>
                    <a:p>
                      <a:r>
                        <a:rPr lang="hu-HU" sz="1800"/>
                        <a:t>–</a:t>
                      </a:r>
                    </a:p>
                  </a:txBody>
                  <a:tcPr marL="61193" marR="61193" marT="30597" marB="30597" anchor="ctr"/>
                </a:tc>
              </a:tr>
              <a:tr h="294279">
                <a:tc gridSpan="2">
                  <a:txBody>
                    <a:bodyPr/>
                    <a:lstStyle/>
                    <a:p>
                      <a:r>
                        <a:rPr lang="hu-HU" sz="1800" dirty="0"/>
                        <a:t>Koszovó</a:t>
                      </a:r>
                    </a:p>
                  </a:txBody>
                  <a:tcPr marL="61193" marR="61193" marT="30597" marB="30597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2007</a:t>
                      </a:r>
                    </a:p>
                  </a:txBody>
                  <a:tcPr marL="61193" marR="61193" marT="30597" marB="30597" anchor="ctr"/>
                </a:tc>
                <a:tc>
                  <a:txBody>
                    <a:bodyPr/>
                    <a:lstStyle/>
                    <a:p>
                      <a:r>
                        <a:rPr lang="hu-HU" sz="1800" dirty="0"/>
                        <a:t>–</a:t>
                      </a:r>
                    </a:p>
                  </a:txBody>
                  <a:tcPr marL="61193" marR="61193" marT="30597" marB="30597" anchor="ctr"/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059833" y="6016974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Forrás: </a:t>
            </a:r>
            <a:r>
              <a:rPr lang="hu-HU" sz="1000" dirty="0">
                <a:hlinkClick r:id="rId2"/>
              </a:rPr>
              <a:t>https://</a:t>
            </a:r>
            <a:r>
              <a:rPr lang="hu-HU" sz="1000" dirty="0" smtClean="0">
                <a:hlinkClick r:id="rId2"/>
              </a:rPr>
              <a:t>hu.wikipedia.org/wiki/K%C3%B6z%C3%A9p-eur%C3%B3pai_Szabadkereskedelmi_Meg%C3%A1llapod%C3%A1s#Tagorsz.C3.A1gok</a:t>
            </a:r>
            <a:r>
              <a:rPr lang="hu-HU" sz="1000" dirty="0" smtClean="0"/>
              <a:t> 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801553993"/>
      </p:ext>
    </p:extLst>
  </p:cSld>
  <p:clrMapOvr>
    <a:masterClrMapping/>
  </p:clrMapOvr>
</p:sld>
</file>

<file path=ppt/theme/theme1.xml><?xml version="1.0" encoding="utf-8"?>
<a:theme xmlns:a="http://schemas.openxmlformats.org/drawingml/2006/main" name="NKE_prezentacio_alap_név nélkü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NKE_prezentacio_Ludovika Szabadegyetem</Template>
  <TotalTime>220</TotalTime>
  <Words>802</Words>
  <Application>Microsoft Office PowerPoint</Application>
  <PresentationFormat>Diavetítés a képernyőre (4:3 oldalarány)</PresentationFormat>
  <Paragraphs>186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NKE_prezentacio_alap_név nélkül</vt:lpstr>
      <vt:lpstr>Európai és regionális integrációs folyamatok magyar szemszögből</vt:lpstr>
      <vt:lpstr>Világok határán – történelmi példák</vt:lpstr>
      <vt:lpstr>Világok határán – történelmi példák</vt:lpstr>
      <vt:lpstr>Világok határán – történelmi példák</vt:lpstr>
      <vt:lpstr>„Kelet”? „Nyugat”?</vt:lpstr>
      <vt:lpstr>Integrációs kötelékeink az elmúlt negyed évszázadban</vt:lpstr>
      <vt:lpstr>Visegrádi Együttműködés</vt:lpstr>
      <vt:lpstr>Európa Tanács</vt:lpstr>
      <vt:lpstr>CEFTA</vt:lpstr>
      <vt:lpstr>OECD</vt:lpstr>
      <vt:lpstr>NATO</vt:lpstr>
      <vt:lpstr>Magyarország és az Európai Unió (1)</vt:lpstr>
      <vt:lpstr>Magyarország és az Európai Unió (2)</vt:lpstr>
      <vt:lpstr>Az együttműködés területei</vt:lpstr>
      <vt:lpstr>Integrációk és együttműködési területek</vt:lpstr>
      <vt:lpstr>Cél: kiegyensúlyozott kapcsolatok</vt:lpstr>
      <vt:lpstr>Komplex kapcsolatrendszer</vt:lpstr>
      <vt:lpstr>Európa ma: átfedő (rész)integrációk</vt:lpstr>
      <vt:lpstr>Európa holnap…?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Európai és regionális integrációs folyamatok magyar szemszögből</dc:title>
  <dc:creator>Szemlér Tamás</dc:creator>
  <cp:lastModifiedBy>SzemlerT</cp:lastModifiedBy>
  <cp:revision>27</cp:revision>
  <dcterms:created xsi:type="dcterms:W3CDTF">2017-04-22T08:07:21Z</dcterms:created>
  <dcterms:modified xsi:type="dcterms:W3CDTF">2017-05-02T06:50:47Z</dcterms:modified>
</cp:coreProperties>
</file>