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2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3" r:id="rId19"/>
    <p:sldId id="274" r:id="rId20"/>
    <p:sldId id="275" r:id="rId21"/>
    <p:sldId id="276" r:id="rId22"/>
    <p:sldId id="278" r:id="rId23"/>
    <p:sldId id="280" r:id="rId24"/>
    <p:sldId id="284" r:id="rId25"/>
    <p:sldId id="283" r:id="rId26"/>
    <p:sldId id="285" r:id="rId27"/>
  </p:sldIdLst>
  <p:sldSz cx="9144000" cy="6858000" type="screen4x3"/>
  <p:notesSz cx="7559675" cy="10691813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7" d="100"/>
          <a:sy n="77" d="100"/>
        </p:scale>
        <p:origin x="980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  <p:sp>
        <p:nvSpPr>
          <p:cNvPr id="3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215856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32" name="PlaceHolder 3"/>
          <p:cNvSpPr>
            <a:spLocks noGrp="1"/>
          </p:cNvSpPr>
          <p:nvPr>
            <p:ph type="body"/>
          </p:nvPr>
        </p:nvSpPr>
        <p:spPr>
          <a:xfrm>
            <a:off x="457200" y="3968280"/>
            <a:ext cx="8229240" cy="215856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  <p:sp>
        <p:nvSpPr>
          <p:cNvPr id="3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440" cy="215856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35" name="PlaceHolder 3"/>
          <p:cNvSpPr>
            <a:spLocks noGrp="1"/>
          </p:cNvSpPr>
          <p:nvPr>
            <p:ph type="body"/>
          </p:nvPr>
        </p:nvSpPr>
        <p:spPr>
          <a:xfrm>
            <a:off x="4673520" y="1604520"/>
            <a:ext cx="4015440" cy="215856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36" name="PlaceHolder 4"/>
          <p:cNvSpPr>
            <a:spLocks noGrp="1"/>
          </p:cNvSpPr>
          <p:nvPr>
            <p:ph type="body"/>
          </p:nvPr>
        </p:nvSpPr>
        <p:spPr>
          <a:xfrm>
            <a:off x="4673520" y="3968280"/>
            <a:ext cx="4015440" cy="215856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37" name="PlaceHolder 5"/>
          <p:cNvSpPr>
            <a:spLocks noGrp="1"/>
          </p:cNvSpPr>
          <p:nvPr>
            <p:ph type="body"/>
          </p:nvPr>
        </p:nvSpPr>
        <p:spPr>
          <a:xfrm>
            <a:off x="457200" y="3968280"/>
            <a:ext cx="4015440" cy="215856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  <p:sp>
        <p:nvSpPr>
          <p:cNvPr id="3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440" cy="215856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40" name="PlaceHolder 3"/>
          <p:cNvSpPr>
            <a:spLocks noGrp="1"/>
          </p:cNvSpPr>
          <p:nvPr>
            <p:ph type="body"/>
          </p:nvPr>
        </p:nvSpPr>
        <p:spPr>
          <a:xfrm>
            <a:off x="4673520" y="1604520"/>
            <a:ext cx="4015440" cy="215856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  <p:sp>
        <p:nvSpPr>
          <p:cNvPr id="51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452628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  <p:sp>
        <p:nvSpPr>
          <p:cNvPr id="5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452592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  <p:sp>
        <p:nvSpPr>
          <p:cNvPr id="5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440" cy="452592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56" name="PlaceHolder 3"/>
          <p:cNvSpPr>
            <a:spLocks noGrp="1"/>
          </p:cNvSpPr>
          <p:nvPr>
            <p:ph type="body"/>
          </p:nvPr>
        </p:nvSpPr>
        <p:spPr>
          <a:xfrm>
            <a:off x="4673520" y="1604520"/>
            <a:ext cx="4015440" cy="452592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85684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  <p:sp>
        <p:nvSpPr>
          <p:cNvPr id="6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440" cy="215856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61" name="PlaceHolder 3"/>
          <p:cNvSpPr>
            <a:spLocks noGrp="1"/>
          </p:cNvSpPr>
          <p:nvPr>
            <p:ph type="body"/>
          </p:nvPr>
        </p:nvSpPr>
        <p:spPr>
          <a:xfrm>
            <a:off x="457200" y="3968280"/>
            <a:ext cx="4015440" cy="215856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62" name="PlaceHolder 4"/>
          <p:cNvSpPr>
            <a:spLocks noGrp="1"/>
          </p:cNvSpPr>
          <p:nvPr>
            <p:ph type="body"/>
          </p:nvPr>
        </p:nvSpPr>
        <p:spPr>
          <a:xfrm>
            <a:off x="4673520" y="1604520"/>
            <a:ext cx="4015440" cy="452592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  <p:sp>
        <p:nvSpPr>
          <p:cNvPr id="10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452628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  <p:sp>
        <p:nvSpPr>
          <p:cNvPr id="6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440" cy="452592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65" name="PlaceHolder 3"/>
          <p:cNvSpPr>
            <a:spLocks noGrp="1"/>
          </p:cNvSpPr>
          <p:nvPr>
            <p:ph type="body"/>
          </p:nvPr>
        </p:nvSpPr>
        <p:spPr>
          <a:xfrm>
            <a:off x="4673520" y="1604520"/>
            <a:ext cx="4015440" cy="215856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66" name="PlaceHolder 4"/>
          <p:cNvSpPr>
            <a:spLocks noGrp="1"/>
          </p:cNvSpPr>
          <p:nvPr>
            <p:ph type="body"/>
          </p:nvPr>
        </p:nvSpPr>
        <p:spPr>
          <a:xfrm>
            <a:off x="4673520" y="3968280"/>
            <a:ext cx="4015440" cy="215856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  <p:sp>
        <p:nvSpPr>
          <p:cNvPr id="6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440" cy="215856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69" name="PlaceHolder 3"/>
          <p:cNvSpPr>
            <a:spLocks noGrp="1"/>
          </p:cNvSpPr>
          <p:nvPr>
            <p:ph type="body"/>
          </p:nvPr>
        </p:nvSpPr>
        <p:spPr>
          <a:xfrm>
            <a:off x="4673520" y="1604520"/>
            <a:ext cx="4015440" cy="215856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70" name="PlaceHolder 4"/>
          <p:cNvSpPr>
            <a:spLocks noGrp="1"/>
          </p:cNvSpPr>
          <p:nvPr>
            <p:ph type="body"/>
          </p:nvPr>
        </p:nvSpPr>
        <p:spPr>
          <a:xfrm>
            <a:off x="457200" y="3968280"/>
            <a:ext cx="8228520" cy="215856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  <p:sp>
        <p:nvSpPr>
          <p:cNvPr id="7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215856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73" name="PlaceHolder 3"/>
          <p:cNvSpPr>
            <a:spLocks noGrp="1"/>
          </p:cNvSpPr>
          <p:nvPr>
            <p:ph type="body"/>
          </p:nvPr>
        </p:nvSpPr>
        <p:spPr>
          <a:xfrm>
            <a:off x="457200" y="3968280"/>
            <a:ext cx="8229240" cy="215856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  <p:sp>
        <p:nvSpPr>
          <p:cNvPr id="7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440" cy="215856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76" name="PlaceHolder 3"/>
          <p:cNvSpPr>
            <a:spLocks noGrp="1"/>
          </p:cNvSpPr>
          <p:nvPr>
            <p:ph type="body"/>
          </p:nvPr>
        </p:nvSpPr>
        <p:spPr>
          <a:xfrm>
            <a:off x="4673520" y="1604520"/>
            <a:ext cx="4015440" cy="215856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77" name="PlaceHolder 4"/>
          <p:cNvSpPr>
            <a:spLocks noGrp="1"/>
          </p:cNvSpPr>
          <p:nvPr>
            <p:ph type="body"/>
          </p:nvPr>
        </p:nvSpPr>
        <p:spPr>
          <a:xfrm>
            <a:off x="4673520" y="3968280"/>
            <a:ext cx="4015440" cy="215856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78" name="PlaceHolder 5"/>
          <p:cNvSpPr>
            <a:spLocks noGrp="1"/>
          </p:cNvSpPr>
          <p:nvPr>
            <p:ph type="body"/>
          </p:nvPr>
        </p:nvSpPr>
        <p:spPr>
          <a:xfrm>
            <a:off x="457200" y="3968280"/>
            <a:ext cx="4015440" cy="215856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  <p:sp>
        <p:nvSpPr>
          <p:cNvPr id="8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440" cy="215856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81" name="PlaceHolder 3"/>
          <p:cNvSpPr>
            <a:spLocks noGrp="1"/>
          </p:cNvSpPr>
          <p:nvPr>
            <p:ph type="body"/>
          </p:nvPr>
        </p:nvSpPr>
        <p:spPr>
          <a:xfrm>
            <a:off x="4673520" y="1604520"/>
            <a:ext cx="4015440" cy="215856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  <p:sp>
        <p:nvSpPr>
          <p:cNvPr id="1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452592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  <p:sp>
        <p:nvSpPr>
          <p:cNvPr id="1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440" cy="452592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15" name="PlaceHolder 3"/>
          <p:cNvSpPr>
            <a:spLocks noGrp="1"/>
          </p:cNvSpPr>
          <p:nvPr>
            <p:ph type="body"/>
          </p:nvPr>
        </p:nvSpPr>
        <p:spPr>
          <a:xfrm>
            <a:off x="4673520" y="1604520"/>
            <a:ext cx="4015440" cy="452592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85684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  <p:sp>
        <p:nvSpPr>
          <p:cNvPr id="1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440" cy="215856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20" name="PlaceHolder 3"/>
          <p:cNvSpPr>
            <a:spLocks noGrp="1"/>
          </p:cNvSpPr>
          <p:nvPr>
            <p:ph type="body"/>
          </p:nvPr>
        </p:nvSpPr>
        <p:spPr>
          <a:xfrm>
            <a:off x="457200" y="3968280"/>
            <a:ext cx="4015440" cy="215856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21" name="PlaceHolder 4"/>
          <p:cNvSpPr>
            <a:spLocks noGrp="1"/>
          </p:cNvSpPr>
          <p:nvPr>
            <p:ph type="body"/>
          </p:nvPr>
        </p:nvSpPr>
        <p:spPr>
          <a:xfrm>
            <a:off x="4673520" y="1604520"/>
            <a:ext cx="4015440" cy="452592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  <p:sp>
        <p:nvSpPr>
          <p:cNvPr id="2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440" cy="452592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24" name="PlaceHolder 3"/>
          <p:cNvSpPr>
            <a:spLocks noGrp="1"/>
          </p:cNvSpPr>
          <p:nvPr>
            <p:ph type="body"/>
          </p:nvPr>
        </p:nvSpPr>
        <p:spPr>
          <a:xfrm>
            <a:off x="4673520" y="1604520"/>
            <a:ext cx="4015440" cy="215856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25" name="PlaceHolder 4"/>
          <p:cNvSpPr>
            <a:spLocks noGrp="1"/>
          </p:cNvSpPr>
          <p:nvPr>
            <p:ph type="body"/>
          </p:nvPr>
        </p:nvSpPr>
        <p:spPr>
          <a:xfrm>
            <a:off x="4673520" y="3968280"/>
            <a:ext cx="4015440" cy="215856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440" cy="215856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4673520" y="1604520"/>
            <a:ext cx="4015440" cy="215856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29" name="PlaceHolder 4"/>
          <p:cNvSpPr>
            <a:spLocks noGrp="1"/>
          </p:cNvSpPr>
          <p:nvPr>
            <p:ph type="body"/>
          </p:nvPr>
        </p:nvSpPr>
        <p:spPr>
          <a:xfrm>
            <a:off x="457200" y="3968280"/>
            <a:ext cx="8228520" cy="215856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18" Type="http://schemas.openxmlformats.org/officeDocument/2006/relationships/image" Target="../media/image5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18" Type="http://schemas.openxmlformats.org/officeDocument/2006/relationships/image" Target="../media/image6.jpeg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17" Type="http://schemas.openxmlformats.org/officeDocument/2006/relationships/image" Target="../media/image4.png"/><Relationship Id="rId2" Type="http://schemas.openxmlformats.org/officeDocument/2006/relationships/slideLayout" Target="../slideLayouts/slideLayout14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11"/>
          <p:cNvPicPr/>
          <p:nvPr/>
        </p:nvPicPr>
        <p:blipFill>
          <a:blip r:embed="rId14"/>
          <a:stretch>
            <a:fillRect/>
          </a:stretch>
        </p:blipFill>
        <p:spPr>
          <a:xfrm>
            <a:off x="4456440" y="2130480"/>
            <a:ext cx="4683240" cy="4723200"/>
          </a:xfrm>
          <a:prstGeom prst="rect">
            <a:avLst/>
          </a:prstGeom>
        </p:spPr>
      </p:pic>
      <p:pic>
        <p:nvPicPr>
          <p:cNvPr id="10" name="Picture 2"/>
          <p:cNvPicPr/>
          <p:nvPr/>
        </p:nvPicPr>
        <p:blipFill>
          <a:blip r:embed="rId15"/>
          <a:stretch>
            <a:fillRect/>
          </a:stretch>
        </p:blipFill>
        <p:spPr>
          <a:xfrm>
            <a:off x="201240" y="4594680"/>
            <a:ext cx="244080" cy="2259000"/>
          </a:xfrm>
          <a:prstGeom prst="rect">
            <a:avLst/>
          </a:prstGeom>
        </p:spPr>
      </p:pic>
      <p:pic>
        <p:nvPicPr>
          <p:cNvPr id="2" name="Picture 2"/>
          <p:cNvPicPr/>
          <p:nvPr/>
        </p:nvPicPr>
        <p:blipFill>
          <a:blip r:embed="rId16"/>
          <a:stretch>
            <a:fillRect/>
          </a:stretch>
        </p:blipFill>
        <p:spPr>
          <a:xfrm>
            <a:off x="201240" y="0"/>
            <a:ext cx="244080" cy="2024280"/>
          </a:xfrm>
          <a:prstGeom prst="rect">
            <a:avLst/>
          </a:prstGeom>
        </p:spPr>
      </p:pic>
      <p:pic>
        <p:nvPicPr>
          <p:cNvPr id="3" name="Picture 2"/>
          <p:cNvPicPr/>
          <p:nvPr/>
        </p:nvPicPr>
        <p:blipFill>
          <a:blip r:embed="rId17"/>
          <a:stretch>
            <a:fillRect/>
          </a:stretch>
        </p:blipFill>
        <p:spPr>
          <a:xfrm>
            <a:off x="201240" y="2003040"/>
            <a:ext cx="244080" cy="2587320"/>
          </a:xfrm>
          <a:prstGeom prst="rect">
            <a:avLst/>
          </a:prstGeom>
        </p:spPr>
      </p:pic>
      <p:sp>
        <p:nvSpPr>
          <p:cNvPr id="4" name="Line 1"/>
          <p:cNvSpPr/>
          <p:nvPr/>
        </p:nvSpPr>
        <p:spPr>
          <a:xfrm>
            <a:off x="3603240" y="6145920"/>
            <a:ext cx="1937160" cy="0"/>
          </a:xfrm>
          <a:prstGeom prst="line">
            <a:avLst/>
          </a:prstGeom>
          <a:ln w="9360">
            <a:solidFill>
              <a:srgbClr val="CEA60D"/>
            </a:solidFill>
            <a:round/>
          </a:ln>
        </p:spPr>
      </p:sp>
      <p:sp>
        <p:nvSpPr>
          <p:cNvPr id="5" name="CustomShape 2"/>
          <p:cNvSpPr/>
          <p:nvPr/>
        </p:nvSpPr>
        <p:spPr>
          <a:xfrm>
            <a:off x="2223000" y="6218280"/>
            <a:ext cx="4693320" cy="451440"/>
          </a:xfrm>
          <a:prstGeom prst="rect">
            <a:avLst/>
          </a:prstGeom>
        </p:spPr>
        <p:txBody>
          <a:bodyPr lIns="90000" tIns="45000" rIns="90000" bIns="45000"/>
          <a:lstStyle/>
          <a:p>
            <a:r>
              <a:rPr lang="hu-HU" sz="1200">
                <a:solidFill>
                  <a:srgbClr val="CEA60D"/>
                </a:solidFill>
                <a:latin typeface="Optima HU Bd"/>
                <a:ea typeface="DejaVu Sans"/>
              </a:rPr>
              <a:t>Készítette: Dr. Kóródi Gyula tű. o. alezredes</a:t>
            </a:r>
            <a:endParaRPr/>
          </a:p>
          <a:p>
            <a:pPr algn="ctr"/>
            <a:r>
              <a:rPr lang="hu-HU" sz="1200">
                <a:solidFill>
                  <a:srgbClr val="CEA60D"/>
                </a:solidFill>
                <a:latin typeface="Optima HU Bd"/>
                <a:ea typeface="DejaVu Sans"/>
              </a:rPr>
              <a:t>Budapest, 2016. április 26.</a:t>
            </a:r>
            <a:endParaRPr/>
          </a:p>
        </p:txBody>
      </p:sp>
      <p:pic>
        <p:nvPicPr>
          <p:cNvPr id="6" name="Picture 2"/>
          <p:cNvPicPr/>
          <p:nvPr/>
        </p:nvPicPr>
        <p:blipFill>
          <a:blip r:embed="rId18"/>
          <a:stretch>
            <a:fillRect/>
          </a:stretch>
        </p:blipFill>
        <p:spPr>
          <a:xfrm>
            <a:off x="611640" y="233640"/>
            <a:ext cx="1435680" cy="721440"/>
          </a:xfrm>
          <a:prstGeom prst="rect">
            <a:avLst/>
          </a:prstGeom>
        </p:spPr>
      </p:pic>
      <p:sp>
        <p:nvSpPr>
          <p:cNvPr id="7" name="PlaceHolder 3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r>
              <a:rPr lang="hu-HU"/>
              <a:t>Címszöveg formátumának szerkesztése</a:t>
            </a:r>
            <a:endParaRPr/>
          </a:p>
        </p:txBody>
      </p:sp>
      <p:sp>
        <p:nvSpPr>
          <p:cNvPr id="8" name="PlaceHolder 4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4525920"/>
          </a:xfrm>
          <a:prstGeom prst="rect">
            <a:avLst/>
          </a:prstGeom>
        </p:spPr>
        <p:txBody>
          <a:bodyPr wrap="none" lIns="0" tIns="0" rIns="0" bIns="0"/>
          <a:lstStyle/>
          <a:p>
            <a:pPr>
              <a:buSzPct val="45000"/>
              <a:buFont typeface="StarSymbol"/>
              <a:buChar char=""/>
            </a:pPr>
            <a:r>
              <a:rPr lang="hu-HU"/>
              <a:t>Vázlatszöveg formátumának szerkesztése</a:t>
            </a:r>
            <a:endParaRPr/>
          </a:p>
          <a:p>
            <a:pPr lvl="1">
              <a:buSzPct val="45000"/>
              <a:buFont typeface="StarSymbol"/>
              <a:buChar char=""/>
            </a:pPr>
            <a:r>
              <a:rPr lang="hu-HU"/>
              <a:t>Második vázlatszint</a:t>
            </a:r>
            <a:endParaRPr/>
          </a:p>
          <a:p>
            <a:pPr lvl="2">
              <a:buSzPct val="75000"/>
              <a:buFont typeface="StarSymbol"/>
              <a:buChar char=""/>
            </a:pPr>
            <a:r>
              <a:rPr lang="hu-HU"/>
              <a:t>Harmadik vázlatszint</a:t>
            </a:r>
            <a:endParaRPr/>
          </a:p>
          <a:p>
            <a:pPr lvl="3">
              <a:buSzPct val="45000"/>
              <a:buFont typeface="StarSymbol"/>
              <a:buChar char=""/>
            </a:pPr>
            <a:r>
              <a:rPr lang="hu-HU"/>
              <a:t>Negyedik vázlatszint</a:t>
            </a:r>
            <a:endParaRPr/>
          </a:p>
          <a:p>
            <a:pPr lvl="4">
              <a:buSzPct val="75000"/>
              <a:buFont typeface="StarSymbol"/>
              <a:buChar char=""/>
            </a:pPr>
            <a:r>
              <a:rPr lang="hu-HU"/>
              <a:t>Ötödik vázlatszint</a:t>
            </a:r>
            <a:endParaRPr/>
          </a:p>
          <a:p>
            <a:pPr lvl="5">
              <a:buSzPct val="45000"/>
              <a:buFont typeface="StarSymbol"/>
              <a:buChar char=""/>
            </a:pPr>
            <a:r>
              <a:rPr lang="hu-HU"/>
              <a:t>Hatodik vázlatszint</a:t>
            </a:r>
            <a:endParaRPr/>
          </a:p>
          <a:p>
            <a:pPr lvl="6">
              <a:buSzPct val="45000"/>
              <a:buFont typeface="StarSymbol"/>
              <a:buChar char=""/>
            </a:pPr>
            <a:r>
              <a:rPr lang="hu-HU"/>
              <a:t>Hetedik vázlatszint</a:t>
            </a:r>
            <a:endParaRPr/>
          </a:p>
          <a:p>
            <a:pPr lvl="7">
              <a:buSzPct val="45000"/>
              <a:buFont typeface="StarSymbol"/>
              <a:buChar char=""/>
            </a:pPr>
            <a:r>
              <a:rPr lang="hu-HU"/>
              <a:t>Nyolcadik vázlatszint</a:t>
            </a:r>
            <a:endParaRPr/>
          </a:p>
          <a:p>
            <a:pPr lvl="8">
              <a:buSzPct val="45000"/>
              <a:buFont typeface="StarSymbol"/>
              <a:buChar char=""/>
            </a:pPr>
            <a:r>
              <a:rPr lang="hu-HU"/>
              <a:t>Kilencedik vázlatszint</a:t>
            </a:r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/>
    <p:bodyStyle/>
    <p:otherStyle/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Picture 11"/>
          <p:cNvPicPr/>
          <p:nvPr/>
        </p:nvPicPr>
        <p:blipFill>
          <a:blip r:embed="rId14"/>
          <a:stretch>
            <a:fillRect/>
          </a:stretch>
        </p:blipFill>
        <p:spPr>
          <a:xfrm>
            <a:off x="4456440" y="2130480"/>
            <a:ext cx="4683240" cy="4723200"/>
          </a:xfrm>
          <a:prstGeom prst="rect">
            <a:avLst/>
          </a:prstGeom>
        </p:spPr>
      </p:pic>
      <p:pic>
        <p:nvPicPr>
          <p:cNvPr id="42" name="Picture 2"/>
          <p:cNvPicPr/>
          <p:nvPr/>
        </p:nvPicPr>
        <p:blipFill>
          <a:blip r:embed="rId15"/>
          <a:stretch>
            <a:fillRect/>
          </a:stretch>
        </p:blipFill>
        <p:spPr>
          <a:xfrm>
            <a:off x="201240" y="4594680"/>
            <a:ext cx="244080" cy="2259000"/>
          </a:xfrm>
          <a:prstGeom prst="rect">
            <a:avLst/>
          </a:prstGeom>
        </p:spPr>
      </p:pic>
      <p:pic>
        <p:nvPicPr>
          <p:cNvPr id="43" name="Picture 2"/>
          <p:cNvPicPr/>
          <p:nvPr/>
        </p:nvPicPr>
        <p:blipFill>
          <a:blip r:embed="rId16"/>
          <a:stretch>
            <a:fillRect/>
          </a:stretch>
        </p:blipFill>
        <p:spPr>
          <a:xfrm>
            <a:off x="201240" y="0"/>
            <a:ext cx="244080" cy="2024280"/>
          </a:xfrm>
          <a:prstGeom prst="rect">
            <a:avLst/>
          </a:prstGeom>
        </p:spPr>
      </p:pic>
      <p:pic>
        <p:nvPicPr>
          <p:cNvPr id="44" name="Picture 2"/>
          <p:cNvPicPr/>
          <p:nvPr/>
        </p:nvPicPr>
        <p:blipFill>
          <a:blip r:embed="rId17"/>
          <a:stretch>
            <a:fillRect/>
          </a:stretch>
        </p:blipFill>
        <p:spPr>
          <a:xfrm>
            <a:off x="201240" y="2003040"/>
            <a:ext cx="244080" cy="2587320"/>
          </a:xfrm>
          <a:prstGeom prst="rect">
            <a:avLst/>
          </a:prstGeom>
        </p:spPr>
      </p:pic>
      <p:sp>
        <p:nvSpPr>
          <p:cNvPr id="45" name="Line 1"/>
          <p:cNvSpPr/>
          <p:nvPr/>
        </p:nvSpPr>
        <p:spPr>
          <a:xfrm>
            <a:off x="3603240" y="6145920"/>
            <a:ext cx="1937160" cy="0"/>
          </a:xfrm>
          <a:prstGeom prst="line">
            <a:avLst/>
          </a:prstGeom>
          <a:ln w="9360">
            <a:solidFill>
              <a:srgbClr val="CEA60D"/>
            </a:solidFill>
            <a:round/>
          </a:ln>
        </p:spPr>
      </p:sp>
      <p:sp>
        <p:nvSpPr>
          <p:cNvPr id="46" name="CustomShape 2"/>
          <p:cNvSpPr/>
          <p:nvPr/>
        </p:nvSpPr>
        <p:spPr>
          <a:xfrm>
            <a:off x="2223000" y="6218280"/>
            <a:ext cx="4693320" cy="451440"/>
          </a:xfrm>
          <a:prstGeom prst="rect">
            <a:avLst/>
          </a:prstGeom>
        </p:spPr>
        <p:txBody>
          <a:bodyPr lIns="90000" tIns="45000" rIns="90000" bIns="45000"/>
          <a:lstStyle/>
          <a:p>
            <a:r>
              <a:rPr lang="hu-HU" sz="1200">
                <a:solidFill>
                  <a:srgbClr val="CEA60D"/>
                </a:solidFill>
                <a:latin typeface="Optima HU Bd"/>
                <a:ea typeface="DejaVu Sans"/>
              </a:rPr>
              <a:t>Készítette: Dr. Kóródi Gyula tű. o. alezredes</a:t>
            </a:r>
            <a:endParaRPr/>
          </a:p>
          <a:p>
            <a:pPr algn="ctr"/>
            <a:r>
              <a:rPr lang="hu-HU" sz="1200">
                <a:solidFill>
                  <a:srgbClr val="CEA60D"/>
                </a:solidFill>
                <a:latin typeface="Optima HU Bd"/>
                <a:ea typeface="DejaVu Sans"/>
              </a:rPr>
              <a:t>Budapest, 2016. április 26.</a:t>
            </a:r>
            <a:endParaRPr/>
          </a:p>
        </p:txBody>
      </p:sp>
      <p:pic>
        <p:nvPicPr>
          <p:cNvPr id="47" name="Picture 3"/>
          <p:cNvPicPr/>
          <p:nvPr/>
        </p:nvPicPr>
        <p:blipFill>
          <a:blip r:embed="rId18"/>
          <a:stretch>
            <a:fillRect/>
          </a:stretch>
        </p:blipFill>
        <p:spPr>
          <a:xfrm>
            <a:off x="504000" y="6008040"/>
            <a:ext cx="1139040" cy="648360"/>
          </a:xfrm>
          <a:prstGeom prst="rect">
            <a:avLst/>
          </a:prstGeom>
        </p:spPr>
      </p:pic>
      <p:sp>
        <p:nvSpPr>
          <p:cNvPr id="48" name="PlaceHolder 3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r>
              <a:rPr lang="hu-HU"/>
              <a:t>Címszöveg formátumának szerkesztése</a:t>
            </a:r>
            <a:endParaRPr/>
          </a:p>
        </p:txBody>
      </p:sp>
      <p:sp>
        <p:nvSpPr>
          <p:cNvPr id="49" name="PlaceHolder 4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4525920"/>
          </a:xfrm>
          <a:prstGeom prst="rect">
            <a:avLst/>
          </a:prstGeom>
        </p:spPr>
        <p:txBody>
          <a:bodyPr wrap="none" lIns="0" tIns="0" rIns="0" bIns="0"/>
          <a:lstStyle/>
          <a:p>
            <a:pPr>
              <a:buSzPct val="45000"/>
              <a:buFont typeface="StarSymbol"/>
              <a:buChar char=""/>
            </a:pPr>
            <a:r>
              <a:rPr lang="hu-HU"/>
              <a:t>Vázlatszöveg formátumának szerkesztése</a:t>
            </a:r>
            <a:endParaRPr/>
          </a:p>
          <a:p>
            <a:pPr lvl="1">
              <a:buSzPct val="45000"/>
              <a:buFont typeface="StarSymbol"/>
              <a:buChar char=""/>
            </a:pPr>
            <a:r>
              <a:rPr lang="hu-HU"/>
              <a:t>Második vázlatszint</a:t>
            </a:r>
            <a:endParaRPr/>
          </a:p>
          <a:p>
            <a:pPr lvl="2">
              <a:buSzPct val="75000"/>
              <a:buFont typeface="StarSymbol"/>
              <a:buChar char=""/>
            </a:pPr>
            <a:r>
              <a:rPr lang="hu-HU"/>
              <a:t>Harmadik vázlatszint</a:t>
            </a:r>
            <a:endParaRPr/>
          </a:p>
          <a:p>
            <a:pPr lvl="3">
              <a:buSzPct val="45000"/>
              <a:buFont typeface="StarSymbol"/>
              <a:buChar char=""/>
            </a:pPr>
            <a:r>
              <a:rPr lang="hu-HU"/>
              <a:t>Negyedik vázlatszint</a:t>
            </a:r>
            <a:endParaRPr/>
          </a:p>
          <a:p>
            <a:pPr lvl="4">
              <a:buSzPct val="75000"/>
              <a:buFont typeface="StarSymbol"/>
              <a:buChar char=""/>
            </a:pPr>
            <a:r>
              <a:rPr lang="hu-HU"/>
              <a:t>Ötödik vázlatszint</a:t>
            </a:r>
            <a:endParaRPr/>
          </a:p>
          <a:p>
            <a:pPr lvl="5">
              <a:buSzPct val="45000"/>
              <a:buFont typeface="StarSymbol"/>
              <a:buChar char=""/>
            </a:pPr>
            <a:r>
              <a:rPr lang="hu-HU"/>
              <a:t>Hatodik vázlatszint</a:t>
            </a:r>
            <a:endParaRPr/>
          </a:p>
          <a:p>
            <a:pPr lvl="6">
              <a:buSzPct val="45000"/>
              <a:buFont typeface="StarSymbol"/>
              <a:buChar char=""/>
            </a:pPr>
            <a:r>
              <a:rPr lang="hu-HU"/>
              <a:t>Hetedik vázlatszint</a:t>
            </a:r>
            <a:endParaRPr/>
          </a:p>
          <a:p>
            <a:pPr lvl="7">
              <a:buSzPct val="45000"/>
              <a:buFont typeface="StarSymbol"/>
              <a:buChar char=""/>
            </a:pPr>
            <a:r>
              <a:rPr lang="hu-HU"/>
              <a:t>Nyolcadik vázlatszint</a:t>
            </a:r>
            <a:endParaRPr/>
          </a:p>
          <a:p>
            <a:pPr lvl="8">
              <a:buSzPct val="45000"/>
              <a:buFont typeface="StarSymbol"/>
              <a:buChar char=""/>
            </a:pPr>
            <a:r>
              <a:rPr lang="hu-HU"/>
              <a:t>Kilencedik vázlatszint</a:t>
            </a:r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/>
    <p:bodyStyle/>
    <p:otherStyle/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CustomShape 1"/>
          <p:cNvSpPr/>
          <p:nvPr/>
        </p:nvSpPr>
        <p:spPr>
          <a:xfrm>
            <a:off x="-108520" y="476672"/>
            <a:ext cx="8734016" cy="3600400"/>
          </a:xfrm>
          <a:prstGeom prst="rect">
            <a:avLst/>
          </a:prstGeom>
        </p:spPr>
        <p:txBody>
          <a:bodyPr lIns="90000" tIns="45000" rIns="90000" bIns="45000" anchor="ctr"/>
          <a:lstStyle/>
          <a:p>
            <a:endParaRPr dirty="0"/>
          </a:p>
          <a:p>
            <a:endParaRPr dirty="0"/>
          </a:p>
          <a:p>
            <a:endParaRPr dirty="0"/>
          </a:p>
          <a:p>
            <a:r>
              <a:rPr lang="hu-HU" sz="7800" b="1" dirty="0" smtClean="0">
                <a:solidFill>
                  <a:srgbClr val="FF0000"/>
                </a:solidFill>
                <a:latin typeface="Playbill"/>
                <a:ea typeface="DejaVu Sans"/>
              </a:rPr>
              <a:t>STRESSZ &amp; KÖZSZOLGÁLAT</a:t>
            </a:r>
            <a:endParaRPr sz="7800" dirty="0"/>
          </a:p>
          <a:p>
            <a:endParaRPr sz="7800" dirty="0"/>
          </a:p>
          <a:p>
            <a:endParaRPr dirty="0"/>
          </a:p>
          <a:p>
            <a:endParaRPr dirty="0"/>
          </a:p>
          <a:p>
            <a:endParaRPr dirty="0"/>
          </a:p>
          <a:p>
            <a:endParaRPr dirty="0"/>
          </a:p>
          <a:p>
            <a:endParaRPr dirty="0"/>
          </a:p>
          <a:p>
            <a:endParaRPr dirty="0"/>
          </a:p>
          <a:p>
            <a:endParaRPr dirty="0"/>
          </a:p>
        </p:txBody>
      </p:sp>
      <p:sp>
        <p:nvSpPr>
          <p:cNvPr id="83" name="CustomShape 2"/>
          <p:cNvSpPr/>
          <p:nvPr/>
        </p:nvSpPr>
        <p:spPr>
          <a:xfrm>
            <a:off x="647640" y="3886200"/>
            <a:ext cx="6396480" cy="1748160"/>
          </a:xfrm>
          <a:prstGeom prst="rect">
            <a:avLst/>
          </a:prstGeom>
        </p:spPr>
      </p:sp>
      <p:pic>
        <p:nvPicPr>
          <p:cNvPr id="84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6840000" y="0"/>
            <a:ext cx="2444040" cy="2300400"/>
          </a:xfrm>
          <a:prstGeom prst="rect">
            <a:avLst/>
          </a:prstGeom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700808"/>
            <a:ext cx="6372456" cy="45365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>
                <p:childTnLst>
                  <p:par>
                    <p:cTn id="3" fill="freeze">
                      <p:stCondLst>
                        <p:cond delay="indefinite"/>
                      </p:stCondLst>
                      <p:childTnLst>
                        <p:par>
                          <p:cTn id="4"/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CustomShape 1"/>
          <p:cNvSpPr/>
          <p:nvPr/>
        </p:nvSpPr>
        <p:spPr>
          <a:xfrm>
            <a:off x="504000" y="-360000"/>
            <a:ext cx="8564760" cy="6552000"/>
          </a:xfrm>
          <a:prstGeom prst="rect">
            <a:avLst/>
          </a:prstGeom>
        </p:spPr>
        <p:txBody>
          <a:bodyPr lIns="90000" tIns="45000" rIns="90000" bIns="45000" anchor="ctr"/>
          <a:lstStyle/>
          <a:p>
            <a:endParaRPr dirty="0"/>
          </a:p>
          <a:p>
            <a:endParaRPr dirty="0"/>
          </a:p>
          <a:p>
            <a:endParaRPr dirty="0"/>
          </a:p>
          <a:p>
            <a:endParaRPr dirty="0"/>
          </a:p>
          <a:p>
            <a:endParaRPr dirty="0"/>
          </a:p>
          <a:p>
            <a:endParaRPr dirty="0"/>
          </a:p>
          <a:p>
            <a:endParaRPr dirty="0"/>
          </a:p>
          <a:p>
            <a:endParaRPr dirty="0"/>
          </a:p>
          <a:p>
            <a:endParaRPr lang="hu-HU" sz="8000" dirty="0" smtClean="0">
              <a:solidFill>
                <a:srgbClr val="FF0000"/>
              </a:solidFill>
              <a:latin typeface="Playbill"/>
              <a:ea typeface="DejaVu Sans"/>
            </a:endParaRPr>
          </a:p>
          <a:p>
            <a:r>
              <a:rPr lang="hu-HU" sz="8000" b="1" dirty="0" smtClean="0">
                <a:solidFill>
                  <a:srgbClr val="FF0000"/>
                </a:solidFill>
                <a:latin typeface="Playbill"/>
                <a:ea typeface="DejaVu Sans"/>
              </a:rPr>
              <a:t>  2. </a:t>
            </a:r>
            <a:r>
              <a:rPr lang="hu-HU" sz="8000" b="1" dirty="0" smtClean="0">
                <a:solidFill>
                  <a:srgbClr val="C00000"/>
                </a:solidFill>
                <a:latin typeface="Playbill"/>
                <a:ea typeface="DejaVu Sans"/>
              </a:rPr>
              <a:t>MUN</a:t>
            </a:r>
            <a:r>
              <a:rPr lang="hu-HU" sz="8000" b="1" u="sng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laybill"/>
                <a:ea typeface="DejaVu Sans"/>
              </a:rPr>
              <a:t>KA</a:t>
            </a:r>
            <a:r>
              <a:rPr lang="hu-HU" sz="80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laybill"/>
                <a:ea typeface="DejaVu Sans"/>
              </a:rPr>
              <a:t>TARZI</a:t>
            </a:r>
            <a:r>
              <a:rPr lang="hu-HU" sz="8000" b="1" u="sng" dirty="0" smtClean="0">
                <a:solidFill>
                  <a:srgbClr val="FF0000"/>
                </a:solidFill>
                <a:latin typeface="Playbill"/>
                <a:ea typeface="DejaVu Sans"/>
              </a:rPr>
              <a:t>S</a:t>
            </a:r>
          </a:p>
          <a:p>
            <a:endParaRPr lang="hu-HU" sz="2000" b="1" i="1" dirty="0" smtClean="0">
              <a:solidFill>
                <a:srgbClr val="000000"/>
              </a:solidFill>
              <a:latin typeface="Times New Roman"/>
              <a:ea typeface="DejaVu Sans"/>
            </a:endParaRPr>
          </a:p>
          <a:p>
            <a:endParaRPr lang="hu-HU" sz="2000" b="1" i="1" dirty="0">
              <a:solidFill>
                <a:srgbClr val="000000"/>
              </a:solidFill>
              <a:latin typeface="Times New Roman"/>
              <a:ea typeface="DejaVu Sans"/>
            </a:endParaRPr>
          </a:p>
          <a:p>
            <a:r>
              <a:rPr lang="hu-HU" sz="2000" b="1" i="1" dirty="0" smtClean="0">
                <a:solidFill>
                  <a:srgbClr val="000000"/>
                </a:solidFill>
                <a:latin typeface="Times New Roman"/>
                <a:ea typeface="DejaVu Sans"/>
              </a:rPr>
              <a:t>"Mert </a:t>
            </a:r>
            <a:r>
              <a:rPr lang="hu-HU" sz="2000" b="1" i="1" dirty="0">
                <a:solidFill>
                  <a:srgbClr val="000000"/>
                </a:solidFill>
                <a:latin typeface="Times New Roman"/>
                <a:ea typeface="DejaVu Sans"/>
              </a:rPr>
              <a:t>munkád előállítása közben érzett gyönyörűség </a:t>
            </a:r>
            <a:r>
              <a:rPr lang="hu-HU" sz="2000" b="1" i="1" dirty="0" smtClean="0">
                <a:solidFill>
                  <a:srgbClr val="000000"/>
                </a:solidFill>
                <a:latin typeface="Times New Roman"/>
                <a:ea typeface="DejaVu Sans"/>
              </a:rPr>
              <a:t>kifejezése a művészet.”</a:t>
            </a:r>
            <a:endParaRPr sz="2000" b="1" i="1" dirty="0"/>
          </a:p>
          <a:p>
            <a:endParaRPr dirty="0"/>
          </a:p>
          <a:p>
            <a:endParaRPr dirty="0"/>
          </a:p>
          <a:p>
            <a:r>
              <a:rPr lang="hu-HU" sz="2400" dirty="0">
                <a:solidFill>
                  <a:srgbClr val="000080"/>
                </a:solidFill>
                <a:latin typeface="Times New Roman"/>
                <a:ea typeface="DejaVu Sans"/>
              </a:rPr>
              <a:t>Kognitív-racionális elem   	 		</a:t>
            </a:r>
            <a:r>
              <a:rPr lang="hu-HU" sz="2400" dirty="0" smtClean="0">
                <a:solidFill>
                  <a:srgbClr val="000080"/>
                </a:solidFill>
                <a:latin typeface="Times New Roman"/>
                <a:ea typeface="DejaVu Sans"/>
              </a:rPr>
              <a:t>kompetencia</a:t>
            </a:r>
            <a:endParaRPr dirty="0"/>
          </a:p>
          <a:p>
            <a:r>
              <a:rPr lang="hu-HU" sz="2400" dirty="0">
                <a:solidFill>
                  <a:srgbClr val="000080"/>
                </a:solidFill>
                <a:latin typeface="Times New Roman"/>
                <a:ea typeface="DejaVu Sans"/>
              </a:rPr>
              <a:t>Érzelmi beállítódás				</a:t>
            </a:r>
            <a:r>
              <a:rPr lang="hu-HU" sz="2400" dirty="0" smtClean="0">
                <a:solidFill>
                  <a:srgbClr val="000080"/>
                </a:solidFill>
                <a:latin typeface="Times New Roman"/>
                <a:ea typeface="DejaVu Sans"/>
              </a:rPr>
              <a:t>elkötelezettség</a:t>
            </a:r>
            <a:endParaRPr dirty="0"/>
          </a:p>
          <a:p>
            <a:r>
              <a:rPr lang="hu-HU" sz="2400" dirty="0">
                <a:solidFill>
                  <a:srgbClr val="000080"/>
                </a:solidFill>
                <a:latin typeface="Times New Roman"/>
                <a:ea typeface="DejaVu Sans"/>
              </a:rPr>
              <a:t>Szociális dimenzió				</a:t>
            </a:r>
            <a:r>
              <a:rPr lang="hu-HU" sz="2400" dirty="0" smtClean="0">
                <a:solidFill>
                  <a:srgbClr val="000080"/>
                </a:solidFill>
                <a:latin typeface="Times New Roman"/>
                <a:ea typeface="DejaVu Sans"/>
              </a:rPr>
              <a:t>közös </a:t>
            </a:r>
            <a:r>
              <a:rPr lang="hu-HU" sz="2400" dirty="0">
                <a:solidFill>
                  <a:srgbClr val="000080"/>
                </a:solidFill>
                <a:latin typeface="Times New Roman"/>
                <a:ea typeface="DejaVu Sans"/>
              </a:rPr>
              <a:t>sikerek</a:t>
            </a:r>
            <a:endParaRPr dirty="0"/>
          </a:p>
          <a:p>
            <a:r>
              <a:rPr lang="hu-HU" sz="2400" dirty="0">
                <a:solidFill>
                  <a:srgbClr val="000080"/>
                </a:solidFill>
                <a:latin typeface="Times New Roman"/>
                <a:ea typeface="DejaVu Sans"/>
              </a:rPr>
              <a:t>Etikai vonatkozások				</a:t>
            </a:r>
            <a:r>
              <a:rPr lang="hu-HU" sz="2400" dirty="0" smtClean="0">
                <a:solidFill>
                  <a:srgbClr val="000080"/>
                </a:solidFill>
                <a:latin typeface="Times New Roman"/>
                <a:ea typeface="DejaVu Sans"/>
              </a:rPr>
              <a:t>felelős </a:t>
            </a:r>
            <a:r>
              <a:rPr lang="hu-HU" sz="2400" dirty="0">
                <a:solidFill>
                  <a:srgbClr val="000080"/>
                </a:solidFill>
                <a:latin typeface="Times New Roman"/>
                <a:ea typeface="DejaVu Sans"/>
              </a:rPr>
              <a:t>odafordulás</a:t>
            </a:r>
            <a:endParaRPr dirty="0"/>
          </a:p>
          <a:p>
            <a:r>
              <a:rPr lang="hu-HU" sz="2400" dirty="0">
                <a:solidFill>
                  <a:srgbClr val="000080"/>
                </a:solidFill>
                <a:latin typeface="Times New Roman"/>
                <a:ea typeface="DejaVu Sans"/>
              </a:rPr>
              <a:t>Fejlődés igénye				</a:t>
            </a:r>
            <a:r>
              <a:rPr lang="hu-HU" sz="2400" dirty="0" smtClean="0">
                <a:solidFill>
                  <a:srgbClr val="000080"/>
                </a:solidFill>
                <a:latin typeface="Times New Roman"/>
                <a:ea typeface="DejaVu Sans"/>
              </a:rPr>
              <a:t>motiváltság</a:t>
            </a:r>
          </a:p>
          <a:p>
            <a:endParaRPr lang="hu-HU" sz="2400" dirty="0">
              <a:solidFill>
                <a:srgbClr val="000080"/>
              </a:solidFill>
              <a:latin typeface="Times New Roman"/>
              <a:ea typeface="DejaVu Sans"/>
            </a:endParaRPr>
          </a:p>
          <a:p>
            <a:r>
              <a:rPr lang="hu-HU" sz="2400" dirty="0">
                <a:solidFill>
                  <a:srgbClr val="000080"/>
                </a:solidFill>
                <a:latin typeface="Times New Roman"/>
                <a:ea typeface="DejaVu Sans"/>
              </a:rPr>
              <a:t>							</a:t>
            </a:r>
            <a:endParaRPr dirty="0"/>
          </a:p>
          <a:p>
            <a:endParaRPr dirty="0"/>
          </a:p>
          <a:p>
            <a:endParaRPr dirty="0"/>
          </a:p>
          <a:p>
            <a:endParaRPr dirty="0"/>
          </a:p>
          <a:p>
            <a:r>
              <a:rPr lang="hu-HU" sz="2600" b="1" dirty="0">
                <a:solidFill>
                  <a:srgbClr val="000080"/>
                </a:solidFill>
                <a:latin typeface="Times New Roman"/>
                <a:ea typeface="DejaVu Sans"/>
              </a:rPr>
              <a:t>	</a:t>
            </a:r>
            <a:endParaRPr dirty="0"/>
          </a:p>
          <a:p>
            <a:pPr algn="ctr"/>
            <a:endParaRPr dirty="0"/>
          </a:p>
          <a:p>
            <a:pPr algn="ctr"/>
            <a:endParaRPr dirty="0"/>
          </a:p>
        </p:txBody>
      </p:sp>
      <p:sp>
        <p:nvSpPr>
          <p:cNvPr id="108" name="CustomShape 2"/>
          <p:cNvSpPr/>
          <p:nvPr/>
        </p:nvSpPr>
        <p:spPr>
          <a:xfrm>
            <a:off x="296280" y="4464000"/>
            <a:ext cx="6396480" cy="1582920"/>
          </a:xfrm>
          <a:prstGeom prst="rect">
            <a:avLst/>
          </a:prstGeom>
        </p:spPr>
      </p:sp>
      <p:sp>
        <p:nvSpPr>
          <p:cNvPr id="109" name="CustomShape 3"/>
          <p:cNvSpPr/>
          <p:nvPr/>
        </p:nvSpPr>
        <p:spPr>
          <a:xfrm>
            <a:off x="504000" y="990079"/>
            <a:ext cx="8564760" cy="4553561"/>
          </a:xfrm>
          <a:prstGeom prst="rect">
            <a:avLst/>
          </a:prstGeom>
        </p:spPr>
        <p:txBody>
          <a:bodyPr wrap="none" lIns="90000" tIns="45000" rIns="90000" bIns="45000"/>
          <a:lstStyle/>
          <a:p>
            <a:pPr>
              <a:lnSpc>
                <a:spcPct val="90000"/>
              </a:lnSpc>
            </a:pPr>
            <a:r>
              <a:rPr lang="hu-HU" sz="1600" dirty="0">
                <a:solidFill>
                  <a:srgbClr val="000000"/>
                </a:solidFill>
                <a:latin typeface="Trebuchet MS"/>
                <a:ea typeface="DejaVu Sans"/>
              </a:rPr>
              <a:t>	</a:t>
            </a:r>
            <a:endParaRPr dirty="0"/>
          </a:p>
          <a:p>
            <a:pPr algn="r">
              <a:lnSpc>
                <a:spcPct val="90000"/>
              </a:lnSpc>
            </a:pPr>
            <a:endParaRPr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-243408"/>
            <a:ext cx="2123728" cy="2466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>
              <p:cTn id="2" nodeType="mainSeq">
                <p:childTnLst>
                  <p:par>
                    <p:cTn id="3" fill="freeze">
                      <p:stCondLst>
                        <p:cond delay="indefinite"/>
                      </p:stCondLst>
                      <p:childTnLst>
                        <p:par>
                          <p:cTn id="4"/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CustomShape 1"/>
          <p:cNvSpPr/>
          <p:nvPr/>
        </p:nvSpPr>
        <p:spPr>
          <a:xfrm>
            <a:off x="504000" y="-1548000"/>
            <a:ext cx="8564760" cy="7594920"/>
          </a:xfrm>
          <a:prstGeom prst="rect">
            <a:avLst/>
          </a:prstGeom>
        </p:spPr>
        <p:txBody>
          <a:bodyPr lIns="90000" tIns="45000" rIns="90000" bIns="45000" anchor="ctr"/>
          <a:lstStyle/>
          <a:p>
            <a:endParaRPr dirty="0"/>
          </a:p>
          <a:p>
            <a:endParaRPr dirty="0"/>
          </a:p>
          <a:p>
            <a:endParaRPr dirty="0"/>
          </a:p>
          <a:p>
            <a:endParaRPr dirty="0"/>
          </a:p>
          <a:p>
            <a:endParaRPr dirty="0"/>
          </a:p>
          <a:p>
            <a:endParaRPr dirty="0"/>
          </a:p>
          <a:p>
            <a:endParaRPr dirty="0"/>
          </a:p>
          <a:p>
            <a:endParaRPr dirty="0"/>
          </a:p>
          <a:p>
            <a:r>
              <a:rPr lang="hu-HU" sz="8000" b="1" dirty="0" smtClean="0">
                <a:solidFill>
                  <a:srgbClr val="FF0000"/>
                </a:solidFill>
                <a:latin typeface="Playbill"/>
                <a:ea typeface="DejaVu Sans"/>
              </a:rPr>
              <a:t>3</a:t>
            </a:r>
            <a:r>
              <a:rPr lang="hu-HU" sz="8000" b="1" dirty="0">
                <a:solidFill>
                  <a:srgbClr val="FF0000"/>
                </a:solidFill>
                <a:latin typeface="Playbill"/>
                <a:ea typeface="DejaVu Sans"/>
              </a:rPr>
              <a:t>. </a:t>
            </a:r>
            <a:r>
              <a:rPr lang="hu-HU" sz="8000" b="1" dirty="0" smtClean="0">
                <a:solidFill>
                  <a:srgbClr val="FF0000"/>
                </a:solidFill>
                <a:latin typeface="Playbill"/>
                <a:ea typeface="DejaVu Sans"/>
              </a:rPr>
              <a:t>KÖZÖSSÉG</a:t>
            </a:r>
          </a:p>
          <a:p>
            <a:endParaRPr dirty="0"/>
          </a:p>
          <a:p>
            <a:r>
              <a:rPr lang="hu-HU" sz="8000" dirty="0">
                <a:solidFill>
                  <a:srgbClr val="FF0000"/>
                </a:solidFill>
                <a:latin typeface="Playbill"/>
                <a:ea typeface="DejaVu Sans"/>
              </a:rPr>
              <a:t>  </a:t>
            </a:r>
            <a:endParaRPr dirty="0"/>
          </a:p>
          <a:p>
            <a:endParaRPr dirty="0"/>
          </a:p>
          <a:p>
            <a:endParaRPr dirty="0"/>
          </a:p>
          <a:p>
            <a:r>
              <a:rPr lang="hu-HU" sz="2600" b="1" dirty="0">
                <a:solidFill>
                  <a:srgbClr val="000080"/>
                </a:solidFill>
                <a:latin typeface="Times New Roman"/>
                <a:ea typeface="DejaVu Sans"/>
              </a:rPr>
              <a:t>	</a:t>
            </a:r>
            <a:endParaRPr dirty="0"/>
          </a:p>
          <a:p>
            <a:pPr algn="ctr"/>
            <a:endParaRPr dirty="0"/>
          </a:p>
          <a:p>
            <a:pPr algn="ctr"/>
            <a:endParaRPr dirty="0"/>
          </a:p>
        </p:txBody>
      </p:sp>
      <p:sp>
        <p:nvSpPr>
          <p:cNvPr id="111" name="CustomShape 2"/>
          <p:cNvSpPr/>
          <p:nvPr/>
        </p:nvSpPr>
        <p:spPr>
          <a:xfrm>
            <a:off x="296280" y="4464000"/>
            <a:ext cx="6396480" cy="1582920"/>
          </a:xfrm>
          <a:prstGeom prst="rect">
            <a:avLst/>
          </a:prstGeom>
        </p:spPr>
      </p:sp>
      <p:sp>
        <p:nvSpPr>
          <p:cNvPr id="112" name="CustomShape 3"/>
          <p:cNvSpPr/>
          <p:nvPr/>
        </p:nvSpPr>
        <p:spPr>
          <a:xfrm>
            <a:off x="504000" y="2830320"/>
            <a:ext cx="8564760" cy="4177440"/>
          </a:xfrm>
          <a:prstGeom prst="rect">
            <a:avLst/>
          </a:prstGeom>
        </p:spPr>
        <p:txBody>
          <a:bodyPr wrap="none" lIns="90000" tIns="45000" rIns="90000" bIns="45000"/>
          <a:lstStyle/>
          <a:p>
            <a:pPr>
              <a:lnSpc>
                <a:spcPct val="90000"/>
              </a:lnSpc>
            </a:pPr>
            <a:r>
              <a:rPr lang="hu-HU" sz="2400" b="1" dirty="0" smtClean="0">
                <a:solidFill>
                  <a:srgbClr val="000080"/>
                </a:solidFill>
                <a:latin typeface="Times New Roman"/>
                <a:ea typeface="DejaVu Sans"/>
              </a:rPr>
              <a:t>Sport</a:t>
            </a:r>
          </a:p>
          <a:p>
            <a:pPr>
              <a:lnSpc>
                <a:spcPct val="90000"/>
              </a:lnSpc>
            </a:pPr>
            <a:r>
              <a:rPr lang="hu-HU" sz="2400" b="1" dirty="0" smtClean="0">
                <a:solidFill>
                  <a:srgbClr val="000080"/>
                </a:solidFill>
                <a:latin typeface="Times New Roman"/>
                <a:ea typeface="DejaVu Sans"/>
              </a:rPr>
              <a:t>Játék</a:t>
            </a:r>
          </a:p>
          <a:p>
            <a:pPr>
              <a:lnSpc>
                <a:spcPct val="90000"/>
              </a:lnSpc>
            </a:pPr>
            <a:r>
              <a:rPr lang="hu-HU" sz="2400" b="1" dirty="0">
                <a:solidFill>
                  <a:srgbClr val="000080"/>
                </a:solidFill>
                <a:latin typeface="Times New Roman"/>
              </a:rPr>
              <a:t>Művészet</a:t>
            </a:r>
          </a:p>
          <a:p>
            <a:pPr>
              <a:lnSpc>
                <a:spcPct val="90000"/>
              </a:lnSpc>
            </a:pPr>
            <a:r>
              <a:rPr lang="hu-HU" sz="2400" b="1" dirty="0" smtClean="0">
                <a:solidFill>
                  <a:srgbClr val="000080"/>
                </a:solidFill>
                <a:latin typeface="Times New Roman"/>
                <a:ea typeface="DejaVu Sans"/>
              </a:rPr>
              <a:t>Vallás</a:t>
            </a:r>
          </a:p>
          <a:p>
            <a:pPr>
              <a:lnSpc>
                <a:spcPct val="90000"/>
              </a:lnSpc>
            </a:pPr>
            <a:r>
              <a:rPr lang="hu-HU" sz="2400" b="1" dirty="0" smtClean="0">
                <a:solidFill>
                  <a:srgbClr val="000080"/>
                </a:solidFill>
                <a:latin typeface="Times New Roman"/>
                <a:ea typeface="DejaVu Sans"/>
              </a:rPr>
              <a:t>Jótékonyság …</a:t>
            </a:r>
            <a:endParaRPr lang="hu-HU" sz="9600" b="1" dirty="0" smtClean="0">
              <a:solidFill>
                <a:srgbClr val="000080"/>
              </a:solidFill>
              <a:latin typeface="Times New Roman"/>
              <a:ea typeface="DejaVu Sans"/>
            </a:endParaRPr>
          </a:p>
          <a:p>
            <a:pPr>
              <a:lnSpc>
                <a:spcPct val="90000"/>
              </a:lnSpc>
            </a:pPr>
            <a:endParaRPr lang="hu-HU" sz="2400" b="1" dirty="0" smtClean="0">
              <a:solidFill>
                <a:srgbClr val="000080"/>
              </a:solidFill>
              <a:latin typeface="Times New Roman"/>
              <a:ea typeface="DejaVu Sans"/>
            </a:endParaRPr>
          </a:p>
          <a:p>
            <a:pPr algn="r">
              <a:lnSpc>
                <a:spcPct val="90000"/>
              </a:lnSpc>
            </a:pPr>
            <a:r>
              <a:rPr lang="hu-H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Együvé tartozás </a:t>
            </a:r>
            <a:r>
              <a:rPr lang="hu-H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élménye</a:t>
            </a:r>
            <a:endParaRPr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>
              <a:lnSpc>
                <a:spcPct val="90000"/>
              </a:lnSpc>
            </a:pPr>
            <a:r>
              <a:rPr lang="hu-HU" sz="2400" b="1" dirty="0" smtClean="0">
                <a:latin typeface="Times New Roman"/>
                <a:ea typeface="DejaVu Sans"/>
              </a:rPr>
              <a:t>Önfeledt, </a:t>
            </a:r>
            <a:r>
              <a:rPr lang="hu-HU" sz="2400" b="1" u="sng" dirty="0" smtClean="0">
                <a:latin typeface="Times New Roman"/>
                <a:ea typeface="DejaVu Sans"/>
              </a:rPr>
              <a:t>hiteles</a:t>
            </a:r>
            <a:r>
              <a:rPr lang="hu-HU" sz="2400" b="1" dirty="0" smtClean="0">
                <a:latin typeface="Times New Roman"/>
                <a:ea typeface="DejaVu Sans"/>
              </a:rPr>
              <a:t> beleállás</a:t>
            </a:r>
          </a:p>
          <a:p>
            <a:pPr algn="r">
              <a:lnSpc>
                <a:spcPct val="90000"/>
              </a:lnSpc>
            </a:pPr>
            <a:r>
              <a:rPr lang="hu-HU" sz="2400" b="1" dirty="0" smtClean="0">
                <a:latin typeface="Times New Roman"/>
                <a:ea typeface="DejaVu Sans"/>
              </a:rPr>
              <a:t>      Felszabadult alkotó kreativitás </a:t>
            </a:r>
          </a:p>
          <a:p>
            <a:pPr>
              <a:lnSpc>
                <a:spcPct val="90000"/>
              </a:lnSpc>
            </a:pPr>
            <a:endParaRPr b="1" dirty="0"/>
          </a:p>
          <a:p>
            <a:pPr>
              <a:lnSpc>
                <a:spcPct val="90000"/>
              </a:lnSpc>
            </a:pPr>
            <a:endParaRPr dirty="0"/>
          </a:p>
          <a:p>
            <a:pPr algn="r">
              <a:lnSpc>
                <a:spcPct val="90000"/>
              </a:lnSpc>
            </a:pPr>
            <a:endParaRPr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1058" y="-1"/>
            <a:ext cx="5205106" cy="42930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>
              <p:cTn id="2" nodeType="mainSeq">
                <p:childTnLst>
                  <p:par>
                    <p:cTn id="3" fill="freeze">
                      <p:stCondLst>
                        <p:cond delay="indefinite"/>
                      </p:stCondLst>
                      <p:childTnLst>
                        <p:par>
                          <p:cTn id="4"/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CustomShape 1"/>
          <p:cNvSpPr/>
          <p:nvPr/>
        </p:nvSpPr>
        <p:spPr>
          <a:xfrm>
            <a:off x="457200" y="274680"/>
            <a:ext cx="8225280" cy="1138680"/>
          </a:xfrm>
          <a:prstGeom prst="rect">
            <a:avLst/>
          </a:prstGeom>
        </p:spPr>
      </p:sp>
      <p:sp>
        <p:nvSpPr>
          <p:cNvPr id="114" name="CustomShape 2"/>
          <p:cNvSpPr/>
          <p:nvPr/>
        </p:nvSpPr>
        <p:spPr>
          <a:xfrm>
            <a:off x="469440" y="2204864"/>
            <a:ext cx="8763648" cy="4392488"/>
          </a:xfrm>
          <a:prstGeom prst="rect">
            <a:avLst/>
          </a:prstGeom>
        </p:spPr>
        <p:txBody>
          <a:bodyPr lIns="90000" tIns="45000" rIns="90000" bIns="45000"/>
          <a:lstStyle/>
          <a:p>
            <a:endParaRPr dirty="0"/>
          </a:p>
          <a:p>
            <a:r>
              <a:rPr lang="hu-HU" sz="2200" b="1" dirty="0" smtClean="0">
                <a:solidFill>
                  <a:srgbClr val="000080"/>
                </a:solidFill>
                <a:latin typeface="Trebuchet MS"/>
                <a:ea typeface="DejaVu Sans"/>
              </a:rPr>
              <a:t>Fenyegető behatás okozta (</a:t>
            </a:r>
            <a:r>
              <a:rPr lang="hu-HU" sz="2200" b="1" i="1" dirty="0" smtClean="0">
                <a:solidFill>
                  <a:srgbClr val="000080"/>
                </a:solidFill>
                <a:latin typeface="Trebuchet MS"/>
                <a:ea typeface="DejaVu Sans"/>
              </a:rPr>
              <a:t>megítélésünk szerint)</a:t>
            </a:r>
            <a:r>
              <a:rPr lang="hu-HU" sz="2200" i="1" dirty="0" smtClean="0">
                <a:solidFill>
                  <a:srgbClr val="000080"/>
                </a:solidFill>
                <a:latin typeface="Trebuchet MS"/>
                <a:ea typeface="DejaVu Sans"/>
              </a:rPr>
              <a:t> </a:t>
            </a:r>
            <a:r>
              <a:rPr lang="hu-HU" sz="2200" b="1" dirty="0" smtClean="0">
                <a:solidFill>
                  <a:srgbClr val="000080"/>
                </a:solidFill>
                <a:latin typeface="Trebuchet MS"/>
                <a:ea typeface="DejaVu Sans"/>
              </a:rPr>
              <a:t>erőforrásainkat meghaladó </a:t>
            </a:r>
            <a:r>
              <a:rPr lang="hu-HU" sz="2600" b="1" u="sng" dirty="0" err="1" smtClean="0">
                <a:solidFill>
                  <a:srgbClr val="000080"/>
                </a:solidFill>
                <a:latin typeface="Trebuchet MS"/>
                <a:ea typeface="DejaVu Sans"/>
              </a:rPr>
              <a:t>balanszvesztés</a:t>
            </a:r>
            <a:r>
              <a:rPr lang="hu-HU" sz="2200" b="1" dirty="0" err="1" smtClean="0">
                <a:solidFill>
                  <a:srgbClr val="000080"/>
                </a:solidFill>
                <a:latin typeface="Trebuchet MS"/>
                <a:ea typeface="DejaVu Sans"/>
              </a:rPr>
              <a:t>re</a:t>
            </a:r>
            <a:r>
              <a:rPr lang="hu-HU" sz="2200" b="1" dirty="0" smtClean="0">
                <a:solidFill>
                  <a:srgbClr val="000080"/>
                </a:solidFill>
                <a:latin typeface="Trebuchet MS"/>
                <a:ea typeface="DejaVu Sans"/>
              </a:rPr>
              <a:t> </a:t>
            </a:r>
            <a:r>
              <a:rPr lang="hu-HU" sz="2200" b="1" dirty="0">
                <a:solidFill>
                  <a:srgbClr val="000080"/>
                </a:solidFill>
                <a:latin typeface="Trebuchet MS"/>
                <a:ea typeface="DejaVu Sans"/>
              </a:rPr>
              <a:t>adott </a:t>
            </a:r>
            <a:r>
              <a:rPr lang="hu-HU" sz="2200" b="1" i="1" dirty="0" smtClean="0">
                <a:solidFill>
                  <a:srgbClr val="000080"/>
                </a:solidFill>
                <a:latin typeface="Trebuchet MS"/>
                <a:ea typeface="DejaVu Sans"/>
              </a:rPr>
              <a:t> </a:t>
            </a:r>
            <a:r>
              <a:rPr lang="hu-HU" sz="2200" b="1" i="1" dirty="0">
                <a:solidFill>
                  <a:srgbClr val="000080"/>
                </a:solidFill>
                <a:latin typeface="Trebuchet MS"/>
                <a:ea typeface="DejaVu Sans"/>
              </a:rPr>
              <a:t>pszichoszomatikus</a:t>
            </a:r>
            <a:r>
              <a:rPr lang="hu-HU" sz="2200" b="1" dirty="0">
                <a:solidFill>
                  <a:srgbClr val="000080"/>
                </a:solidFill>
                <a:latin typeface="Trebuchet MS"/>
                <a:ea typeface="DejaVu Sans"/>
              </a:rPr>
              <a:t>  válasz. </a:t>
            </a:r>
            <a:endParaRPr sz="2200" b="1" dirty="0"/>
          </a:p>
          <a:p>
            <a:endParaRPr dirty="0"/>
          </a:p>
          <a:p>
            <a:endParaRPr dirty="0"/>
          </a:p>
          <a:p>
            <a:r>
              <a:rPr lang="hu-HU" sz="2300" dirty="0">
                <a:solidFill>
                  <a:srgbClr val="000080"/>
                </a:solidFill>
                <a:latin typeface="Trebuchet MS"/>
                <a:ea typeface="DejaVu Sans"/>
              </a:rPr>
              <a:t>A munkakövetelmények meghaladják </a:t>
            </a:r>
            <a:r>
              <a:rPr lang="hu-HU" sz="2300" dirty="0" smtClean="0">
                <a:solidFill>
                  <a:srgbClr val="000080"/>
                </a:solidFill>
                <a:latin typeface="Trebuchet MS"/>
                <a:ea typeface="DejaVu Sans"/>
              </a:rPr>
              <a:t>a </a:t>
            </a:r>
            <a:r>
              <a:rPr lang="hu-HU" sz="2300" dirty="0">
                <a:solidFill>
                  <a:srgbClr val="000080"/>
                </a:solidFill>
                <a:latin typeface="Trebuchet MS"/>
                <a:ea typeface="DejaVu Sans"/>
              </a:rPr>
              <a:t>munkavállaló azon képességét hogy megfeleljen nekik vagy kontrollálja azokat</a:t>
            </a:r>
            <a:r>
              <a:rPr lang="hu-HU" sz="2300" dirty="0" smtClean="0">
                <a:solidFill>
                  <a:srgbClr val="000080"/>
                </a:solidFill>
                <a:latin typeface="Trebuchet MS"/>
                <a:ea typeface="DejaVu Sans"/>
              </a:rPr>
              <a:t>.</a:t>
            </a:r>
          </a:p>
          <a:p>
            <a:endParaRPr dirty="0"/>
          </a:p>
          <a:p>
            <a:endParaRPr dirty="0"/>
          </a:p>
          <a:p>
            <a:r>
              <a:rPr lang="hu-HU" sz="2300" b="1" i="1" dirty="0">
                <a:solidFill>
                  <a:srgbClr val="000000"/>
                </a:solidFill>
                <a:latin typeface="Trebuchet MS"/>
                <a:ea typeface="DejaVu Sans"/>
              </a:rPr>
              <a:t>„diszharmónia”	  	„megküzdés </a:t>
            </a:r>
            <a:r>
              <a:rPr lang="hu-HU" sz="2300" b="1" i="1" dirty="0" smtClean="0">
                <a:solidFill>
                  <a:srgbClr val="000000"/>
                </a:solidFill>
                <a:latin typeface="Trebuchet MS"/>
                <a:ea typeface="DejaVu Sans"/>
              </a:rPr>
              <a:t>repertoár bővülése”</a:t>
            </a:r>
            <a:endParaRPr dirty="0"/>
          </a:p>
          <a:p>
            <a:endParaRPr dirty="0"/>
          </a:p>
        </p:txBody>
      </p:sp>
      <p:sp>
        <p:nvSpPr>
          <p:cNvPr id="115" name="CustomShape 3"/>
          <p:cNvSpPr/>
          <p:nvPr/>
        </p:nvSpPr>
        <p:spPr>
          <a:xfrm>
            <a:off x="560880" y="610200"/>
            <a:ext cx="4619880" cy="4195440"/>
          </a:xfrm>
          <a:prstGeom prst="rect">
            <a:avLst/>
          </a:prstGeom>
        </p:spPr>
        <p:txBody>
          <a:bodyPr wrap="none" lIns="90000" tIns="45000" rIns="90000" bIns="45000"/>
          <a:lstStyle/>
          <a:p>
            <a:r>
              <a:rPr lang="hu-HU" sz="8000" b="1" dirty="0" smtClean="0">
                <a:solidFill>
                  <a:srgbClr val="FF0000"/>
                </a:solidFill>
                <a:latin typeface="Playbill"/>
                <a:ea typeface="DejaVu Sans"/>
              </a:rPr>
              <a:t>		DEFINÍCIÓ</a:t>
            </a:r>
            <a:endParaRPr dirty="0"/>
          </a:p>
          <a:p>
            <a:endParaRPr dirty="0"/>
          </a:p>
          <a:p>
            <a:endParaRPr dirty="0"/>
          </a:p>
          <a:p>
            <a:endParaRPr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2841" y="0"/>
            <a:ext cx="2298028" cy="22048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>
                <p:childTnLst>
                  <p:par>
                    <p:cTn id="3" fill="freeze">
                      <p:stCondLst>
                        <p:cond delay="indefinite"/>
                      </p:stCondLst>
                      <p:childTnLst>
                        <p:par>
                          <p:cTn id="4"/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CustomShape 1"/>
          <p:cNvSpPr/>
          <p:nvPr/>
        </p:nvSpPr>
        <p:spPr>
          <a:xfrm>
            <a:off x="457200" y="274680"/>
            <a:ext cx="8225280" cy="1138680"/>
          </a:xfrm>
          <a:prstGeom prst="rect">
            <a:avLst/>
          </a:prstGeom>
        </p:spPr>
        <p:txBody>
          <a:bodyPr lIns="90000" tIns="45000" rIns="90000" bIns="45000" anchor="ctr"/>
          <a:lstStyle/>
          <a:p>
            <a:endParaRPr dirty="0"/>
          </a:p>
          <a:p>
            <a:r>
              <a:rPr lang="hu-HU" sz="8000" b="1" dirty="0" smtClean="0">
                <a:solidFill>
                  <a:srgbClr val="FF0000"/>
                </a:solidFill>
                <a:latin typeface="Playbill"/>
                <a:ea typeface="DejaVu Sans"/>
              </a:rPr>
              <a:t>JÓ </a:t>
            </a:r>
            <a:r>
              <a:rPr lang="hu-HU" sz="8000" b="1" dirty="0">
                <a:solidFill>
                  <a:srgbClr val="FF0000"/>
                </a:solidFill>
                <a:latin typeface="Playbill"/>
                <a:ea typeface="DejaVu Sans"/>
              </a:rPr>
              <a:t>VAGY ROSSZ?</a:t>
            </a:r>
            <a:endParaRPr dirty="0"/>
          </a:p>
        </p:txBody>
      </p:sp>
      <p:sp>
        <p:nvSpPr>
          <p:cNvPr id="117" name="CustomShape 2"/>
          <p:cNvSpPr/>
          <p:nvPr/>
        </p:nvSpPr>
        <p:spPr>
          <a:xfrm>
            <a:off x="457200" y="1600200"/>
            <a:ext cx="8611560" cy="4421088"/>
          </a:xfrm>
          <a:prstGeom prst="rect">
            <a:avLst/>
          </a:prstGeom>
        </p:spPr>
        <p:txBody>
          <a:bodyPr lIns="90000" tIns="45000" rIns="90000" bIns="45000"/>
          <a:lstStyle/>
          <a:p>
            <a:endParaRPr dirty="0"/>
          </a:p>
          <a:p>
            <a:endParaRPr dirty="0"/>
          </a:p>
          <a:p>
            <a:endParaRPr lang="hu-HU" sz="2300" b="1" u="sng" dirty="0" smtClean="0">
              <a:solidFill>
                <a:srgbClr val="000080"/>
              </a:solidFill>
              <a:latin typeface="Trebuchet MS"/>
              <a:ea typeface="DejaVu Sans"/>
            </a:endParaRPr>
          </a:p>
          <a:p>
            <a:endParaRPr lang="hu-HU" sz="800" b="1" u="sng" dirty="0" smtClean="0">
              <a:solidFill>
                <a:srgbClr val="000080"/>
              </a:solidFill>
              <a:latin typeface="Trebuchet MS"/>
              <a:ea typeface="DejaVu Sans"/>
            </a:endParaRPr>
          </a:p>
          <a:p>
            <a:endParaRPr lang="hu-HU" sz="800" b="1" u="sng" dirty="0" smtClean="0">
              <a:solidFill>
                <a:srgbClr val="000080"/>
              </a:solidFill>
              <a:latin typeface="Trebuchet MS"/>
              <a:ea typeface="DejaVu Sans"/>
            </a:endParaRPr>
          </a:p>
          <a:p>
            <a:r>
              <a:rPr lang="hu-HU" sz="2300" b="1" u="sng" dirty="0" err="1" smtClean="0">
                <a:solidFill>
                  <a:srgbClr val="000080"/>
                </a:solidFill>
                <a:latin typeface="Trebuchet MS"/>
                <a:ea typeface="DejaVu Sans"/>
              </a:rPr>
              <a:t>Eustressz</a:t>
            </a:r>
            <a:r>
              <a:rPr lang="hu-HU" sz="2300" b="1" u="sng" dirty="0">
                <a:solidFill>
                  <a:srgbClr val="000080"/>
                </a:solidFill>
                <a:latin typeface="Trebuchet MS"/>
                <a:ea typeface="DejaVu Sans"/>
              </a:rPr>
              <a:t>: </a:t>
            </a:r>
            <a:endParaRPr dirty="0"/>
          </a:p>
          <a:p>
            <a:r>
              <a:rPr lang="hu-HU" sz="2300" dirty="0">
                <a:solidFill>
                  <a:srgbClr val="000080"/>
                </a:solidFill>
                <a:latin typeface="Trebuchet MS"/>
                <a:ea typeface="DejaVu Sans"/>
              </a:rPr>
              <a:t>kihívás – új képességek fejlesztése – improvizatív készség </a:t>
            </a:r>
            <a:r>
              <a:rPr lang="hu-HU" sz="2300" dirty="0" smtClean="0">
                <a:solidFill>
                  <a:srgbClr val="000080"/>
                </a:solidFill>
                <a:latin typeface="Trebuchet MS"/>
                <a:ea typeface="DejaVu Sans"/>
              </a:rPr>
              <a:t>csiszolása </a:t>
            </a:r>
            <a:r>
              <a:rPr lang="hu-HU" sz="2300" dirty="0">
                <a:solidFill>
                  <a:srgbClr val="000080"/>
                </a:solidFill>
                <a:latin typeface="Trebuchet MS"/>
                <a:ea typeface="DejaVu Sans"/>
              </a:rPr>
              <a:t>- feladatmegoldás – önbecsülés             </a:t>
            </a:r>
            <a:r>
              <a:rPr lang="hu-HU" sz="2300" b="1" u="sng" dirty="0" smtClean="0">
                <a:solidFill>
                  <a:srgbClr val="000080"/>
                </a:solidFill>
                <a:latin typeface="Trebuchet MS"/>
                <a:ea typeface="DejaVu Sans"/>
              </a:rPr>
              <a:t>GYARAPODÁS</a:t>
            </a:r>
          </a:p>
          <a:p>
            <a:r>
              <a:rPr lang="hu-HU" sz="2300" b="1" u="sng" dirty="0" smtClean="0">
                <a:solidFill>
                  <a:srgbClr val="000080"/>
                </a:solidFill>
                <a:latin typeface="Trebuchet MS"/>
                <a:ea typeface="DejaVu Sans"/>
              </a:rPr>
              <a:t> </a:t>
            </a:r>
            <a:endParaRPr dirty="0"/>
          </a:p>
          <a:p>
            <a:endParaRPr dirty="0"/>
          </a:p>
          <a:p>
            <a:r>
              <a:rPr lang="hu-HU" sz="2300" b="1" u="sng" dirty="0" err="1">
                <a:latin typeface="Trebuchet MS"/>
                <a:ea typeface="DejaVu Sans"/>
              </a:rPr>
              <a:t>Distressz</a:t>
            </a:r>
            <a:r>
              <a:rPr lang="hu-HU" sz="2300" b="1" u="sng" dirty="0">
                <a:latin typeface="Trebuchet MS"/>
                <a:ea typeface="DejaVu Sans"/>
              </a:rPr>
              <a:t>:</a:t>
            </a:r>
            <a:endParaRPr dirty="0"/>
          </a:p>
          <a:p>
            <a:r>
              <a:rPr lang="hu-HU" sz="2300" dirty="0">
                <a:latin typeface="Trebuchet MS"/>
                <a:ea typeface="DejaVu Sans"/>
              </a:rPr>
              <a:t>megküzdés során nincs lehetőség meglévő képességek, kibontakoztatására,felhasználására     </a:t>
            </a:r>
            <a:r>
              <a:rPr lang="hu-HU" sz="2300" b="1" u="sng" dirty="0">
                <a:latin typeface="Trebuchet MS"/>
                <a:ea typeface="DejaVu Sans"/>
              </a:rPr>
              <a:t>TESTI-LELKI KÁROSODÁS</a:t>
            </a:r>
            <a:endParaRPr dirty="0"/>
          </a:p>
          <a:p>
            <a:endParaRPr dirty="0"/>
          </a:p>
          <a:p>
            <a:pPr algn="ctr"/>
            <a:r>
              <a:rPr lang="hu-HU" sz="2300" b="1" i="1" dirty="0" smtClean="0">
                <a:solidFill>
                  <a:srgbClr val="000000"/>
                </a:solidFill>
                <a:latin typeface="Trebuchet MS"/>
                <a:ea typeface="DejaVu Sans"/>
              </a:rPr>
              <a:t>„</a:t>
            </a:r>
            <a:r>
              <a:rPr lang="hu-HU" sz="2300" b="1" i="1" dirty="0">
                <a:solidFill>
                  <a:srgbClr val="000000"/>
                </a:solidFill>
                <a:latin typeface="Trebuchet MS"/>
                <a:ea typeface="DejaVu Sans"/>
              </a:rPr>
              <a:t>tanult tehetetlenség</a:t>
            </a:r>
            <a:r>
              <a:rPr lang="hu-HU" sz="2300" b="1" i="1" dirty="0" smtClean="0">
                <a:solidFill>
                  <a:srgbClr val="000000"/>
                </a:solidFill>
                <a:latin typeface="Trebuchet MS"/>
                <a:ea typeface="DejaVu Sans"/>
              </a:rPr>
              <a:t>”                             </a:t>
            </a:r>
            <a:endParaRPr dirty="0"/>
          </a:p>
          <a:p>
            <a:endParaRPr dirty="0"/>
          </a:p>
          <a:p>
            <a:endParaRPr dirty="0"/>
          </a:p>
          <a:p>
            <a:endParaRPr dirty="0"/>
          </a:p>
        </p:txBody>
      </p:sp>
      <p:pic>
        <p:nvPicPr>
          <p:cNvPr id="118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5004048" y="-8640"/>
            <a:ext cx="4320480" cy="293358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>
                <p:childTnLst>
                  <p:par>
                    <p:cTn id="3"/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CustomShape 1"/>
          <p:cNvSpPr/>
          <p:nvPr/>
        </p:nvSpPr>
        <p:spPr>
          <a:xfrm>
            <a:off x="457200" y="274680"/>
            <a:ext cx="8225280" cy="1138680"/>
          </a:xfrm>
          <a:prstGeom prst="rect">
            <a:avLst/>
          </a:prstGeom>
        </p:spPr>
        <p:txBody>
          <a:bodyPr lIns="90000" tIns="45000" rIns="90000" bIns="45000" anchor="ctr"/>
          <a:lstStyle/>
          <a:p>
            <a:r>
              <a:rPr lang="hu-HU" sz="8000" b="1" dirty="0" smtClean="0">
                <a:solidFill>
                  <a:srgbClr val="FF0000"/>
                </a:solidFill>
                <a:latin typeface="Playbill"/>
                <a:ea typeface="DejaVu Sans"/>
              </a:rPr>
              <a:t>STRESSZOROK</a:t>
            </a:r>
            <a:endParaRPr dirty="0"/>
          </a:p>
        </p:txBody>
      </p:sp>
      <p:sp>
        <p:nvSpPr>
          <p:cNvPr id="120" name="CustomShape 2"/>
          <p:cNvSpPr/>
          <p:nvPr/>
        </p:nvSpPr>
        <p:spPr>
          <a:xfrm>
            <a:off x="504000" y="1844824"/>
            <a:ext cx="8493480" cy="4320480"/>
          </a:xfrm>
          <a:prstGeom prst="rect">
            <a:avLst/>
          </a:prstGeom>
        </p:spPr>
        <p:txBody>
          <a:bodyPr lIns="90000" tIns="45000" rIns="90000" bIns="45000"/>
          <a:lstStyle/>
          <a:p>
            <a:pPr>
              <a:lnSpc>
                <a:spcPct val="80000"/>
              </a:lnSpc>
            </a:pPr>
            <a:endParaRPr lang="hu-HU" sz="2400" b="1" dirty="0" smtClean="0">
              <a:solidFill>
                <a:srgbClr val="000099"/>
              </a:solidFill>
              <a:latin typeface="Trebuchet MS"/>
              <a:ea typeface="DejaVu Sans"/>
            </a:endParaRPr>
          </a:p>
          <a:p>
            <a:pPr>
              <a:lnSpc>
                <a:spcPct val="80000"/>
              </a:lnSpc>
            </a:pPr>
            <a:endParaRPr lang="hu-HU" sz="800" b="1" dirty="0" smtClean="0">
              <a:solidFill>
                <a:srgbClr val="000099"/>
              </a:solidFill>
              <a:latin typeface="Trebuchet MS"/>
              <a:ea typeface="DejaVu Sans"/>
            </a:endParaRPr>
          </a:p>
          <a:p>
            <a:pPr>
              <a:lnSpc>
                <a:spcPct val="80000"/>
              </a:lnSpc>
            </a:pPr>
            <a:endParaRPr lang="hu-HU" sz="800" b="1" dirty="0">
              <a:solidFill>
                <a:srgbClr val="000099"/>
              </a:solidFill>
              <a:latin typeface="Trebuchet MS"/>
              <a:ea typeface="DejaVu Sans"/>
            </a:endParaRPr>
          </a:p>
          <a:p>
            <a:pPr>
              <a:lnSpc>
                <a:spcPct val="80000"/>
              </a:lnSpc>
            </a:pPr>
            <a:r>
              <a:rPr lang="hu-HU" sz="2400" b="1" dirty="0" smtClean="0">
                <a:solidFill>
                  <a:srgbClr val="000099"/>
                </a:solidFill>
                <a:latin typeface="Trebuchet MS"/>
                <a:ea typeface="DejaVu Sans"/>
              </a:rPr>
              <a:t>Befolyásolhatatlan</a:t>
            </a:r>
            <a:r>
              <a:rPr lang="hu-HU" sz="2400" dirty="0" smtClean="0">
                <a:solidFill>
                  <a:srgbClr val="000099"/>
                </a:solidFill>
                <a:latin typeface="Trebuchet MS"/>
                <a:ea typeface="DejaVu Sans"/>
              </a:rPr>
              <a:t>nak       </a:t>
            </a:r>
            <a:r>
              <a:rPr lang="hu-HU" sz="2400" i="1" dirty="0" err="1">
                <a:solidFill>
                  <a:srgbClr val="000099"/>
                </a:solidFill>
                <a:latin typeface="Trebuchet MS"/>
                <a:ea typeface="DejaVu Sans"/>
              </a:rPr>
              <a:t>TűNN</a:t>
            </a:r>
            <a:r>
              <a:rPr lang="hu-HU" sz="2600" i="1" dirty="0" err="1">
                <a:solidFill>
                  <a:srgbClr val="000099"/>
                </a:solidFill>
                <a:latin typeface="Trebuchet MS"/>
                <a:ea typeface="DejaVu Sans"/>
              </a:rPr>
              <a:t>EK</a:t>
            </a:r>
            <a:r>
              <a:rPr lang="hu-HU" sz="2600" i="1" dirty="0">
                <a:solidFill>
                  <a:srgbClr val="000099"/>
                </a:solidFill>
                <a:latin typeface="Trebuchet MS"/>
                <a:ea typeface="DejaVu Sans"/>
              </a:rPr>
              <a:t> vagy HISSZÜK</a:t>
            </a:r>
            <a:endParaRPr dirty="0"/>
          </a:p>
          <a:p>
            <a:pPr>
              <a:lnSpc>
                <a:spcPct val="80000"/>
              </a:lnSpc>
            </a:pPr>
            <a:endParaRPr dirty="0"/>
          </a:p>
          <a:p>
            <a:pPr>
              <a:lnSpc>
                <a:spcPct val="80000"/>
              </a:lnSpc>
            </a:pPr>
            <a:r>
              <a:rPr lang="hu-HU" sz="2400" b="1" dirty="0">
                <a:solidFill>
                  <a:srgbClr val="000099"/>
                </a:solidFill>
                <a:latin typeface="Trebuchet MS"/>
                <a:ea typeface="DejaVu Sans"/>
              </a:rPr>
              <a:t>Megjósolhatatlan</a:t>
            </a:r>
            <a:r>
              <a:rPr lang="hu-HU" sz="2400" dirty="0">
                <a:solidFill>
                  <a:srgbClr val="000099"/>
                </a:solidFill>
                <a:latin typeface="Trebuchet MS"/>
                <a:ea typeface="DejaVu Sans"/>
              </a:rPr>
              <a:t>ok     </a:t>
            </a:r>
            <a:r>
              <a:rPr lang="hu-HU" sz="1600" dirty="0">
                <a:solidFill>
                  <a:srgbClr val="000099"/>
                </a:solidFill>
                <a:latin typeface="Trebuchet MS"/>
                <a:ea typeface="DejaVu Sans"/>
              </a:rPr>
              <a:t>               </a:t>
            </a:r>
            <a:r>
              <a:rPr lang="hu-HU" sz="2400" i="1" dirty="0">
                <a:solidFill>
                  <a:srgbClr val="000099"/>
                </a:solidFill>
                <a:latin typeface="Trebuchet MS"/>
                <a:ea typeface="DejaVu Sans"/>
              </a:rPr>
              <a:t>RUGALMAS VÉSZREAGÁLÁS? </a:t>
            </a:r>
            <a:endParaRPr dirty="0"/>
          </a:p>
          <a:p>
            <a:pPr>
              <a:lnSpc>
                <a:spcPct val="80000"/>
              </a:lnSpc>
            </a:pPr>
            <a:endParaRPr dirty="0"/>
          </a:p>
          <a:p>
            <a:pPr>
              <a:lnSpc>
                <a:spcPct val="80000"/>
              </a:lnSpc>
            </a:pPr>
            <a:r>
              <a:rPr lang="hu-HU" sz="2400" b="1" dirty="0">
                <a:solidFill>
                  <a:srgbClr val="000099"/>
                </a:solidFill>
                <a:latin typeface="Trebuchet MS"/>
                <a:ea typeface="DejaVu Sans"/>
              </a:rPr>
              <a:t>Képességeinket meghaladók     </a:t>
            </a:r>
            <a:r>
              <a:rPr lang="hu-HU" sz="2400" i="1" dirty="0">
                <a:solidFill>
                  <a:srgbClr val="000099"/>
                </a:solidFill>
                <a:latin typeface="Trebuchet MS"/>
                <a:ea typeface="DejaVu Sans"/>
              </a:rPr>
              <a:t>A KUDARC ÉNKÉP-ROMBOLÓ</a:t>
            </a:r>
            <a:endParaRPr dirty="0"/>
          </a:p>
          <a:p>
            <a:pPr>
              <a:lnSpc>
                <a:spcPct val="80000"/>
              </a:lnSpc>
            </a:pPr>
            <a:r>
              <a:rPr lang="hu-HU" sz="1600" dirty="0">
                <a:solidFill>
                  <a:srgbClr val="000099"/>
                </a:solidFill>
                <a:latin typeface="Trebuchet MS"/>
                <a:ea typeface="DejaVu Sans"/>
              </a:rPr>
              <a:t>	</a:t>
            </a:r>
            <a:endParaRPr dirty="0"/>
          </a:p>
          <a:p>
            <a:pPr>
              <a:lnSpc>
                <a:spcPct val="80000"/>
              </a:lnSpc>
            </a:pPr>
            <a:endParaRPr dirty="0"/>
          </a:p>
          <a:p>
            <a:pPr>
              <a:lnSpc>
                <a:spcPct val="80000"/>
              </a:lnSpc>
            </a:pPr>
            <a:r>
              <a:rPr lang="hu-HU" sz="1600" b="1" dirty="0">
                <a:solidFill>
                  <a:srgbClr val="000000"/>
                </a:solidFill>
                <a:latin typeface="Trebuchet MS"/>
                <a:ea typeface="DejaVu Sans"/>
              </a:rPr>
              <a:t>BELSŐ</a:t>
            </a:r>
            <a:endParaRPr dirty="0"/>
          </a:p>
          <a:p>
            <a:pPr>
              <a:lnSpc>
                <a:spcPct val="80000"/>
              </a:lnSpc>
            </a:pPr>
            <a:r>
              <a:rPr lang="hu-HU" sz="1600" dirty="0">
                <a:solidFill>
                  <a:srgbClr val="000099"/>
                </a:solidFill>
                <a:latin typeface="Trebuchet MS"/>
                <a:ea typeface="DejaVu Sans"/>
              </a:rPr>
              <a:t>	</a:t>
            </a:r>
            <a:r>
              <a:rPr lang="hu-HU" sz="1600" dirty="0" err="1">
                <a:solidFill>
                  <a:srgbClr val="000099"/>
                </a:solidFill>
                <a:latin typeface="Trebuchet MS"/>
                <a:ea typeface="DejaVu Sans"/>
              </a:rPr>
              <a:t>-alváshiány</a:t>
            </a:r>
            <a:r>
              <a:rPr lang="hu-HU" sz="1600" dirty="0">
                <a:solidFill>
                  <a:srgbClr val="000099"/>
                </a:solidFill>
                <a:latin typeface="Trebuchet MS"/>
                <a:ea typeface="DejaVu Sans"/>
              </a:rPr>
              <a:t>, túlfeszítettség</a:t>
            </a:r>
            <a:endParaRPr dirty="0"/>
          </a:p>
          <a:p>
            <a:pPr>
              <a:lnSpc>
                <a:spcPct val="80000"/>
              </a:lnSpc>
            </a:pPr>
            <a:r>
              <a:rPr lang="hu-HU" sz="1600" dirty="0">
                <a:solidFill>
                  <a:srgbClr val="000099"/>
                </a:solidFill>
                <a:latin typeface="Trebuchet MS"/>
                <a:ea typeface="DejaVu Sans"/>
              </a:rPr>
              <a:t>	</a:t>
            </a:r>
            <a:r>
              <a:rPr lang="hu-HU" sz="1600" dirty="0" err="1">
                <a:solidFill>
                  <a:srgbClr val="000099"/>
                </a:solidFill>
                <a:latin typeface="Trebuchet MS"/>
                <a:ea typeface="DejaVu Sans"/>
              </a:rPr>
              <a:t>-borúlátás</a:t>
            </a:r>
            <a:r>
              <a:rPr lang="hu-HU" sz="1600" dirty="0">
                <a:solidFill>
                  <a:srgbClr val="000099"/>
                </a:solidFill>
                <a:latin typeface="Trebuchet MS"/>
                <a:ea typeface="DejaVu Sans"/>
              </a:rPr>
              <a:t>, túlzó önkritika, tépelődés                  </a:t>
            </a:r>
            <a:r>
              <a:rPr lang="hu-HU" sz="2600" b="1" dirty="0">
                <a:latin typeface="Trebuchet MS"/>
                <a:ea typeface="DejaVu Sans"/>
              </a:rPr>
              <a:t>ÖNISMERET</a:t>
            </a:r>
            <a:endParaRPr b="1" dirty="0"/>
          </a:p>
          <a:p>
            <a:pPr>
              <a:lnSpc>
                <a:spcPct val="80000"/>
              </a:lnSpc>
            </a:pPr>
            <a:r>
              <a:rPr lang="hu-HU" sz="1600" dirty="0">
                <a:solidFill>
                  <a:srgbClr val="000099"/>
                </a:solidFill>
                <a:latin typeface="Trebuchet MS"/>
                <a:ea typeface="DejaVu Sans"/>
              </a:rPr>
              <a:t>	</a:t>
            </a:r>
            <a:r>
              <a:rPr lang="hu-HU" sz="1600" dirty="0" err="1">
                <a:solidFill>
                  <a:srgbClr val="000099"/>
                </a:solidFill>
                <a:latin typeface="Trebuchet MS"/>
                <a:ea typeface="DejaVu Sans"/>
              </a:rPr>
              <a:t>-</a:t>
            </a:r>
            <a:r>
              <a:rPr lang="hu-HU" sz="1600" b="1" dirty="0" err="1">
                <a:solidFill>
                  <a:srgbClr val="000099"/>
                </a:solidFill>
                <a:latin typeface="Trebuchet MS"/>
                <a:ea typeface="DejaVu Sans"/>
              </a:rPr>
              <a:t>irreális</a:t>
            </a:r>
            <a:r>
              <a:rPr lang="hu-HU" sz="1600" b="1" dirty="0">
                <a:solidFill>
                  <a:srgbClr val="000099"/>
                </a:solidFill>
                <a:latin typeface="Trebuchet MS"/>
                <a:ea typeface="DejaVu Sans"/>
              </a:rPr>
              <a:t> vágyak</a:t>
            </a:r>
            <a:r>
              <a:rPr lang="hu-HU" sz="1600" dirty="0">
                <a:solidFill>
                  <a:srgbClr val="000099"/>
                </a:solidFill>
                <a:latin typeface="Trebuchet MS"/>
                <a:ea typeface="DejaVu Sans"/>
              </a:rPr>
              <a:t>, merev gondolkodás</a:t>
            </a:r>
            <a:endParaRPr dirty="0"/>
          </a:p>
          <a:p>
            <a:pPr>
              <a:lnSpc>
                <a:spcPct val="80000"/>
              </a:lnSpc>
            </a:pPr>
            <a:endParaRPr dirty="0"/>
          </a:p>
          <a:p>
            <a:pPr>
              <a:lnSpc>
                <a:spcPct val="80000"/>
              </a:lnSpc>
            </a:pPr>
            <a:r>
              <a:rPr lang="hu-HU" sz="1600" b="1" dirty="0">
                <a:solidFill>
                  <a:srgbClr val="000000"/>
                </a:solidFill>
                <a:latin typeface="Trebuchet MS"/>
                <a:ea typeface="DejaVu Sans"/>
              </a:rPr>
              <a:t>KÜLSŐ</a:t>
            </a:r>
            <a:endParaRPr dirty="0"/>
          </a:p>
          <a:p>
            <a:pPr>
              <a:lnSpc>
                <a:spcPct val="80000"/>
              </a:lnSpc>
            </a:pPr>
            <a:r>
              <a:rPr lang="hu-HU" sz="1600" dirty="0">
                <a:solidFill>
                  <a:srgbClr val="000099"/>
                </a:solidFill>
                <a:latin typeface="Trebuchet MS"/>
                <a:ea typeface="DejaVu Sans"/>
              </a:rPr>
              <a:t>	zaj, </a:t>
            </a:r>
            <a:r>
              <a:rPr lang="hu-HU" sz="1600" dirty="0" smtClean="0">
                <a:solidFill>
                  <a:srgbClr val="000099"/>
                </a:solidFill>
                <a:latin typeface="Trebuchet MS"/>
                <a:ea typeface="DejaVu Sans"/>
              </a:rPr>
              <a:t>szmog, tömeg</a:t>
            </a:r>
            <a:r>
              <a:rPr lang="hu-HU" sz="1600" dirty="0">
                <a:solidFill>
                  <a:srgbClr val="000099"/>
                </a:solidFill>
                <a:latin typeface="Trebuchet MS"/>
                <a:ea typeface="DejaVu Sans"/>
              </a:rPr>
              <a:t>,  munkafeltételek</a:t>
            </a:r>
            <a:endParaRPr dirty="0"/>
          </a:p>
          <a:p>
            <a:pPr>
              <a:lnSpc>
                <a:spcPct val="80000"/>
              </a:lnSpc>
            </a:pPr>
            <a:r>
              <a:rPr lang="hu-HU" sz="1600" dirty="0">
                <a:solidFill>
                  <a:srgbClr val="000099"/>
                </a:solidFill>
                <a:latin typeface="Trebuchet MS"/>
                <a:ea typeface="DejaVu Sans"/>
              </a:rPr>
              <a:t>	</a:t>
            </a:r>
            <a:r>
              <a:rPr lang="hu-HU" sz="1600" b="1" dirty="0">
                <a:solidFill>
                  <a:srgbClr val="000099"/>
                </a:solidFill>
                <a:latin typeface="Trebuchet MS"/>
                <a:ea typeface="DejaVu Sans"/>
              </a:rPr>
              <a:t>agresszió, intolerancia, primitív reakciók</a:t>
            </a:r>
            <a:r>
              <a:rPr lang="hu-HU" sz="1600" dirty="0">
                <a:solidFill>
                  <a:srgbClr val="000099"/>
                </a:solidFill>
                <a:latin typeface="Trebuchet MS"/>
                <a:ea typeface="DejaVu Sans"/>
              </a:rPr>
              <a:t>	</a:t>
            </a:r>
            <a:r>
              <a:rPr lang="hu-HU" sz="1600" dirty="0" smtClean="0">
                <a:solidFill>
                  <a:srgbClr val="000099"/>
                </a:solidFill>
                <a:latin typeface="Trebuchet MS"/>
                <a:ea typeface="DejaVu Sans"/>
              </a:rPr>
              <a:t>	</a:t>
            </a:r>
            <a:r>
              <a:rPr lang="hu-HU" sz="2600" b="1" dirty="0" smtClean="0">
                <a:latin typeface="Trebuchet MS"/>
                <a:ea typeface="DejaVu Sans"/>
              </a:rPr>
              <a:t>EMPÁTIA</a:t>
            </a:r>
            <a:endParaRPr b="1" dirty="0"/>
          </a:p>
          <a:p>
            <a:pPr>
              <a:lnSpc>
                <a:spcPct val="80000"/>
              </a:lnSpc>
            </a:pPr>
            <a:r>
              <a:rPr lang="hu-HU" sz="1600" dirty="0">
                <a:solidFill>
                  <a:srgbClr val="000099"/>
                </a:solidFill>
                <a:latin typeface="Trebuchet MS"/>
                <a:ea typeface="DejaVu Sans"/>
              </a:rPr>
              <a:t>	szabályok, határidők, időnyomás</a:t>
            </a:r>
            <a:endParaRPr dirty="0"/>
          </a:p>
          <a:p>
            <a:pPr>
              <a:lnSpc>
                <a:spcPct val="80000"/>
              </a:lnSpc>
            </a:pPr>
            <a:r>
              <a:rPr lang="hu-HU" sz="1600" dirty="0">
                <a:solidFill>
                  <a:srgbClr val="000099"/>
                </a:solidFill>
                <a:latin typeface="Trebuchet MS"/>
                <a:ea typeface="DejaVu Sans"/>
              </a:rPr>
              <a:t>		</a:t>
            </a:r>
            <a:endParaRPr dirty="0"/>
          </a:p>
          <a:p>
            <a:pPr>
              <a:lnSpc>
                <a:spcPct val="80000"/>
              </a:lnSpc>
            </a:pPr>
            <a:r>
              <a:rPr lang="hu-HU" sz="1600" dirty="0">
                <a:solidFill>
                  <a:srgbClr val="000099"/>
                </a:solidFill>
                <a:latin typeface="Trebuchet MS"/>
                <a:ea typeface="DejaVu Sans"/>
              </a:rPr>
              <a:t>	</a:t>
            </a:r>
            <a:endParaRPr dirty="0"/>
          </a:p>
          <a:p>
            <a:pPr>
              <a:lnSpc>
                <a:spcPct val="80000"/>
              </a:lnSpc>
            </a:pPr>
            <a:endParaRPr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44058"/>
            <a:ext cx="5752969" cy="21032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>
                <p:childTnLst>
                  <p:par>
                    <p:cTn id="3"/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CustomShape 1"/>
          <p:cNvSpPr/>
          <p:nvPr/>
        </p:nvSpPr>
        <p:spPr>
          <a:xfrm>
            <a:off x="457200" y="476672"/>
            <a:ext cx="8225280" cy="1080120"/>
          </a:xfrm>
          <a:prstGeom prst="rect">
            <a:avLst/>
          </a:prstGeom>
        </p:spPr>
        <p:txBody>
          <a:bodyPr lIns="90000" tIns="45000" rIns="90000" bIns="45000" anchor="ctr"/>
          <a:lstStyle/>
          <a:p>
            <a:r>
              <a:rPr lang="hu-HU" sz="8000" b="1" dirty="0" smtClean="0">
                <a:solidFill>
                  <a:srgbClr val="FF0000"/>
                </a:solidFill>
                <a:latin typeface="Playbill"/>
                <a:ea typeface="DejaVu Sans"/>
              </a:rPr>
              <a:t> MUNKAHELYI</a:t>
            </a:r>
            <a:endParaRPr dirty="0"/>
          </a:p>
        </p:txBody>
      </p:sp>
      <p:sp>
        <p:nvSpPr>
          <p:cNvPr id="122" name="CustomShape 2"/>
          <p:cNvSpPr/>
          <p:nvPr/>
        </p:nvSpPr>
        <p:spPr>
          <a:xfrm>
            <a:off x="457200" y="1413360"/>
            <a:ext cx="8686800" cy="4751944"/>
          </a:xfrm>
          <a:prstGeom prst="rect">
            <a:avLst/>
          </a:prstGeom>
        </p:spPr>
        <p:txBody>
          <a:bodyPr lIns="90000" tIns="45000" rIns="90000" bIns="45000"/>
          <a:lstStyle/>
          <a:p>
            <a:pPr>
              <a:lnSpc>
                <a:spcPct val="90000"/>
              </a:lnSpc>
            </a:pPr>
            <a:endParaRPr dirty="0"/>
          </a:p>
          <a:p>
            <a:pPr>
              <a:lnSpc>
                <a:spcPct val="90000"/>
              </a:lnSpc>
            </a:pPr>
            <a:endParaRPr lang="hu-HU" sz="2000" b="1" u="sng" dirty="0" smtClean="0">
              <a:solidFill>
                <a:srgbClr val="000099"/>
              </a:solidFill>
              <a:latin typeface="Trebuchet MS"/>
              <a:ea typeface="DejaVu Sans"/>
            </a:endParaRPr>
          </a:p>
          <a:p>
            <a:pPr>
              <a:lnSpc>
                <a:spcPct val="90000"/>
              </a:lnSpc>
            </a:pPr>
            <a:endParaRPr lang="hu-HU" sz="2000" b="1" u="sng" dirty="0" smtClean="0">
              <a:solidFill>
                <a:srgbClr val="000099"/>
              </a:solidFill>
              <a:latin typeface="Trebuchet MS"/>
              <a:ea typeface="DejaVu Sans"/>
            </a:endParaRPr>
          </a:p>
          <a:p>
            <a:pPr>
              <a:lnSpc>
                <a:spcPct val="90000"/>
              </a:lnSpc>
            </a:pPr>
            <a:endParaRPr lang="hu-HU" sz="800" b="1" u="sng" dirty="0" smtClean="0">
              <a:solidFill>
                <a:srgbClr val="000099"/>
              </a:solidFill>
              <a:latin typeface="Trebuchet MS"/>
              <a:ea typeface="DejaVu Sans"/>
            </a:endParaRPr>
          </a:p>
          <a:p>
            <a:pPr>
              <a:lnSpc>
                <a:spcPct val="90000"/>
              </a:lnSpc>
            </a:pPr>
            <a:r>
              <a:rPr lang="hu-HU" sz="2000" b="1" u="sng" dirty="0" smtClean="0">
                <a:solidFill>
                  <a:srgbClr val="000099"/>
                </a:solidFill>
                <a:latin typeface="Trebuchet MS"/>
                <a:ea typeface="DejaVu Sans"/>
              </a:rPr>
              <a:t>Feladattal </a:t>
            </a:r>
            <a:r>
              <a:rPr lang="hu-HU" sz="2000" b="1" u="sng" dirty="0">
                <a:solidFill>
                  <a:srgbClr val="000099"/>
                </a:solidFill>
                <a:latin typeface="Trebuchet MS"/>
                <a:ea typeface="DejaVu Sans"/>
              </a:rPr>
              <a:t>kapcsolatos</a:t>
            </a:r>
            <a:endParaRPr b="1" u="sng" dirty="0"/>
          </a:p>
          <a:p>
            <a:pPr>
              <a:lnSpc>
                <a:spcPct val="90000"/>
              </a:lnSpc>
            </a:pPr>
            <a:r>
              <a:rPr lang="hu-HU" sz="2000" dirty="0">
                <a:solidFill>
                  <a:srgbClr val="000099"/>
                </a:solidFill>
                <a:latin typeface="Trebuchet MS"/>
                <a:ea typeface="DejaVu Sans"/>
              </a:rPr>
              <a:t>  </a:t>
            </a:r>
            <a:r>
              <a:rPr lang="hu-HU" sz="2000" dirty="0" smtClean="0">
                <a:solidFill>
                  <a:srgbClr val="000099"/>
                </a:solidFill>
                <a:latin typeface="Trebuchet MS"/>
                <a:ea typeface="DejaVu Sans"/>
              </a:rPr>
              <a:t>túl - alul</a:t>
            </a:r>
            <a:r>
              <a:rPr lang="hu-HU" sz="2000" b="1" dirty="0" smtClean="0">
                <a:latin typeface="Trebuchet MS"/>
                <a:ea typeface="DejaVu Sans"/>
              </a:rPr>
              <a:t>terhelés</a:t>
            </a:r>
            <a:r>
              <a:rPr lang="hu-HU" sz="2000" dirty="0">
                <a:solidFill>
                  <a:srgbClr val="000099"/>
                </a:solidFill>
                <a:latin typeface="Trebuchet MS"/>
                <a:ea typeface="DejaVu Sans"/>
              </a:rPr>
              <a:t>, nem egyértelmű feladat, </a:t>
            </a:r>
            <a:r>
              <a:rPr lang="hu-HU" sz="2000" b="1" dirty="0" smtClean="0">
                <a:latin typeface="Trebuchet MS"/>
                <a:ea typeface="DejaVu Sans"/>
              </a:rPr>
              <a:t>információ</a:t>
            </a:r>
            <a:r>
              <a:rPr lang="hu-HU" sz="2000" dirty="0" smtClean="0">
                <a:solidFill>
                  <a:srgbClr val="000099"/>
                </a:solidFill>
                <a:latin typeface="Trebuchet MS"/>
                <a:ea typeface="DejaVu Sans"/>
              </a:rPr>
              <a:t> hiány-terhelés monotónia - állandó változások, </a:t>
            </a:r>
            <a:r>
              <a:rPr lang="hu-HU" sz="2000" dirty="0">
                <a:solidFill>
                  <a:srgbClr val="000099"/>
                </a:solidFill>
                <a:latin typeface="Trebuchet MS"/>
                <a:ea typeface="DejaVu Sans"/>
              </a:rPr>
              <a:t>elismerés </a:t>
            </a:r>
            <a:r>
              <a:rPr lang="hu-HU" sz="2000" dirty="0" smtClean="0">
                <a:solidFill>
                  <a:srgbClr val="000099"/>
                </a:solidFill>
                <a:latin typeface="Trebuchet MS"/>
                <a:ea typeface="DejaVu Sans"/>
              </a:rPr>
              <a:t>hiánya</a:t>
            </a:r>
          </a:p>
          <a:p>
            <a:pPr>
              <a:lnSpc>
                <a:spcPct val="90000"/>
              </a:lnSpc>
            </a:pPr>
            <a:endParaRPr dirty="0"/>
          </a:p>
          <a:p>
            <a:pPr>
              <a:lnSpc>
                <a:spcPct val="90000"/>
              </a:lnSpc>
            </a:pPr>
            <a:r>
              <a:rPr lang="hu-HU" sz="2000" b="1" u="sng" dirty="0">
                <a:solidFill>
                  <a:srgbClr val="000099"/>
                </a:solidFill>
                <a:latin typeface="Trebuchet MS"/>
                <a:ea typeface="DejaVu Sans"/>
              </a:rPr>
              <a:t>Munkakörnyezettel kapcsolatos</a:t>
            </a:r>
            <a:endParaRPr u="sng" dirty="0"/>
          </a:p>
          <a:p>
            <a:pPr>
              <a:lnSpc>
                <a:spcPct val="90000"/>
              </a:lnSpc>
            </a:pPr>
            <a:r>
              <a:rPr lang="hu-HU" sz="2000" dirty="0">
                <a:solidFill>
                  <a:srgbClr val="000099"/>
                </a:solidFill>
                <a:latin typeface="Trebuchet MS"/>
                <a:ea typeface="DejaVu Sans"/>
              </a:rPr>
              <a:t>  </a:t>
            </a:r>
            <a:r>
              <a:rPr lang="hu-HU" sz="2000" b="1" dirty="0" smtClean="0">
                <a:solidFill>
                  <a:srgbClr val="000099"/>
                </a:solidFill>
                <a:latin typeface="Trebuchet MS"/>
                <a:ea typeface="DejaVu Sans"/>
              </a:rPr>
              <a:t>zaj</a:t>
            </a:r>
            <a:r>
              <a:rPr lang="hu-HU" sz="2000" dirty="0">
                <a:solidFill>
                  <a:srgbClr val="000099"/>
                </a:solidFill>
                <a:latin typeface="Trebuchet MS"/>
                <a:ea typeface="DejaVu Sans"/>
              </a:rPr>
              <a:t>, hő, megvilágítás, légszennyezettség, </a:t>
            </a:r>
            <a:r>
              <a:rPr lang="hu-HU" sz="2000" b="1" dirty="0">
                <a:solidFill>
                  <a:srgbClr val="002060"/>
                </a:solidFill>
                <a:latin typeface="Trebuchet MS"/>
                <a:ea typeface="DejaVu Sans"/>
              </a:rPr>
              <a:t>elvonulási lehetőség hiánya</a:t>
            </a:r>
            <a:r>
              <a:rPr lang="hu-HU" sz="2000" dirty="0">
                <a:solidFill>
                  <a:srgbClr val="000099"/>
                </a:solidFill>
                <a:latin typeface="Trebuchet MS"/>
                <a:ea typeface="DejaVu Sans"/>
              </a:rPr>
              <a:t>, </a:t>
            </a:r>
            <a:r>
              <a:rPr lang="hu-HU" sz="2000" dirty="0" smtClean="0">
                <a:solidFill>
                  <a:srgbClr val="000099"/>
                </a:solidFill>
                <a:latin typeface="Trebuchet MS"/>
                <a:ea typeface="DejaVu Sans"/>
              </a:rPr>
              <a:t>zsúfoltság</a:t>
            </a:r>
          </a:p>
          <a:p>
            <a:pPr>
              <a:lnSpc>
                <a:spcPct val="90000"/>
              </a:lnSpc>
            </a:pPr>
            <a:endParaRPr dirty="0"/>
          </a:p>
          <a:p>
            <a:pPr>
              <a:lnSpc>
                <a:spcPct val="90000"/>
              </a:lnSpc>
            </a:pPr>
            <a:r>
              <a:rPr lang="hu-HU" sz="2000" b="1" u="sng" dirty="0">
                <a:solidFill>
                  <a:srgbClr val="000099"/>
                </a:solidFill>
                <a:latin typeface="Trebuchet MS"/>
                <a:ea typeface="DejaVu Sans"/>
              </a:rPr>
              <a:t>Szervezetben betöltött szerep</a:t>
            </a:r>
            <a:endParaRPr b="1" u="sng" dirty="0"/>
          </a:p>
          <a:p>
            <a:pPr>
              <a:lnSpc>
                <a:spcPct val="90000"/>
              </a:lnSpc>
            </a:pPr>
            <a:r>
              <a:rPr lang="hu-HU" sz="2000" dirty="0" smtClean="0">
                <a:solidFill>
                  <a:srgbClr val="000099"/>
                </a:solidFill>
                <a:latin typeface="Trebuchet MS"/>
                <a:ea typeface="DejaVu Sans"/>
              </a:rPr>
              <a:t>   tisztázatlan </a:t>
            </a:r>
            <a:r>
              <a:rPr lang="hu-HU" sz="2000" b="1" dirty="0">
                <a:latin typeface="Trebuchet MS"/>
                <a:ea typeface="DejaVu Sans"/>
              </a:rPr>
              <a:t>felelősség</a:t>
            </a:r>
            <a:r>
              <a:rPr lang="hu-HU" sz="2000" dirty="0" smtClean="0">
                <a:solidFill>
                  <a:srgbClr val="000099"/>
                </a:solidFill>
                <a:latin typeface="Trebuchet MS"/>
                <a:ea typeface="DejaVu Sans"/>
              </a:rPr>
              <a:t>, állandó készenlét, </a:t>
            </a:r>
            <a:r>
              <a:rPr lang="hu-HU" sz="2000" dirty="0">
                <a:solidFill>
                  <a:srgbClr val="000099"/>
                </a:solidFill>
                <a:latin typeface="Trebuchet MS"/>
                <a:ea typeface="DejaVu Sans"/>
              </a:rPr>
              <a:t>korlátozások, </a:t>
            </a:r>
            <a:r>
              <a:rPr lang="hu-HU" sz="2000" dirty="0">
                <a:solidFill>
                  <a:srgbClr val="000099"/>
                </a:solidFill>
                <a:latin typeface="Trebuchet MS"/>
              </a:rPr>
              <a:t>igazságtalanság ködös </a:t>
            </a:r>
            <a:r>
              <a:rPr lang="hu-HU" sz="2000" dirty="0">
                <a:solidFill>
                  <a:srgbClr val="000099"/>
                </a:solidFill>
                <a:latin typeface="Trebuchet MS"/>
                <a:ea typeface="DejaVu Sans"/>
              </a:rPr>
              <a:t>elvárások</a:t>
            </a:r>
            <a:r>
              <a:rPr lang="hu-HU" sz="2000" dirty="0" smtClean="0">
                <a:solidFill>
                  <a:srgbClr val="000099"/>
                </a:solidFill>
                <a:latin typeface="Trebuchet MS"/>
                <a:ea typeface="DejaVu Sans"/>
              </a:rPr>
              <a:t>, </a:t>
            </a:r>
            <a:r>
              <a:rPr lang="hu-HU" sz="2000" dirty="0">
                <a:solidFill>
                  <a:srgbClr val="000099"/>
                </a:solidFill>
                <a:latin typeface="Trebuchet MS"/>
                <a:ea typeface="DejaVu Sans"/>
              </a:rPr>
              <a:t>egzisztenciális </a:t>
            </a:r>
            <a:r>
              <a:rPr lang="hu-HU" sz="2000" dirty="0" smtClean="0">
                <a:solidFill>
                  <a:srgbClr val="000099"/>
                </a:solidFill>
                <a:latin typeface="Trebuchet MS"/>
                <a:ea typeface="DejaVu Sans"/>
              </a:rPr>
              <a:t>gondok</a:t>
            </a:r>
          </a:p>
          <a:p>
            <a:pPr>
              <a:lnSpc>
                <a:spcPct val="90000"/>
              </a:lnSpc>
            </a:pPr>
            <a:endParaRPr lang="hu-HU" sz="2000" b="1" u="sng" dirty="0">
              <a:solidFill>
                <a:srgbClr val="000099"/>
              </a:solidFill>
              <a:latin typeface="Trebuchet MS"/>
              <a:ea typeface="DejaVu Sans"/>
            </a:endParaRPr>
          </a:p>
          <a:p>
            <a:pPr>
              <a:lnSpc>
                <a:spcPct val="90000"/>
              </a:lnSpc>
            </a:pPr>
            <a:r>
              <a:rPr lang="hu-HU" sz="2000" b="1" u="sng" dirty="0" smtClean="0">
                <a:solidFill>
                  <a:srgbClr val="000099"/>
                </a:solidFill>
                <a:latin typeface="Trebuchet MS"/>
                <a:ea typeface="DejaVu Sans"/>
              </a:rPr>
              <a:t>Szervezeten </a:t>
            </a:r>
            <a:r>
              <a:rPr lang="hu-HU" sz="2000" b="1" u="sng" dirty="0">
                <a:solidFill>
                  <a:srgbClr val="000099"/>
                </a:solidFill>
                <a:latin typeface="Trebuchet MS"/>
                <a:ea typeface="DejaVu Sans"/>
              </a:rPr>
              <a:t>kívül</a:t>
            </a:r>
            <a:endParaRPr b="1" u="sng" dirty="0"/>
          </a:p>
          <a:p>
            <a:pPr>
              <a:lnSpc>
                <a:spcPct val="90000"/>
              </a:lnSpc>
            </a:pPr>
            <a:r>
              <a:rPr lang="hu-HU" sz="2000" dirty="0" smtClean="0">
                <a:solidFill>
                  <a:srgbClr val="000099"/>
                </a:solidFill>
                <a:latin typeface="Trebuchet MS"/>
                <a:ea typeface="DejaVu Sans"/>
              </a:rPr>
              <a:t>    családi </a:t>
            </a:r>
            <a:r>
              <a:rPr lang="hu-HU" sz="2000" dirty="0">
                <a:solidFill>
                  <a:srgbClr val="000099"/>
                </a:solidFill>
                <a:latin typeface="Trebuchet MS"/>
                <a:ea typeface="DejaVu Sans"/>
              </a:rPr>
              <a:t>kapcsolatok, anyagi problémák, </a:t>
            </a:r>
            <a:r>
              <a:rPr lang="hu-HU" sz="2000" dirty="0" smtClean="0">
                <a:solidFill>
                  <a:srgbClr val="000099"/>
                </a:solidFill>
                <a:latin typeface="Trebuchet MS"/>
                <a:ea typeface="DejaVu Sans"/>
              </a:rPr>
              <a:t>lakhatás, </a:t>
            </a:r>
            <a:r>
              <a:rPr lang="hu-HU" sz="2000" b="1" dirty="0">
                <a:latin typeface="Trebuchet MS"/>
                <a:ea typeface="DejaVu Sans"/>
              </a:rPr>
              <a:t>munkába járás</a:t>
            </a:r>
            <a:endParaRPr b="1" dirty="0"/>
          </a:p>
          <a:p>
            <a:pPr>
              <a:lnSpc>
                <a:spcPct val="90000"/>
              </a:lnSpc>
            </a:pPr>
            <a:endParaRPr dirty="0"/>
          </a:p>
          <a:p>
            <a:pPr>
              <a:lnSpc>
                <a:spcPct val="90000"/>
              </a:lnSpc>
            </a:pPr>
            <a:r>
              <a:rPr lang="hu-HU" sz="1600" dirty="0">
                <a:solidFill>
                  <a:srgbClr val="000099"/>
                </a:solidFill>
                <a:latin typeface="Trebuchet MS"/>
                <a:ea typeface="DejaVu Sans"/>
              </a:rPr>
              <a:t>	</a:t>
            </a:r>
            <a:endParaRPr dirty="0"/>
          </a:p>
          <a:p>
            <a:pPr>
              <a:lnSpc>
                <a:spcPct val="90000"/>
              </a:lnSpc>
            </a:pPr>
            <a:endParaRPr dirty="0"/>
          </a:p>
          <a:p>
            <a:pPr>
              <a:lnSpc>
                <a:spcPct val="90000"/>
              </a:lnSpc>
            </a:pPr>
            <a:endParaRPr dirty="0"/>
          </a:p>
        </p:txBody>
      </p:sp>
      <p:pic>
        <p:nvPicPr>
          <p:cNvPr id="12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4427984" y="144000"/>
            <a:ext cx="1436040" cy="1510920"/>
          </a:xfrm>
          <a:prstGeom prst="rect">
            <a:avLst/>
          </a:prstGeom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-963488"/>
            <a:ext cx="4443640" cy="33843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>
                <p:childTnLst>
                  <p:par>
                    <p:cTn id="3"/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CustomShape 1"/>
          <p:cNvSpPr/>
          <p:nvPr/>
        </p:nvSpPr>
        <p:spPr>
          <a:xfrm>
            <a:off x="457200" y="274680"/>
            <a:ext cx="8225280" cy="1138680"/>
          </a:xfrm>
          <a:prstGeom prst="rect">
            <a:avLst/>
          </a:prstGeom>
        </p:spPr>
        <p:txBody>
          <a:bodyPr lIns="90000" tIns="45000" rIns="90000" bIns="45000" anchor="ctr"/>
          <a:lstStyle/>
          <a:p>
            <a:r>
              <a:rPr lang="hu-HU" sz="8000" b="1" dirty="0" smtClean="0">
                <a:solidFill>
                  <a:srgbClr val="FF0000"/>
                </a:solidFill>
                <a:latin typeface="Playbill"/>
                <a:ea typeface="DejaVu Sans"/>
              </a:rPr>
              <a:t>		MÉRHET</a:t>
            </a:r>
            <a:r>
              <a:rPr lang="hu-HU" sz="8000" b="1" dirty="0" smtClean="0">
                <a:solidFill>
                  <a:srgbClr val="FF0000"/>
                </a:solidFill>
                <a:latin typeface="Ravie" panose="04040805050809020602" pitchFamily="82" charset="0"/>
                <a:ea typeface="DejaVu Sans"/>
              </a:rPr>
              <a:t>Ő</a:t>
            </a:r>
            <a:r>
              <a:rPr lang="hu-HU" sz="8000" b="1" dirty="0" smtClean="0">
                <a:solidFill>
                  <a:srgbClr val="FF0000"/>
                </a:solidFill>
                <a:latin typeface="Playbill"/>
                <a:ea typeface="DejaVu Sans"/>
              </a:rPr>
              <a:t>?</a:t>
            </a:r>
            <a:endParaRPr dirty="0"/>
          </a:p>
        </p:txBody>
      </p:sp>
      <p:sp>
        <p:nvSpPr>
          <p:cNvPr id="125" name="CustomShape 2"/>
          <p:cNvSpPr/>
          <p:nvPr/>
        </p:nvSpPr>
        <p:spPr>
          <a:xfrm>
            <a:off x="457200" y="1600200"/>
            <a:ext cx="8225280" cy="3912840"/>
          </a:xfrm>
          <a:prstGeom prst="rect">
            <a:avLst/>
          </a:prstGeom>
        </p:spPr>
        <p:txBody>
          <a:bodyPr lIns="90000" tIns="45000" rIns="90000" bIns="45000"/>
          <a:lstStyle/>
          <a:p>
            <a:pPr>
              <a:lnSpc>
                <a:spcPct val="90000"/>
              </a:lnSpc>
            </a:pPr>
            <a:endParaRPr lang="hu-HU" sz="2500" b="1" u="sng" dirty="0" smtClean="0">
              <a:solidFill>
                <a:srgbClr val="000099"/>
              </a:solidFill>
              <a:latin typeface="Trebuchet MS"/>
              <a:ea typeface="DejaVu Sans"/>
            </a:endParaRPr>
          </a:p>
          <a:p>
            <a:pPr>
              <a:lnSpc>
                <a:spcPct val="90000"/>
              </a:lnSpc>
            </a:pPr>
            <a:endParaRPr lang="hu-HU" sz="2500" b="1" u="sng" dirty="0">
              <a:solidFill>
                <a:srgbClr val="000099"/>
              </a:solidFill>
              <a:latin typeface="Trebuchet MS"/>
              <a:ea typeface="DejaVu Sans"/>
            </a:endParaRPr>
          </a:p>
          <a:p>
            <a:pPr>
              <a:lnSpc>
                <a:spcPct val="90000"/>
              </a:lnSpc>
            </a:pPr>
            <a:r>
              <a:rPr lang="hu-HU" sz="2500" b="1" u="sng" dirty="0" smtClean="0">
                <a:solidFill>
                  <a:srgbClr val="000099"/>
                </a:solidFill>
                <a:latin typeface="Trebuchet MS"/>
                <a:ea typeface="DejaVu Sans"/>
              </a:rPr>
              <a:t>Önbeszámoló</a:t>
            </a:r>
            <a:endParaRPr dirty="0"/>
          </a:p>
          <a:p>
            <a:pPr>
              <a:lnSpc>
                <a:spcPct val="90000"/>
              </a:lnSpc>
            </a:pPr>
            <a:r>
              <a:rPr lang="hu-HU" sz="1600" b="1" dirty="0">
                <a:solidFill>
                  <a:srgbClr val="0070C0"/>
                </a:solidFill>
                <a:latin typeface="Trebuchet MS"/>
                <a:ea typeface="DejaVu Sans"/>
              </a:rPr>
              <a:t>ÉLETESEMÉNY</a:t>
            </a:r>
            <a:r>
              <a:rPr lang="hu-HU" sz="1600" dirty="0">
                <a:solidFill>
                  <a:srgbClr val="0070C0"/>
                </a:solidFill>
                <a:latin typeface="Trebuchet MS"/>
                <a:ea typeface="DejaVu Sans"/>
              </a:rPr>
              <a:t> </a:t>
            </a:r>
            <a:r>
              <a:rPr lang="hu-HU" sz="1600" b="1" dirty="0" smtClean="0">
                <a:solidFill>
                  <a:srgbClr val="FF0000"/>
                </a:solidFill>
                <a:latin typeface="Trebuchet MS"/>
                <a:ea typeface="DejaVu Sans"/>
              </a:rPr>
              <a:t>alkalmazkodás</a:t>
            </a:r>
            <a:r>
              <a:rPr lang="hu-HU" sz="1600" dirty="0" smtClean="0">
                <a:solidFill>
                  <a:srgbClr val="000099"/>
                </a:solidFill>
                <a:latin typeface="Trebuchet MS"/>
                <a:ea typeface="DejaVu Sans"/>
              </a:rPr>
              <a:t>t </a:t>
            </a:r>
            <a:r>
              <a:rPr lang="hu-HU" sz="1600" dirty="0">
                <a:solidFill>
                  <a:srgbClr val="000099"/>
                </a:solidFill>
                <a:latin typeface="Trebuchet MS"/>
                <a:ea typeface="DejaVu Sans"/>
              </a:rPr>
              <a:t>kívánó </a:t>
            </a:r>
            <a:r>
              <a:rPr lang="hu-HU" sz="1600" dirty="0" smtClean="0">
                <a:solidFill>
                  <a:srgbClr val="000099"/>
                </a:solidFill>
                <a:latin typeface="Trebuchet MS"/>
                <a:ea typeface="DejaVu Sans"/>
              </a:rPr>
              <a:t>események</a:t>
            </a:r>
            <a:endParaRPr dirty="0"/>
          </a:p>
          <a:p>
            <a:pPr>
              <a:lnSpc>
                <a:spcPct val="90000"/>
              </a:lnSpc>
            </a:pPr>
            <a:r>
              <a:rPr lang="hu-HU" sz="1600" dirty="0">
                <a:solidFill>
                  <a:srgbClr val="000099"/>
                </a:solidFill>
                <a:latin typeface="Trebuchet MS"/>
                <a:ea typeface="DejaVu Sans"/>
              </a:rPr>
              <a:t>KÉRDŐÍVEK: </a:t>
            </a:r>
            <a:r>
              <a:rPr lang="hu-HU" sz="1600" dirty="0" smtClean="0">
                <a:solidFill>
                  <a:srgbClr val="000099"/>
                </a:solidFill>
                <a:latin typeface="Trebuchet MS"/>
                <a:ea typeface="DejaVu Sans"/>
              </a:rPr>
              <a:t>bosszúságok </a:t>
            </a:r>
            <a:r>
              <a:rPr lang="hu-HU" sz="1600" dirty="0">
                <a:solidFill>
                  <a:srgbClr val="000099"/>
                </a:solidFill>
                <a:latin typeface="Trebuchet MS"/>
                <a:ea typeface="DejaVu Sans"/>
              </a:rPr>
              <a:t>és lelkesedések</a:t>
            </a:r>
            <a:r>
              <a:rPr lang="hu-HU" sz="1600" dirty="0" smtClean="0">
                <a:solidFill>
                  <a:srgbClr val="000099"/>
                </a:solidFill>
                <a:latin typeface="Trebuchet MS"/>
                <a:ea typeface="DejaVu Sans"/>
              </a:rPr>
              <a:t>”</a:t>
            </a:r>
          </a:p>
          <a:p>
            <a:pPr>
              <a:lnSpc>
                <a:spcPct val="90000"/>
              </a:lnSpc>
            </a:pPr>
            <a:r>
              <a:rPr lang="hu-HU" sz="1600" dirty="0" smtClean="0">
                <a:solidFill>
                  <a:srgbClr val="000099"/>
                </a:solidFill>
                <a:latin typeface="Trebuchet MS"/>
                <a:ea typeface="DejaVu Sans"/>
              </a:rPr>
              <a:t>Oláh-féle </a:t>
            </a:r>
            <a:r>
              <a:rPr lang="hu-HU" sz="1600" dirty="0">
                <a:solidFill>
                  <a:srgbClr val="000099"/>
                </a:solidFill>
                <a:latin typeface="Trebuchet MS"/>
                <a:ea typeface="DejaVu Sans"/>
              </a:rPr>
              <a:t>pszichológiai immunrendszer kérdőív</a:t>
            </a:r>
            <a:endParaRPr dirty="0"/>
          </a:p>
          <a:p>
            <a:pPr>
              <a:lnSpc>
                <a:spcPct val="90000"/>
              </a:lnSpc>
            </a:pPr>
            <a:endParaRPr dirty="0"/>
          </a:p>
          <a:p>
            <a:pPr>
              <a:lnSpc>
                <a:spcPct val="90000"/>
              </a:lnSpc>
            </a:pPr>
            <a:r>
              <a:rPr lang="hu-HU" sz="2500" b="1" u="sng" dirty="0">
                <a:solidFill>
                  <a:srgbClr val="000099"/>
                </a:solidFill>
                <a:latin typeface="Trebuchet MS"/>
                <a:ea typeface="DejaVu Sans"/>
              </a:rPr>
              <a:t>Megfigyelés</a:t>
            </a:r>
            <a:endParaRPr dirty="0"/>
          </a:p>
          <a:p>
            <a:pPr>
              <a:lnSpc>
                <a:spcPct val="90000"/>
              </a:lnSpc>
            </a:pPr>
            <a:r>
              <a:rPr lang="hu-HU" sz="1600" dirty="0">
                <a:solidFill>
                  <a:srgbClr val="000099"/>
                </a:solidFill>
                <a:latin typeface="Trebuchet MS"/>
                <a:ea typeface="DejaVu Sans"/>
              </a:rPr>
              <a:t>munkaakadályok,   monotónia,   környezeti feltételek </a:t>
            </a:r>
            <a:endParaRPr dirty="0"/>
          </a:p>
          <a:p>
            <a:pPr>
              <a:lnSpc>
                <a:spcPct val="90000"/>
              </a:lnSpc>
            </a:pPr>
            <a:r>
              <a:rPr lang="hu-HU" sz="1600" dirty="0">
                <a:solidFill>
                  <a:srgbClr val="000099"/>
                </a:solidFill>
                <a:latin typeface="Trebuchet MS"/>
                <a:ea typeface="DejaVu Sans"/>
              </a:rPr>
              <a:t>időnyomás,  fizikai szükségletek kielégítése</a:t>
            </a:r>
            <a:endParaRPr dirty="0"/>
          </a:p>
          <a:p>
            <a:pPr>
              <a:lnSpc>
                <a:spcPct val="90000"/>
              </a:lnSpc>
            </a:pPr>
            <a:endParaRPr dirty="0"/>
          </a:p>
          <a:p>
            <a:pPr>
              <a:lnSpc>
                <a:spcPct val="90000"/>
              </a:lnSpc>
            </a:pPr>
            <a:r>
              <a:rPr lang="hu-HU" sz="2500" b="1" u="sng" dirty="0">
                <a:solidFill>
                  <a:srgbClr val="000099"/>
                </a:solidFill>
                <a:latin typeface="Trebuchet MS"/>
                <a:ea typeface="DejaVu Sans"/>
              </a:rPr>
              <a:t>Fiziológiai mutatók</a:t>
            </a:r>
            <a:endParaRPr dirty="0"/>
          </a:p>
          <a:p>
            <a:pPr>
              <a:lnSpc>
                <a:spcPct val="90000"/>
              </a:lnSpc>
            </a:pPr>
            <a:r>
              <a:rPr lang="hu-HU" sz="1600" dirty="0">
                <a:solidFill>
                  <a:srgbClr val="000099"/>
                </a:solidFill>
                <a:latin typeface="Trebuchet MS"/>
                <a:ea typeface="DejaVu Sans"/>
              </a:rPr>
              <a:t>pulzus, vérnyomás, stressz-hormonok</a:t>
            </a:r>
            <a:endParaRPr dirty="0"/>
          </a:p>
          <a:p>
            <a:pPr>
              <a:lnSpc>
                <a:spcPct val="90000"/>
              </a:lnSpc>
            </a:pPr>
            <a:endParaRPr dirty="0"/>
          </a:p>
        </p:txBody>
      </p:sp>
      <p:sp>
        <p:nvSpPr>
          <p:cNvPr id="2" name="Téglalap 1"/>
          <p:cNvSpPr/>
          <p:nvPr/>
        </p:nvSpPr>
        <p:spPr>
          <a:xfrm>
            <a:off x="5940151" y="1772816"/>
            <a:ext cx="3231275" cy="51891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80000"/>
              </a:lnSpc>
            </a:pPr>
            <a:endParaRPr lang="hu-HU" b="1" u="sng" dirty="0" smtClean="0">
              <a:solidFill>
                <a:srgbClr val="CC3300"/>
              </a:solidFill>
              <a:latin typeface="Trebuchet MS"/>
            </a:endParaRPr>
          </a:p>
          <a:p>
            <a:pPr algn="r">
              <a:lnSpc>
                <a:spcPct val="80000"/>
              </a:lnSpc>
            </a:pPr>
            <a:endParaRPr lang="hu-HU" b="1" u="sng" dirty="0">
              <a:solidFill>
                <a:srgbClr val="CC3300"/>
              </a:solidFill>
              <a:latin typeface="Trebuchet MS"/>
            </a:endParaRPr>
          </a:p>
          <a:p>
            <a:pPr algn="r">
              <a:lnSpc>
                <a:spcPct val="80000"/>
              </a:lnSpc>
            </a:pPr>
            <a:endParaRPr lang="hu-HU" b="1" u="sng" dirty="0" smtClean="0">
              <a:latin typeface="Trebuchet MS"/>
            </a:endParaRPr>
          </a:p>
          <a:p>
            <a:pPr algn="r">
              <a:lnSpc>
                <a:spcPct val="80000"/>
              </a:lnSpc>
            </a:pPr>
            <a:r>
              <a:rPr lang="hu-HU" b="1" dirty="0" smtClean="0">
                <a:latin typeface="Trebuchet MS"/>
              </a:rPr>
              <a:t>Házastárs </a:t>
            </a:r>
            <a:r>
              <a:rPr lang="hu-HU" b="1" dirty="0">
                <a:latin typeface="Trebuchet MS"/>
              </a:rPr>
              <a:t>halála100</a:t>
            </a:r>
            <a:endParaRPr lang="hu-HU" dirty="0"/>
          </a:p>
          <a:p>
            <a:pPr algn="r">
              <a:lnSpc>
                <a:spcPct val="80000"/>
              </a:lnSpc>
            </a:pPr>
            <a:r>
              <a:rPr lang="hu-HU" b="1" dirty="0">
                <a:solidFill>
                  <a:srgbClr val="0070C0"/>
                </a:solidFill>
                <a:latin typeface="Trebuchet MS"/>
              </a:rPr>
              <a:t>Válás73</a:t>
            </a:r>
            <a:endParaRPr lang="hu-HU" dirty="0">
              <a:solidFill>
                <a:srgbClr val="0070C0"/>
              </a:solidFill>
            </a:endParaRPr>
          </a:p>
          <a:p>
            <a:pPr algn="r">
              <a:lnSpc>
                <a:spcPct val="80000"/>
              </a:lnSpc>
            </a:pPr>
            <a:r>
              <a:rPr lang="hu-HU" b="1" dirty="0">
                <a:solidFill>
                  <a:srgbClr val="0070C0"/>
                </a:solidFill>
                <a:latin typeface="Trebuchet MS"/>
              </a:rPr>
              <a:t>Különélés65</a:t>
            </a:r>
            <a:endParaRPr lang="hu-HU" dirty="0">
              <a:solidFill>
                <a:srgbClr val="0070C0"/>
              </a:solidFill>
            </a:endParaRPr>
          </a:p>
          <a:p>
            <a:pPr algn="r">
              <a:lnSpc>
                <a:spcPct val="80000"/>
              </a:lnSpc>
            </a:pPr>
            <a:r>
              <a:rPr lang="hu-HU" b="1" dirty="0">
                <a:solidFill>
                  <a:srgbClr val="0070C0"/>
                </a:solidFill>
                <a:latin typeface="Trebuchet MS"/>
              </a:rPr>
              <a:t>Börtön63</a:t>
            </a:r>
            <a:endParaRPr lang="hu-HU" dirty="0">
              <a:solidFill>
                <a:srgbClr val="0070C0"/>
              </a:solidFill>
            </a:endParaRPr>
          </a:p>
          <a:p>
            <a:pPr algn="r">
              <a:lnSpc>
                <a:spcPct val="80000"/>
              </a:lnSpc>
            </a:pPr>
            <a:r>
              <a:rPr lang="hu-HU" b="1" dirty="0">
                <a:latin typeface="Trebuchet MS"/>
              </a:rPr>
              <a:t>Baleset, vagy betegség53</a:t>
            </a:r>
            <a:endParaRPr lang="hu-HU" dirty="0"/>
          </a:p>
          <a:p>
            <a:pPr algn="r">
              <a:lnSpc>
                <a:spcPct val="80000"/>
              </a:lnSpc>
            </a:pPr>
            <a:r>
              <a:rPr lang="hu-HU" b="1" dirty="0">
                <a:solidFill>
                  <a:srgbClr val="0070C0"/>
                </a:solidFill>
                <a:latin typeface="Trebuchet MS"/>
              </a:rPr>
              <a:t>Házasságkötés50</a:t>
            </a:r>
            <a:endParaRPr lang="hu-HU" dirty="0">
              <a:solidFill>
                <a:srgbClr val="0070C0"/>
              </a:solidFill>
            </a:endParaRPr>
          </a:p>
          <a:p>
            <a:pPr algn="r">
              <a:lnSpc>
                <a:spcPct val="80000"/>
              </a:lnSpc>
            </a:pPr>
            <a:r>
              <a:rPr lang="hu-HU" b="1" dirty="0">
                <a:solidFill>
                  <a:srgbClr val="0070C0"/>
                </a:solidFill>
                <a:latin typeface="Trebuchet MS"/>
              </a:rPr>
              <a:t>Állás elvesztése47</a:t>
            </a:r>
            <a:endParaRPr lang="hu-HU" dirty="0">
              <a:solidFill>
                <a:srgbClr val="0070C0"/>
              </a:solidFill>
            </a:endParaRPr>
          </a:p>
          <a:p>
            <a:pPr algn="r">
              <a:lnSpc>
                <a:spcPct val="80000"/>
              </a:lnSpc>
            </a:pPr>
            <a:r>
              <a:rPr lang="hu-HU" b="1" dirty="0">
                <a:solidFill>
                  <a:srgbClr val="0070C0"/>
                </a:solidFill>
                <a:latin typeface="Trebuchet MS"/>
              </a:rPr>
              <a:t>Kibékülés a házastárssal45</a:t>
            </a:r>
            <a:endParaRPr lang="hu-HU" dirty="0">
              <a:solidFill>
                <a:srgbClr val="0070C0"/>
              </a:solidFill>
            </a:endParaRPr>
          </a:p>
          <a:p>
            <a:pPr algn="r">
              <a:lnSpc>
                <a:spcPct val="80000"/>
              </a:lnSpc>
            </a:pPr>
            <a:r>
              <a:rPr lang="hu-HU" b="1" dirty="0">
                <a:solidFill>
                  <a:srgbClr val="0070C0"/>
                </a:solidFill>
                <a:latin typeface="Trebuchet MS"/>
              </a:rPr>
              <a:t>Nyugdíjazás45</a:t>
            </a:r>
            <a:endParaRPr lang="hu-HU" dirty="0">
              <a:solidFill>
                <a:srgbClr val="0070C0"/>
              </a:solidFill>
            </a:endParaRPr>
          </a:p>
          <a:p>
            <a:pPr algn="r">
              <a:lnSpc>
                <a:spcPct val="80000"/>
              </a:lnSpc>
            </a:pPr>
            <a:r>
              <a:rPr lang="hu-HU" b="1" dirty="0">
                <a:latin typeface="Trebuchet MS"/>
              </a:rPr>
              <a:t>Családtag betegsége44</a:t>
            </a:r>
            <a:endParaRPr lang="hu-HU" dirty="0"/>
          </a:p>
          <a:p>
            <a:pPr algn="r">
              <a:lnSpc>
                <a:spcPct val="80000"/>
              </a:lnSpc>
            </a:pPr>
            <a:r>
              <a:rPr lang="hu-HU" b="1" dirty="0">
                <a:solidFill>
                  <a:srgbClr val="0070C0"/>
                </a:solidFill>
                <a:latin typeface="Trebuchet MS"/>
              </a:rPr>
              <a:t>Terhesség40</a:t>
            </a:r>
            <a:endParaRPr lang="hu-HU" dirty="0">
              <a:solidFill>
                <a:srgbClr val="0070C0"/>
              </a:solidFill>
            </a:endParaRPr>
          </a:p>
          <a:p>
            <a:pPr algn="r">
              <a:lnSpc>
                <a:spcPct val="80000"/>
              </a:lnSpc>
            </a:pPr>
            <a:r>
              <a:rPr lang="hu-HU" b="1" dirty="0">
                <a:solidFill>
                  <a:srgbClr val="0070C0"/>
                </a:solidFill>
                <a:latin typeface="Trebuchet MS"/>
              </a:rPr>
              <a:t>Szexuális problémák39</a:t>
            </a:r>
            <a:endParaRPr lang="hu-HU" dirty="0">
              <a:solidFill>
                <a:srgbClr val="0070C0"/>
              </a:solidFill>
            </a:endParaRPr>
          </a:p>
          <a:p>
            <a:pPr algn="r">
              <a:lnSpc>
                <a:spcPct val="80000"/>
              </a:lnSpc>
            </a:pPr>
            <a:r>
              <a:rPr lang="hu-HU" b="1" dirty="0">
                <a:solidFill>
                  <a:srgbClr val="0070C0"/>
                </a:solidFill>
                <a:latin typeface="Trebuchet MS"/>
              </a:rPr>
              <a:t>Üzleti problémák39</a:t>
            </a:r>
            <a:endParaRPr lang="hu-HU" dirty="0">
              <a:solidFill>
                <a:srgbClr val="0070C0"/>
              </a:solidFill>
            </a:endParaRPr>
          </a:p>
          <a:p>
            <a:pPr algn="r">
              <a:lnSpc>
                <a:spcPct val="80000"/>
              </a:lnSpc>
            </a:pPr>
            <a:r>
              <a:rPr lang="hu-HU" b="1" dirty="0">
                <a:solidFill>
                  <a:srgbClr val="0070C0"/>
                </a:solidFill>
                <a:latin typeface="Trebuchet MS"/>
              </a:rPr>
              <a:t>Anyagi helyzet változása38</a:t>
            </a:r>
            <a:endParaRPr lang="hu-HU" dirty="0">
              <a:solidFill>
                <a:srgbClr val="0070C0"/>
              </a:solidFill>
            </a:endParaRPr>
          </a:p>
          <a:p>
            <a:pPr algn="r">
              <a:lnSpc>
                <a:spcPct val="80000"/>
              </a:lnSpc>
            </a:pPr>
            <a:r>
              <a:rPr lang="hu-HU" b="1" dirty="0">
                <a:latin typeface="Trebuchet MS"/>
              </a:rPr>
              <a:t>Közeli barát halála37</a:t>
            </a:r>
            <a:endParaRPr lang="hu-HU" dirty="0"/>
          </a:p>
          <a:p>
            <a:pPr algn="r">
              <a:lnSpc>
                <a:spcPct val="80000"/>
              </a:lnSpc>
            </a:pPr>
            <a:r>
              <a:rPr lang="hu-HU" b="1" dirty="0">
                <a:solidFill>
                  <a:srgbClr val="0070C0"/>
                </a:solidFill>
                <a:latin typeface="Trebuchet MS"/>
              </a:rPr>
              <a:t>Új munkaterület36</a:t>
            </a:r>
            <a:endParaRPr lang="hu-HU" dirty="0">
              <a:solidFill>
                <a:srgbClr val="0070C0"/>
              </a:solidFill>
            </a:endParaRPr>
          </a:p>
          <a:p>
            <a:pPr algn="r">
              <a:lnSpc>
                <a:spcPct val="80000"/>
              </a:lnSpc>
            </a:pPr>
            <a:r>
              <a:rPr lang="hu-HU" b="1" dirty="0">
                <a:solidFill>
                  <a:srgbClr val="0070C0"/>
                </a:solidFill>
                <a:latin typeface="Trebuchet MS"/>
              </a:rPr>
              <a:t>Jelzálog érvényesítése30</a:t>
            </a:r>
            <a:endParaRPr lang="hu-HU" dirty="0">
              <a:solidFill>
                <a:srgbClr val="0070C0"/>
              </a:solidFill>
            </a:endParaRPr>
          </a:p>
          <a:p>
            <a:pPr algn="r">
              <a:lnSpc>
                <a:spcPct val="80000"/>
              </a:lnSpc>
            </a:pPr>
            <a:r>
              <a:rPr lang="hu-HU" b="1" dirty="0">
                <a:solidFill>
                  <a:srgbClr val="0070C0"/>
                </a:solidFill>
                <a:latin typeface="Trebuchet MS"/>
              </a:rPr>
              <a:t>Új beosztás a </a:t>
            </a:r>
            <a:r>
              <a:rPr lang="hu-HU" b="1" dirty="0" smtClean="0">
                <a:solidFill>
                  <a:srgbClr val="0070C0"/>
                </a:solidFill>
                <a:latin typeface="Trebuchet MS"/>
              </a:rPr>
              <a:t>29</a:t>
            </a:r>
            <a:endParaRPr lang="hu-HU" dirty="0">
              <a:solidFill>
                <a:srgbClr val="0070C0"/>
              </a:solidFill>
            </a:endParaRPr>
          </a:p>
          <a:p>
            <a:pPr algn="r">
              <a:lnSpc>
                <a:spcPct val="80000"/>
              </a:lnSpc>
            </a:pPr>
            <a:r>
              <a:rPr lang="hu-HU" b="1" dirty="0">
                <a:solidFill>
                  <a:srgbClr val="0070C0"/>
                </a:solidFill>
                <a:latin typeface="Trebuchet MS"/>
              </a:rPr>
              <a:t>Gyermek elköltözése </a:t>
            </a:r>
            <a:r>
              <a:rPr lang="hu-HU" b="1" dirty="0" smtClean="0">
                <a:solidFill>
                  <a:srgbClr val="0070C0"/>
                </a:solidFill>
                <a:latin typeface="Trebuchet MS"/>
              </a:rPr>
              <a:t>29</a:t>
            </a:r>
            <a:endParaRPr lang="hu-HU" dirty="0">
              <a:solidFill>
                <a:srgbClr val="0070C0"/>
              </a:solidFill>
            </a:endParaRPr>
          </a:p>
          <a:p>
            <a:pPr algn="r">
              <a:lnSpc>
                <a:spcPct val="80000"/>
              </a:lnSpc>
            </a:pPr>
            <a:r>
              <a:rPr lang="hu-HU" b="1" dirty="0">
                <a:solidFill>
                  <a:srgbClr val="0070C0"/>
                </a:solidFill>
                <a:latin typeface="Trebuchet MS"/>
              </a:rPr>
              <a:t>Probléma az anyóssal25</a:t>
            </a:r>
            <a:endParaRPr lang="hu-HU" dirty="0">
              <a:solidFill>
                <a:srgbClr val="0070C0"/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0"/>
            <a:ext cx="2339753" cy="24222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>
                <p:childTnLst>
                  <p:par>
                    <p:cTn id="3"/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CustomShape 1"/>
          <p:cNvSpPr/>
          <p:nvPr/>
        </p:nvSpPr>
        <p:spPr>
          <a:xfrm>
            <a:off x="457200" y="274680"/>
            <a:ext cx="8225280" cy="1138680"/>
          </a:xfrm>
          <a:prstGeom prst="rect">
            <a:avLst/>
          </a:prstGeom>
        </p:spPr>
      </p:sp>
      <p:sp>
        <p:nvSpPr>
          <p:cNvPr id="129" name="CustomShape 2"/>
          <p:cNvSpPr/>
          <p:nvPr/>
        </p:nvSpPr>
        <p:spPr>
          <a:xfrm>
            <a:off x="457200" y="1600200"/>
            <a:ext cx="8225280" cy="3912840"/>
          </a:xfrm>
          <a:prstGeom prst="rect">
            <a:avLst/>
          </a:prstGeom>
        </p:spPr>
      </p:sp>
      <p:pic>
        <p:nvPicPr>
          <p:cNvPr id="130" name="Picture 4"/>
          <p:cNvPicPr/>
          <p:nvPr/>
        </p:nvPicPr>
        <p:blipFill>
          <a:blip r:embed="rId2"/>
          <a:stretch>
            <a:fillRect/>
          </a:stretch>
        </p:blipFill>
        <p:spPr>
          <a:xfrm>
            <a:off x="-1188640" y="-792255"/>
            <a:ext cx="11953328" cy="787475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>
                <p:childTnLst>
                  <p:par>
                    <p:cTn id="3"/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CustomShape 1"/>
          <p:cNvSpPr/>
          <p:nvPr/>
        </p:nvSpPr>
        <p:spPr>
          <a:xfrm>
            <a:off x="457200" y="274680"/>
            <a:ext cx="8225280" cy="1138680"/>
          </a:xfrm>
          <a:prstGeom prst="rect">
            <a:avLst/>
          </a:prstGeom>
        </p:spPr>
      </p:sp>
      <p:sp>
        <p:nvSpPr>
          <p:cNvPr id="132" name="CustomShape 2"/>
          <p:cNvSpPr/>
          <p:nvPr/>
        </p:nvSpPr>
        <p:spPr>
          <a:xfrm>
            <a:off x="457200" y="620688"/>
            <a:ext cx="8686800" cy="5400600"/>
          </a:xfrm>
          <a:prstGeom prst="rect">
            <a:avLst/>
          </a:prstGeom>
        </p:spPr>
        <p:txBody>
          <a:bodyPr lIns="90000" tIns="45000" rIns="90000" bIns="45000"/>
          <a:lstStyle/>
          <a:p>
            <a:pPr>
              <a:lnSpc>
                <a:spcPct val="90000"/>
              </a:lnSpc>
            </a:pPr>
            <a:r>
              <a:rPr lang="hu-HU" sz="8000" b="1" dirty="0" smtClean="0">
                <a:solidFill>
                  <a:srgbClr val="FF0000"/>
                </a:solidFill>
                <a:latin typeface="Playbill" panose="040506030A0602020202" pitchFamily="82" charset="0"/>
                <a:ea typeface="DejaVu Sans"/>
              </a:rPr>
              <a:t>    REAKCIÓINK</a:t>
            </a:r>
            <a:endParaRPr sz="8000" dirty="0">
              <a:solidFill>
                <a:srgbClr val="FF0000"/>
              </a:solidFill>
              <a:latin typeface="Playbill" panose="040506030A0602020202" pitchFamily="82" charset="0"/>
            </a:endParaRPr>
          </a:p>
          <a:p>
            <a:pPr>
              <a:lnSpc>
                <a:spcPct val="90000"/>
              </a:lnSpc>
            </a:pPr>
            <a:endParaRPr dirty="0"/>
          </a:p>
          <a:p>
            <a:pPr>
              <a:lnSpc>
                <a:spcPct val="90000"/>
              </a:lnSpc>
            </a:pPr>
            <a:endParaRPr lang="hu-HU" sz="1900" b="1" u="sng" dirty="0" smtClean="0">
              <a:solidFill>
                <a:srgbClr val="000099"/>
              </a:solidFill>
              <a:latin typeface="Trebuchet MS"/>
              <a:ea typeface="DejaVu Sans"/>
            </a:endParaRPr>
          </a:p>
          <a:p>
            <a:pPr>
              <a:lnSpc>
                <a:spcPct val="90000"/>
              </a:lnSpc>
            </a:pPr>
            <a:r>
              <a:rPr lang="hu-HU" sz="1900" b="1" u="sng" dirty="0" smtClean="0">
                <a:solidFill>
                  <a:srgbClr val="000099"/>
                </a:solidFill>
                <a:latin typeface="Trebuchet MS"/>
                <a:ea typeface="DejaVu Sans"/>
              </a:rPr>
              <a:t>Depresszió</a:t>
            </a:r>
            <a:r>
              <a:rPr lang="hu-HU" sz="1900" b="1" dirty="0" smtClean="0">
                <a:solidFill>
                  <a:srgbClr val="000099"/>
                </a:solidFill>
                <a:latin typeface="Trebuchet MS"/>
                <a:ea typeface="DejaVu Sans"/>
              </a:rPr>
              <a:t> </a:t>
            </a:r>
            <a:r>
              <a:rPr lang="hu-HU" sz="1900" dirty="0">
                <a:solidFill>
                  <a:srgbClr val="000099"/>
                </a:solidFill>
                <a:latin typeface="Trebuchet MS"/>
                <a:ea typeface="DejaVu Sans"/>
              </a:rPr>
              <a:t>fásultság, passzivitás, megküzdés </a:t>
            </a:r>
            <a:r>
              <a:rPr lang="hu-HU" sz="1900" dirty="0" smtClean="0">
                <a:solidFill>
                  <a:srgbClr val="000099"/>
                </a:solidFill>
                <a:latin typeface="Trebuchet MS"/>
                <a:ea typeface="DejaVu Sans"/>
              </a:rPr>
              <a:t>hiánya</a:t>
            </a:r>
          </a:p>
          <a:p>
            <a:pPr>
              <a:lnSpc>
                <a:spcPct val="90000"/>
              </a:lnSpc>
            </a:pPr>
            <a:endParaRPr dirty="0"/>
          </a:p>
          <a:p>
            <a:pPr>
              <a:lnSpc>
                <a:spcPct val="90000"/>
              </a:lnSpc>
            </a:pPr>
            <a:r>
              <a:rPr lang="hu-HU" sz="1900" b="1" u="sng" dirty="0">
                <a:solidFill>
                  <a:srgbClr val="000099"/>
                </a:solidFill>
                <a:latin typeface="Trebuchet MS"/>
                <a:ea typeface="DejaVu Sans"/>
              </a:rPr>
              <a:t>Szorongás</a:t>
            </a:r>
            <a:r>
              <a:rPr lang="hu-HU" sz="1900" b="1" dirty="0">
                <a:solidFill>
                  <a:srgbClr val="000099"/>
                </a:solidFill>
                <a:latin typeface="Trebuchet MS"/>
                <a:ea typeface="DejaVu Sans"/>
              </a:rPr>
              <a:t> </a:t>
            </a:r>
            <a:r>
              <a:rPr lang="hu-HU" sz="1900" dirty="0">
                <a:solidFill>
                  <a:srgbClr val="000099"/>
                </a:solidFill>
                <a:latin typeface="Trebuchet MS"/>
                <a:ea typeface="DejaVu Sans"/>
              </a:rPr>
              <a:t>abnormális aggódás, </a:t>
            </a:r>
            <a:r>
              <a:rPr lang="hu-HU" sz="1900" dirty="0" smtClean="0">
                <a:solidFill>
                  <a:srgbClr val="000099"/>
                </a:solidFill>
                <a:latin typeface="Trebuchet MS"/>
                <a:ea typeface="DejaVu Sans"/>
              </a:rPr>
              <a:t>félelem</a:t>
            </a:r>
          </a:p>
          <a:p>
            <a:pPr>
              <a:lnSpc>
                <a:spcPct val="90000"/>
              </a:lnSpc>
            </a:pPr>
            <a:endParaRPr dirty="0"/>
          </a:p>
          <a:p>
            <a:pPr>
              <a:lnSpc>
                <a:spcPct val="90000"/>
              </a:lnSpc>
            </a:pPr>
            <a:r>
              <a:rPr lang="hu-HU" sz="1900" b="1" u="sng" dirty="0">
                <a:solidFill>
                  <a:srgbClr val="000099"/>
                </a:solidFill>
                <a:latin typeface="Trebuchet MS"/>
                <a:ea typeface="DejaVu Sans"/>
              </a:rPr>
              <a:t>Munkahelyi elégedetlenség</a:t>
            </a:r>
            <a:r>
              <a:rPr lang="hu-HU" sz="1900" u="sng" dirty="0">
                <a:solidFill>
                  <a:srgbClr val="000099"/>
                </a:solidFill>
                <a:latin typeface="Trebuchet MS"/>
                <a:ea typeface="DejaVu Sans"/>
              </a:rPr>
              <a:t> </a:t>
            </a:r>
            <a:r>
              <a:rPr lang="hu-HU" sz="1900" dirty="0">
                <a:solidFill>
                  <a:srgbClr val="000099"/>
                </a:solidFill>
                <a:latin typeface="Trebuchet MS"/>
                <a:ea typeface="DejaVu Sans"/>
              </a:rPr>
              <a:t>önmegvalósítás </a:t>
            </a:r>
            <a:r>
              <a:rPr lang="hu-HU" sz="1900" dirty="0" smtClean="0">
                <a:solidFill>
                  <a:srgbClr val="000099"/>
                </a:solidFill>
                <a:latin typeface="Trebuchet MS"/>
                <a:ea typeface="DejaVu Sans"/>
              </a:rPr>
              <a:t>hiánya</a:t>
            </a:r>
          </a:p>
          <a:p>
            <a:pPr>
              <a:lnSpc>
                <a:spcPct val="90000"/>
              </a:lnSpc>
            </a:pPr>
            <a:endParaRPr dirty="0"/>
          </a:p>
          <a:p>
            <a:pPr>
              <a:lnSpc>
                <a:spcPct val="90000"/>
              </a:lnSpc>
            </a:pPr>
            <a:r>
              <a:rPr lang="hu-HU" sz="1900" b="1" u="sng" dirty="0">
                <a:solidFill>
                  <a:srgbClr val="000099"/>
                </a:solidFill>
                <a:latin typeface="Trebuchet MS"/>
                <a:ea typeface="DejaVu Sans"/>
              </a:rPr>
              <a:t>Teljesítménykárosodás</a:t>
            </a:r>
            <a:r>
              <a:rPr lang="hu-HU" sz="1900" dirty="0">
                <a:solidFill>
                  <a:srgbClr val="000099"/>
                </a:solidFill>
                <a:latin typeface="Trebuchet MS"/>
                <a:ea typeface="DejaVu Sans"/>
              </a:rPr>
              <a:t> </a:t>
            </a:r>
            <a:r>
              <a:rPr lang="hu-HU" sz="1900" dirty="0" smtClean="0">
                <a:solidFill>
                  <a:srgbClr val="000099"/>
                </a:solidFill>
                <a:latin typeface="Trebuchet MS"/>
              </a:rPr>
              <a:t>felindultság</a:t>
            </a:r>
            <a:r>
              <a:rPr lang="hu-HU" sz="1900" dirty="0">
                <a:solidFill>
                  <a:srgbClr val="000099"/>
                </a:solidFill>
                <a:latin typeface="Trebuchet MS"/>
              </a:rPr>
              <a:t>, </a:t>
            </a:r>
            <a:r>
              <a:rPr lang="hu-HU" sz="1900" dirty="0" smtClean="0">
                <a:solidFill>
                  <a:srgbClr val="000099"/>
                </a:solidFill>
                <a:latin typeface="Trebuchet MS"/>
              </a:rPr>
              <a:t>agresszió, menekülés </a:t>
            </a:r>
            <a:r>
              <a:rPr lang="hu-HU" sz="1900" dirty="0">
                <a:solidFill>
                  <a:srgbClr val="000099"/>
                </a:solidFill>
                <a:latin typeface="Trebuchet MS"/>
              </a:rPr>
              <a:t>a munkából </a:t>
            </a:r>
          </a:p>
          <a:p>
            <a:pPr>
              <a:lnSpc>
                <a:spcPct val="90000"/>
              </a:lnSpc>
            </a:pPr>
            <a:endParaRPr dirty="0"/>
          </a:p>
          <a:p>
            <a:pPr>
              <a:lnSpc>
                <a:spcPct val="90000"/>
              </a:lnSpc>
            </a:pPr>
            <a:r>
              <a:rPr lang="hu-HU" sz="1900" b="1" u="sng" dirty="0">
                <a:solidFill>
                  <a:srgbClr val="000099"/>
                </a:solidFill>
                <a:latin typeface="Trebuchet MS"/>
                <a:ea typeface="DejaVu Sans"/>
              </a:rPr>
              <a:t>Függőség</a:t>
            </a:r>
            <a:r>
              <a:rPr lang="hu-HU" sz="1900" dirty="0">
                <a:solidFill>
                  <a:srgbClr val="000099"/>
                </a:solidFill>
                <a:latin typeface="Trebuchet MS"/>
                <a:ea typeface="DejaVu Sans"/>
              </a:rPr>
              <a:t>  dohányzás, alkohol, drog, </a:t>
            </a:r>
            <a:r>
              <a:rPr lang="hu-HU" sz="1900" dirty="0" smtClean="0">
                <a:solidFill>
                  <a:srgbClr val="000099"/>
                </a:solidFill>
                <a:latin typeface="Trebuchet MS"/>
                <a:ea typeface="DejaVu Sans"/>
              </a:rPr>
              <a:t>bulimia, pornográfia, szerencsejáték</a:t>
            </a:r>
          </a:p>
          <a:p>
            <a:pPr>
              <a:lnSpc>
                <a:spcPct val="90000"/>
              </a:lnSpc>
            </a:pPr>
            <a:endParaRPr lang="hu-HU" sz="1900" dirty="0" smtClean="0">
              <a:solidFill>
                <a:srgbClr val="000099"/>
              </a:solidFill>
              <a:latin typeface="Trebuchet MS"/>
              <a:ea typeface="DejaVu Sans"/>
            </a:endParaRPr>
          </a:p>
          <a:p>
            <a:pPr>
              <a:lnSpc>
                <a:spcPct val="90000"/>
              </a:lnSpc>
            </a:pPr>
            <a:endParaRPr lang="hu-HU" sz="1900" dirty="0">
              <a:solidFill>
                <a:srgbClr val="000099"/>
              </a:solidFill>
              <a:latin typeface="Trebuchet MS"/>
              <a:ea typeface="DejaVu Sans"/>
            </a:endParaRPr>
          </a:p>
          <a:p>
            <a:pPr>
              <a:lnSpc>
                <a:spcPct val="90000"/>
              </a:lnSpc>
            </a:pPr>
            <a:endParaRPr lang="hu-HU" sz="1900" dirty="0" smtClean="0">
              <a:solidFill>
                <a:srgbClr val="000099"/>
              </a:solidFill>
              <a:latin typeface="Trebuchet MS"/>
              <a:ea typeface="DejaVu Sans"/>
            </a:endParaRPr>
          </a:p>
          <a:p>
            <a:pPr>
              <a:lnSpc>
                <a:spcPct val="90000"/>
              </a:lnSpc>
            </a:pPr>
            <a:endParaRPr sz="2000" b="1" i="1" dirty="0"/>
          </a:p>
          <a:p>
            <a:pPr>
              <a:lnSpc>
                <a:spcPct val="90000"/>
              </a:lnSpc>
            </a:pPr>
            <a:r>
              <a:rPr lang="hu-HU" sz="2000" b="1" i="1" dirty="0" err="1" smtClean="0">
                <a:latin typeface="Trebuchet MS"/>
                <a:ea typeface="DejaVu Sans"/>
              </a:rPr>
              <a:t>szimpatikotónia</a:t>
            </a:r>
            <a:r>
              <a:rPr lang="hu-HU" sz="2000" b="1" i="1" dirty="0" smtClean="0">
                <a:latin typeface="Trebuchet MS"/>
                <a:ea typeface="DejaVu Sans"/>
              </a:rPr>
              <a:t>   </a:t>
            </a:r>
            <a:r>
              <a:rPr lang="hu-HU" sz="2000" b="1" i="1" dirty="0" err="1" smtClean="0">
                <a:latin typeface="Trebuchet MS"/>
                <a:ea typeface="DejaVu Sans"/>
              </a:rPr>
              <a:t>immunszuppresszió</a:t>
            </a:r>
            <a:r>
              <a:rPr lang="hu-HU" sz="2000" b="1" i="1" dirty="0" smtClean="0">
                <a:latin typeface="Trebuchet MS"/>
                <a:ea typeface="DejaVu Sans"/>
              </a:rPr>
              <a:t>    pszichoszomatikus </a:t>
            </a:r>
            <a:r>
              <a:rPr lang="hu-HU" sz="2000" b="1" i="1" dirty="0">
                <a:latin typeface="Trebuchet MS"/>
                <a:ea typeface="DejaVu Sans"/>
              </a:rPr>
              <a:t>betegségek</a:t>
            </a:r>
            <a:endParaRPr sz="2000" b="1" i="1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304" y="1"/>
            <a:ext cx="1691680" cy="2348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>
                <p:childTnLst>
                  <p:par>
                    <p:cTn id="3"/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CustomShape 1"/>
          <p:cNvSpPr/>
          <p:nvPr/>
        </p:nvSpPr>
        <p:spPr>
          <a:xfrm>
            <a:off x="457200" y="274680"/>
            <a:ext cx="8225280" cy="1138680"/>
          </a:xfrm>
          <a:prstGeom prst="rect">
            <a:avLst/>
          </a:prstGeom>
        </p:spPr>
      </p:sp>
      <p:sp>
        <p:nvSpPr>
          <p:cNvPr id="134" name="CustomShape 2"/>
          <p:cNvSpPr/>
          <p:nvPr/>
        </p:nvSpPr>
        <p:spPr>
          <a:xfrm>
            <a:off x="457200" y="-819472"/>
            <a:ext cx="8795320" cy="6768752"/>
          </a:xfrm>
          <a:prstGeom prst="rect">
            <a:avLst/>
          </a:prstGeom>
        </p:spPr>
        <p:txBody>
          <a:bodyPr lIns="90000" tIns="45000" rIns="90000" bIns="45000"/>
          <a:lstStyle/>
          <a:p>
            <a:endParaRPr lang="hu-HU" sz="8000" b="1" dirty="0" smtClean="0">
              <a:solidFill>
                <a:srgbClr val="FF0000"/>
              </a:solidFill>
              <a:latin typeface="Playbill" panose="040506030A0602020202" pitchFamily="82" charset="0"/>
              <a:ea typeface="DejaVu Sans"/>
            </a:endParaRPr>
          </a:p>
          <a:p>
            <a:r>
              <a:rPr lang="hu-HU" sz="8000" b="1" dirty="0" smtClean="0">
                <a:solidFill>
                  <a:srgbClr val="FF0000"/>
                </a:solidFill>
                <a:latin typeface="Playbill" panose="040506030A0602020202" pitchFamily="82" charset="0"/>
                <a:ea typeface="DejaVu Sans"/>
              </a:rPr>
              <a:t>  COPING</a:t>
            </a:r>
          </a:p>
          <a:p>
            <a:pPr>
              <a:buFont typeface="Arial"/>
              <a:buChar char="•"/>
            </a:pPr>
            <a:endParaRPr lang="hu-HU" sz="1000" b="1" dirty="0" smtClean="0">
              <a:solidFill>
                <a:srgbClr val="000099"/>
              </a:solidFill>
              <a:latin typeface="Trebuchet MS"/>
              <a:ea typeface="DejaVu Sans"/>
            </a:endParaRPr>
          </a:p>
          <a:p>
            <a:pPr>
              <a:buFont typeface="Arial"/>
              <a:buChar char="•"/>
            </a:pPr>
            <a:endParaRPr lang="hu-HU" sz="1000" b="1" dirty="0">
              <a:solidFill>
                <a:srgbClr val="000099"/>
              </a:solidFill>
              <a:latin typeface="Trebuchet MS"/>
              <a:ea typeface="DejaVu Sans"/>
            </a:endParaRPr>
          </a:p>
          <a:p>
            <a:pPr>
              <a:buFont typeface="Arial"/>
              <a:buChar char="•"/>
            </a:pPr>
            <a:endParaRPr lang="hu-HU" sz="1000" b="1" dirty="0" smtClean="0">
              <a:solidFill>
                <a:srgbClr val="000099"/>
              </a:solidFill>
              <a:latin typeface="Trebuchet MS"/>
              <a:ea typeface="DejaVu Sans"/>
            </a:endParaRPr>
          </a:p>
          <a:p>
            <a:pPr>
              <a:buFont typeface="Arial"/>
              <a:buChar char="•"/>
            </a:pPr>
            <a:endParaRPr lang="hu-HU" sz="1000" b="1" dirty="0">
              <a:solidFill>
                <a:srgbClr val="000099"/>
              </a:solidFill>
              <a:latin typeface="Trebuchet MS"/>
              <a:ea typeface="DejaVu Sans"/>
            </a:endParaRPr>
          </a:p>
          <a:p>
            <a:pPr>
              <a:buFont typeface="Arial"/>
              <a:buChar char="•"/>
            </a:pPr>
            <a:endParaRPr lang="hu-HU" sz="1000" b="1" dirty="0" smtClean="0">
              <a:solidFill>
                <a:srgbClr val="000099"/>
              </a:solidFill>
              <a:latin typeface="Trebuchet MS"/>
              <a:ea typeface="DejaVu Sans"/>
            </a:endParaRPr>
          </a:p>
          <a:p>
            <a:pPr>
              <a:buFont typeface="Arial"/>
              <a:buChar char="•"/>
            </a:pPr>
            <a:endParaRPr lang="hu-HU" sz="800" b="1" dirty="0" smtClean="0">
              <a:solidFill>
                <a:srgbClr val="000099"/>
              </a:solidFill>
              <a:latin typeface="Trebuchet MS"/>
              <a:ea typeface="DejaVu Sans"/>
            </a:endParaRPr>
          </a:p>
          <a:p>
            <a:pPr>
              <a:buFont typeface="Arial"/>
              <a:buChar char="•"/>
            </a:pPr>
            <a:endParaRPr lang="hu-HU" sz="800" b="1" dirty="0">
              <a:solidFill>
                <a:srgbClr val="000099"/>
              </a:solidFill>
              <a:latin typeface="Trebuchet MS"/>
              <a:ea typeface="DejaVu Sans"/>
            </a:endParaRPr>
          </a:p>
          <a:p>
            <a:pPr>
              <a:buFont typeface="Arial"/>
              <a:buChar char="•"/>
            </a:pPr>
            <a:r>
              <a:rPr lang="hu-HU" sz="3200" b="1" dirty="0" smtClean="0">
                <a:solidFill>
                  <a:srgbClr val="000099"/>
                </a:solidFill>
                <a:latin typeface="Trebuchet MS"/>
                <a:ea typeface="DejaVu Sans"/>
              </a:rPr>
              <a:t>1</a:t>
            </a:r>
            <a:r>
              <a:rPr lang="hu-HU" sz="3200" b="1" dirty="0">
                <a:solidFill>
                  <a:srgbClr val="000099"/>
                </a:solidFill>
                <a:latin typeface="Trebuchet MS"/>
                <a:ea typeface="DejaVu Sans"/>
              </a:rPr>
              <a:t>. Kognitív értékelés:</a:t>
            </a:r>
            <a:r>
              <a:rPr lang="hu-HU" sz="3000" dirty="0">
                <a:solidFill>
                  <a:srgbClr val="000099"/>
                </a:solidFill>
                <a:latin typeface="Trebuchet MS"/>
                <a:ea typeface="DejaVu Sans"/>
              </a:rPr>
              <a:t> 	 </a:t>
            </a:r>
            <a:r>
              <a:rPr lang="hu-HU" sz="3000" dirty="0" smtClean="0">
                <a:solidFill>
                  <a:srgbClr val="000099"/>
                </a:solidFill>
                <a:latin typeface="Trebuchet MS"/>
                <a:ea typeface="DejaVu Sans"/>
              </a:rPr>
              <a:t>    </a:t>
            </a:r>
            <a:r>
              <a:rPr lang="hu-HU" sz="3000" i="1" dirty="0" smtClean="0">
                <a:solidFill>
                  <a:srgbClr val="002060"/>
                </a:solidFill>
                <a:latin typeface="Trebuchet MS"/>
                <a:ea typeface="DejaVu Sans"/>
              </a:rPr>
              <a:t>Bajban </a:t>
            </a:r>
            <a:r>
              <a:rPr lang="hu-HU" sz="3000" i="1" dirty="0">
                <a:solidFill>
                  <a:srgbClr val="002060"/>
                </a:solidFill>
                <a:latin typeface="Trebuchet MS"/>
                <a:ea typeface="DejaVu Sans"/>
              </a:rPr>
              <a:t>vagyok-e</a:t>
            </a:r>
            <a:r>
              <a:rPr lang="hu-HU" sz="3000" i="1" dirty="0" smtClean="0">
                <a:solidFill>
                  <a:srgbClr val="002060"/>
                </a:solidFill>
                <a:latin typeface="Trebuchet MS"/>
                <a:ea typeface="DejaVu Sans"/>
              </a:rPr>
              <a:t>?  </a:t>
            </a:r>
            <a:endParaRPr i="1" dirty="0">
              <a:solidFill>
                <a:srgbClr val="002060"/>
              </a:solidFill>
            </a:endParaRPr>
          </a:p>
          <a:p>
            <a:pPr>
              <a:buFont typeface="Arial"/>
              <a:buChar char="•"/>
            </a:pPr>
            <a:r>
              <a:rPr lang="hu-HU" sz="3200" b="1" dirty="0">
                <a:solidFill>
                  <a:srgbClr val="000099"/>
                </a:solidFill>
                <a:latin typeface="Trebuchet MS"/>
                <a:ea typeface="DejaVu Sans"/>
              </a:rPr>
              <a:t>2. Másodlagos értékelés:</a:t>
            </a:r>
            <a:r>
              <a:rPr lang="hu-HU" sz="3000" dirty="0">
                <a:solidFill>
                  <a:srgbClr val="000099"/>
                </a:solidFill>
                <a:latin typeface="Trebuchet MS"/>
                <a:ea typeface="DejaVu Sans"/>
              </a:rPr>
              <a:t> </a:t>
            </a:r>
            <a:r>
              <a:rPr lang="hu-HU" sz="3000" dirty="0" smtClean="0">
                <a:solidFill>
                  <a:srgbClr val="000099"/>
                </a:solidFill>
                <a:latin typeface="Trebuchet MS"/>
                <a:ea typeface="DejaVu Sans"/>
              </a:rPr>
              <a:t>  </a:t>
            </a:r>
            <a:r>
              <a:rPr lang="hu-HU" sz="3000" i="1" dirty="0" smtClean="0">
                <a:solidFill>
                  <a:srgbClr val="002060"/>
                </a:solidFill>
                <a:latin typeface="Trebuchet MS"/>
                <a:ea typeface="DejaVu Sans"/>
              </a:rPr>
              <a:t>Milyen </a:t>
            </a:r>
            <a:r>
              <a:rPr lang="hu-HU" sz="3000" i="1" dirty="0">
                <a:solidFill>
                  <a:srgbClr val="002060"/>
                </a:solidFill>
                <a:latin typeface="Trebuchet MS"/>
                <a:ea typeface="DejaVu Sans"/>
              </a:rPr>
              <a:t>forrásokat </a:t>
            </a:r>
            <a:r>
              <a:rPr lang="hu-HU" sz="3000" i="1" dirty="0" smtClean="0">
                <a:solidFill>
                  <a:srgbClr val="002060"/>
                </a:solidFill>
                <a:latin typeface="Trebuchet MS"/>
                <a:ea typeface="DejaVu Sans"/>
              </a:rPr>
              <a:t>					     tudok </a:t>
            </a:r>
            <a:r>
              <a:rPr lang="hu-HU" sz="3000" i="1" dirty="0">
                <a:solidFill>
                  <a:srgbClr val="002060"/>
                </a:solidFill>
                <a:latin typeface="Trebuchet MS"/>
                <a:ea typeface="DejaVu Sans"/>
              </a:rPr>
              <a:t>mozgósítani</a:t>
            </a:r>
            <a:r>
              <a:rPr lang="hu-HU" sz="3000" i="1" dirty="0" smtClean="0">
                <a:solidFill>
                  <a:srgbClr val="002060"/>
                </a:solidFill>
                <a:latin typeface="Trebuchet MS"/>
                <a:ea typeface="DejaVu Sans"/>
              </a:rPr>
              <a:t>?</a:t>
            </a:r>
          </a:p>
          <a:p>
            <a:pPr>
              <a:buFont typeface="Arial"/>
              <a:buChar char="•"/>
            </a:pPr>
            <a:endParaRPr i="1" dirty="0">
              <a:solidFill>
                <a:srgbClr val="002060"/>
              </a:solidFill>
            </a:endParaRPr>
          </a:p>
          <a:p>
            <a:pPr>
              <a:buFont typeface="Arial"/>
              <a:buChar char="•"/>
            </a:pPr>
            <a:r>
              <a:rPr lang="hu-HU" sz="3200" b="1" dirty="0">
                <a:solidFill>
                  <a:srgbClr val="FF0000"/>
                </a:solidFill>
                <a:latin typeface="Trebuchet MS"/>
                <a:ea typeface="DejaVu Sans"/>
              </a:rPr>
              <a:t>3. Megküzdési stratégia</a:t>
            </a:r>
            <a:r>
              <a:rPr lang="hu-HU" sz="3200" b="1" dirty="0" smtClean="0">
                <a:solidFill>
                  <a:srgbClr val="FF0000"/>
                </a:solidFill>
                <a:latin typeface="Trebuchet MS"/>
                <a:ea typeface="DejaVu Sans"/>
              </a:rPr>
              <a:t>:</a:t>
            </a:r>
          </a:p>
          <a:p>
            <a:pPr>
              <a:buFont typeface="Arial"/>
              <a:buChar char="•"/>
            </a:pPr>
            <a:endParaRPr dirty="0"/>
          </a:p>
          <a:p>
            <a:r>
              <a:rPr lang="hu-HU" sz="2200" b="1" dirty="0">
                <a:solidFill>
                  <a:srgbClr val="FF0000"/>
                </a:solidFill>
                <a:latin typeface="Trebuchet MS"/>
                <a:ea typeface="DejaVu Sans"/>
              </a:rPr>
              <a:t>problémaközpontú</a:t>
            </a:r>
            <a:r>
              <a:rPr lang="hu-HU" sz="1900" dirty="0">
                <a:solidFill>
                  <a:srgbClr val="000099"/>
                </a:solidFill>
                <a:latin typeface="Trebuchet MS"/>
                <a:ea typeface="DejaVu Sans"/>
              </a:rPr>
              <a:t> </a:t>
            </a:r>
            <a:r>
              <a:rPr lang="hu-HU" sz="1900" dirty="0" smtClean="0">
                <a:solidFill>
                  <a:srgbClr val="000099"/>
                </a:solidFill>
                <a:latin typeface="Trebuchet MS"/>
                <a:ea typeface="DejaVu Sans"/>
              </a:rPr>
              <a:t>elemzés, </a:t>
            </a:r>
            <a:r>
              <a:rPr lang="hu-HU" sz="1900" b="1" u="sng" dirty="0" smtClean="0">
                <a:solidFill>
                  <a:srgbClr val="000099"/>
                </a:solidFill>
                <a:latin typeface="Trebuchet MS"/>
                <a:ea typeface="DejaVu Sans"/>
              </a:rPr>
              <a:t>tárgyalás</a:t>
            </a:r>
            <a:r>
              <a:rPr lang="hu-HU" sz="1900" dirty="0">
                <a:solidFill>
                  <a:srgbClr val="000099"/>
                </a:solidFill>
                <a:latin typeface="Trebuchet MS"/>
                <a:ea typeface="DejaVu Sans"/>
              </a:rPr>
              <a:t>, </a:t>
            </a:r>
            <a:r>
              <a:rPr lang="hu-HU" sz="1900" dirty="0" err="1" smtClean="0">
                <a:solidFill>
                  <a:srgbClr val="000099"/>
                </a:solidFill>
                <a:latin typeface="Trebuchet MS"/>
                <a:ea typeface="DejaVu Sans"/>
              </a:rPr>
              <a:t>alkamazkodás</a:t>
            </a:r>
            <a:r>
              <a:rPr lang="hu-HU" sz="1900" dirty="0" smtClean="0">
                <a:solidFill>
                  <a:srgbClr val="000099"/>
                </a:solidFill>
                <a:latin typeface="Trebuchet MS"/>
                <a:ea typeface="DejaVu Sans"/>
              </a:rPr>
              <a:t>, racionális cselekvés</a:t>
            </a:r>
          </a:p>
          <a:p>
            <a:r>
              <a:rPr lang="hu-HU" sz="2200" b="1" dirty="0" smtClean="0">
                <a:solidFill>
                  <a:srgbClr val="FF0000"/>
                </a:solidFill>
                <a:latin typeface="Trebuchet MS"/>
                <a:ea typeface="DejaVu Sans"/>
              </a:rPr>
              <a:t>érzelemközpontú</a:t>
            </a:r>
            <a:r>
              <a:rPr lang="hu-HU" sz="1900" dirty="0" smtClean="0">
                <a:solidFill>
                  <a:srgbClr val="000099"/>
                </a:solidFill>
                <a:latin typeface="Trebuchet MS"/>
                <a:ea typeface="DejaVu Sans"/>
              </a:rPr>
              <a:t>  visszahúzódás, </a:t>
            </a:r>
            <a:r>
              <a:rPr lang="hu-HU" sz="1900" b="1" u="sng" dirty="0" smtClean="0">
                <a:solidFill>
                  <a:srgbClr val="000099"/>
                </a:solidFill>
                <a:latin typeface="Trebuchet MS"/>
                <a:ea typeface="DejaVu Sans"/>
              </a:rPr>
              <a:t>elfojtás</a:t>
            </a:r>
            <a:r>
              <a:rPr lang="hu-HU" sz="1900" dirty="0" smtClean="0">
                <a:solidFill>
                  <a:srgbClr val="000099"/>
                </a:solidFill>
                <a:latin typeface="Trebuchet MS"/>
                <a:ea typeface="DejaVu Sans"/>
              </a:rPr>
              <a:t>, gyógyszerek, struccpolitika</a:t>
            </a:r>
            <a:endParaRPr lang="hu-HU" sz="1900" dirty="0">
              <a:solidFill>
                <a:srgbClr val="000099"/>
              </a:solidFill>
              <a:latin typeface="Trebuchet MS"/>
              <a:ea typeface="DejaVu Sans"/>
            </a:endParaRPr>
          </a:p>
          <a:p>
            <a:r>
              <a:rPr lang="hu-HU" sz="2200" b="1" dirty="0" smtClean="0">
                <a:solidFill>
                  <a:srgbClr val="FF0000"/>
                </a:solidFill>
                <a:latin typeface="Trebuchet MS"/>
              </a:rPr>
              <a:t>segítségorientált  </a:t>
            </a:r>
            <a:r>
              <a:rPr lang="hu-HU" sz="1900" dirty="0" smtClean="0">
                <a:solidFill>
                  <a:srgbClr val="000099"/>
                </a:solidFill>
                <a:latin typeface="Trebuchet MS"/>
                <a:ea typeface="DejaVu Sans"/>
              </a:rPr>
              <a:t>vallásos és más közösségekben társas </a:t>
            </a:r>
            <a:r>
              <a:rPr lang="hu-HU" sz="1900" b="1" u="sng" dirty="0" smtClean="0">
                <a:solidFill>
                  <a:srgbClr val="000099"/>
                </a:solidFill>
                <a:latin typeface="Trebuchet MS"/>
                <a:ea typeface="DejaVu Sans"/>
              </a:rPr>
              <a:t>támaszkeresés</a:t>
            </a:r>
            <a:endParaRPr b="1" u="sng" dirty="0"/>
          </a:p>
          <a:p>
            <a:endParaRPr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7" y="-112667"/>
            <a:ext cx="3856257" cy="23895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>
                <p:childTnLst>
                  <p:par>
                    <p:cTn id="3"/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CustomShape 1"/>
          <p:cNvSpPr/>
          <p:nvPr/>
        </p:nvSpPr>
        <p:spPr>
          <a:xfrm>
            <a:off x="432000" y="1484784"/>
            <a:ext cx="8021880" cy="1728192"/>
          </a:xfrm>
          <a:prstGeom prst="rect">
            <a:avLst/>
          </a:prstGeom>
        </p:spPr>
        <p:txBody>
          <a:bodyPr lIns="90000" tIns="45000" rIns="90000" bIns="45000" anchor="ctr"/>
          <a:lstStyle/>
          <a:p>
            <a:endParaRPr dirty="0"/>
          </a:p>
          <a:p>
            <a:endParaRPr dirty="0"/>
          </a:p>
          <a:p>
            <a:endParaRPr dirty="0"/>
          </a:p>
          <a:p>
            <a:endParaRPr dirty="0"/>
          </a:p>
          <a:p>
            <a:endParaRPr dirty="0"/>
          </a:p>
          <a:p>
            <a:r>
              <a:rPr lang="hu-HU" sz="8000" b="1" dirty="0">
                <a:solidFill>
                  <a:srgbClr val="FF0000"/>
                </a:solidFill>
                <a:latin typeface="Playbill"/>
                <a:ea typeface="DejaVu Sans"/>
              </a:rPr>
              <a:t> </a:t>
            </a:r>
            <a:endParaRPr dirty="0"/>
          </a:p>
          <a:p>
            <a:r>
              <a:rPr lang="hu-HU" sz="8000" b="1" dirty="0" smtClean="0">
                <a:solidFill>
                  <a:srgbClr val="FF0000"/>
                </a:solidFill>
                <a:latin typeface="Playbill"/>
                <a:ea typeface="DejaVu Sans"/>
              </a:rPr>
              <a:t> A STRESSZ</a:t>
            </a:r>
            <a:r>
              <a:rPr lang="hu-HU" sz="3200" b="1" dirty="0" smtClean="0">
                <a:solidFill>
                  <a:srgbClr val="000080"/>
                </a:solidFill>
                <a:latin typeface="Playbill"/>
                <a:ea typeface="DejaVu Sans"/>
              </a:rPr>
              <a:t>  </a:t>
            </a:r>
            <a:endParaRPr dirty="0"/>
          </a:p>
          <a:p>
            <a:endParaRPr dirty="0"/>
          </a:p>
          <a:p>
            <a:r>
              <a:rPr lang="hu-HU" sz="3200" b="1" dirty="0">
                <a:solidFill>
                  <a:srgbClr val="000080"/>
                </a:solidFill>
                <a:latin typeface="Playbill"/>
                <a:ea typeface="DejaVu Sans"/>
              </a:rPr>
              <a:t>  </a:t>
            </a:r>
            <a:endParaRPr dirty="0"/>
          </a:p>
          <a:p>
            <a:r>
              <a:rPr lang="hu-HU" sz="3200" b="1" dirty="0">
                <a:solidFill>
                  <a:srgbClr val="000000"/>
                </a:solidFill>
                <a:latin typeface="Playbill"/>
                <a:ea typeface="DejaVu Sans"/>
              </a:rPr>
              <a:t>  </a:t>
            </a:r>
            <a:endParaRPr lang="hu-HU" sz="3200" b="1" dirty="0" smtClean="0">
              <a:solidFill>
                <a:srgbClr val="000000"/>
              </a:solidFill>
              <a:latin typeface="Playbill"/>
              <a:ea typeface="DejaVu Sans"/>
            </a:endParaRPr>
          </a:p>
          <a:p>
            <a:endParaRPr lang="hu-HU" sz="3200" b="1" dirty="0">
              <a:solidFill>
                <a:srgbClr val="000000"/>
              </a:solidFill>
              <a:latin typeface="Playbill"/>
              <a:ea typeface="DejaVu Sans"/>
            </a:endParaRPr>
          </a:p>
          <a:p>
            <a:endParaRPr lang="hu-HU" sz="3200" b="1" dirty="0" smtClean="0">
              <a:solidFill>
                <a:srgbClr val="000000"/>
              </a:solidFill>
              <a:latin typeface="Playbill"/>
              <a:ea typeface="DejaVu Sans"/>
            </a:endParaRPr>
          </a:p>
          <a:p>
            <a:endParaRPr lang="hu-HU" sz="3200" b="1" dirty="0" smtClean="0">
              <a:solidFill>
                <a:srgbClr val="000000"/>
              </a:solidFill>
              <a:latin typeface="Playbill"/>
              <a:ea typeface="DejaVu Sans"/>
            </a:endParaRPr>
          </a:p>
          <a:p>
            <a:endParaRPr lang="hu-HU" sz="3200" b="1" dirty="0">
              <a:solidFill>
                <a:srgbClr val="000000"/>
              </a:solidFill>
              <a:latin typeface="Playbill"/>
              <a:ea typeface="DejaVu Sans"/>
            </a:endParaRPr>
          </a:p>
          <a:p>
            <a:pPr algn="r"/>
            <a:endParaRPr lang="hu-HU" sz="3200" b="1" dirty="0" smtClean="0">
              <a:solidFill>
                <a:srgbClr val="000000"/>
              </a:solidFill>
              <a:latin typeface="Playbill"/>
              <a:ea typeface="DejaVu Sans"/>
            </a:endParaRPr>
          </a:p>
          <a:p>
            <a:r>
              <a:rPr lang="hu-HU" sz="3200" b="1" dirty="0" smtClean="0">
                <a:solidFill>
                  <a:srgbClr val="000000"/>
                </a:solidFill>
                <a:latin typeface="Playbill"/>
                <a:ea typeface="DejaVu Sans"/>
              </a:rPr>
              <a:t>  „</a:t>
            </a:r>
            <a:r>
              <a:rPr lang="hu-HU" sz="3200" i="1" dirty="0">
                <a:solidFill>
                  <a:srgbClr val="000000"/>
                </a:solidFill>
                <a:latin typeface="Playbill"/>
                <a:ea typeface="DejaVu Sans"/>
              </a:rPr>
              <a:t>Bujdosó menekül, recsegnek az ágak</a:t>
            </a:r>
            <a:r>
              <a:rPr lang="hu-HU" sz="3200" i="1" dirty="0" smtClean="0">
                <a:solidFill>
                  <a:srgbClr val="000000"/>
                </a:solidFill>
                <a:latin typeface="Playbill"/>
                <a:ea typeface="DejaVu Sans"/>
              </a:rPr>
              <a:t>. Táguló </a:t>
            </a:r>
            <a:r>
              <a:rPr lang="hu-HU" sz="3200" i="1" dirty="0">
                <a:solidFill>
                  <a:srgbClr val="000000"/>
                </a:solidFill>
                <a:latin typeface="Playbill"/>
                <a:ea typeface="DejaVu Sans"/>
              </a:rPr>
              <a:t>szemében ott szűköl az állat”</a:t>
            </a:r>
            <a:endParaRPr dirty="0"/>
          </a:p>
          <a:p>
            <a:endParaRPr dirty="0"/>
          </a:p>
          <a:p>
            <a:endParaRPr dirty="0"/>
          </a:p>
        </p:txBody>
      </p:sp>
      <p:sp>
        <p:nvSpPr>
          <p:cNvPr id="86" name="CustomShape 2"/>
          <p:cNvSpPr/>
          <p:nvPr/>
        </p:nvSpPr>
        <p:spPr>
          <a:xfrm>
            <a:off x="647640" y="3886200"/>
            <a:ext cx="6396480" cy="1748160"/>
          </a:xfrm>
          <a:prstGeom prst="rect">
            <a:avLst/>
          </a:prstGeom>
        </p:spPr>
      </p:sp>
      <p:pic>
        <p:nvPicPr>
          <p:cNvPr id="87" name="Picture 3"/>
          <p:cNvPicPr/>
          <p:nvPr/>
        </p:nvPicPr>
        <p:blipFill>
          <a:blip r:embed="rId2"/>
          <a:stretch>
            <a:fillRect/>
          </a:stretch>
        </p:blipFill>
        <p:spPr>
          <a:xfrm>
            <a:off x="6912000" y="-45000"/>
            <a:ext cx="2228400" cy="2345400"/>
          </a:xfrm>
          <a:prstGeom prst="rect">
            <a:avLst/>
          </a:prstGeom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2190959"/>
            <a:ext cx="4104456" cy="30223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>
                <p:childTnLst>
                  <p:par>
                    <p:cTn id="3" fill="freeze">
                      <p:stCondLst>
                        <p:cond delay="indefinite"/>
                      </p:stCondLst>
                      <p:childTnLst>
                        <p:par>
                          <p:cTn id="4"/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CustomShape 1"/>
          <p:cNvSpPr/>
          <p:nvPr/>
        </p:nvSpPr>
        <p:spPr>
          <a:xfrm>
            <a:off x="457200" y="274680"/>
            <a:ext cx="8225280" cy="1138680"/>
          </a:xfrm>
          <a:prstGeom prst="rect">
            <a:avLst/>
          </a:prstGeom>
        </p:spPr>
      </p:sp>
      <p:sp>
        <p:nvSpPr>
          <p:cNvPr id="136" name="CustomShape 2"/>
          <p:cNvSpPr/>
          <p:nvPr/>
        </p:nvSpPr>
        <p:spPr>
          <a:xfrm>
            <a:off x="457200" y="116632"/>
            <a:ext cx="8686800" cy="5976664"/>
          </a:xfrm>
          <a:prstGeom prst="rect">
            <a:avLst/>
          </a:prstGeom>
        </p:spPr>
        <p:txBody>
          <a:bodyPr lIns="90000" tIns="45000" rIns="90000" bIns="45000"/>
          <a:lstStyle/>
          <a:p>
            <a:pPr algn="ctr">
              <a:lnSpc>
                <a:spcPct val="90000"/>
              </a:lnSpc>
            </a:pPr>
            <a:endParaRPr lang="hu-HU" dirty="0" smtClean="0"/>
          </a:p>
          <a:p>
            <a:pPr>
              <a:lnSpc>
                <a:spcPct val="90000"/>
              </a:lnSpc>
            </a:pPr>
            <a:r>
              <a:rPr lang="hu-HU" sz="8000" dirty="0" smtClean="0">
                <a:solidFill>
                  <a:srgbClr val="FF0000"/>
                </a:solidFill>
                <a:latin typeface="Playbill" panose="040506030A0602020202" pitchFamily="82" charset="0"/>
              </a:rPr>
              <a:t>   </a:t>
            </a:r>
            <a:r>
              <a:rPr lang="hu-HU" sz="8000" b="1" dirty="0" smtClean="0">
                <a:solidFill>
                  <a:srgbClr val="FF0000"/>
                </a:solidFill>
                <a:latin typeface="Playbill" panose="040506030A0602020202" pitchFamily="82" charset="0"/>
              </a:rPr>
              <a:t>A SZEMÉLYISÉG</a:t>
            </a:r>
          </a:p>
          <a:p>
            <a:pPr>
              <a:lnSpc>
                <a:spcPct val="90000"/>
              </a:lnSpc>
            </a:pPr>
            <a:endParaRPr lang="hu-HU" sz="1200" dirty="0" smtClean="0">
              <a:solidFill>
                <a:srgbClr val="FF0000"/>
              </a:solidFill>
              <a:latin typeface="Playbill" panose="040506030A0602020202" pitchFamily="82" charset="0"/>
            </a:endParaRPr>
          </a:p>
          <a:p>
            <a:pPr>
              <a:lnSpc>
                <a:spcPct val="90000"/>
              </a:lnSpc>
            </a:pPr>
            <a:endParaRPr lang="hu-HU" sz="1200" dirty="0">
              <a:solidFill>
                <a:srgbClr val="FF0000"/>
              </a:solidFill>
              <a:latin typeface="Playbill" panose="040506030A0602020202" pitchFamily="82" charset="0"/>
            </a:endParaRPr>
          </a:p>
          <a:p>
            <a:pPr>
              <a:lnSpc>
                <a:spcPct val="90000"/>
              </a:lnSpc>
            </a:pPr>
            <a:endParaRPr lang="hu-HU" sz="1200" dirty="0" smtClean="0">
              <a:solidFill>
                <a:srgbClr val="FF0000"/>
              </a:solidFill>
              <a:latin typeface="Playbill" panose="040506030A0602020202" pitchFamily="82" charset="0"/>
            </a:endParaRPr>
          </a:p>
          <a:p>
            <a:pPr>
              <a:lnSpc>
                <a:spcPct val="90000"/>
              </a:lnSpc>
            </a:pPr>
            <a:endParaRPr lang="hu-HU" sz="800" dirty="0">
              <a:solidFill>
                <a:srgbClr val="FF0000"/>
              </a:solidFill>
              <a:latin typeface="Playbill" panose="040506030A0602020202" pitchFamily="82" charset="0"/>
            </a:endParaRPr>
          </a:p>
          <a:p>
            <a:pPr>
              <a:lnSpc>
                <a:spcPct val="90000"/>
              </a:lnSpc>
            </a:pPr>
            <a:endParaRPr sz="800" dirty="0">
              <a:solidFill>
                <a:srgbClr val="FF0000"/>
              </a:solidFill>
              <a:latin typeface="Playbill" panose="040506030A0602020202" pitchFamily="82" charset="0"/>
            </a:endParaRPr>
          </a:p>
          <a:p>
            <a:pPr>
              <a:lnSpc>
                <a:spcPct val="90000"/>
              </a:lnSpc>
              <a:buFont typeface="Arial"/>
              <a:buChar char="-"/>
            </a:pPr>
            <a:endParaRPr lang="hu-HU" sz="800" b="1" u="sng" dirty="0" smtClean="0">
              <a:latin typeface="Trebuchet MS"/>
              <a:ea typeface="DejaVu Sans"/>
            </a:endParaRPr>
          </a:p>
          <a:p>
            <a:pPr>
              <a:lnSpc>
                <a:spcPct val="90000"/>
              </a:lnSpc>
              <a:buFont typeface="Arial"/>
              <a:buChar char="-"/>
            </a:pPr>
            <a:endParaRPr lang="hu-HU" sz="800" b="1" u="sng" dirty="0">
              <a:latin typeface="Trebuchet MS"/>
              <a:ea typeface="DejaVu Sans"/>
            </a:endParaRPr>
          </a:p>
          <a:p>
            <a:pPr>
              <a:lnSpc>
                <a:spcPct val="90000"/>
              </a:lnSpc>
              <a:buFont typeface="Arial"/>
              <a:buChar char="-"/>
            </a:pPr>
            <a:endParaRPr lang="hu-HU" sz="800" b="1" u="sng" dirty="0" smtClean="0">
              <a:latin typeface="Trebuchet MS"/>
              <a:ea typeface="DejaVu Sans"/>
            </a:endParaRPr>
          </a:p>
          <a:p>
            <a:pPr>
              <a:lnSpc>
                <a:spcPct val="90000"/>
              </a:lnSpc>
              <a:buFont typeface="Arial"/>
              <a:buChar char="-"/>
            </a:pPr>
            <a:endParaRPr lang="hu-HU" sz="800" b="1" u="sng" dirty="0">
              <a:latin typeface="Trebuchet MS"/>
              <a:ea typeface="DejaVu Sans"/>
            </a:endParaRPr>
          </a:p>
          <a:p>
            <a:pPr>
              <a:lnSpc>
                <a:spcPct val="90000"/>
              </a:lnSpc>
              <a:buFont typeface="Arial"/>
              <a:buChar char="-"/>
            </a:pPr>
            <a:endParaRPr lang="hu-HU" sz="800" b="1" u="sng" dirty="0" smtClean="0">
              <a:latin typeface="Trebuchet MS"/>
              <a:ea typeface="DejaVu Sans"/>
            </a:endParaRPr>
          </a:p>
          <a:p>
            <a:pPr>
              <a:lnSpc>
                <a:spcPct val="90000"/>
              </a:lnSpc>
              <a:buFont typeface="Arial"/>
              <a:buChar char="-"/>
            </a:pPr>
            <a:endParaRPr lang="hu-HU" sz="800" b="1" u="sng" dirty="0" smtClean="0">
              <a:latin typeface="Trebuchet MS"/>
              <a:ea typeface="DejaVu Sans"/>
            </a:endParaRPr>
          </a:p>
          <a:p>
            <a:pPr>
              <a:lnSpc>
                <a:spcPct val="90000"/>
              </a:lnSpc>
              <a:buFont typeface="Arial"/>
              <a:buChar char="-"/>
            </a:pPr>
            <a:r>
              <a:rPr lang="hu-HU" sz="2200" b="1" u="sng" dirty="0" smtClean="0">
                <a:latin typeface="Trebuchet MS"/>
                <a:ea typeface="DejaVu Sans"/>
              </a:rPr>
              <a:t>stressz-érzékenység</a:t>
            </a:r>
            <a:r>
              <a:rPr lang="hu-HU" sz="2200" b="1" dirty="0" smtClean="0">
                <a:latin typeface="Trebuchet MS"/>
                <a:ea typeface="DejaVu Sans"/>
              </a:rPr>
              <a:t> </a:t>
            </a:r>
            <a:r>
              <a:rPr lang="hu-HU" sz="2400" b="1" dirty="0" smtClean="0">
                <a:latin typeface="Impact" panose="020B0806030902050204" pitchFamily="34" charset="0"/>
                <a:ea typeface="DejaVu Sans"/>
              </a:rPr>
              <a:t>alárendelődő</a:t>
            </a:r>
            <a:r>
              <a:rPr lang="hu-HU" sz="2200" dirty="0" smtClean="0">
                <a:latin typeface="Trebuchet MS"/>
                <a:ea typeface="DejaVu Sans"/>
              </a:rPr>
              <a:t>, bizonytalan személy erősebb 			 </a:t>
            </a:r>
            <a:r>
              <a:rPr lang="hu-HU" sz="2200" dirty="0" err="1" smtClean="0">
                <a:latin typeface="Trebuchet MS"/>
                <a:ea typeface="DejaVu Sans"/>
              </a:rPr>
              <a:t>cortisol</a:t>
            </a:r>
            <a:r>
              <a:rPr lang="hu-HU" sz="2200" dirty="0" smtClean="0">
                <a:latin typeface="Trebuchet MS"/>
                <a:ea typeface="DejaVu Sans"/>
              </a:rPr>
              <a:t> emelkedéssel reagál</a:t>
            </a:r>
            <a:endParaRPr dirty="0" smtClean="0"/>
          </a:p>
          <a:p>
            <a:pPr>
              <a:lnSpc>
                <a:spcPct val="90000"/>
              </a:lnSpc>
              <a:buFont typeface="Arial"/>
              <a:buChar char="-"/>
            </a:pPr>
            <a:r>
              <a:rPr lang="hu-HU" sz="2200" b="1" u="sng" dirty="0" smtClean="0">
                <a:latin typeface="Trebuchet MS"/>
                <a:ea typeface="DejaVu Sans"/>
              </a:rPr>
              <a:t>rossz </a:t>
            </a:r>
            <a:r>
              <a:rPr lang="hu-HU" sz="2200" b="1" u="sng" dirty="0">
                <a:latin typeface="Trebuchet MS"/>
                <a:ea typeface="DejaVu Sans"/>
              </a:rPr>
              <a:t>megküzdő kapacitás</a:t>
            </a:r>
            <a:r>
              <a:rPr lang="hu-HU" sz="2200" b="1" dirty="0">
                <a:latin typeface="Trebuchet MS"/>
                <a:ea typeface="DejaVu Sans"/>
              </a:rPr>
              <a:t> </a:t>
            </a:r>
            <a:r>
              <a:rPr lang="hu-HU" sz="2400" b="1" dirty="0">
                <a:latin typeface="Impact" panose="020B0806030902050204" pitchFamily="34" charset="0"/>
                <a:ea typeface="DejaVu Sans"/>
              </a:rPr>
              <a:t>A-típusú</a:t>
            </a:r>
            <a:r>
              <a:rPr lang="hu-HU" sz="2200" dirty="0">
                <a:latin typeface="Trebuchet MS"/>
                <a:ea typeface="DejaVu Sans"/>
              </a:rPr>
              <a:t> személyiség: </a:t>
            </a:r>
            <a:r>
              <a:rPr lang="hu-HU" sz="2200" dirty="0" smtClean="0">
                <a:latin typeface="Trebuchet MS"/>
                <a:ea typeface="DejaVu Sans"/>
              </a:rPr>
              <a:t>versengő, cinikus 		                rejtett </a:t>
            </a:r>
            <a:r>
              <a:rPr lang="hu-HU" sz="2200" dirty="0">
                <a:latin typeface="Trebuchet MS"/>
                <a:ea typeface="DejaVu Sans"/>
              </a:rPr>
              <a:t>depresszió, </a:t>
            </a:r>
            <a:r>
              <a:rPr lang="hu-HU" sz="2200" dirty="0" smtClean="0">
                <a:latin typeface="Trebuchet MS"/>
                <a:ea typeface="DejaVu Sans"/>
              </a:rPr>
              <a:t>sebezhető, ellenséges</a:t>
            </a:r>
          </a:p>
          <a:p>
            <a:pPr>
              <a:lnSpc>
                <a:spcPct val="90000"/>
              </a:lnSpc>
              <a:buFont typeface="Arial"/>
              <a:buChar char="-"/>
            </a:pPr>
            <a:r>
              <a:rPr lang="hu-HU" sz="2200" b="1" u="sng" dirty="0" smtClean="0">
                <a:latin typeface="Trebuchet MS"/>
                <a:ea typeface="DejaVu Sans"/>
              </a:rPr>
              <a:t>nem </a:t>
            </a:r>
            <a:r>
              <a:rPr lang="hu-HU" sz="2200" b="1" u="sng" dirty="0">
                <a:latin typeface="Trebuchet MS"/>
                <a:ea typeface="DejaVu Sans"/>
              </a:rPr>
              <a:t>megfelelő egészségviselkedés</a:t>
            </a:r>
            <a:r>
              <a:rPr lang="hu-HU" sz="2200" b="1" dirty="0">
                <a:latin typeface="Trebuchet MS"/>
                <a:ea typeface="DejaVu Sans"/>
              </a:rPr>
              <a:t> </a:t>
            </a:r>
            <a:r>
              <a:rPr lang="hu-HU" sz="2400" b="1" dirty="0">
                <a:latin typeface="Impact" panose="020B0806030902050204" pitchFamily="34" charset="0"/>
                <a:ea typeface="DejaVu Sans"/>
              </a:rPr>
              <a:t>önkontroll-hiányos</a:t>
            </a:r>
            <a:r>
              <a:rPr lang="hu-HU" sz="2200" dirty="0">
                <a:latin typeface="Trebuchet MS"/>
                <a:ea typeface="DejaVu Sans"/>
              </a:rPr>
              <a:t> személy </a:t>
            </a:r>
            <a:r>
              <a:rPr lang="hu-HU" sz="2200" dirty="0" smtClean="0">
                <a:latin typeface="Trebuchet MS"/>
                <a:ea typeface="DejaVu Sans"/>
              </a:rPr>
              <a:t>		                       valószínűbben </a:t>
            </a:r>
            <a:r>
              <a:rPr lang="hu-HU" sz="2200" dirty="0">
                <a:latin typeface="Trebuchet MS"/>
                <a:ea typeface="DejaVu Sans"/>
              </a:rPr>
              <a:t>válik </a:t>
            </a:r>
            <a:r>
              <a:rPr lang="hu-HU" sz="2200" dirty="0" err="1">
                <a:latin typeface="Trebuchet MS"/>
                <a:ea typeface="DejaVu Sans"/>
              </a:rPr>
              <a:t>addikt</a:t>
            </a:r>
            <a:r>
              <a:rPr lang="hu-HU" sz="2200" dirty="0">
                <a:latin typeface="Trebuchet MS"/>
                <a:ea typeface="DejaVu Sans"/>
              </a:rPr>
              <a:t> </a:t>
            </a:r>
            <a:r>
              <a:rPr lang="hu-HU" sz="2200" dirty="0" smtClean="0">
                <a:latin typeface="Trebuchet MS"/>
                <a:ea typeface="DejaVu Sans"/>
              </a:rPr>
              <a:t>attitűdűvé</a:t>
            </a:r>
            <a:endParaRPr dirty="0"/>
          </a:p>
          <a:p>
            <a:pPr>
              <a:lnSpc>
                <a:spcPct val="90000"/>
              </a:lnSpc>
            </a:pPr>
            <a:endParaRPr dirty="0"/>
          </a:p>
          <a:p>
            <a:pPr>
              <a:lnSpc>
                <a:spcPct val="90000"/>
              </a:lnSpc>
            </a:pPr>
            <a:r>
              <a:rPr lang="hu-HU" sz="2400" b="1" dirty="0">
                <a:solidFill>
                  <a:srgbClr val="000099"/>
                </a:solidFill>
                <a:latin typeface="Trebuchet MS"/>
                <a:ea typeface="DejaVu Sans"/>
              </a:rPr>
              <a:t>+   </a:t>
            </a:r>
            <a:r>
              <a:rPr lang="hu-HU" sz="2400" b="1" u="sng" dirty="0">
                <a:solidFill>
                  <a:srgbClr val="000099"/>
                </a:solidFill>
                <a:latin typeface="Trebuchet MS"/>
                <a:ea typeface="DejaVu Sans"/>
              </a:rPr>
              <a:t>lelkiismeretesség </a:t>
            </a:r>
            <a:r>
              <a:rPr lang="hu-HU" sz="2400" dirty="0">
                <a:solidFill>
                  <a:srgbClr val="000099"/>
                </a:solidFill>
                <a:latin typeface="Trebuchet MS"/>
                <a:ea typeface="DejaVu Sans"/>
              </a:rPr>
              <a:t>jobb egészségi szokásokkal </a:t>
            </a:r>
            <a:r>
              <a:rPr lang="hu-HU" sz="2400" dirty="0" smtClean="0">
                <a:solidFill>
                  <a:srgbClr val="000099"/>
                </a:solidFill>
                <a:latin typeface="Trebuchet MS"/>
                <a:ea typeface="DejaVu Sans"/>
              </a:rPr>
              <a:t>kapcsolható</a:t>
            </a:r>
            <a:endParaRPr sz="2400" dirty="0"/>
          </a:p>
          <a:p>
            <a:pPr>
              <a:lnSpc>
                <a:spcPct val="90000"/>
              </a:lnSpc>
            </a:pPr>
            <a:r>
              <a:rPr lang="hu-HU" sz="2400" b="1" dirty="0">
                <a:solidFill>
                  <a:srgbClr val="000099"/>
                </a:solidFill>
                <a:latin typeface="Trebuchet MS"/>
                <a:ea typeface="DejaVu Sans"/>
              </a:rPr>
              <a:t>+   </a:t>
            </a:r>
            <a:r>
              <a:rPr lang="hu-HU" sz="2400" b="1" u="sng" dirty="0">
                <a:solidFill>
                  <a:srgbClr val="000099"/>
                </a:solidFill>
                <a:latin typeface="Trebuchet MS"/>
                <a:ea typeface="DejaVu Sans"/>
              </a:rPr>
              <a:t>domináns személyiség</a:t>
            </a:r>
            <a:r>
              <a:rPr lang="hu-HU" sz="2400" dirty="0">
                <a:solidFill>
                  <a:srgbClr val="000099"/>
                </a:solidFill>
                <a:latin typeface="Trebuchet MS"/>
                <a:ea typeface="DejaVu Sans"/>
              </a:rPr>
              <a:t> élénkebb védekező </a:t>
            </a:r>
            <a:r>
              <a:rPr lang="hu-HU" sz="2400" dirty="0" smtClean="0">
                <a:solidFill>
                  <a:srgbClr val="000099"/>
                </a:solidFill>
                <a:latin typeface="Trebuchet MS"/>
                <a:ea typeface="DejaVu Sans"/>
              </a:rPr>
              <a:t>aktivitás</a:t>
            </a:r>
            <a:endParaRPr sz="2400" dirty="0"/>
          </a:p>
          <a:p>
            <a:pPr>
              <a:lnSpc>
                <a:spcPct val="90000"/>
              </a:lnSpc>
            </a:pPr>
            <a:r>
              <a:rPr lang="hu-HU" sz="2400" b="1" dirty="0" smtClean="0">
                <a:solidFill>
                  <a:srgbClr val="000099"/>
                </a:solidFill>
                <a:latin typeface="Trebuchet MS"/>
                <a:ea typeface="DejaVu Sans"/>
              </a:rPr>
              <a:t>+</a:t>
            </a:r>
            <a:r>
              <a:rPr lang="hu-HU" sz="2400" b="1" dirty="0">
                <a:solidFill>
                  <a:srgbClr val="000099"/>
                </a:solidFill>
                <a:latin typeface="Trebuchet MS"/>
                <a:ea typeface="DejaVu Sans"/>
              </a:rPr>
              <a:t> </a:t>
            </a:r>
            <a:r>
              <a:rPr lang="hu-HU" sz="2400" b="1" dirty="0" smtClean="0">
                <a:solidFill>
                  <a:srgbClr val="000099"/>
                </a:solidFill>
                <a:latin typeface="Trebuchet MS"/>
                <a:ea typeface="DejaVu Sans"/>
              </a:rPr>
              <a:t>  </a:t>
            </a:r>
            <a:r>
              <a:rPr lang="hu-HU" sz="2400" b="1" u="sng" dirty="0" smtClean="0">
                <a:solidFill>
                  <a:srgbClr val="000099"/>
                </a:solidFill>
                <a:latin typeface="Trebuchet MS"/>
                <a:ea typeface="DejaVu Sans"/>
              </a:rPr>
              <a:t>szociális támogatottság:</a:t>
            </a:r>
            <a:r>
              <a:rPr lang="hu-HU" sz="2400" b="1" dirty="0" smtClean="0">
                <a:solidFill>
                  <a:srgbClr val="000099"/>
                </a:solidFill>
                <a:latin typeface="Trebuchet MS"/>
                <a:ea typeface="DejaVu Sans"/>
              </a:rPr>
              <a:t> </a:t>
            </a:r>
            <a:r>
              <a:rPr lang="hu-HU" sz="2400" dirty="0" smtClean="0">
                <a:solidFill>
                  <a:srgbClr val="000099"/>
                </a:solidFill>
                <a:latin typeface="Trebuchet MS"/>
                <a:ea typeface="DejaVu Sans"/>
              </a:rPr>
              <a:t>család</a:t>
            </a:r>
            <a:r>
              <a:rPr lang="hu-HU" sz="2400" dirty="0">
                <a:solidFill>
                  <a:srgbClr val="000099"/>
                </a:solidFill>
                <a:latin typeface="Trebuchet MS"/>
                <a:ea typeface="DejaVu Sans"/>
              </a:rPr>
              <a:t>, barátok, kollégák </a:t>
            </a:r>
            <a:r>
              <a:rPr lang="hu-HU" sz="2400" dirty="0" smtClean="0">
                <a:solidFill>
                  <a:srgbClr val="000099"/>
                </a:solidFill>
                <a:latin typeface="Trebuchet MS"/>
                <a:ea typeface="DejaVu Sans"/>
              </a:rPr>
              <a:t>   		                          	   </a:t>
            </a:r>
            <a:r>
              <a:rPr lang="hu-HU" sz="2400" dirty="0">
                <a:solidFill>
                  <a:srgbClr val="000099"/>
                </a:solidFill>
                <a:latin typeface="Trebuchet MS"/>
                <a:ea typeface="DejaVu Sans"/>
              </a:rPr>
              <a:t>	</a:t>
            </a:r>
            <a:endParaRPr sz="2400" dirty="0"/>
          </a:p>
          <a:p>
            <a:pPr algn="ctr">
              <a:lnSpc>
                <a:spcPct val="90000"/>
              </a:lnSpc>
            </a:pPr>
            <a:endParaRPr dirty="0"/>
          </a:p>
          <a:p>
            <a:pPr algn="ctr">
              <a:lnSpc>
                <a:spcPct val="90000"/>
              </a:lnSpc>
            </a:pPr>
            <a:endParaRPr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-459432"/>
            <a:ext cx="3456383" cy="33123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>
                <p:childTnLst>
                  <p:par>
                    <p:cTn id="3"/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CustomShape 1"/>
          <p:cNvSpPr/>
          <p:nvPr/>
        </p:nvSpPr>
        <p:spPr>
          <a:xfrm>
            <a:off x="457200" y="274680"/>
            <a:ext cx="8225280" cy="1138680"/>
          </a:xfrm>
          <a:prstGeom prst="rect">
            <a:avLst/>
          </a:prstGeom>
        </p:spPr>
      </p:sp>
      <p:sp>
        <p:nvSpPr>
          <p:cNvPr id="140" name="CustomShape 2"/>
          <p:cNvSpPr/>
          <p:nvPr/>
        </p:nvSpPr>
        <p:spPr>
          <a:xfrm>
            <a:off x="457199" y="404664"/>
            <a:ext cx="8795321" cy="6336704"/>
          </a:xfrm>
          <a:prstGeom prst="rect">
            <a:avLst/>
          </a:prstGeom>
        </p:spPr>
        <p:txBody>
          <a:bodyPr lIns="90000" tIns="45000" rIns="90000" bIns="45000"/>
          <a:lstStyle/>
          <a:p>
            <a:pPr>
              <a:lnSpc>
                <a:spcPct val="80000"/>
              </a:lnSpc>
            </a:pPr>
            <a:endParaRPr lang="hu-HU" sz="2100" dirty="0" smtClean="0">
              <a:solidFill>
                <a:srgbClr val="000099"/>
              </a:solidFill>
              <a:latin typeface="Trebuchet MS"/>
              <a:ea typeface="DejaVu Sans"/>
            </a:endParaRPr>
          </a:p>
          <a:p>
            <a:pPr>
              <a:lnSpc>
                <a:spcPct val="80000"/>
              </a:lnSpc>
            </a:pPr>
            <a:r>
              <a:rPr lang="hu-HU" sz="8000" dirty="0" smtClean="0">
                <a:solidFill>
                  <a:srgbClr val="FF0000"/>
                </a:solidFill>
                <a:latin typeface="Playbill" panose="040506030A0602020202" pitchFamily="82" charset="0"/>
                <a:ea typeface="DejaVu Sans"/>
              </a:rPr>
              <a:t>  </a:t>
            </a:r>
            <a:r>
              <a:rPr lang="hu-HU" sz="8000" b="1" dirty="0" smtClean="0">
                <a:solidFill>
                  <a:srgbClr val="FF0000"/>
                </a:solidFill>
                <a:latin typeface="Playbill" panose="040506030A0602020202" pitchFamily="82" charset="0"/>
                <a:ea typeface="DejaVu Sans"/>
              </a:rPr>
              <a:t>AZ „ILLESZTÉS”</a:t>
            </a:r>
          </a:p>
          <a:p>
            <a:pPr>
              <a:lnSpc>
                <a:spcPct val="80000"/>
              </a:lnSpc>
            </a:pPr>
            <a:endParaRPr lang="hu-HU" sz="800" dirty="0" smtClean="0">
              <a:solidFill>
                <a:srgbClr val="000099"/>
              </a:solidFill>
              <a:latin typeface="Trebuchet MS"/>
              <a:ea typeface="DejaVu Sans"/>
            </a:endParaRPr>
          </a:p>
          <a:p>
            <a:pPr>
              <a:lnSpc>
                <a:spcPct val="80000"/>
              </a:lnSpc>
            </a:pPr>
            <a:endParaRPr lang="hu-HU" sz="800" dirty="0" smtClean="0">
              <a:solidFill>
                <a:srgbClr val="000099"/>
              </a:solidFill>
              <a:latin typeface="Trebuchet MS"/>
              <a:ea typeface="DejaVu Sans"/>
            </a:endParaRPr>
          </a:p>
          <a:p>
            <a:pPr>
              <a:lnSpc>
                <a:spcPct val="80000"/>
              </a:lnSpc>
            </a:pPr>
            <a:r>
              <a:rPr lang="hu-HU" sz="2100" dirty="0" smtClean="0">
                <a:solidFill>
                  <a:srgbClr val="000099"/>
                </a:solidFill>
                <a:latin typeface="Trebuchet MS"/>
                <a:ea typeface="DejaVu Sans"/>
              </a:rPr>
              <a:t>értelmes</a:t>
            </a:r>
            <a:r>
              <a:rPr lang="hu-HU" sz="2100" dirty="0">
                <a:solidFill>
                  <a:srgbClr val="000099"/>
                </a:solidFill>
                <a:latin typeface="Trebuchet MS"/>
                <a:ea typeface="DejaVu Sans"/>
              </a:rPr>
              <a:t>, érdekes munka</a:t>
            </a:r>
            <a:endParaRPr dirty="0"/>
          </a:p>
          <a:p>
            <a:pPr>
              <a:lnSpc>
                <a:spcPct val="80000"/>
              </a:lnSpc>
            </a:pPr>
            <a:r>
              <a:rPr lang="hu-HU" sz="2100" dirty="0" smtClean="0">
                <a:solidFill>
                  <a:srgbClr val="000099"/>
                </a:solidFill>
                <a:latin typeface="Trebuchet MS"/>
                <a:ea typeface="DejaVu Sans"/>
              </a:rPr>
              <a:t>magas </a:t>
            </a:r>
            <a:r>
              <a:rPr lang="hu-HU" sz="2100" dirty="0">
                <a:solidFill>
                  <a:srgbClr val="000099"/>
                </a:solidFill>
                <a:latin typeface="Trebuchet MS"/>
                <a:ea typeface="DejaVu Sans"/>
              </a:rPr>
              <a:t>szabadságfok</a:t>
            </a:r>
            <a:endParaRPr dirty="0"/>
          </a:p>
          <a:p>
            <a:pPr>
              <a:lnSpc>
                <a:spcPct val="80000"/>
              </a:lnSpc>
            </a:pPr>
            <a:r>
              <a:rPr lang="hu-HU" sz="2100" dirty="0" smtClean="0">
                <a:solidFill>
                  <a:srgbClr val="000099"/>
                </a:solidFill>
                <a:latin typeface="Trebuchet MS"/>
                <a:ea typeface="DejaVu Sans"/>
              </a:rPr>
              <a:t>karrier </a:t>
            </a:r>
            <a:r>
              <a:rPr lang="hu-HU" sz="2100" dirty="0">
                <a:solidFill>
                  <a:srgbClr val="000099"/>
                </a:solidFill>
                <a:latin typeface="Trebuchet MS"/>
                <a:ea typeface="DejaVu Sans"/>
              </a:rPr>
              <a:t>lehetősége</a:t>
            </a:r>
            <a:endParaRPr dirty="0"/>
          </a:p>
          <a:p>
            <a:pPr>
              <a:lnSpc>
                <a:spcPct val="80000"/>
              </a:lnSpc>
            </a:pPr>
            <a:r>
              <a:rPr lang="hu-HU" sz="2100" dirty="0" smtClean="0">
                <a:solidFill>
                  <a:srgbClr val="000099"/>
                </a:solidFill>
                <a:latin typeface="Trebuchet MS"/>
                <a:ea typeface="DejaVu Sans"/>
              </a:rPr>
              <a:t>jó fizetés</a:t>
            </a:r>
            <a:r>
              <a:rPr lang="hu-HU" sz="2100" dirty="0">
                <a:solidFill>
                  <a:srgbClr val="000099"/>
                </a:solidFill>
                <a:latin typeface="Trebuchet MS"/>
                <a:ea typeface="DejaVu Sans"/>
              </a:rPr>
              <a:t>		</a:t>
            </a:r>
            <a:r>
              <a:rPr lang="hu-HU" sz="2100" dirty="0" smtClean="0">
                <a:solidFill>
                  <a:srgbClr val="000099"/>
                </a:solidFill>
                <a:latin typeface="Trebuchet MS"/>
                <a:ea typeface="DejaVu Sans"/>
              </a:rPr>
              <a:t>		         mind nagyobb teljesítmény</a:t>
            </a:r>
            <a:endParaRPr dirty="0"/>
          </a:p>
          <a:p>
            <a:pPr algn="r">
              <a:lnSpc>
                <a:spcPct val="80000"/>
              </a:lnSpc>
            </a:pPr>
            <a:r>
              <a:rPr lang="hu-HU" sz="2100" dirty="0">
                <a:solidFill>
                  <a:srgbClr val="000099"/>
                </a:solidFill>
                <a:latin typeface="Trebuchet MS"/>
                <a:ea typeface="DejaVu Sans"/>
              </a:rPr>
              <a:t>		folyamatos fejlődés</a:t>
            </a:r>
            <a:endParaRPr dirty="0"/>
          </a:p>
          <a:p>
            <a:pPr algn="r">
              <a:lnSpc>
                <a:spcPct val="80000"/>
              </a:lnSpc>
            </a:pPr>
            <a:r>
              <a:rPr lang="hu-HU" sz="2100" dirty="0">
                <a:solidFill>
                  <a:srgbClr val="000099"/>
                </a:solidFill>
                <a:latin typeface="Trebuchet MS"/>
                <a:ea typeface="DejaVu Sans"/>
              </a:rPr>
              <a:t>		állandó rendelkezésre állás</a:t>
            </a:r>
            <a:endParaRPr dirty="0"/>
          </a:p>
          <a:p>
            <a:pPr algn="r">
              <a:lnSpc>
                <a:spcPct val="80000"/>
              </a:lnSpc>
            </a:pPr>
            <a:r>
              <a:rPr lang="hu-HU" sz="1900" dirty="0">
                <a:solidFill>
                  <a:srgbClr val="000099"/>
                </a:solidFill>
                <a:latin typeface="Trebuchet MS"/>
                <a:ea typeface="DejaVu Sans"/>
              </a:rPr>
              <a:t>		alacsony </a:t>
            </a:r>
            <a:r>
              <a:rPr lang="hu-HU" sz="1900" dirty="0" smtClean="0">
                <a:solidFill>
                  <a:srgbClr val="000099"/>
                </a:solidFill>
                <a:latin typeface="Trebuchet MS"/>
                <a:ea typeface="DejaVu Sans"/>
              </a:rPr>
              <a:t>szabadságfok</a:t>
            </a:r>
            <a:endParaRPr sz="1900" dirty="0" smtClean="0"/>
          </a:p>
          <a:p>
            <a:pPr>
              <a:lnSpc>
                <a:spcPct val="80000"/>
              </a:lnSpc>
            </a:pPr>
            <a:endParaRPr lang="hu-HU" sz="800" dirty="0" smtClean="0">
              <a:solidFill>
                <a:srgbClr val="000000"/>
              </a:solidFill>
              <a:latin typeface="Trebuchet MS"/>
            </a:endParaRPr>
          </a:p>
          <a:p>
            <a:pPr>
              <a:lnSpc>
                <a:spcPct val="80000"/>
              </a:lnSpc>
            </a:pPr>
            <a:endParaRPr lang="hu-HU" sz="800" dirty="0">
              <a:solidFill>
                <a:srgbClr val="000000"/>
              </a:solidFill>
              <a:latin typeface="Trebuchet MS"/>
            </a:endParaRPr>
          </a:p>
          <a:p>
            <a:pPr>
              <a:lnSpc>
                <a:spcPct val="80000"/>
              </a:lnSpc>
            </a:pPr>
            <a:r>
              <a:rPr lang="hu-HU" sz="2400" dirty="0" err="1" smtClean="0">
                <a:solidFill>
                  <a:srgbClr val="000000"/>
                </a:solidFill>
                <a:latin typeface="Trebuchet MS"/>
              </a:rPr>
              <a:t>-</a:t>
            </a:r>
            <a:r>
              <a:rPr lang="hu-HU" sz="2400" b="1" dirty="0" err="1" smtClean="0">
                <a:solidFill>
                  <a:srgbClr val="000000"/>
                </a:solidFill>
                <a:latin typeface="Trebuchet MS"/>
              </a:rPr>
              <a:t>Kontrollképesség</a:t>
            </a:r>
            <a:r>
              <a:rPr lang="hu-HU" sz="2400" b="1" dirty="0" smtClean="0">
                <a:solidFill>
                  <a:srgbClr val="000000"/>
                </a:solidFill>
                <a:latin typeface="Trebuchet MS"/>
              </a:rPr>
              <a:t>:</a:t>
            </a:r>
            <a:r>
              <a:rPr lang="hu-HU" sz="2400" dirty="0" smtClean="0">
                <a:solidFill>
                  <a:srgbClr val="000000"/>
                </a:solidFill>
                <a:latin typeface="Trebuchet MS"/>
              </a:rPr>
              <a:t> 	proaktív attitűd</a:t>
            </a:r>
            <a:endParaRPr lang="hu-HU" sz="2400" b="1" dirty="0">
              <a:solidFill>
                <a:srgbClr val="000000"/>
              </a:solidFill>
              <a:latin typeface="Trebuchet MS"/>
            </a:endParaRPr>
          </a:p>
          <a:p>
            <a:pPr>
              <a:lnSpc>
                <a:spcPct val="80000"/>
              </a:lnSpc>
            </a:pPr>
            <a:r>
              <a:rPr lang="hu-HU" sz="2400" b="1" dirty="0" err="1">
                <a:solidFill>
                  <a:srgbClr val="000000"/>
                </a:solidFill>
                <a:latin typeface="Trebuchet MS"/>
              </a:rPr>
              <a:t>-Lelki</a:t>
            </a:r>
            <a:r>
              <a:rPr lang="hu-HU" sz="2400" b="1" dirty="0">
                <a:solidFill>
                  <a:srgbClr val="000000"/>
                </a:solidFill>
                <a:latin typeface="Trebuchet MS"/>
              </a:rPr>
              <a:t> </a:t>
            </a:r>
            <a:r>
              <a:rPr lang="hu-HU" sz="2400" b="1" dirty="0" smtClean="0">
                <a:solidFill>
                  <a:srgbClr val="000000"/>
                </a:solidFill>
                <a:latin typeface="Trebuchet MS"/>
              </a:rPr>
              <a:t>edzettség</a:t>
            </a:r>
            <a:r>
              <a:rPr lang="hu-HU" sz="2400" dirty="0" smtClean="0">
                <a:solidFill>
                  <a:srgbClr val="000000"/>
                </a:solidFill>
                <a:latin typeface="Trebuchet MS"/>
              </a:rPr>
              <a:t>: </a:t>
            </a:r>
            <a:r>
              <a:rPr lang="hu-HU" sz="2400" smtClean="0">
                <a:solidFill>
                  <a:srgbClr val="000000"/>
                </a:solidFill>
                <a:latin typeface="Trebuchet MS"/>
              </a:rPr>
              <a:t>	          elkötelezettség</a:t>
            </a:r>
            <a:r>
              <a:rPr lang="hu-HU" sz="2400" dirty="0">
                <a:solidFill>
                  <a:srgbClr val="000000"/>
                </a:solidFill>
                <a:latin typeface="Trebuchet MS"/>
              </a:rPr>
              <a:t>, </a:t>
            </a:r>
            <a:r>
              <a:rPr lang="hu-HU" sz="2400" dirty="0" smtClean="0">
                <a:solidFill>
                  <a:srgbClr val="000000"/>
                </a:solidFill>
                <a:latin typeface="Trebuchet MS"/>
              </a:rPr>
              <a:t>állhatatosság</a:t>
            </a:r>
            <a:endParaRPr lang="hu-HU" sz="2400" dirty="0">
              <a:solidFill>
                <a:srgbClr val="000000"/>
              </a:solidFill>
              <a:latin typeface="Trebuchet MS"/>
            </a:endParaRPr>
          </a:p>
          <a:p>
            <a:pPr>
              <a:lnSpc>
                <a:spcPct val="80000"/>
              </a:lnSpc>
            </a:pPr>
            <a:r>
              <a:rPr lang="hu-HU" sz="2400" b="1" dirty="0" err="1">
                <a:solidFill>
                  <a:srgbClr val="000000"/>
                </a:solidFill>
                <a:latin typeface="Trebuchet MS"/>
              </a:rPr>
              <a:t>-Optimizmus</a:t>
            </a:r>
            <a:r>
              <a:rPr lang="hu-HU" sz="2400" dirty="0">
                <a:solidFill>
                  <a:srgbClr val="000000"/>
                </a:solidFill>
                <a:latin typeface="Trebuchet MS"/>
              </a:rPr>
              <a:t>: </a:t>
            </a:r>
            <a:r>
              <a:rPr lang="hu-HU" sz="2400" dirty="0" smtClean="0">
                <a:solidFill>
                  <a:srgbClr val="000000"/>
                </a:solidFill>
                <a:latin typeface="Trebuchet MS"/>
              </a:rPr>
              <a:t>		emocionális töltet, ambíciók</a:t>
            </a:r>
            <a:endParaRPr lang="hu-HU" sz="2400" dirty="0">
              <a:solidFill>
                <a:srgbClr val="000000"/>
              </a:solidFill>
              <a:latin typeface="Trebuchet MS"/>
            </a:endParaRPr>
          </a:p>
          <a:p>
            <a:pPr>
              <a:lnSpc>
                <a:spcPct val="80000"/>
              </a:lnSpc>
            </a:pPr>
            <a:r>
              <a:rPr lang="hu-HU" sz="2400" dirty="0" err="1">
                <a:solidFill>
                  <a:srgbClr val="000000"/>
                </a:solidFill>
                <a:latin typeface="Trebuchet MS"/>
              </a:rPr>
              <a:t>-</a:t>
            </a:r>
            <a:r>
              <a:rPr lang="hu-HU" sz="2400" b="1" dirty="0" err="1">
                <a:solidFill>
                  <a:srgbClr val="000000"/>
                </a:solidFill>
                <a:latin typeface="Trebuchet MS"/>
              </a:rPr>
              <a:t>Koherencia</a:t>
            </a:r>
            <a:r>
              <a:rPr lang="hu-HU" sz="2400" b="1" dirty="0">
                <a:solidFill>
                  <a:srgbClr val="000000"/>
                </a:solidFill>
                <a:latin typeface="Trebuchet MS"/>
              </a:rPr>
              <a:t> érzék</a:t>
            </a:r>
            <a:r>
              <a:rPr lang="hu-HU" sz="2400" dirty="0">
                <a:solidFill>
                  <a:srgbClr val="000000"/>
                </a:solidFill>
                <a:latin typeface="Trebuchet MS"/>
              </a:rPr>
              <a:t>: </a:t>
            </a:r>
            <a:r>
              <a:rPr lang="hu-HU" sz="2400" dirty="0" smtClean="0">
                <a:solidFill>
                  <a:srgbClr val="000000"/>
                </a:solidFill>
                <a:latin typeface="Trebuchet MS"/>
              </a:rPr>
              <a:t>	összefüggések megértése</a:t>
            </a:r>
            <a:endParaRPr lang="hu-HU" sz="2400" dirty="0">
              <a:solidFill>
                <a:srgbClr val="000000"/>
              </a:solidFill>
              <a:latin typeface="Trebuchet MS"/>
            </a:endParaRPr>
          </a:p>
          <a:p>
            <a:pPr>
              <a:lnSpc>
                <a:spcPct val="80000"/>
              </a:lnSpc>
            </a:pPr>
            <a:r>
              <a:rPr lang="hu-HU" sz="2400" dirty="0" err="1">
                <a:solidFill>
                  <a:srgbClr val="000000"/>
                </a:solidFill>
                <a:latin typeface="Trebuchet MS"/>
              </a:rPr>
              <a:t>-</a:t>
            </a:r>
            <a:r>
              <a:rPr lang="hu-HU" sz="2400" b="1" dirty="0" err="1">
                <a:solidFill>
                  <a:srgbClr val="000000"/>
                </a:solidFill>
                <a:latin typeface="Trebuchet MS"/>
              </a:rPr>
              <a:t>Én-tudatosság</a:t>
            </a:r>
            <a:r>
              <a:rPr lang="hu-HU" sz="2400" dirty="0">
                <a:solidFill>
                  <a:srgbClr val="000000"/>
                </a:solidFill>
                <a:latin typeface="Trebuchet MS"/>
              </a:rPr>
              <a:t>: </a:t>
            </a:r>
            <a:r>
              <a:rPr lang="hu-HU" sz="2400" dirty="0" smtClean="0">
                <a:solidFill>
                  <a:srgbClr val="000000"/>
                </a:solidFill>
                <a:latin typeface="Trebuchet MS"/>
              </a:rPr>
              <a:t>		viselkedésünk indítékai</a:t>
            </a:r>
            <a:endParaRPr lang="hu-HU" sz="2400" dirty="0">
              <a:solidFill>
                <a:srgbClr val="000000"/>
              </a:solidFill>
              <a:latin typeface="Trebuchet MS"/>
            </a:endParaRPr>
          </a:p>
          <a:p>
            <a:pPr>
              <a:lnSpc>
                <a:spcPct val="80000"/>
              </a:lnSpc>
            </a:pPr>
            <a:r>
              <a:rPr lang="hu-HU" sz="2400" dirty="0" err="1">
                <a:solidFill>
                  <a:srgbClr val="000000"/>
                </a:solidFill>
                <a:latin typeface="Trebuchet MS"/>
              </a:rPr>
              <a:t>-</a:t>
            </a:r>
            <a:r>
              <a:rPr lang="hu-HU" sz="2400" b="1" dirty="0" err="1">
                <a:solidFill>
                  <a:srgbClr val="000000"/>
                </a:solidFill>
                <a:latin typeface="Trebuchet MS"/>
              </a:rPr>
              <a:t>Motiváltság</a:t>
            </a:r>
            <a:r>
              <a:rPr lang="hu-HU" sz="2400" dirty="0">
                <a:solidFill>
                  <a:srgbClr val="000000"/>
                </a:solidFill>
                <a:latin typeface="Trebuchet MS"/>
              </a:rPr>
              <a:t>: </a:t>
            </a:r>
            <a:r>
              <a:rPr lang="hu-HU" sz="2400" dirty="0" smtClean="0">
                <a:solidFill>
                  <a:srgbClr val="000000"/>
                </a:solidFill>
                <a:latin typeface="Trebuchet MS"/>
              </a:rPr>
              <a:t>		invenciók </a:t>
            </a:r>
            <a:r>
              <a:rPr lang="hu-HU" sz="2400" dirty="0">
                <a:solidFill>
                  <a:srgbClr val="000000"/>
                </a:solidFill>
                <a:latin typeface="Trebuchet MS"/>
              </a:rPr>
              <a:t>kielégítésének </a:t>
            </a:r>
            <a:r>
              <a:rPr lang="hu-HU" sz="2400" dirty="0" smtClean="0">
                <a:solidFill>
                  <a:srgbClr val="000000"/>
                </a:solidFill>
                <a:latin typeface="Trebuchet MS"/>
              </a:rPr>
              <a:t>lehetősége</a:t>
            </a:r>
          </a:p>
          <a:p>
            <a:pPr>
              <a:lnSpc>
                <a:spcPct val="80000"/>
              </a:lnSpc>
            </a:pPr>
            <a:endParaRPr lang="hu-HU" sz="1900" dirty="0">
              <a:solidFill>
                <a:srgbClr val="000000"/>
              </a:solidFill>
              <a:latin typeface="Trebuchet MS"/>
            </a:endParaRPr>
          </a:p>
          <a:p>
            <a:pPr algn="ctr">
              <a:lnSpc>
                <a:spcPct val="80000"/>
              </a:lnSpc>
            </a:pPr>
            <a:r>
              <a:rPr lang="hu-HU" sz="2400" b="1" i="1" u="sng" dirty="0" smtClean="0">
                <a:solidFill>
                  <a:srgbClr val="000000"/>
                </a:solidFill>
                <a:latin typeface="Trebuchet MS"/>
              </a:rPr>
              <a:t>Nagy </a:t>
            </a:r>
            <a:r>
              <a:rPr lang="hu-HU" sz="2400" b="1" i="1" u="sng" dirty="0">
                <a:solidFill>
                  <a:srgbClr val="000000"/>
                </a:solidFill>
                <a:latin typeface="Trebuchet MS"/>
              </a:rPr>
              <a:t>megterhelés és </a:t>
            </a:r>
            <a:r>
              <a:rPr lang="hu-HU" sz="2400" b="1" i="1" u="sng" dirty="0" smtClean="0">
                <a:solidFill>
                  <a:srgbClr val="000000"/>
                </a:solidFill>
                <a:latin typeface="Trebuchet MS"/>
              </a:rPr>
              <a:t>kontroll = kompetencia érzés</a:t>
            </a:r>
            <a:endParaRPr sz="2400" b="1" i="1" u="sng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-1"/>
            <a:ext cx="3275857" cy="25088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>
                <p:childTnLst>
                  <p:par>
                    <p:cTn id="3"/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CustomShape 1"/>
          <p:cNvSpPr/>
          <p:nvPr/>
        </p:nvSpPr>
        <p:spPr>
          <a:xfrm>
            <a:off x="457200" y="274680"/>
            <a:ext cx="8225280" cy="1138680"/>
          </a:xfrm>
          <a:prstGeom prst="rect">
            <a:avLst/>
          </a:prstGeom>
        </p:spPr>
      </p:sp>
      <p:sp>
        <p:nvSpPr>
          <p:cNvPr id="144" name="CustomShape 2"/>
          <p:cNvSpPr/>
          <p:nvPr/>
        </p:nvSpPr>
        <p:spPr>
          <a:xfrm>
            <a:off x="457200" y="274680"/>
            <a:ext cx="8225280" cy="6034640"/>
          </a:xfrm>
          <a:prstGeom prst="rect">
            <a:avLst/>
          </a:prstGeom>
        </p:spPr>
        <p:txBody>
          <a:bodyPr lIns="90000" tIns="45000" rIns="90000" bIns="45000"/>
          <a:lstStyle/>
          <a:p>
            <a:pPr>
              <a:buFont typeface="Arial"/>
              <a:buChar char="•"/>
            </a:pPr>
            <a:r>
              <a:rPr lang="hu-HU" sz="2300" dirty="0" smtClean="0">
                <a:latin typeface="Trebuchet MS"/>
                <a:ea typeface="DejaVu Sans"/>
              </a:rPr>
              <a:t>Alkalmas </a:t>
            </a:r>
            <a:r>
              <a:rPr lang="hu-HU" sz="2300" dirty="0" smtClean="0">
                <a:latin typeface="Trebuchet MS"/>
                <a:ea typeface="DejaVu Sans"/>
              </a:rPr>
              <a:t>vagy köz</a:t>
            </a:r>
            <a:r>
              <a:rPr lang="hu-HU" sz="2300" i="1" dirty="0" smtClean="0">
                <a:latin typeface="Trebuchet MS"/>
                <a:ea typeface="DejaVu Sans"/>
              </a:rPr>
              <a:t>szolgálatra</a:t>
            </a:r>
            <a:r>
              <a:rPr lang="hu-HU" sz="2300" dirty="0" smtClean="0">
                <a:latin typeface="Trebuchet MS"/>
                <a:ea typeface="DejaVu Sans"/>
              </a:rPr>
              <a:t>?</a:t>
            </a:r>
          </a:p>
          <a:p>
            <a:pPr>
              <a:buFont typeface="Arial"/>
              <a:buChar char="•"/>
            </a:pPr>
            <a:r>
              <a:rPr lang="hu-HU" sz="2300" dirty="0" smtClean="0">
                <a:latin typeface="Trebuchet MS"/>
                <a:ea typeface="DejaVu Sans"/>
              </a:rPr>
              <a:t>Jó </a:t>
            </a:r>
            <a:r>
              <a:rPr lang="hu-HU" sz="2300" dirty="0">
                <a:latin typeface="Trebuchet MS"/>
                <a:ea typeface="DejaVu Sans"/>
              </a:rPr>
              <a:t> </a:t>
            </a:r>
            <a:r>
              <a:rPr lang="hu-HU" sz="2300" dirty="0" smtClean="0">
                <a:latin typeface="Trebuchet MS"/>
                <a:ea typeface="DejaVu Sans"/>
              </a:rPr>
              <a:t>helyen vagy  a  helyeden?</a:t>
            </a:r>
          </a:p>
          <a:p>
            <a:pPr>
              <a:buFont typeface="Arial"/>
              <a:buChar char="•"/>
            </a:pPr>
            <a:r>
              <a:rPr lang="hu-HU" sz="2300" dirty="0" smtClean="0">
                <a:latin typeface="Trebuchet MS"/>
                <a:ea typeface="DejaVu Sans"/>
              </a:rPr>
              <a:t>Kihasználod a képességeidet?</a:t>
            </a:r>
          </a:p>
          <a:p>
            <a:pPr>
              <a:buFont typeface="Arial"/>
              <a:buChar char="•"/>
            </a:pPr>
            <a:r>
              <a:rPr lang="hu-HU" sz="2300" dirty="0" smtClean="0">
                <a:latin typeface="Trebuchet MS"/>
                <a:ea typeface="DejaVu Sans"/>
              </a:rPr>
              <a:t>Van  fejlődési   perspektívád?</a:t>
            </a:r>
          </a:p>
          <a:p>
            <a:pPr>
              <a:buFont typeface="Arial"/>
              <a:buChar char="•"/>
            </a:pPr>
            <a:r>
              <a:rPr lang="hu-HU" sz="2300" dirty="0" smtClean="0">
                <a:latin typeface="Trebuchet MS"/>
                <a:ea typeface="DejaVu Sans"/>
              </a:rPr>
              <a:t>Vannak alternatív lehetőségeid?</a:t>
            </a:r>
          </a:p>
          <a:p>
            <a:pPr>
              <a:buFont typeface="Arial"/>
              <a:buChar char="•"/>
            </a:pPr>
            <a:r>
              <a:rPr lang="hu-HU" sz="2300" dirty="0" smtClean="0">
                <a:latin typeface="Trebuchet MS"/>
                <a:ea typeface="DejaVu Sans"/>
              </a:rPr>
              <a:t>Szereznél új képestés(eke)t?</a:t>
            </a:r>
          </a:p>
          <a:p>
            <a:pPr>
              <a:buFont typeface="Arial"/>
              <a:buChar char="•"/>
            </a:pPr>
            <a:r>
              <a:rPr lang="hu-HU" sz="2300" dirty="0" smtClean="0">
                <a:latin typeface="Trebuchet MS"/>
                <a:ea typeface="DejaVu Sans"/>
              </a:rPr>
              <a:t>Mi miatt tisztelnek a kollégáid?</a:t>
            </a:r>
          </a:p>
          <a:p>
            <a:pPr>
              <a:buFont typeface="Arial"/>
              <a:buChar char="•"/>
            </a:pPr>
            <a:r>
              <a:rPr lang="hu-HU" sz="2300" dirty="0" smtClean="0">
                <a:latin typeface="Trebuchet MS"/>
                <a:ea typeface="DejaVu Sans"/>
              </a:rPr>
              <a:t>Miért szeretnek?</a:t>
            </a:r>
          </a:p>
          <a:p>
            <a:pPr algn="r">
              <a:buFont typeface="Arial"/>
              <a:buChar char="•"/>
            </a:pPr>
            <a:endParaRPr lang="hu-HU" sz="2300" dirty="0" smtClean="0">
              <a:solidFill>
                <a:srgbClr val="000099"/>
              </a:solidFill>
              <a:latin typeface="Trebuchet MS"/>
              <a:ea typeface="DejaVu Sans"/>
            </a:endParaRPr>
          </a:p>
          <a:p>
            <a:pPr algn="r">
              <a:buFont typeface="Arial"/>
              <a:buChar char="•"/>
            </a:pPr>
            <a:endParaRPr lang="hu-HU" sz="800" dirty="0" smtClean="0">
              <a:solidFill>
                <a:srgbClr val="000099"/>
              </a:solidFill>
              <a:latin typeface="Trebuchet MS"/>
              <a:ea typeface="DejaVu Sans"/>
            </a:endParaRPr>
          </a:p>
          <a:p>
            <a:pPr algn="r">
              <a:buFont typeface="Arial"/>
              <a:buChar char="•"/>
            </a:pPr>
            <a:endParaRPr lang="hu-HU" sz="2300" dirty="0" smtClean="0">
              <a:solidFill>
                <a:srgbClr val="000099"/>
              </a:solidFill>
              <a:latin typeface="Trebuchet MS"/>
              <a:ea typeface="DejaVu Sans"/>
            </a:endParaRPr>
          </a:p>
          <a:p>
            <a:pPr algn="r">
              <a:buFont typeface="Arial"/>
              <a:buChar char="•"/>
            </a:pPr>
            <a:endParaRPr lang="hu-HU" sz="800" dirty="0" smtClean="0">
              <a:solidFill>
                <a:srgbClr val="000099"/>
              </a:solidFill>
              <a:latin typeface="Trebuchet MS"/>
              <a:ea typeface="DejaVu Sans"/>
            </a:endParaRPr>
          </a:p>
          <a:p>
            <a:pPr algn="r">
              <a:buFont typeface="Arial"/>
              <a:buChar char="•"/>
            </a:pPr>
            <a:r>
              <a:rPr lang="hu-HU" sz="2300" dirty="0" smtClean="0">
                <a:solidFill>
                  <a:srgbClr val="000099"/>
                </a:solidFill>
                <a:latin typeface="Trebuchet MS"/>
                <a:ea typeface="DejaVu Sans"/>
              </a:rPr>
              <a:t>Gyakorlatiasság , kreativitás , </a:t>
            </a:r>
            <a:r>
              <a:rPr lang="hu-HU" sz="2300" dirty="0">
                <a:solidFill>
                  <a:srgbClr val="000099"/>
                </a:solidFill>
                <a:latin typeface="Trebuchet MS"/>
                <a:ea typeface="DejaVu Sans"/>
              </a:rPr>
              <a:t>humorérzék</a:t>
            </a:r>
            <a:endParaRPr dirty="0"/>
          </a:p>
          <a:p>
            <a:pPr algn="r">
              <a:buFont typeface="Arial"/>
              <a:buChar char="•"/>
            </a:pPr>
            <a:r>
              <a:rPr lang="hu-HU" sz="2300" dirty="0" smtClean="0">
                <a:solidFill>
                  <a:srgbClr val="000099"/>
                </a:solidFill>
                <a:latin typeface="Trebuchet MS"/>
                <a:ea typeface="DejaVu Sans"/>
              </a:rPr>
              <a:t>Spontán   gondolkodásmód   </a:t>
            </a:r>
            <a:r>
              <a:rPr lang="hu-HU" sz="2300" dirty="0">
                <a:solidFill>
                  <a:srgbClr val="000099"/>
                </a:solidFill>
                <a:latin typeface="Trebuchet MS"/>
                <a:ea typeface="DejaVu Sans"/>
              </a:rPr>
              <a:t>és </a:t>
            </a:r>
            <a:r>
              <a:rPr lang="hu-HU" sz="2300" dirty="0" smtClean="0">
                <a:solidFill>
                  <a:srgbClr val="000099"/>
                </a:solidFill>
                <a:latin typeface="Trebuchet MS"/>
                <a:ea typeface="DejaVu Sans"/>
              </a:rPr>
              <a:t> viselkedés</a:t>
            </a:r>
            <a:endParaRPr dirty="0"/>
          </a:p>
          <a:p>
            <a:pPr algn="r">
              <a:buFont typeface="Arial"/>
              <a:buChar char="•"/>
            </a:pPr>
            <a:r>
              <a:rPr lang="hu-HU" sz="2300" dirty="0">
                <a:solidFill>
                  <a:srgbClr val="000099"/>
                </a:solidFill>
                <a:latin typeface="Trebuchet MS"/>
                <a:ea typeface="DejaVu Sans"/>
              </a:rPr>
              <a:t>Empátia, </a:t>
            </a:r>
            <a:r>
              <a:rPr lang="hu-HU" sz="2300" dirty="0" smtClean="0">
                <a:solidFill>
                  <a:srgbClr val="000099"/>
                </a:solidFill>
                <a:latin typeface="Trebuchet MS"/>
                <a:ea typeface="DejaVu Sans"/>
              </a:rPr>
              <a:t>tolerancia probléma-orientáltság</a:t>
            </a:r>
            <a:endParaRPr dirty="0"/>
          </a:p>
          <a:p>
            <a:pPr algn="r">
              <a:buFont typeface="Arial"/>
              <a:buChar char="•"/>
            </a:pPr>
            <a:r>
              <a:rPr lang="hu-HU" sz="2300" dirty="0" smtClean="0">
                <a:solidFill>
                  <a:srgbClr val="000099"/>
                </a:solidFill>
                <a:latin typeface="Trebuchet MS"/>
                <a:ea typeface="DejaVu Sans"/>
              </a:rPr>
              <a:t>Egészség- és környezettudatos </a:t>
            </a:r>
            <a:r>
              <a:rPr lang="hu-HU" sz="2300" dirty="0">
                <a:solidFill>
                  <a:srgbClr val="000099"/>
                </a:solidFill>
                <a:latin typeface="Trebuchet MS"/>
                <a:ea typeface="DejaVu Sans"/>
              </a:rPr>
              <a:t>életvezetés</a:t>
            </a:r>
            <a:endParaRPr dirty="0"/>
          </a:p>
          <a:p>
            <a:pPr algn="r">
              <a:buFont typeface="Arial"/>
              <a:buChar char="•"/>
            </a:pPr>
            <a:r>
              <a:rPr lang="hu-HU" sz="2300" dirty="0" smtClean="0">
                <a:solidFill>
                  <a:srgbClr val="000099"/>
                </a:solidFill>
                <a:latin typeface="Trebuchet MS"/>
                <a:ea typeface="DejaVu Sans"/>
              </a:rPr>
              <a:t>Intenzíven  </a:t>
            </a:r>
            <a:r>
              <a:rPr lang="hu-HU" sz="2300" dirty="0" smtClean="0">
                <a:solidFill>
                  <a:srgbClr val="000099"/>
                </a:solidFill>
                <a:latin typeface="Trebuchet MS"/>
                <a:ea typeface="DejaVu Sans"/>
              </a:rPr>
              <a:t>átéli  az  élet </a:t>
            </a:r>
            <a:r>
              <a:rPr lang="hu-HU" sz="2300" dirty="0" smtClean="0">
                <a:solidFill>
                  <a:srgbClr val="000099"/>
                </a:solidFill>
                <a:latin typeface="Trebuchet MS"/>
                <a:ea typeface="DejaVu Sans"/>
              </a:rPr>
              <a:t>alapélményeit</a:t>
            </a:r>
            <a:endParaRPr dirty="0"/>
          </a:p>
          <a:p>
            <a:pPr algn="r">
              <a:buFont typeface="Arial"/>
              <a:buChar char="•"/>
            </a:pPr>
            <a:r>
              <a:rPr lang="hu-HU" sz="2300" dirty="0" smtClean="0">
                <a:solidFill>
                  <a:srgbClr val="000099"/>
                </a:solidFill>
                <a:latin typeface="Trebuchet MS"/>
                <a:ea typeface="DejaVu Sans"/>
              </a:rPr>
              <a:t>Mély, hosszú kapcsolat </a:t>
            </a:r>
            <a:r>
              <a:rPr lang="hu-HU" sz="2300" i="1" dirty="0" smtClean="0">
                <a:solidFill>
                  <a:srgbClr val="000099"/>
                </a:solidFill>
                <a:latin typeface="Trebuchet MS"/>
                <a:ea typeface="DejaVu Sans"/>
              </a:rPr>
              <a:t>néhány </a:t>
            </a:r>
            <a:r>
              <a:rPr lang="hu-HU" sz="2300" dirty="0">
                <a:solidFill>
                  <a:srgbClr val="000099"/>
                </a:solidFill>
                <a:latin typeface="Trebuchet MS"/>
                <a:ea typeface="DejaVu Sans"/>
              </a:rPr>
              <a:t>emberrel</a:t>
            </a:r>
            <a:endParaRPr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-69075"/>
            <a:ext cx="2442467" cy="23459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Szövegdoboz 1"/>
          <p:cNvSpPr txBox="1"/>
          <p:nvPr/>
        </p:nvSpPr>
        <p:spPr>
          <a:xfrm>
            <a:off x="-146684" y="3373834"/>
            <a:ext cx="9433048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100" b="1" i="1" dirty="0" smtClean="0">
                <a:solidFill>
                  <a:srgbClr val="FF0000"/>
                </a:solidFill>
              </a:rPr>
              <a:t>      „</a:t>
            </a:r>
            <a:r>
              <a:rPr lang="hu-HU" sz="2000" b="1" i="1" dirty="0" smtClean="0">
                <a:solidFill>
                  <a:srgbClr val="FF0000"/>
                </a:solidFill>
              </a:rPr>
              <a:t>Valaki mondja meg hogyan kell élni, Apám azt mondta, ne bánts mást”</a:t>
            </a:r>
            <a:endParaRPr lang="hu-HU" sz="2000" b="1" i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>
                <p:childTnLst>
                  <p:par>
                    <p:cTn id="3"/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E:\WineARTery\kep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04664"/>
            <a:ext cx="8676456" cy="5400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80826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E:\WineARTery\kep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548680"/>
            <a:ext cx="8604448" cy="52992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00091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548680"/>
            <a:ext cx="8065938" cy="53285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11351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CustomShape 1"/>
          <p:cNvSpPr/>
          <p:nvPr/>
        </p:nvSpPr>
        <p:spPr>
          <a:xfrm>
            <a:off x="504000" y="-603448"/>
            <a:ext cx="8348760" cy="7007488"/>
          </a:xfrm>
          <a:prstGeom prst="rect">
            <a:avLst/>
          </a:prstGeom>
        </p:spPr>
        <p:txBody>
          <a:bodyPr lIns="90000" tIns="45000" rIns="90000" bIns="45000" anchor="ctr"/>
          <a:lstStyle/>
          <a:p>
            <a:endParaRPr dirty="0"/>
          </a:p>
          <a:p>
            <a:endParaRPr dirty="0"/>
          </a:p>
          <a:p>
            <a:r>
              <a:rPr lang="hu-HU" sz="8000" b="1" dirty="0">
                <a:solidFill>
                  <a:srgbClr val="FF0000"/>
                </a:solidFill>
                <a:latin typeface="Playbill"/>
                <a:ea typeface="DejaVu Sans"/>
              </a:rPr>
              <a:t> </a:t>
            </a:r>
            <a:endParaRPr dirty="0"/>
          </a:p>
          <a:p>
            <a:r>
              <a:rPr lang="hu-HU" sz="8000" b="1" dirty="0">
                <a:solidFill>
                  <a:srgbClr val="FF0000"/>
                </a:solidFill>
                <a:latin typeface="Playbill"/>
                <a:ea typeface="DejaVu Sans"/>
              </a:rPr>
              <a:t>  A </a:t>
            </a:r>
            <a:r>
              <a:rPr lang="hu-HU" sz="8000" b="1" dirty="0" smtClean="0">
                <a:solidFill>
                  <a:srgbClr val="FF0000"/>
                </a:solidFill>
                <a:latin typeface="Playbill"/>
                <a:ea typeface="DejaVu Sans"/>
              </a:rPr>
              <a:t>KOMPETENCIA</a:t>
            </a:r>
          </a:p>
          <a:p>
            <a:endParaRPr dirty="0"/>
          </a:p>
          <a:p>
            <a:r>
              <a:rPr lang="hu-HU" sz="2600" b="1" dirty="0">
                <a:solidFill>
                  <a:srgbClr val="004586"/>
                </a:solidFill>
                <a:latin typeface="Times New Roman"/>
                <a:ea typeface="DejaVu Sans"/>
              </a:rPr>
              <a:t>	</a:t>
            </a:r>
            <a:r>
              <a:rPr lang="hu-HU" sz="2600" b="1" dirty="0">
                <a:solidFill>
                  <a:srgbClr val="000080"/>
                </a:solidFill>
                <a:latin typeface="Times New Roman"/>
                <a:ea typeface="DejaVu Sans"/>
              </a:rPr>
              <a:t>neurológia   -   idegsebészet   -   lézersebészet</a:t>
            </a:r>
            <a:endParaRPr dirty="0"/>
          </a:p>
          <a:p>
            <a:r>
              <a:rPr lang="hu-HU" sz="2600" b="1" dirty="0">
                <a:solidFill>
                  <a:srgbClr val="000080"/>
                </a:solidFill>
                <a:latin typeface="Times New Roman"/>
                <a:ea typeface="DejaVu Sans"/>
              </a:rPr>
              <a:t>	honvéd és </a:t>
            </a:r>
            <a:r>
              <a:rPr lang="hu-HU" sz="2600" b="1" dirty="0" smtClean="0">
                <a:solidFill>
                  <a:srgbClr val="000080"/>
                </a:solidFill>
                <a:latin typeface="Times New Roman"/>
                <a:ea typeface="DejaVu Sans"/>
              </a:rPr>
              <a:t>katasztrófa-orvostan - </a:t>
            </a:r>
            <a:r>
              <a:rPr lang="hu-HU" sz="2600" b="1" dirty="0">
                <a:solidFill>
                  <a:srgbClr val="000080"/>
                </a:solidFill>
                <a:latin typeface="Times New Roman"/>
                <a:ea typeface="DejaVu Sans"/>
              </a:rPr>
              <a:t>mentőorvoslás</a:t>
            </a:r>
            <a:endParaRPr dirty="0"/>
          </a:p>
          <a:p>
            <a:r>
              <a:rPr lang="hu-HU" sz="2600" b="1" dirty="0">
                <a:solidFill>
                  <a:srgbClr val="000080"/>
                </a:solidFill>
                <a:latin typeface="Times New Roman"/>
                <a:ea typeface="DejaVu Sans"/>
              </a:rPr>
              <a:t>	foglalkozás-egészségügy, sport- és </a:t>
            </a:r>
            <a:r>
              <a:rPr lang="hu-HU" sz="2600" b="1" dirty="0" smtClean="0">
                <a:solidFill>
                  <a:srgbClr val="000080"/>
                </a:solidFill>
                <a:latin typeface="Times New Roman"/>
                <a:ea typeface="DejaVu Sans"/>
              </a:rPr>
              <a:t>házi-orvostan</a:t>
            </a:r>
            <a:endParaRPr dirty="0"/>
          </a:p>
          <a:p>
            <a:r>
              <a:rPr lang="hu-HU" sz="2600" b="1" dirty="0">
                <a:solidFill>
                  <a:srgbClr val="000080"/>
                </a:solidFill>
                <a:latin typeface="Times New Roman"/>
                <a:ea typeface="DejaVu Sans"/>
              </a:rPr>
              <a:t>	igazságügyi </a:t>
            </a:r>
            <a:r>
              <a:rPr lang="hu-HU" sz="2600" b="1" dirty="0" err="1" smtClean="0">
                <a:solidFill>
                  <a:srgbClr val="000080"/>
                </a:solidFill>
                <a:latin typeface="Times New Roman"/>
                <a:ea typeface="DejaVu Sans"/>
              </a:rPr>
              <a:t>orvosszakértő</a:t>
            </a:r>
            <a:r>
              <a:rPr lang="hu-HU" sz="2600" b="1" dirty="0">
                <a:solidFill>
                  <a:srgbClr val="000080"/>
                </a:solidFill>
                <a:latin typeface="Times New Roman"/>
                <a:ea typeface="DejaVu Sans"/>
              </a:rPr>
              <a:t>, hadtudományi </a:t>
            </a:r>
            <a:r>
              <a:rPr lang="hu-HU" sz="2600" b="1" dirty="0" smtClean="0">
                <a:solidFill>
                  <a:srgbClr val="000080"/>
                </a:solidFill>
                <a:latin typeface="Times New Roman"/>
                <a:ea typeface="DejaVu Sans"/>
              </a:rPr>
              <a:t>szakértő</a:t>
            </a:r>
          </a:p>
          <a:p>
            <a:endParaRPr dirty="0"/>
          </a:p>
          <a:p>
            <a:endParaRPr dirty="0"/>
          </a:p>
          <a:p>
            <a:r>
              <a:rPr lang="hu-HU" sz="2600" b="1" dirty="0">
                <a:solidFill>
                  <a:srgbClr val="000080"/>
                </a:solidFill>
                <a:latin typeface="Times New Roman"/>
                <a:ea typeface="DejaVu Sans"/>
              </a:rPr>
              <a:t>	</a:t>
            </a:r>
            <a:r>
              <a:rPr lang="hu-HU" sz="2600" b="1" dirty="0">
                <a:solidFill>
                  <a:srgbClr val="000000"/>
                </a:solidFill>
                <a:latin typeface="Times New Roman"/>
                <a:ea typeface="DejaVu Sans"/>
              </a:rPr>
              <a:t>International </a:t>
            </a:r>
            <a:r>
              <a:rPr lang="hu-HU" sz="2600" b="1" dirty="0" smtClean="0">
                <a:solidFill>
                  <a:srgbClr val="000000"/>
                </a:solidFill>
                <a:latin typeface="Times New Roman"/>
                <a:ea typeface="DejaVu Sans"/>
              </a:rPr>
              <a:t> </a:t>
            </a:r>
            <a:r>
              <a:rPr lang="hu-HU" sz="2600" b="1" dirty="0" err="1" smtClean="0">
                <a:solidFill>
                  <a:srgbClr val="000000"/>
                </a:solidFill>
                <a:latin typeface="Times New Roman"/>
                <a:ea typeface="DejaVu Sans"/>
              </a:rPr>
              <a:t>Medical</a:t>
            </a:r>
            <a:r>
              <a:rPr lang="hu-HU" sz="2600" b="1" dirty="0" smtClean="0">
                <a:solidFill>
                  <a:srgbClr val="000000"/>
                </a:solidFill>
                <a:latin typeface="Times New Roman"/>
                <a:ea typeface="DejaVu Sans"/>
              </a:rPr>
              <a:t>  </a:t>
            </a:r>
            <a:r>
              <a:rPr lang="hu-HU" sz="2600" b="1" dirty="0" err="1" smtClean="0">
                <a:solidFill>
                  <a:srgbClr val="000000"/>
                </a:solidFill>
                <a:latin typeface="Times New Roman"/>
                <a:ea typeface="DejaVu Sans"/>
              </a:rPr>
              <a:t>Services</a:t>
            </a:r>
            <a:endParaRPr dirty="0"/>
          </a:p>
          <a:p>
            <a:r>
              <a:rPr lang="hu-HU" sz="2600" b="1" dirty="0">
                <a:solidFill>
                  <a:srgbClr val="000000"/>
                </a:solidFill>
                <a:latin typeface="Times New Roman"/>
                <a:ea typeface="DejaVu Sans"/>
              </a:rPr>
              <a:t>	American </a:t>
            </a:r>
            <a:r>
              <a:rPr lang="hu-HU" sz="2600" b="1" dirty="0" err="1">
                <a:solidFill>
                  <a:srgbClr val="000000"/>
                </a:solidFill>
                <a:latin typeface="Times New Roman"/>
                <a:ea typeface="DejaVu Sans"/>
              </a:rPr>
              <a:t>Clinics</a:t>
            </a:r>
            <a:r>
              <a:rPr lang="hu-HU" sz="2600" b="1" dirty="0">
                <a:solidFill>
                  <a:srgbClr val="000000"/>
                </a:solidFill>
                <a:latin typeface="Times New Roman"/>
                <a:ea typeface="DejaVu Sans"/>
              </a:rPr>
              <a:t> International  </a:t>
            </a:r>
            <a:endParaRPr dirty="0"/>
          </a:p>
          <a:p>
            <a:r>
              <a:rPr lang="hu-HU" sz="2600" b="1" dirty="0">
                <a:solidFill>
                  <a:srgbClr val="000000"/>
                </a:solidFill>
                <a:latin typeface="Times New Roman"/>
                <a:ea typeface="DejaVu Sans"/>
              </a:rPr>
              <a:t>	</a:t>
            </a:r>
            <a:r>
              <a:rPr lang="hu-HU" sz="2600" b="1" dirty="0" err="1">
                <a:solidFill>
                  <a:srgbClr val="000000"/>
                </a:solidFill>
                <a:latin typeface="Times New Roman"/>
                <a:ea typeface="DejaVu Sans"/>
              </a:rPr>
              <a:t>Medicover</a:t>
            </a:r>
            <a:endParaRPr dirty="0"/>
          </a:p>
          <a:p>
            <a:r>
              <a:rPr lang="hu-HU" sz="2600" b="1" dirty="0">
                <a:solidFill>
                  <a:srgbClr val="000000"/>
                </a:solidFill>
                <a:latin typeface="Times New Roman"/>
                <a:ea typeface="DejaVu Sans"/>
              </a:rPr>
              <a:t>	</a:t>
            </a:r>
            <a:r>
              <a:rPr lang="hu-HU" sz="2600" b="1" dirty="0" err="1">
                <a:solidFill>
                  <a:srgbClr val="000000"/>
                </a:solidFill>
                <a:latin typeface="Times New Roman"/>
                <a:ea typeface="DejaVu Sans"/>
              </a:rPr>
              <a:t>Oxivit</a:t>
            </a:r>
            <a:endParaRPr dirty="0"/>
          </a:p>
          <a:p>
            <a:r>
              <a:rPr lang="hu-HU" sz="2600" b="1" dirty="0">
                <a:solidFill>
                  <a:srgbClr val="000080"/>
                </a:solidFill>
                <a:latin typeface="Times New Roman"/>
                <a:ea typeface="DejaVu Sans"/>
              </a:rPr>
              <a:t>	</a:t>
            </a:r>
            <a:endParaRPr dirty="0"/>
          </a:p>
          <a:p>
            <a:endParaRPr dirty="0"/>
          </a:p>
          <a:p>
            <a:endParaRPr dirty="0"/>
          </a:p>
        </p:txBody>
      </p:sp>
      <p:sp>
        <p:nvSpPr>
          <p:cNvPr id="89" name="CustomShape 2"/>
          <p:cNvSpPr/>
          <p:nvPr/>
        </p:nvSpPr>
        <p:spPr>
          <a:xfrm>
            <a:off x="683640" y="3886200"/>
            <a:ext cx="6396480" cy="1748160"/>
          </a:xfrm>
          <a:prstGeom prst="rect">
            <a:avLst/>
          </a:prstGeom>
        </p:spPr>
      </p:sp>
      <p:pic>
        <p:nvPicPr>
          <p:cNvPr id="90" name="Kép 89"/>
          <p:cNvPicPr/>
          <p:nvPr/>
        </p:nvPicPr>
        <p:blipFill>
          <a:blip r:embed="rId2"/>
          <a:stretch>
            <a:fillRect/>
          </a:stretch>
        </p:blipFill>
        <p:spPr>
          <a:xfrm>
            <a:off x="7452319" y="-720000"/>
            <a:ext cx="1682403" cy="267264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>
                <p:childTnLst>
                  <p:par>
                    <p:cTn id="3" fill="freeze">
                      <p:stCondLst>
                        <p:cond delay="indefinite"/>
                      </p:stCondLst>
                      <p:childTnLst>
                        <p:par>
                          <p:cTn id="4"/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CustomShape 1"/>
          <p:cNvSpPr/>
          <p:nvPr/>
        </p:nvSpPr>
        <p:spPr>
          <a:xfrm>
            <a:off x="504000" y="332656"/>
            <a:ext cx="8926200" cy="5760640"/>
          </a:xfrm>
          <a:prstGeom prst="rect">
            <a:avLst/>
          </a:prstGeom>
        </p:spPr>
        <p:txBody>
          <a:bodyPr lIns="90000" tIns="45000" rIns="90000" bIns="45000" anchor="ctr"/>
          <a:lstStyle/>
          <a:p>
            <a:endParaRPr dirty="0"/>
          </a:p>
          <a:p>
            <a:endParaRPr dirty="0"/>
          </a:p>
          <a:p>
            <a:r>
              <a:rPr lang="hu-HU" sz="8000" b="1" dirty="0">
                <a:solidFill>
                  <a:srgbClr val="FF0000"/>
                </a:solidFill>
                <a:latin typeface="Playbill"/>
                <a:ea typeface="DejaVu Sans"/>
              </a:rPr>
              <a:t> </a:t>
            </a:r>
            <a:r>
              <a:rPr lang="hu-HU" sz="8000" b="1" dirty="0" smtClean="0">
                <a:solidFill>
                  <a:srgbClr val="FF0000"/>
                </a:solidFill>
                <a:latin typeface="Playbill"/>
                <a:ea typeface="DejaVu Sans"/>
              </a:rPr>
              <a:t>	</a:t>
            </a:r>
          </a:p>
          <a:p>
            <a:r>
              <a:rPr lang="hu-HU" sz="8000" b="1" dirty="0">
                <a:solidFill>
                  <a:srgbClr val="FF0000"/>
                </a:solidFill>
                <a:latin typeface="Playbill"/>
                <a:ea typeface="DejaVu Sans"/>
              </a:rPr>
              <a:t>	 </a:t>
            </a:r>
            <a:r>
              <a:rPr lang="hu-HU" sz="8000" b="1" dirty="0" smtClean="0">
                <a:solidFill>
                  <a:srgbClr val="FF0000"/>
                </a:solidFill>
                <a:latin typeface="Playbill"/>
                <a:ea typeface="DejaVu Sans"/>
              </a:rPr>
              <a:t>A LÁTÁSMÓD</a:t>
            </a:r>
          </a:p>
          <a:p>
            <a:endParaRPr lang="hu-HU" sz="800" b="1" dirty="0">
              <a:solidFill>
                <a:srgbClr val="FF0000"/>
              </a:solidFill>
              <a:latin typeface="Playbill"/>
            </a:endParaRPr>
          </a:p>
          <a:p>
            <a:endParaRPr dirty="0"/>
          </a:p>
          <a:p>
            <a:endParaRPr dirty="0"/>
          </a:p>
          <a:p>
            <a:r>
              <a:rPr lang="hu-HU" sz="3000" b="1" u="sng" dirty="0">
                <a:solidFill>
                  <a:srgbClr val="000080"/>
                </a:solidFill>
                <a:latin typeface="Times New Roman"/>
                <a:ea typeface="DejaVu Sans"/>
              </a:rPr>
              <a:t>Elsődleges prevenció 	</a:t>
            </a:r>
            <a:r>
              <a:rPr lang="hu-HU" sz="3000" b="1" u="sng" dirty="0" smtClean="0">
                <a:solidFill>
                  <a:srgbClr val="000080"/>
                </a:solidFill>
                <a:latin typeface="Times New Roman"/>
                <a:ea typeface="DejaVu Sans"/>
              </a:rPr>
              <a:t> betegségmegelőzés </a:t>
            </a:r>
            <a:r>
              <a:rPr lang="hu-HU" sz="3000" b="1" u="sng" dirty="0">
                <a:solidFill>
                  <a:srgbClr val="000080"/>
                </a:solidFill>
                <a:latin typeface="Times New Roman"/>
                <a:ea typeface="DejaVu Sans"/>
              </a:rPr>
              <a:t>/ </a:t>
            </a:r>
            <a:r>
              <a:rPr lang="hu-HU" sz="3000" b="1" u="sng" dirty="0" err="1" smtClean="0">
                <a:solidFill>
                  <a:srgbClr val="000080"/>
                </a:solidFill>
                <a:latin typeface="Times New Roman"/>
                <a:ea typeface="DejaVu Sans"/>
              </a:rPr>
              <a:t>educatio</a:t>
            </a:r>
            <a:r>
              <a:rPr lang="hu-HU" sz="3000" b="1" u="sng" dirty="0" smtClean="0">
                <a:solidFill>
                  <a:srgbClr val="000080"/>
                </a:solidFill>
                <a:latin typeface="Times New Roman"/>
                <a:ea typeface="DejaVu Sans"/>
              </a:rPr>
              <a:t>/</a:t>
            </a:r>
          </a:p>
          <a:p>
            <a:endParaRPr sz="3000" b="1" u="sng" dirty="0"/>
          </a:p>
          <a:p>
            <a:r>
              <a:rPr lang="hu-HU" sz="2400" b="1" dirty="0">
                <a:solidFill>
                  <a:srgbClr val="000080"/>
                </a:solidFill>
                <a:latin typeface="Times New Roman"/>
                <a:ea typeface="DejaVu Sans"/>
              </a:rPr>
              <a:t>Másodlagos megelőzés 	</a:t>
            </a:r>
            <a:r>
              <a:rPr lang="hu-HU" sz="2400" b="1" dirty="0" smtClean="0">
                <a:solidFill>
                  <a:srgbClr val="000080"/>
                </a:solidFill>
                <a:latin typeface="Times New Roman"/>
                <a:ea typeface="DejaVu Sans"/>
              </a:rPr>
              <a:t>  korai </a:t>
            </a:r>
            <a:r>
              <a:rPr lang="hu-HU" sz="2400" b="1" dirty="0">
                <a:solidFill>
                  <a:srgbClr val="000080"/>
                </a:solidFill>
                <a:latin typeface="Times New Roman"/>
                <a:ea typeface="DejaVu Sans"/>
              </a:rPr>
              <a:t>észlelés /szűrővizsgálat</a:t>
            </a:r>
            <a:r>
              <a:rPr lang="hu-HU" sz="2400" b="1" dirty="0" smtClean="0">
                <a:solidFill>
                  <a:srgbClr val="000080"/>
                </a:solidFill>
                <a:latin typeface="Times New Roman"/>
                <a:ea typeface="DejaVu Sans"/>
              </a:rPr>
              <a:t>/</a:t>
            </a:r>
          </a:p>
          <a:p>
            <a:endParaRPr sz="2400" dirty="0"/>
          </a:p>
          <a:p>
            <a:r>
              <a:rPr lang="hu-HU" sz="2400" dirty="0">
                <a:solidFill>
                  <a:srgbClr val="000080"/>
                </a:solidFill>
                <a:latin typeface="Times New Roman"/>
                <a:ea typeface="DejaVu Sans"/>
              </a:rPr>
              <a:t>Harmadlagos kár-mentés   </a:t>
            </a:r>
            <a:r>
              <a:rPr lang="hu-HU" sz="2400" dirty="0" smtClean="0">
                <a:solidFill>
                  <a:srgbClr val="000080"/>
                </a:solidFill>
                <a:latin typeface="Times New Roman"/>
                <a:ea typeface="DejaVu Sans"/>
              </a:rPr>
              <a:t>  	   progresszió </a:t>
            </a:r>
            <a:r>
              <a:rPr lang="hu-HU" sz="2400" dirty="0">
                <a:solidFill>
                  <a:srgbClr val="000080"/>
                </a:solidFill>
                <a:latin typeface="Times New Roman"/>
                <a:ea typeface="DejaVu Sans"/>
              </a:rPr>
              <a:t>lassítás /gyógyítás</a:t>
            </a:r>
            <a:r>
              <a:rPr lang="hu-HU" sz="2400" dirty="0" smtClean="0">
                <a:solidFill>
                  <a:srgbClr val="000080"/>
                </a:solidFill>
                <a:latin typeface="Times New Roman"/>
                <a:ea typeface="DejaVu Sans"/>
              </a:rPr>
              <a:t>/</a:t>
            </a:r>
          </a:p>
          <a:p>
            <a:endParaRPr sz="2400" dirty="0"/>
          </a:p>
          <a:p>
            <a:endParaRPr dirty="0"/>
          </a:p>
          <a:p>
            <a:r>
              <a:rPr lang="hu-HU" sz="2200" b="1" i="1" dirty="0">
                <a:solidFill>
                  <a:srgbClr val="000000"/>
                </a:solidFill>
                <a:latin typeface="Times New Roman"/>
                <a:ea typeface="DejaVu Sans"/>
              </a:rPr>
              <a:t>Minden diagnózis annyit ér, amennyi terápiás előnyre tudjuk beváltani!</a:t>
            </a:r>
            <a:endParaRPr dirty="0"/>
          </a:p>
          <a:p>
            <a:r>
              <a:rPr lang="hu-HU" sz="2600" dirty="0">
                <a:solidFill>
                  <a:srgbClr val="000080"/>
                </a:solidFill>
                <a:latin typeface="Times New Roman"/>
                <a:ea typeface="DejaVu Sans"/>
              </a:rPr>
              <a:t>	</a:t>
            </a:r>
            <a:endParaRPr dirty="0"/>
          </a:p>
          <a:p>
            <a:endParaRPr dirty="0"/>
          </a:p>
          <a:p>
            <a:endParaRPr dirty="0"/>
          </a:p>
        </p:txBody>
      </p:sp>
      <p:sp>
        <p:nvSpPr>
          <p:cNvPr id="92" name="CustomShape 2"/>
          <p:cNvSpPr/>
          <p:nvPr/>
        </p:nvSpPr>
        <p:spPr>
          <a:xfrm>
            <a:off x="683640" y="3886200"/>
            <a:ext cx="6396480" cy="1748160"/>
          </a:xfrm>
          <a:prstGeom prst="rect">
            <a:avLst/>
          </a:prstGeom>
        </p:spPr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0"/>
            <a:ext cx="2474489" cy="22768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>
                <p:childTnLst>
                  <p:par>
                    <p:cTn id="3" fill="freeze">
                      <p:stCondLst>
                        <p:cond delay="indefinite"/>
                      </p:stCondLst>
                      <p:childTnLst>
                        <p:par>
                          <p:cTn id="4"/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CustomShape 1"/>
          <p:cNvSpPr/>
          <p:nvPr/>
        </p:nvSpPr>
        <p:spPr>
          <a:xfrm>
            <a:off x="792000" y="836712"/>
            <a:ext cx="8276760" cy="5544616"/>
          </a:xfrm>
          <a:prstGeom prst="rect">
            <a:avLst/>
          </a:prstGeom>
        </p:spPr>
        <p:txBody>
          <a:bodyPr lIns="90000" tIns="45000" rIns="90000" bIns="45000" anchor="ctr"/>
          <a:lstStyle/>
          <a:p>
            <a:endParaRPr dirty="0"/>
          </a:p>
          <a:p>
            <a:endParaRPr dirty="0"/>
          </a:p>
          <a:p>
            <a:endParaRPr dirty="0"/>
          </a:p>
          <a:p>
            <a:endParaRPr dirty="0"/>
          </a:p>
          <a:p>
            <a:endParaRPr dirty="0"/>
          </a:p>
          <a:p>
            <a:endParaRPr dirty="0"/>
          </a:p>
          <a:p>
            <a:endParaRPr dirty="0"/>
          </a:p>
          <a:p>
            <a:r>
              <a:rPr lang="hu-HU" sz="8000" b="1" dirty="0">
                <a:solidFill>
                  <a:srgbClr val="FF0000"/>
                </a:solidFill>
                <a:latin typeface="Playbill"/>
                <a:ea typeface="DejaVu Sans"/>
              </a:rPr>
              <a:t>A </a:t>
            </a:r>
            <a:r>
              <a:rPr lang="hu-HU" sz="8000" b="1" u="sng" dirty="0" err="1" smtClean="0">
                <a:solidFill>
                  <a:srgbClr val="FF0000"/>
                </a:solidFill>
                <a:latin typeface="Playbill"/>
                <a:ea typeface="DejaVu Sans"/>
              </a:rPr>
              <a:t>KÖZ</a:t>
            </a:r>
            <a:r>
              <a:rPr lang="hu-HU" sz="8000" b="1" dirty="0" err="1" smtClean="0">
                <a:solidFill>
                  <a:srgbClr val="FF0000"/>
                </a:solidFill>
                <a:latin typeface="Playbill"/>
                <a:ea typeface="DejaVu Sans"/>
              </a:rPr>
              <a:t>SZOLGÁLAT</a:t>
            </a:r>
            <a:r>
              <a:rPr lang="hu-HU" sz="4000" b="1" dirty="0" err="1" smtClean="0">
                <a:solidFill>
                  <a:srgbClr val="FF0000"/>
                </a:solidFill>
                <a:latin typeface="Playbill"/>
                <a:ea typeface="DejaVu Sans"/>
              </a:rPr>
              <a:t>i</a:t>
            </a:r>
            <a:r>
              <a:rPr lang="hu-HU" sz="4000" b="1" dirty="0" smtClean="0">
                <a:solidFill>
                  <a:srgbClr val="FF0000"/>
                </a:solidFill>
                <a:latin typeface="Playbill"/>
                <a:ea typeface="DejaVu Sans"/>
              </a:rPr>
              <a:t> </a:t>
            </a:r>
            <a:r>
              <a:rPr lang="hu-HU" sz="4000" b="1" dirty="0" err="1" smtClean="0">
                <a:solidFill>
                  <a:srgbClr val="FF0000"/>
                </a:solidFill>
                <a:latin typeface="Playbill"/>
                <a:ea typeface="DejaVu Sans"/>
              </a:rPr>
              <a:t>attitüd</a:t>
            </a:r>
            <a:endParaRPr dirty="0"/>
          </a:p>
          <a:p>
            <a:r>
              <a:rPr lang="hu-HU" sz="8000" dirty="0">
                <a:solidFill>
                  <a:srgbClr val="FF0000"/>
                </a:solidFill>
                <a:latin typeface="Playbill"/>
                <a:ea typeface="DejaVu Sans"/>
              </a:rPr>
              <a:t>          </a:t>
            </a:r>
            <a:endParaRPr dirty="0"/>
          </a:p>
          <a:p>
            <a:r>
              <a:rPr lang="hu-HU" sz="2600" b="1" dirty="0" smtClean="0">
                <a:solidFill>
                  <a:srgbClr val="000080"/>
                </a:solidFill>
                <a:latin typeface="Times New Roman"/>
                <a:ea typeface="DejaVu Sans"/>
              </a:rPr>
              <a:t>Önző</a:t>
            </a:r>
            <a:r>
              <a:rPr lang="hu-HU" sz="2600" b="1" dirty="0">
                <a:solidFill>
                  <a:srgbClr val="000080"/>
                </a:solidFill>
                <a:latin typeface="Times New Roman"/>
                <a:ea typeface="DejaVu Sans"/>
              </a:rPr>
              <a:t>					</a:t>
            </a:r>
            <a:r>
              <a:rPr lang="hu-HU" sz="2600" b="1" dirty="0" smtClean="0">
                <a:solidFill>
                  <a:srgbClr val="FF0000"/>
                </a:solidFill>
                <a:latin typeface="Times New Roman"/>
                <a:ea typeface="DejaVu Sans"/>
              </a:rPr>
              <a:t>Önzetlen</a:t>
            </a:r>
            <a:endParaRPr dirty="0">
              <a:solidFill>
                <a:srgbClr val="FF0000"/>
              </a:solidFill>
            </a:endParaRPr>
          </a:p>
          <a:p>
            <a:endParaRPr dirty="0"/>
          </a:p>
          <a:p>
            <a:r>
              <a:rPr lang="hu-HU" sz="2600" b="1" dirty="0" smtClean="0">
                <a:solidFill>
                  <a:srgbClr val="000080"/>
                </a:solidFill>
                <a:latin typeface="Times New Roman"/>
                <a:ea typeface="DejaVu Sans"/>
              </a:rPr>
              <a:t>Önmenedzselő</a:t>
            </a:r>
            <a:r>
              <a:rPr lang="hu-HU" sz="2600" b="1" dirty="0">
                <a:solidFill>
                  <a:srgbClr val="000080"/>
                </a:solidFill>
                <a:latin typeface="Times New Roman"/>
                <a:ea typeface="DejaVu Sans"/>
              </a:rPr>
              <a:t>			</a:t>
            </a:r>
            <a:r>
              <a:rPr lang="hu-HU" sz="2600" b="1" dirty="0" smtClean="0">
                <a:solidFill>
                  <a:srgbClr val="FF0000"/>
                </a:solidFill>
                <a:latin typeface="Times New Roman"/>
                <a:ea typeface="DejaVu Sans"/>
              </a:rPr>
              <a:t>Önmérsékletes</a:t>
            </a:r>
            <a:endParaRPr dirty="0">
              <a:solidFill>
                <a:srgbClr val="FF0000"/>
              </a:solidFill>
            </a:endParaRPr>
          </a:p>
          <a:p>
            <a:endParaRPr dirty="0"/>
          </a:p>
          <a:p>
            <a:r>
              <a:rPr lang="hu-HU" sz="2600" b="1" dirty="0" smtClean="0">
                <a:solidFill>
                  <a:srgbClr val="000080"/>
                </a:solidFill>
                <a:latin typeface="Times New Roman"/>
                <a:ea typeface="DejaVu Sans"/>
              </a:rPr>
              <a:t>Önmegvalósító</a:t>
            </a:r>
            <a:r>
              <a:rPr lang="hu-HU" sz="2600" b="1" dirty="0">
                <a:solidFill>
                  <a:srgbClr val="000080"/>
                </a:solidFill>
                <a:latin typeface="Times New Roman"/>
                <a:ea typeface="DejaVu Sans"/>
              </a:rPr>
              <a:t>			</a:t>
            </a:r>
            <a:r>
              <a:rPr lang="hu-HU" sz="2600" b="1" dirty="0" smtClean="0">
                <a:solidFill>
                  <a:srgbClr val="FF0000"/>
                </a:solidFill>
                <a:latin typeface="Times New Roman"/>
                <a:ea typeface="DejaVu Sans"/>
              </a:rPr>
              <a:t>Önfeláldozó</a:t>
            </a:r>
            <a:endParaRPr dirty="0">
              <a:solidFill>
                <a:srgbClr val="FF0000"/>
              </a:solidFill>
            </a:endParaRPr>
          </a:p>
          <a:p>
            <a:endParaRPr dirty="0"/>
          </a:p>
          <a:p>
            <a:r>
              <a:rPr lang="hu-HU" sz="2600" b="1" i="1" dirty="0">
                <a:solidFill>
                  <a:srgbClr val="000000"/>
                </a:solidFill>
                <a:latin typeface="Times New Roman"/>
                <a:ea typeface="DejaVu Sans"/>
              </a:rPr>
              <a:t>         </a:t>
            </a:r>
            <a:endParaRPr lang="hu-HU" sz="2600" b="1" i="1" dirty="0" smtClean="0">
              <a:solidFill>
                <a:srgbClr val="000000"/>
              </a:solidFill>
              <a:latin typeface="Times New Roman"/>
              <a:ea typeface="DejaVu Sans"/>
            </a:endParaRPr>
          </a:p>
          <a:p>
            <a:pPr algn="r"/>
            <a:r>
              <a:rPr lang="hu-HU" sz="2600" b="1" i="1" dirty="0" smtClean="0">
                <a:solidFill>
                  <a:srgbClr val="000000"/>
                </a:solidFill>
                <a:latin typeface="Times New Roman"/>
                <a:ea typeface="DejaVu Sans"/>
              </a:rPr>
              <a:t> 			„</a:t>
            </a:r>
            <a:r>
              <a:rPr lang="hu-HU" sz="2600" b="1" i="1" dirty="0">
                <a:solidFill>
                  <a:srgbClr val="000000"/>
                </a:solidFill>
                <a:latin typeface="Times New Roman"/>
                <a:ea typeface="DejaVu Sans"/>
              </a:rPr>
              <a:t>kollektív önzés” </a:t>
            </a:r>
            <a:endParaRPr lang="hu-HU" sz="2600" b="1" i="1" dirty="0" smtClean="0">
              <a:solidFill>
                <a:srgbClr val="000000"/>
              </a:solidFill>
              <a:latin typeface="Times New Roman"/>
              <a:ea typeface="DejaVu Sans"/>
            </a:endParaRPr>
          </a:p>
          <a:p>
            <a:pPr algn="r"/>
            <a:r>
              <a:rPr lang="hu-HU" sz="2600" b="1" i="1" dirty="0" smtClean="0">
                <a:solidFill>
                  <a:srgbClr val="000000"/>
                </a:solidFill>
                <a:latin typeface="Times New Roman"/>
                <a:ea typeface="DejaVu Sans"/>
              </a:rPr>
              <a:t>				  </a:t>
            </a:r>
            <a:r>
              <a:rPr lang="hu-HU" sz="2600" b="1" i="1" dirty="0">
                <a:solidFill>
                  <a:srgbClr val="000000"/>
                </a:solidFill>
                <a:latin typeface="Times New Roman"/>
                <a:ea typeface="DejaVu Sans"/>
              </a:rPr>
              <a:t>„közösségi kontroll”  </a:t>
            </a:r>
            <a:endParaRPr dirty="0"/>
          </a:p>
          <a:p>
            <a:pPr algn="ctr"/>
            <a:endParaRPr dirty="0"/>
          </a:p>
          <a:p>
            <a:r>
              <a:rPr lang="hu-HU" sz="2600" b="1" dirty="0">
                <a:solidFill>
                  <a:srgbClr val="000080"/>
                </a:solidFill>
                <a:latin typeface="Times New Roman"/>
                <a:ea typeface="DejaVu Sans"/>
              </a:rPr>
              <a:t> 	</a:t>
            </a:r>
            <a:endParaRPr dirty="0"/>
          </a:p>
          <a:p>
            <a:endParaRPr dirty="0"/>
          </a:p>
          <a:p>
            <a:endParaRPr dirty="0"/>
          </a:p>
          <a:p>
            <a:endParaRPr dirty="0"/>
          </a:p>
        </p:txBody>
      </p:sp>
      <p:sp>
        <p:nvSpPr>
          <p:cNvPr id="94" name="CustomShape 2"/>
          <p:cNvSpPr/>
          <p:nvPr/>
        </p:nvSpPr>
        <p:spPr>
          <a:xfrm>
            <a:off x="478010" y="3886200"/>
            <a:ext cx="6396480" cy="1748160"/>
          </a:xfrm>
          <a:prstGeom prst="rect">
            <a:avLst/>
          </a:prstGeom>
        </p:spPr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2786" y="-1135"/>
            <a:ext cx="2291213" cy="20619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>
              <p:cTn id="2" nodeType="mainSeq">
                <p:childTnLst>
                  <p:par>
                    <p:cTn id="3" fill="freeze">
                      <p:stCondLst>
                        <p:cond delay="indefinite"/>
                      </p:stCondLst>
                      <p:childTnLst>
                        <p:par>
                          <p:cTn id="4"/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CustomShape 1"/>
          <p:cNvSpPr/>
          <p:nvPr/>
        </p:nvSpPr>
        <p:spPr>
          <a:xfrm>
            <a:off x="504000" y="-504000"/>
            <a:ext cx="8640000" cy="6885328"/>
          </a:xfrm>
          <a:prstGeom prst="rect">
            <a:avLst/>
          </a:prstGeom>
        </p:spPr>
        <p:txBody>
          <a:bodyPr lIns="90000" tIns="45000" rIns="90000" bIns="45000" anchor="ctr"/>
          <a:lstStyle/>
          <a:p>
            <a:endParaRPr dirty="0"/>
          </a:p>
          <a:p>
            <a:endParaRPr dirty="0"/>
          </a:p>
          <a:p>
            <a:endParaRPr dirty="0"/>
          </a:p>
          <a:p>
            <a:endParaRPr dirty="0"/>
          </a:p>
          <a:p>
            <a:endParaRPr dirty="0"/>
          </a:p>
          <a:p>
            <a:endParaRPr dirty="0"/>
          </a:p>
          <a:p>
            <a:endParaRPr dirty="0"/>
          </a:p>
          <a:p>
            <a:endParaRPr dirty="0"/>
          </a:p>
          <a:p>
            <a:endParaRPr dirty="0"/>
          </a:p>
          <a:p>
            <a:endParaRPr lang="hu-HU" sz="8000" dirty="0" smtClean="0">
              <a:solidFill>
                <a:srgbClr val="FF0000"/>
              </a:solidFill>
              <a:latin typeface="Playbill"/>
              <a:ea typeface="DejaVu Sans"/>
            </a:endParaRPr>
          </a:p>
          <a:p>
            <a:r>
              <a:rPr lang="hu-HU" sz="8000" b="1" dirty="0" smtClean="0">
                <a:solidFill>
                  <a:srgbClr val="FF0000"/>
                </a:solidFill>
                <a:latin typeface="Playbill"/>
                <a:ea typeface="DejaVu Sans"/>
              </a:rPr>
              <a:t>ÉLETÚT </a:t>
            </a:r>
            <a:r>
              <a:rPr lang="hu-HU" sz="8000" b="1" dirty="0">
                <a:solidFill>
                  <a:srgbClr val="FF0000"/>
                </a:solidFill>
                <a:latin typeface="Playbill"/>
                <a:ea typeface="DejaVu Sans"/>
              </a:rPr>
              <a:t>1: TANULÓÉVEK  </a:t>
            </a:r>
            <a:endParaRPr b="1" dirty="0"/>
          </a:p>
          <a:p>
            <a:r>
              <a:rPr lang="hu-HU" sz="2400" b="1" i="1" dirty="0">
                <a:solidFill>
                  <a:srgbClr val="000000"/>
                </a:solidFill>
                <a:latin typeface="Times New Roman"/>
                <a:ea typeface="DejaVu Sans"/>
              </a:rPr>
              <a:t> </a:t>
            </a:r>
            <a:r>
              <a:rPr lang="hu-HU" sz="2400" b="1" i="1" dirty="0" smtClean="0">
                <a:solidFill>
                  <a:srgbClr val="000000"/>
                </a:solidFill>
                <a:latin typeface="Times New Roman"/>
                <a:ea typeface="DejaVu Sans"/>
              </a:rPr>
              <a:t>                                           „</a:t>
            </a:r>
            <a:r>
              <a:rPr lang="hu-HU" sz="2000" i="1" dirty="0" smtClean="0">
                <a:solidFill>
                  <a:srgbClr val="000000"/>
                </a:solidFill>
                <a:latin typeface="Times New Roman"/>
                <a:ea typeface="DejaVu Sans"/>
              </a:rPr>
              <a:t>És </a:t>
            </a:r>
            <a:r>
              <a:rPr lang="hu-HU" sz="2000" i="1" dirty="0">
                <a:solidFill>
                  <a:srgbClr val="000000"/>
                </a:solidFill>
                <a:latin typeface="Times New Roman"/>
                <a:ea typeface="DejaVu Sans"/>
              </a:rPr>
              <a:t>még minden távolság elérhető az </a:t>
            </a:r>
            <a:r>
              <a:rPr lang="hu-HU" sz="2000" i="1" dirty="0" smtClean="0">
                <a:solidFill>
                  <a:srgbClr val="000000"/>
                </a:solidFill>
                <a:latin typeface="Times New Roman"/>
                <a:ea typeface="DejaVu Sans"/>
              </a:rPr>
              <a:t>életemmel”</a:t>
            </a:r>
            <a:endParaRPr sz="2000" dirty="0" smtClean="0"/>
          </a:p>
          <a:p>
            <a:endParaRPr dirty="0" smtClean="0"/>
          </a:p>
          <a:p>
            <a:endParaRPr dirty="0"/>
          </a:p>
          <a:p>
            <a:r>
              <a:rPr lang="hu-HU" sz="2400" b="1" u="sng" dirty="0">
                <a:solidFill>
                  <a:srgbClr val="000080"/>
                </a:solidFill>
                <a:latin typeface="Times New Roman"/>
                <a:ea typeface="DejaVu Sans"/>
              </a:rPr>
              <a:t>Erkölcsi nevelés</a:t>
            </a:r>
            <a:r>
              <a:rPr lang="hu-HU" sz="2400" b="1" dirty="0">
                <a:solidFill>
                  <a:srgbClr val="000080"/>
                </a:solidFill>
                <a:latin typeface="Times New Roman"/>
                <a:ea typeface="DejaVu Sans"/>
              </a:rPr>
              <a:t>: </a:t>
            </a:r>
            <a:r>
              <a:rPr lang="hu-HU" sz="2400" b="1" dirty="0" smtClean="0">
                <a:solidFill>
                  <a:srgbClr val="000080"/>
                </a:solidFill>
                <a:latin typeface="Times New Roman"/>
                <a:ea typeface="DejaVu Sans"/>
              </a:rPr>
              <a:t> </a:t>
            </a:r>
            <a:r>
              <a:rPr lang="hu-HU" sz="2400" dirty="0" smtClean="0">
                <a:solidFill>
                  <a:srgbClr val="000080"/>
                </a:solidFill>
                <a:latin typeface="Times New Roman"/>
                <a:ea typeface="DejaVu Sans"/>
              </a:rPr>
              <a:t>	 mély </a:t>
            </a:r>
            <a:r>
              <a:rPr lang="hu-HU" sz="2400" dirty="0">
                <a:solidFill>
                  <a:srgbClr val="000080"/>
                </a:solidFill>
                <a:latin typeface="Times New Roman"/>
                <a:ea typeface="DejaVu Sans"/>
              </a:rPr>
              <a:t>elkötelezettség az igazság/valóság iránt</a:t>
            </a:r>
            <a:endParaRPr sz="2400" dirty="0"/>
          </a:p>
          <a:p>
            <a:r>
              <a:rPr lang="hu-HU" sz="2400" b="1" i="1" dirty="0">
                <a:solidFill>
                  <a:srgbClr val="000080"/>
                </a:solidFill>
                <a:latin typeface="Times New Roman"/>
                <a:ea typeface="DejaVu Sans"/>
              </a:rPr>
              <a:t>		 </a:t>
            </a:r>
            <a:r>
              <a:rPr lang="hu-HU" sz="2400" b="1" i="1" dirty="0" smtClean="0">
                <a:solidFill>
                  <a:srgbClr val="000080"/>
                </a:solidFill>
                <a:latin typeface="Times New Roman"/>
                <a:ea typeface="DejaVu Sans"/>
              </a:rPr>
              <a:t>    	 </a:t>
            </a:r>
            <a:r>
              <a:rPr lang="hu-HU" sz="2400" dirty="0" smtClean="0">
                <a:solidFill>
                  <a:srgbClr val="000080"/>
                </a:solidFill>
                <a:latin typeface="Times New Roman"/>
                <a:ea typeface="DejaVu Sans"/>
              </a:rPr>
              <a:t>bizalom</a:t>
            </a:r>
            <a:r>
              <a:rPr lang="hu-HU" sz="2400" dirty="0">
                <a:solidFill>
                  <a:srgbClr val="000080"/>
                </a:solidFill>
                <a:latin typeface="Times New Roman"/>
                <a:ea typeface="DejaVu Sans"/>
              </a:rPr>
              <a:t>, nyíltság, felelősség, őszinteség</a:t>
            </a:r>
            <a:r>
              <a:rPr lang="hu-HU" sz="2400" dirty="0" smtClean="0">
                <a:solidFill>
                  <a:srgbClr val="000080"/>
                </a:solidFill>
                <a:latin typeface="Times New Roman"/>
                <a:ea typeface="DejaVu Sans"/>
              </a:rPr>
              <a:t>...</a:t>
            </a:r>
          </a:p>
          <a:p>
            <a:endParaRPr sz="2400" dirty="0"/>
          </a:p>
          <a:p>
            <a:r>
              <a:rPr lang="hu-HU" sz="2400" b="1" u="sng" dirty="0">
                <a:solidFill>
                  <a:srgbClr val="000080"/>
                </a:solidFill>
                <a:latin typeface="Times New Roman"/>
                <a:ea typeface="DejaVu Sans"/>
              </a:rPr>
              <a:t>Kompetencia</a:t>
            </a:r>
            <a:r>
              <a:rPr lang="hu-HU" sz="2400" b="1" dirty="0">
                <a:solidFill>
                  <a:srgbClr val="000080"/>
                </a:solidFill>
                <a:latin typeface="Times New Roman"/>
                <a:ea typeface="DejaVu Sans"/>
              </a:rPr>
              <a:t>:      </a:t>
            </a:r>
            <a:r>
              <a:rPr lang="hu-HU" sz="2400" dirty="0" smtClean="0">
                <a:solidFill>
                  <a:srgbClr val="000080"/>
                </a:solidFill>
                <a:latin typeface="Times New Roman"/>
                <a:ea typeface="DejaVu Sans"/>
              </a:rPr>
              <a:t>	 licence</a:t>
            </a:r>
            <a:r>
              <a:rPr lang="hu-HU" sz="2400" dirty="0">
                <a:solidFill>
                  <a:srgbClr val="000080"/>
                </a:solidFill>
                <a:latin typeface="Times New Roman"/>
                <a:ea typeface="DejaVu Sans"/>
              </a:rPr>
              <a:t>, jártasság, karakter, motivációk</a:t>
            </a:r>
            <a:endParaRPr sz="2400" dirty="0"/>
          </a:p>
          <a:p>
            <a:endParaRPr sz="2400" dirty="0"/>
          </a:p>
          <a:p>
            <a:r>
              <a:rPr lang="hu-HU" sz="2400" b="1" u="sng" dirty="0" smtClean="0">
                <a:solidFill>
                  <a:srgbClr val="000080"/>
                </a:solidFill>
                <a:latin typeface="Times New Roman"/>
                <a:ea typeface="DejaVu Sans"/>
              </a:rPr>
              <a:t>Stílus</a:t>
            </a:r>
            <a:r>
              <a:rPr lang="hu-HU" sz="2400" dirty="0" smtClean="0">
                <a:solidFill>
                  <a:srgbClr val="000080"/>
                </a:solidFill>
                <a:latin typeface="Times New Roman"/>
                <a:ea typeface="DejaVu Sans"/>
              </a:rPr>
              <a:t>:      		 komplex </a:t>
            </a:r>
            <a:r>
              <a:rPr lang="hu-HU" sz="2400" dirty="0">
                <a:solidFill>
                  <a:srgbClr val="000080"/>
                </a:solidFill>
                <a:latin typeface="Times New Roman"/>
                <a:ea typeface="DejaVu Sans"/>
              </a:rPr>
              <a:t>viselkedési </a:t>
            </a:r>
            <a:r>
              <a:rPr lang="hu-HU" sz="2400" dirty="0" smtClean="0">
                <a:solidFill>
                  <a:srgbClr val="000080"/>
                </a:solidFill>
                <a:latin typeface="Times New Roman"/>
                <a:ea typeface="DejaVu Sans"/>
              </a:rPr>
              <a:t> /  cselekvési </a:t>
            </a:r>
            <a:r>
              <a:rPr lang="hu-HU" sz="2400" dirty="0">
                <a:solidFill>
                  <a:srgbClr val="000080"/>
                </a:solidFill>
                <a:latin typeface="Times New Roman"/>
                <a:ea typeface="DejaVu Sans"/>
              </a:rPr>
              <a:t>mód</a:t>
            </a:r>
            <a:endParaRPr sz="2400" dirty="0"/>
          </a:p>
          <a:p>
            <a:r>
              <a:rPr lang="hu-HU" sz="2400" dirty="0">
                <a:solidFill>
                  <a:srgbClr val="000080"/>
                </a:solidFill>
                <a:latin typeface="Times New Roman"/>
                <a:ea typeface="DejaVu Sans"/>
              </a:rPr>
              <a:t>		</a:t>
            </a:r>
            <a:r>
              <a:rPr lang="hu-HU" sz="2400" dirty="0" smtClean="0">
                <a:solidFill>
                  <a:srgbClr val="000080"/>
                </a:solidFill>
                <a:latin typeface="Times New Roman"/>
                <a:ea typeface="DejaVu Sans"/>
              </a:rPr>
              <a:t>    dinamikusan </a:t>
            </a:r>
            <a:r>
              <a:rPr lang="hu-HU" sz="2400" dirty="0">
                <a:solidFill>
                  <a:srgbClr val="000080"/>
                </a:solidFill>
                <a:latin typeface="Times New Roman"/>
                <a:ea typeface="DejaVu Sans"/>
              </a:rPr>
              <a:t>bővülő problémamegoldó repertoár</a:t>
            </a:r>
            <a:endParaRPr sz="2400" dirty="0"/>
          </a:p>
          <a:p>
            <a:r>
              <a:rPr lang="hu-HU" sz="2400" dirty="0">
                <a:solidFill>
                  <a:srgbClr val="000080"/>
                </a:solidFill>
                <a:latin typeface="Times New Roman"/>
                <a:ea typeface="DejaVu Sans"/>
              </a:rPr>
              <a:t>	      </a:t>
            </a:r>
            <a:r>
              <a:rPr lang="hu-HU" sz="2400" dirty="0" smtClean="0">
                <a:solidFill>
                  <a:srgbClr val="000080"/>
                </a:solidFill>
                <a:latin typeface="Times New Roman"/>
                <a:ea typeface="DejaVu Sans"/>
              </a:rPr>
              <a:t>sok </a:t>
            </a:r>
            <a:r>
              <a:rPr lang="hu-HU" sz="2400" dirty="0">
                <a:solidFill>
                  <a:srgbClr val="000080"/>
                </a:solidFill>
                <a:latin typeface="Times New Roman"/>
                <a:ea typeface="DejaVu Sans"/>
              </a:rPr>
              <a:t>változós </a:t>
            </a:r>
            <a:r>
              <a:rPr lang="hu-HU" sz="2400" dirty="0" smtClean="0">
                <a:solidFill>
                  <a:srgbClr val="000080"/>
                </a:solidFill>
                <a:latin typeface="Times New Roman"/>
                <a:ea typeface="DejaVu Sans"/>
              </a:rPr>
              <a:t>intellektuális - lélektani - </a:t>
            </a:r>
            <a:r>
              <a:rPr lang="hu-HU" sz="2400" dirty="0">
                <a:solidFill>
                  <a:srgbClr val="000080"/>
                </a:solidFill>
                <a:latin typeface="Times New Roman"/>
                <a:ea typeface="DejaVu Sans"/>
              </a:rPr>
              <a:t>szociális „szőttes”</a:t>
            </a:r>
            <a:endParaRPr sz="2400" dirty="0"/>
          </a:p>
          <a:p>
            <a:endParaRPr dirty="0"/>
          </a:p>
          <a:p>
            <a:r>
              <a:rPr lang="hu-HU" sz="2400" dirty="0">
                <a:solidFill>
                  <a:srgbClr val="000080"/>
                </a:solidFill>
                <a:latin typeface="Times New Roman"/>
                <a:ea typeface="DejaVu Sans"/>
              </a:rPr>
              <a:t>        </a:t>
            </a:r>
            <a:endParaRPr dirty="0"/>
          </a:p>
          <a:p>
            <a:pPr algn="ctr"/>
            <a:r>
              <a:rPr lang="hu-HU" sz="2400" dirty="0">
                <a:solidFill>
                  <a:srgbClr val="000080"/>
                </a:solidFill>
                <a:latin typeface="Times New Roman"/>
                <a:ea typeface="DejaVu Sans"/>
              </a:rPr>
              <a:t>	</a:t>
            </a:r>
            <a:endParaRPr dirty="0"/>
          </a:p>
          <a:p>
            <a:pPr algn="ctr"/>
            <a:endParaRPr dirty="0"/>
          </a:p>
          <a:p>
            <a:pPr algn="ctr"/>
            <a:r>
              <a:rPr lang="hu-HU" sz="2600" b="1" dirty="0">
                <a:solidFill>
                  <a:srgbClr val="000080"/>
                </a:solidFill>
                <a:latin typeface="Times New Roman"/>
                <a:ea typeface="DejaVu Sans"/>
              </a:rPr>
              <a:t> 	</a:t>
            </a:r>
            <a:endParaRPr dirty="0"/>
          </a:p>
          <a:p>
            <a:pPr algn="ctr"/>
            <a:endParaRPr dirty="0"/>
          </a:p>
          <a:p>
            <a:pPr algn="ctr"/>
            <a:endParaRPr dirty="0"/>
          </a:p>
        </p:txBody>
      </p:sp>
      <p:sp>
        <p:nvSpPr>
          <p:cNvPr id="96" name="CustomShape 2"/>
          <p:cNvSpPr/>
          <p:nvPr/>
        </p:nvSpPr>
        <p:spPr>
          <a:xfrm>
            <a:off x="296280" y="3886200"/>
            <a:ext cx="6396480" cy="1748160"/>
          </a:xfrm>
          <a:prstGeom prst="rect">
            <a:avLst/>
          </a:prstGeom>
        </p:spPr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7323" y="-243408"/>
            <a:ext cx="2046676" cy="23762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>
              <p:cTn id="2" nodeType="mainSeq">
                <p:childTnLst>
                  <p:par>
                    <p:cTn id="3" fill="freeze">
                      <p:stCondLst>
                        <p:cond delay="indefinite"/>
                      </p:stCondLst>
                      <p:childTnLst>
                        <p:par>
                          <p:cTn id="4"/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CustomShape 1"/>
          <p:cNvSpPr/>
          <p:nvPr/>
        </p:nvSpPr>
        <p:spPr>
          <a:xfrm>
            <a:off x="504000" y="-603448"/>
            <a:ext cx="8564760" cy="6900928"/>
          </a:xfrm>
          <a:prstGeom prst="rect">
            <a:avLst/>
          </a:prstGeom>
        </p:spPr>
        <p:txBody>
          <a:bodyPr lIns="90000" tIns="45000" rIns="90000" bIns="45000" anchor="ctr"/>
          <a:lstStyle/>
          <a:p>
            <a:endParaRPr dirty="0"/>
          </a:p>
          <a:p>
            <a:endParaRPr dirty="0"/>
          </a:p>
          <a:p>
            <a:endParaRPr dirty="0"/>
          </a:p>
          <a:p>
            <a:endParaRPr dirty="0"/>
          </a:p>
          <a:p>
            <a:endParaRPr dirty="0"/>
          </a:p>
          <a:p>
            <a:endParaRPr dirty="0"/>
          </a:p>
          <a:p>
            <a:r>
              <a:rPr lang="hu-HU" sz="8000" b="1" dirty="0" smtClean="0">
                <a:solidFill>
                  <a:srgbClr val="FF0000"/>
                </a:solidFill>
                <a:latin typeface="Playbill"/>
                <a:ea typeface="DejaVu Sans"/>
              </a:rPr>
              <a:t>2</a:t>
            </a:r>
            <a:r>
              <a:rPr lang="hu-HU" sz="8000" b="1" dirty="0">
                <a:solidFill>
                  <a:srgbClr val="FF0000"/>
                </a:solidFill>
                <a:latin typeface="Playbill"/>
                <a:ea typeface="DejaVu Sans"/>
              </a:rPr>
              <a:t>. A PÁLYA </a:t>
            </a:r>
            <a:r>
              <a:rPr lang="hu-HU" sz="8000" b="1" dirty="0" smtClean="0">
                <a:solidFill>
                  <a:srgbClr val="FF0000"/>
                </a:solidFill>
                <a:latin typeface="Playbill"/>
                <a:ea typeface="DejaVu Sans"/>
              </a:rPr>
              <a:t>ZENITJÉN</a:t>
            </a:r>
            <a:r>
              <a:rPr lang="hu-HU" sz="2000" b="1" dirty="0" smtClean="0">
                <a:solidFill>
                  <a:srgbClr val="FF0000"/>
                </a:solidFill>
                <a:latin typeface="Playbill"/>
                <a:ea typeface="DejaVu Sans"/>
              </a:rPr>
              <a:t>  </a:t>
            </a:r>
          </a:p>
          <a:p>
            <a:r>
              <a:rPr lang="hu-HU" sz="2000" dirty="0">
                <a:solidFill>
                  <a:srgbClr val="FF0000"/>
                </a:solidFill>
                <a:latin typeface="Playbill"/>
                <a:ea typeface="DejaVu Sans"/>
              </a:rPr>
              <a:t> </a:t>
            </a:r>
            <a:r>
              <a:rPr lang="hu-HU" sz="2000" dirty="0" smtClean="0">
                <a:solidFill>
                  <a:srgbClr val="FF0000"/>
                </a:solidFill>
                <a:latin typeface="Playbill"/>
                <a:ea typeface="DejaVu Sans"/>
              </a:rPr>
              <a:t>                                                                               </a:t>
            </a:r>
            <a:r>
              <a:rPr lang="hu-HU" dirty="0" smtClean="0">
                <a:solidFill>
                  <a:srgbClr val="000080"/>
                </a:solidFill>
                <a:latin typeface="Ravie"/>
                <a:ea typeface="DejaVu Sans"/>
              </a:rPr>
              <a:t>a  középvezető</a:t>
            </a:r>
          </a:p>
          <a:p>
            <a:endParaRPr lang="hu-HU" dirty="0">
              <a:solidFill>
                <a:srgbClr val="000080"/>
              </a:solidFill>
              <a:latin typeface="Ravie"/>
              <a:ea typeface="DejaVu Sans"/>
            </a:endParaRPr>
          </a:p>
          <a:p>
            <a:pPr marL="342900" indent="-342900">
              <a:buFontTx/>
              <a:buChar char="-"/>
            </a:pPr>
            <a:r>
              <a:rPr lang="hu-HU" sz="2400" b="1" dirty="0" smtClean="0">
                <a:latin typeface="Times New Roman" panose="02020603050405020304" pitchFamily="18" charset="0"/>
                <a:ea typeface="DejaVu Sans"/>
                <a:cs typeface="Times New Roman" panose="02020603050405020304" pitchFamily="18" charset="0"/>
              </a:rPr>
              <a:t>kész szakember</a:t>
            </a:r>
          </a:p>
          <a:p>
            <a:pPr marL="342900" indent="-342900">
              <a:buFontTx/>
              <a:buChar char="-"/>
            </a:pPr>
            <a:r>
              <a:rPr lang="hu-HU" sz="2400" b="1" dirty="0" smtClean="0">
                <a:latin typeface="Times New Roman" panose="02020603050405020304" pitchFamily="18" charset="0"/>
                <a:ea typeface="DejaVu Sans"/>
                <a:cs typeface="Times New Roman" panose="02020603050405020304" pitchFamily="18" charset="0"/>
              </a:rPr>
              <a:t>fizikai/szellemi ereje teljében</a:t>
            </a:r>
          </a:p>
          <a:p>
            <a:pPr marL="285750" indent="-285750">
              <a:buFontTx/>
              <a:buChar char="-"/>
            </a:pPr>
            <a:r>
              <a:rPr lang="hu-HU" sz="2400" b="1" dirty="0" smtClean="0">
                <a:latin typeface="Times New Roman" panose="02020603050405020304" pitchFamily="18" charset="0"/>
                <a:ea typeface="DejaVu Sans"/>
                <a:cs typeface="Times New Roman" panose="02020603050405020304" pitchFamily="18" charset="0"/>
              </a:rPr>
              <a:t>„piacképes munkaerő-áru”</a:t>
            </a:r>
          </a:p>
          <a:p>
            <a:pPr marL="285750" indent="-285750">
              <a:buFontTx/>
              <a:buChar char="-"/>
            </a:pPr>
            <a:r>
              <a:rPr lang="hu-HU" sz="2400" b="1" dirty="0" smtClean="0">
                <a:latin typeface="Times New Roman" panose="02020603050405020304" pitchFamily="18" charset="0"/>
                <a:ea typeface="DejaVu Sans"/>
                <a:cs typeface="Times New Roman" panose="02020603050405020304" pitchFamily="18" charset="0"/>
              </a:rPr>
              <a:t>erősen motivált</a:t>
            </a:r>
          </a:p>
          <a:p>
            <a:pPr marL="285750" indent="-285750">
              <a:buFontTx/>
              <a:buChar char="-"/>
            </a:pPr>
            <a:r>
              <a:rPr lang="hu-HU" sz="2400" b="1" dirty="0" smtClean="0">
                <a:latin typeface="Times New Roman" panose="02020603050405020304" pitchFamily="18" charset="0"/>
                <a:ea typeface="DejaVu Sans"/>
                <a:cs typeface="Times New Roman" panose="02020603050405020304" pitchFamily="18" charset="0"/>
              </a:rPr>
              <a:t>mobilis </a:t>
            </a:r>
            <a:endParaRPr lang="hu-HU" sz="2400" b="1" dirty="0" smtClean="0">
              <a:latin typeface="Ravie"/>
              <a:ea typeface="DejaVu Sans"/>
            </a:endParaRPr>
          </a:p>
          <a:p>
            <a:endParaRPr lang="hu-HU" dirty="0" smtClean="0">
              <a:solidFill>
                <a:srgbClr val="000080"/>
              </a:solidFill>
              <a:latin typeface="Ravie"/>
              <a:ea typeface="DejaVu Sans"/>
            </a:endParaRPr>
          </a:p>
          <a:p>
            <a:r>
              <a:rPr lang="hu-HU" dirty="0" smtClean="0">
                <a:solidFill>
                  <a:srgbClr val="000080"/>
                </a:solidFill>
                <a:latin typeface="Ravie"/>
                <a:ea typeface="DejaVu Sans"/>
              </a:rPr>
              <a:t> </a:t>
            </a:r>
            <a:endParaRPr dirty="0"/>
          </a:p>
          <a:p>
            <a:endParaRPr dirty="0"/>
          </a:p>
          <a:p>
            <a:endParaRPr dirty="0"/>
          </a:p>
          <a:p>
            <a:r>
              <a:rPr lang="hu-HU" sz="2600" b="1" dirty="0">
                <a:solidFill>
                  <a:srgbClr val="000080"/>
                </a:solidFill>
                <a:latin typeface="Times New Roman"/>
                <a:ea typeface="DejaVu Sans"/>
              </a:rPr>
              <a:t>	</a:t>
            </a:r>
            <a:endParaRPr dirty="0"/>
          </a:p>
          <a:p>
            <a:pPr algn="ctr"/>
            <a:endParaRPr dirty="0"/>
          </a:p>
          <a:p>
            <a:pPr algn="ctr"/>
            <a:endParaRPr dirty="0"/>
          </a:p>
        </p:txBody>
      </p:sp>
      <p:sp>
        <p:nvSpPr>
          <p:cNvPr id="99" name="CustomShape 2"/>
          <p:cNvSpPr/>
          <p:nvPr/>
        </p:nvSpPr>
        <p:spPr>
          <a:xfrm>
            <a:off x="296280" y="4464000"/>
            <a:ext cx="6396480" cy="1582920"/>
          </a:xfrm>
          <a:prstGeom prst="rect">
            <a:avLst/>
          </a:prstGeom>
        </p:spPr>
      </p:sp>
      <p:sp>
        <p:nvSpPr>
          <p:cNvPr id="100" name="CustomShape 3"/>
          <p:cNvSpPr/>
          <p:nvPr/>
        </p:nvSpPr>
        <p:spPr>
          <a:xfrm>
            <a:off x="2843808" y="2830320"/>
            <a:ext cx="6224952" cy="3467160"/>
          </a:xfrm>
          <a:prstGeom prst="rect">
            <a:avLst/>
          </a:prstGeom>
        </p:spPr>
        <p:txBody>
          <a:bodyPr wrap="none" lIns="90000" tIns="45000" rIns="90000" bIns="45000"/>
          <a:lstStyle/>
          <a:p>
            <a:pPr>
              <a:lnSpc>
                <a:spcPct val="90000"/>
              </a:lnSpc>
            </a:pPr>
            <a:r>
              <a:rPr lang="hu-HU" sz="1600" dirty="0">
                <a:solidFill>
                  <a:srgbClr val="000000"/>
                </a:solidFill>
                <a:latin typeface="Trebuchet MS"/>
                <a:ea typeface="DejaVu Sans"/>
              </a:rPr>
              <a:t>	</a:t>
            </a:r>
            <a:endParaRPr dirty="0"/>
          </a:p>
          <a:p>
            <a:pPr>
              <a:lnSpc>
                <a:spcPct val="90000"/>
              </a:lnSpc>
            </a:pPr>
            <a:endParaRPr dirty="0"/>
          </a:p>
          <a:p>
            <a:pPr>
              <a:lnSpc>
                <a:spcPct val="90000"/>
              </a:lnSpc>
            </a:pPr>
            <a:endParaRPr dirty="0"/>
          </a:p>
          <a:p>
            <a:pPr>
              <a:lnSpc>
                <a:spcPct val="90000"/>
              </a:lnSpc>
            </a:pPr>
            <a:endParaRPr dirty="0"/>
          </a:p>
          <a:p>
            <a:pPr>
              <a:lnSpc>
                <a:spcPct val="90000"/>
              </a:lnSpc>
            </a:pPr>
            <a:endParaRPr dirty="0"/>
          </a:p>
          <a:p>
            <a:pPr>
              <a:lnSpc>
                <a:spcPct val="90000"/>
              </a:lnSpc>
            </a:pPr>
            <a:r>
              <a:rPr lang="hu-HU" sz="1600" dirty="0">
                <a:solidFill>
                  <a:srgbClr val="000000"/>
                </a:solidFill>
                <a:latin typeface="Trebuchet MS"/>
                <a:ea typeface="DejaVu Sans"/>
              </a:rPr>
              <a:t>	</a:t>
            </a:r>
            <a:endParaRPr lang="hu-HU" sz="1600" dirty="0" smtClean="0">
              <a:solidFill>
                <a:srgbClr val="000000"/>
              </a:solidFill>
              <a:latin typeface="Trebuchet MS"/>
              <a:ea typeface="DejaVu Sans"/>
            </a:endParaRPr>
          </a:p>
          <a:p>
            <a:pPr>
              <a:lnSpc>
                <a:spcPct val="90000"/>
              </a:lnSpc>
            </a:pPr>
            <a:r>
              <a:rPr lang="hu-HU" sz="1600" dirty="0">
                <a:solidFill>
                  <a:srgbClr val="000000"/>
                </a:solidFill>
                <a:latin typeface="Trebuchet MS"/>
                <a:ea typeface="DejaVu Sans"/>
              </a:rPr>
              <a:t>	</a:t>
            </a:r>
            <a:r>
              <a:rPr lang="hu-HU" sz="2200" dirty="0" smtClean="0">
                <a:solidFill>
                  <a:srgbClr val="000080"/>
                </a:solidFill>
                <a:latin typeface="Trebuchet MS"/>
                <a:ea typeface="DejaVu Sans"/>
              </a:rPr>
              <a:t>vezető </a:t>
            </a:r>
            <a:r>
              <a:rPr lang="hu-HU" sz="2200" dirty="0">
                <a:solidFill>
                  <a:srgbClr val="000080"/>
                </a:solidFill>
                <a:latin typeface="Trebuchet MS"/>
                <a:ea typeface="DejaVu Sans"/>
              </a:rPr>
              <a:t>és beosztott egyben:  támadások </a:t>
            </a:r>
            <a:endParaRPr dirty="0"/>
          </a:p>
          <a:p>
            <a:pPr>
              <a:lnSpc>
                <a:spcPct val="90000"/>
              </a:lnSpc>
            </a:pPr>
            <a:r>
              <a:rPr lang="hu-HU" sz="2200" dirty="0">
                <a:solidFill>
                  <a:srgbClr val="000080"/>
                </a:solidFill>
                <a:latin typeface="Trebuchet MS"/>
                <a:ea typeface="DejaVu Sans"/>
              </a:rPr>
              <a:t>	stratégiára nincs befolyással: végrehajtó</a:t>
            </a:r>
            <a:endParaRPr dirty="0"/>
          </a:p>
          <a:p>
            <a:pPr>
              <a:lnSpc>
                <a:spcPct val="90000"/>
              </a:lnSpc>
            </a:pPr>
            <a:r>
              <a:rPr lang="hu-HU" sz="2200" dirty="0">
                <a:solidFill>
                  <a:srgbClr val="000080"/>
                </a:solidFill>
                <a:latin typeface="Trebuchet MS"/>
                <a:ea typeface="DejaVu Sans"/>
              </a:rPr>
              <a:t>	nagy </a:t>
            </a:r>
            <a:r>
              <a:rPr lang="hu-HU" sz="2200" dirty="0" smtClean="0">
                <a:solidFill>
                  <a:srgbClr val="000080"/>
                </a:solidFill>
                <a:latin typeface="Trebuchet MS"/>
                <a:ea typeface="DejaVu Sans"/>
              </a:rPr>
              <a:t>felelősség  </a:t>
            </a:r>
            <a:r>
              <a:rPr lang="hu-HU" sz="2200" dirty="0">
                <a:solidFill>
                  <a:srgbClr val="000080"/>
                </a:solidFill>
                <a:latin typeface="Trebuchet MS"/>
                <a:ea typeface="DejaVu Sans"/>
              </a:rPr>
              <a:t>kevés hatalom</a:t>
            </a:r>
            <a:endParaRPr dirty="0"/>
          </a:p>
          <a:p>
            <a:pPr>
              <a:lnSpc>
                <a:spcPct val="90000"/>
              </a:lnSpc>
            </a:pPr>
            <a:r>
              <a:rPr lang="hu-HU" sz="2200" dirty="0">
                <a:solidFill>
                  <a:srgbClr val="000080"/>
                </a:solidFill>
                <a:latin typeface="Trebuchet MS"/>
                <a:ea typeface="DejaVu Sans"/>
              </a:rPr>
              <a:t>	formális és tényleges hatalom </a:t>
            </a:r>
            <a:r>
              <a:rPr lang="hu-HU" sz="2200" dirty="0" smtClean="0">
                <a:solidFill>
                  <a:srgbClr val="000080"/>
                </a:solidFill>
                <a:latin typeface="Trebuchet MS"/>
                <a:ea typeface="DejaVu Sans"/>
              </a:rPr>
              <a:t>elválhatnak</a:t>
            </a:r>
            <a:endParaRPr dirty="0"/>
          </a:p>
          <a:p>
            <a:pPr>
              <a:lnSpc>
                <a:spcPct val="90000"/>
              </a:lnSpc>
            </a:pPr>
            <a:r>
              <a:rPr lang="hu-HU" sz="2200" dirty="0">
                <a:solidFill>
                  <a:srgbClr val="000080"/>
                </a:solidFill>
                <a:latin typeface="Trebuchet MS"/>
                <a:ea typeface="DejaVu Sans"/>
              </a:rPr>
              <a:t>	leépítés </a:t>
            </a:r>
            <a:r>
              <a:rPr lang="hu-HU" sz="2200" i="1" dirty="0">
                <a:solidFill>
                  <a:srgbClr val="000080"/>
                </a:solidFill>
                <a:latin typeface="Trebuchet MS"/>
                <a:ea typeface="DejaVu Sans"/>
              </a:rPr>
              <a:t>és </a:t>
            </a:r>
            <a:r>
              <a:rPr lang="hu-HU" sz="2200" dirty="0">
                <a:solidFill>
                  <a:srgbClr val="000080"/>
                </a:solidFill>
                <a:latin typeface="Trebuchet MS"/>
                <a:ea typeface="DejaVu Sans"/>
              </a:rPr>
              <a:t>hatékonyságnövelés kényszere</a:t>
            </a:r>
            <a:endParaRPr dirty="0"/>
          </a:p>
          <a:p>
            <a:pPr>
              <a:lnSpc>
                <a:spcPct val="90000"/>
              </a:lnSpc>
            </a:pPr>
            <a:endParaRPr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0"/>
            <a:ext cx="2627784" cy="20608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>
              <p:cTn id="2" nodeType="mainSeq">
                <p:childTnLst>
                  <p:par>
                    <p:cTn id="3" fill="freeze">
                      <p:stCondLst>
                        <p:cond delay="indefinite"/>
                      </p:stCondLst>
                      <p:childTnLst>
                        <p:par>
                          <p:cTn id="4"/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CustomShape 1"/>
          <p:cNvSpPr/>
          <p:nvPr/>
        </p:nvSpPr>
        <p:spPr>
          <a:xfrm>
            <a:off x="504000" y="-1548000"/>
            <a:ext cx="8564760" cy="5866920"/>
          </a:xfrm>
          <a:prstGeom prst="rect">
            <a:avLst/>
          </a:prstGeom>
        </p:spPr>
        <p:txBody>
          <a:bodyPr lIns="90000" tIns="45000" rIns="90000" bIns="45000" anchor="ctr"/>
          <a:lstStyle/>
          <a:p>
            <a:endParaRPr dirty="0"/>
          </a:p>
          <a:p>
            <a:endParaRPr dirty="0"/>
          </a:p>
          <a:p>
            <a:endParaRPr dirty="0"/>
          </a:p>
          <a:p>
            <a:endParaRPr dirty="0"/>
          </a:p>
          <a:p>
            <a:endParaRPr dirty="0"/>
          </a:p>
          <a:p>
            <a:endParaRPr dirty="0"/>
          </a:p>
          <a:p>
            <a:endParaRPr dirty="0"/>
          </a:p>
          <a:p>
            <a:r>
              <a:rPr lang="hu-HU" sz="8000" b="1" dirty="0">
                <a:solidFill>
                  <a:srgbClr val="FF0000"/>
                </a:solidFill>
                <a:latin typeface="Playbill"/>
                <a:ea typeface="DejaVu Sans"/>
              </a:rPr>
              <a:t>3. A </a:t>
            </a:r>
            <a:r>
              <a:rPr lang="hu-HU" sz="8000" b="1" dirty="0" smtClean="0">
                <a:solidFill>
                  <a:srgbClr val="FF0000"/>
                </a:solidFill>
                <a:latin typeface="Playbill"/>
                <a:ea typeface="DejaVu Sans"/>
              </a:rPr>
              <a:t>MESTER </a:t>
            </a:r>
            <a:endParaRPr b="1" dirty="0"/>
          </a:p>
          <a:p>
            <a:r>
              <a:rPr lang="hu-HU" dirty="0" smtClean="0">
                <a:solidFill>
                  <a:srgbClr val="000080"/>
                </a:solidFill>
                <a:latin typeface="Ravie"/>
                <a:ea typeface="DejaVu Sans"/>
              </a:rPr>
              <a:t>Nagy formátumú szaktekintély</a:t>
            </a:r>
            <a:endParaRPr dirty="0"/>
          </a:p>
          <a:p>
            <a:endParaRPr dirty="0"/>
          </a:p>
          <a:p>
            <a:r>
              <a:rPr lang="hu-HU" sz="2600" b="1" dirty="0">
                <a:solidFill>
                  <a:srgbClr val="000080"/>
                </a:solidFill>
                <a:latin typeface="Times New Roman"/>
                <a:ea typeface="DejaVu Sans"/>
              </a:rPr>
              <a:t>	</a:t>
            </a:r>
            <a:endParaRPr dirty="0"/>
          </a:p>
          <a:p>
            <a:pPr algn="ctr"/>
            <a:endParaRPr dirty="0"/>
          </a:p>
          <a:p>
            <a:pPr algn="ctr"/>
            <a:endParaRPr dirty="0"/>
          </a:p>
        </p:txBody>
      </p:sp>
      <p:sp>
        <p:nvSpPr>
          <p:cNvPr id="102" name="CustomShape 2"/>
          <p:cNvSpPr/>
          <p:nvPr/>
        </p:nvSpPr>
        <p:spPr>
          <a:xfrm>
            <a:off x="296280" y="4464000"/>
            <a:ext cx="6396480" cy="1582920"/>
          </a:xfrm>
          <a:prstGeom prst="rect">
            <a:avLst/>
          </a:prstGeom>
        </p:spPr>
      </p:sp>
      <p:sp>
        <p:nvSpPr>
          <p:cNvPr id="103" name="CustomShape 3"/>
          <p:cNvSpPr/>
          <p:nvPr/>
        </p:nvSpPr>
        <p:spPr>
          <a:xfrm>
            <a:off x="504000" y="2708920"/>
            <a:ext cx="8564760" cy="4298840"/>
          </a:xfrm>
          <a:prstGeom prst="rect">
            <a:avLst/>
          </a:prstGeom>
        </p:spPr>
        <p:txBody>
          <a:bodyPr wrap="none" lIns="90000" tIns="45000" rIns="90000" bIns="45000"/>
          <a:lstStyle/>
          <a:p>
            <a:pPr>
              <a:lnSpc>
                <a:spcPct val="90000"/>
              </a:lnSpc>
            </a:pPr>
            <a:r>
              <a:rPr lang="hu-HU" sz="1600" dirty="0">
                <a:solidFill>
                  <a:srgbClr val="000000"/>
                </a:solidFill>
                <a:latin typeface="Trebuchet MS"/>
                <a:ea typeface="DejaVu Sans"/>
              </a:rPr>
              <a:t>	</a:t>
            </a:r>
            <a:endParaRPr dirty="0"/>
          </a:p>
          <a:p>
            <a:pPr>
              <a:lnSpc>
                <a:spcPct val="90000"/>
              </a:lnSpc>
            </a:pPr>
            <a:r>
              <a:rPr lang="hu-HU" sz="2400" dirty="0" smtClean="0">
                <a:solidFill>
                  <a:srgbClr val="000080"/>
                </a:solidFill>
                <a:latin typeface="Times New Roman"/>
                <a:ea typeface="DejaVu Sans"/>
              </a:rPr>
              <a:t>felelősségi </a:t>
            </a:r>
            <a:r>
              <a:rPr lang="hu-HU" sz="2400" dirty="0">
                <a:solidFill>
                  <a:srgbClr val="000080"/>
                </a:solidFill>
                <a:latin typeface="Times New Roman"/>
                <a:ea typeface="DejaVu Sans"/>
              </a:rPr>
              <a:t>körének EGÉSZÉT átlátja, </a:t>
            </a:r>
            <a:r>
              <a:rPr lang="hu-HU" sz="2400" dirty="0" smtClean="0">
                <a:solidFill>
                  <a:srgbClr val="000080"/>
                </a:solidFill>
                <a:latin typeface="Times New Roman"/>
                <a:ea typeface="DejaVu Sans"/>
              </a:rPr>
              <a:t>speciális területén </a:t>
            </a:r>
            <a:r>
              <a:rPr lang="hu-HU" sz="2400" dirty="0">
                <a:solidFill>
                  <a:srgbClr val="000080"/>
                </a:solidFill>
                <a:latin typeface="Times New Roman"/>
                <a:ea typeface="DejaVu Sans"/>
              </a:rPr>
              <a:t>kimagasló </a:t>
            </a:r>
            <a:endParaRPr dirty="0"/>
          </a:p>
          <a:p>
            <a:pPr>
              <a:lnSpc>
                <a:spcPct val="90000"/>
              </a:lnSpc>
            </a:pPr>
            <a:r>
              <a:rPr lang="hu-HU" sz="2400" dirty="0">
                <a:solidFill>
                  <a:srgbClr val="000080"/>
                </a:solidFill>
                <a:latin typeface="Times New Roman"/>
                <a:ea typeface="DejaVu Sans"/>
              </a:rPr>
              <a:t>világos gondolkodás, transzparens döntéshozatal</a:t>
            </a:r>
            <a:endParaRPr dirty="0"/>
          </a:p>
          <a:p>
            <a:pPr>
              <a:lnSpc>
                <a:spcPct val="90000"/>
              </a:lnSpc>
            </a:pPr>
            <a:r>
              <a:rPr lang="hu-HU" sz="2400" dirty="0" smtClean="0">
                <a:solidFill>
                  <a:srgbClr val="000080"/>
                </a:solidFill>
                <a:latin typeface="Times New Roman"/>
                <a:ea typeface="DejaVu Sans"/>
              </a:rPr>
              <a:t>hangulati/indulati </a:t>
            </a:r>
            <a:r>
              <a:rPr lang="hu-HU" sz="2400" dirty="0">
                <a:solidFill>
                  <a:srgbClr val="000080"/>
                </a:solidFill>
                <a:latin typeface="Times New Roman"/>
                <a:ea typeface="DejaVu Sans"/>
              </a:rPr>
              <a:t>élet </a:t>
            </a:r>
            <a:r>
              <a:rPr lang="hu-HU" sz="2400" dirty="0" smtClean="0">
                <a:solidFill>
                  <a:srgbClr val="000080"/>
                </a:solidFill>
                <a:latin typeface="Times New Roman"/>
                <a:ea typeface="DejaVu Sans"/>
              </a:rPr>
              <a:t>kontrollja</a:t>
            </a:r>
          </a:p>
          <a:p>
            <a:pPr>
              <a:lnSpc>
                <a:spcPct val="90000"/>
              </a:lnSpc>
            </a:pPr>
            <a:endParaRPr dirty="0"/>
          </a:p>
          <a:p>
            <a:pPr algn="r">
              <a:lnSpc>
                <a:spcPct val="90000"/>
              </a:lnSpc>
            </a:pPr>
            <a:r>
              <a:rPr lang="hu-HU" sz="2400" dirty="0">
                <a:solidFill>
                  <a:srgbClr val="000080"/>
                </a:solidFill>
                <a:latin typeface="Times New Roman"/>
                <a:ea typeface="DejaVu Sans"/>
              </a:rPr>
              <a:t>érzelmek dekódolása és kanalizálása</a:t>
            </a:r>
            <a:endParaRPr dirty="0"/>
          </a:p>
          <a:p>
            <a:pPr algn="r">
              <a:lnSpc>
                <a:spcPct val="90000"/>
              </a:lnSpc>
            </a:pPr>
            <a:r>
              <a:rPr lang="hu-HU" sz="2400" dirty="0">
                <a:solidFill>
                  <a:srgbClr val="000080"/>
                </a:solidFill>
                <a:latin typeface="Times New Roman"/>
                <a:ea typeface="DejaVu Sans"/>
              </a:rPr>
              <a:t>s</a:t>
            </a:r>
            <a:r>
              <a:rPr lang="hu-HU" sz="2600" dirty="0">
                <a:solidFill>
                  <a:srgbClr val="000080"/>
                </a:solidFill>
                <a:latin typeface="Times New Roman"/>
                <a:ea typeface="DejaVu Sans"/>
              </a:rPr>
              <a:t>zavahihetőség / korrekt, tiszta szabályok</a:t>
            </a:r>
            <a:endParaRPr dirty="0"/>
          </a:p>
          <a:p>
            <a:pPr algn="r">
              <a:lnSpc>
                <a:spcPct val="90000"/>
              </a:lnSpc>
            </a:pPr>
            <a:r>
              <a:rPr lang="hu-HU" sz="2600" dirty="0">
                <a:solidFill>
                  <a:srgbClr val="000080"/>
                </a:solidFill>
                <a:latin typeface="Times New Roman"/>
                <a:ea typeface="DejaVu Sans"/>
              </a:rPr>
              <a:t>igazságos feladatrend / felelősség / jutalmazás</a:t>
            </a:r>
            <a:endParaRPr dirty="0"/>
          </a:p>
          <a:p>
            <a:pPr algn="r">
              <a:lnSpc>
                <a:spcPct val="90000"/>
              </a:lnSpc>
            </a:pPr>
            <a:r>
              <a:rPr lang="hu-HU" sz="2600" dirty="0">
                <a:solidFill>
                  <a:srgbClr val="000080"/>
                </a:solidFill>
                <a:latin typeface="Times New Roman"/>
                <a:ea typeface="DejaVu Sans"/>
              </a:rPr>
              <a:t>adekvát munkaleosztás, egészséges korfájú csapat</a:t>
            </a:r>
            <a:endParaRPr dirty="0"/>
          </a:p>
          <a:p>
            <a:pPr algn="r">
              <a:lnSpc>
                <a:spcPct val="90000"/>
              </a:lnSpc>
            </a:pPr>
            <a:endParaRPr dirty="0"/>
          </a:p>
          <a:p>
            <a:pPr algn="ctr">
              <a:lnSpc>
                <a:spcPct val="90000"/>
              </a:lnSpc>
            </a:pPr>
            <a:r>
              <a:rPr lang="hu-HU" sz="2000" b="1" i="1" dirty="0" smtClean="0"/>
              <a:t>„Zeusz-energia”</a:t>
            </a:r>
            <a:endParaRPr sz="2000" b="1" i="1" dirty="0"/>
          </a:p>
          <a:p>
            <a:pPr algn="r">
              <a:lnSpc>
                <a:spcPct val="90000"/>
              </a:lnSpc>
            </a:pPr>
            <a:endParaRPr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304" y="-1"/>
            <a:ext cx="1835696" cy="23488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>
              <p:cTn id="2" nodeType="mainSeq">
                <p:childTnLst>
                  <p:par>
                    <p:cTn id="3" fill="freeze">
                      <p:stCondLst>
                        <p:cond delay="indefinite"/>
                      </p:stCondLst>
                      <p:childTnLst>
                        <p:par>
                          <p:cTn id="4"/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CustomShape 1"/>
          <p:cNvSpPr/>
          <p:nvPr/>
        </p:nvSpPr>
        <p:spPr>
          <a:xfrm>
            <a:off x="504000" y="-1548000"/>
            <a:ext cx="8564760" cy="5866920"/>
          </a:xfrm>
          <a:prstGeom prst="rect">
            <a:avLst/>
          </a:prstGeom>
        </p:spPr>
        <p:txBody>
          <a:bodyPr lIns="90000" tIns="45000" rIns="90000" bIns="45000" anchor="ctr"/>
          <a:lstStyle/>
          <a:p>
            <a:endParaRPr dirty="0"/>
          </a:p>
          <a:p>
            <a:endParaRPr dirty="0"/>
          </a:p>
          <a:p>
            <a:endParaRPr dirty="0"/>
          </a:p>
          <a:p>
            <a:endParaRPr dirty="0"/>
          </a:p>
          <a:p>
            <a:endParaRPr dirty="0"/>
          </a:p>
          <a:p>
            <a:endParaRPr dirty="0"/>
          </a:p>
          <a:p>
            <a:endParaRPr dirty="0"/>
          </a:p>
          <a:p>
            <a:endParaRPr dirty="0"/>
          </a:p>
          <a:p>
            <a:endParaRPr dirty="0"/>
          </a:p>
          <a:p>
            <a:r>
              <a:rPr lang="hu-HU" sz="8000" b="1" dirty="0" smtClean="0">
                <a:solidFill>
                  <a:srgbClr val="FF0000"/>
                </a:solidFill>
                <a:latin typeface="Playbill"/>
                <a:ea typeface="DejaVu Sans"/>
              </a:rPr>
              <a:t>	1. A </a:t>
            </a:r>
            <a:r>
              <a:rPr lang="hu-HU" sz="8000" b="1" dirty="0">
                <a:solidFill>
                  <a:srgbClr val="FF0000"/>
                </a:solidFill>
                <a:latin typeface="Playbill"/>
                <a:ea typeface="DejaVu Sans"/>
              </a:rPr>
              <a:t>CSALÁD </a:t>
            </a:r>
            <a:endParaRPr b="1" dirty="0"/>
          </a:p>
          <a:p>
            <a:endParaRPr dirty="0"/>
          </a:p>
          <a:p>
            <a:endParaRPr dirty="0"/>
          </a:p>
          <a:p>
            <a:r>
              <a:rPr lang="hu-HU" sz="2600" b="1" dirty="0">
                <a:solidFill>
                  <a:srgbClr val="000080"/>
                </a:solidFill>
                <a:latin typeface="Times New Roman"/>
                <a:ea typeface="DejaVu Sans"/>
              </a:rPr>
              <a:t>	</a:t>
            </a:r>
            <a:endParaRPr dirty="0"/>
          </a:p>
          <a:p>
            <a:pPr algn="ctr"/>
            <a:endParaRPr dirty="0"/>
          </a:p>
          <a:p>
            <a:pPr algn="ctr"/>
            <a:endParaRPr dirty="0"/>
          </a:p>
        </p:txBody>
      </p:sp>
      <p:sp>
        <p:nvSpPr>
          <p:cNvPr id="105" name="CustomShape 2"/>
          <p:cNvSpPr/>
          <p:nvPr/>
        </p:nvSpPr>
        <p:spPr>
          <a:xfrm>
            <a:off x="296280" y="4464000"/>
            <a:ext cx="6396480" cy="1582920"/>
          </a:xfrm>
          <a:prstGeom prst="rect">
            <a:avLst/>
          </a:prstGeom>
        </p:spPr>
      </p:sp>
      <p:sp>
        <p:nvSpPr>
          <p:cNvPr id="106" name="CustomShape 3"/>
          <p:cNvSpPr/>
          <p:nvPr/>
        </p:nvSpPr>
        <p:spPr>
          <a:xfrm>
            <a:off x="504000" y="2348880"/>
            <a:ext cx="8564760" cy="4658880"/>
          </a:xfrm>
          <a:prstGeom prst="rect">
            <a:avLst/>
          </a:prstGeom>
        </p:spPr>
        <p:txBody>
          <a:bodyPr wrap="none" lIns="90000" tIns="45000" rIns="90000" bIns="45000"/>
          <a:lstStyle/>
          <a:p>
            <a:pPr>
              <a:lnSpc>
                <a:spcPct val="90000"/>
              </a:lnSpc>
            </a:pPr>
            <a:r>
              <a:rPr lang="hu-HU" sz="1600" dirty="0">
                <a:solidFill>
                  <a:srgbClr val="000000"/>
                </a:solidFill>
                <a:latin typeface="Trebuchet MS"/>
                <a:ea typeface="DejaVu Sans"/>
              </a:rPr>
              <a:t>	</a:t>
            </a:r>
            <a:endParaRPr dirty="0"/>
          </a:p>
          <a:p>
            <a:pPr>
              <a:lnSpc>
                <a:spcPct val="90000"/>
              </a:lnSpc>
            </a:pPr>
            <a:endParaRPr dirty="0"/>
          </a:p>
          <a:p>
            <a:pPr>
              <a:lnSpc>
                <a:spcPct val="90000"/>
              </a:lnSpc>
            </a:pPr>
            <a:r>
              <a:rPr lang="hu-HU" sz="2400" dirty="0" smtClean="0">
                <a:solidFill>
                  <a:srgbClr val="000080"/>
                </a:solidFill>
                <a:latin typeface="Times New Roman"/>
                <a:ea typeface="DejaVu Sans"/>
              </a:rPr>
              <a:t>Nem  „projekt”, hanem  szeretet-közösség</a:t>
            </a:r>
          </a:p>
          <a:p>
            <a:pPr>
              <a:lnSpc>
                <a:spcPct val="90000"/>
              </a:lnSpc>
            </a:pPr>
            <a:r>
              <a:rPr lang="hu-HU" sz="2400" dirty="0" smtClean="0">
                <a:solidFill>
                  <a:srgbClr val="000080"/>
                </a:solidFill>
                <a:latin typeface="Times New Roman"/>
              </a:rPr>
              <a:t>Három generáció értékhordozó szövetsége</a:t>
            </a:r>
            <a:endParaRPr dirty="0"/>
          </a:p>
          <a:p>
            <a:pPr>
              <a:lnSpc>
                <a:spcPct val="90000"/>
              </a:lnSpc>
            </a:pPr>
            <a:r>
              <a:rPr lang="hu-HU" sz="2400" dirty="0">
                <a:solidFill>
                  <a:srgbClr val="000080"/>
                </a:solidFill>
                <a:latin typeface="Times New Roman"/>
                <a:ea typeface="DejaVu Sans"/>
              </a:rPr>
              <a:t>A </a:t>
            </a:r>
            <a:r>
              <a:rPr lang="hu-HU" sz="2400" dirty="0" smtClean="0">
                <a:solidFill>
                  <a:srgbClr val="000080"/>
                </a:solidFill>
                <a:latin typeface="Times New Roman"/>
                <a:ea typeface="DejaVu Sans"/>
              </a:rPr>
              <a:t> létezés  őszinte  és  póz-mentes színtere</a:t>
            </a:r>
            <a:endParaRPr dirty="0"/>
          </a:p>
          <a:p>
            <a:pPr>
              <a:lnSpc>
                <a:spcPct val="90000"/>
              </a:lnSpc>
            </a:pPr>
            <a:r>
              <a:rPr lang="hu-HU" sz="2400" dirty="0" smtClean="0">
                <a:solidFill>
                  <a:srgbClr val="000080"/>
                </a:solidFill>
                <a:latin typeface="Times New Roman"/>
                <a:ea typeface="DejaVu Sans"/>
              </a:rPr>
              <a:t>A  „csörték  közötti menedék” </a:t>
            </a:r>
            <a:r>
              <a:rPr lang="hu-HU" sz="2400" dirty="0">
                <a:solidFill>
                  <a:srgbClr val="000080"/>
                </a:solidFill>
                <a:latin typeface="Times New Roman"/>
                <a:ea typeface="DejaVu Sans"/>
              </a:rPr>
              <a:t>– töltekezés</a:t>
            </a:r>
            <a:endParaRPr dirty="0"/>
          </a:p>
          <a:p>
            <a:pPr>
              <a:lnSpc>
                <a:spcPct val="90000"/>
              </a:lnSpc>
            </a:pPr>
            <a:r>
              <a:rPr lang="hu-HU" sz="2400" dirty="0" smtClean="0">
                <a:solidFill>
                  <a:srgbClr val="000080"/>
                </a:solidFill>
                <a:latin typeface="Times New Roman"/>
                <a:ea typeface="DejaVu Sans"/>
              </a:rPr>
              <a:t>A személyiségformálás egyes számú műhelye</a:t>
            </a:r>
          </a:p>
          <a:p>
            <a:pPr>
              <a:lnSpc>
                <a:spcPct val="90000"/>
              </a:lnSpc>
            </a:pPr>
            <a:r>
              <a:rPr lang="hu-HU" sz="2400" b="1" dirty="0" smtClean="0">
                <a:solidFill>
                  <a:srgbClr val="000080"/>
                </a:solidFill>
                <a:latin typeface="Times New Roman"/>
                <a:ea typeface="DejaVu Sans"/>
              </a:rPr>
              <a:t>A </a:t>
            </a:r>
            <a:r>
              <a:rPr lang="hu-HU" sz="2400" b="1" dirty="0">
                <a:solidFill>
                  <a:srgbClr val="000080"/>
                </a:solidFill>
                <a:latin typeface="Times New Roman"/>
                <a:ea typeface="DejaVu Sans"/>
              </a:rPr>
              <a:t>„családi idő” értéke </a:t>
            </a:r>
            <a:r>
              <a:rPr lang="hu-HU" sz="2400" b="1" dirty="0" smtClean="0">
                <a:solidFill>
                  <a:srgbClr val="000080"/>
                </a:solidFill>
                <a:latin typeface="Times New Roman"/>
                <a:ea typeface="DejaVu Sans"/>
              </a:rPr>
              <a:t>prioritás!</a:t>
            </a:r>
            <a:endParaRPr b="1" dirty="0"/>
          </a:p>
          <a:p>
            <a:pPr>
              <a:lnSpc>
                <a:spcPct val="90000"/>
              </a:lnSpc>
            </a:pPr>
            <a:endParaRPr dirty="0"/>
          </a:p>
          <a:p>
            <a:pPr algn="r">
              <a:lnSpc>
                <a:spcPct val="90000"/>
              </a:lnSpc>
            </a:pPr>
            <a:r>
              <a:rPr lang="hu-HU" b="1" i="1" dirty="0" smtClean="0"/>
              <a:t>"Ismeritek </a:t>
            </a:r>
            <a:r>
              <a:rPr lang="hu-HU" b="1" i="1" dirty="0"/>
              <a:t>a vidám rőzselángot</a:t>
            </a:r>
          </a:p>
          <a:p>
            <a:pPr algn="r">
              <a:lnSpc>
                <a:spcPct val="90000"/>
              </a:lnSpc>
            </a:pPr>
            <a:r>
              <a:rPr lang="hu-HU" b="1" i="1" dirty="0"/>
              <a:t>S ropogását a vályog-tűzhelyen?</a:t>
            </a:r>
          </a:p>
          <a:p>
            <a:pPr algn="r">
              <a:lnSpc>
                <a:spcPct val="90000"/>
              </a:lnSpc>
            </a:pPr>
            <a:r>
              <a:rPr lang="hu-HU" b="1" i="1" dirty="0"/>
              <a:t>A nyílt arcokat, a nyájas világot,</a:t>
            </a:r>
          </a:p>
          <a:p>
            <a:pPr algn="r">
              <a:lnSpc>
                <a:spcPct val="90000"/>
              </a:lnSpc>
            </a:pPr>
            <a:r>
              <a:rPr lang="hu-HU" b="1" i="1" dirty="0"/>
              <a:t>Hol tréfa és dal önként megterem</a:t>
            </a:r>
            <a:r>
              <a:rPr lang="hu-HU" b="1" i="1" dirty="0" smtClean="0"/>
              <a:t>?”</a:t>
            </a:r>
            <a:endParaRPr lang="hu-HU" b="1" i="1" dirty="0"/>
          </a:p>
          <a:p>
            <a:pPr algn="r">
              <a:lnSpc>
                <a:spcPct val="90000"/>
              </a:lnSpc>
            </a:pPr>
            <a:endParaRPr b="1" i="1" dirty="0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3" y="0"/>
            <a:ext cx="2195735" cy="2348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>
              <p:cTn id="2" nodeType="mainSeq">
                <p:childTnLst>
                  <p:par>
                    <p:cTn id="3" fill="freeze">
                      <p:stCondLst>
                        <p:cond delay="indefinite"/>
                      </p:stCondLst>
                      <p:childTnLst>
                        <p:par>
                          <p:cTn id="4"/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460</TotalTime>
  <Words>499</Words>
  <Application>Microsoft Office PowerPoint</Application>
  <PresentationFormat>Diavetítés a képernyőre (4:3 oldalarány)</PresentationFormat>
  <Paragraphs>432</Paragraphs>
  <Slides>25</Slides>
  <Notes>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9</vt:i4>
      </vt:variant>
      <vt:variant>
        <vt:lpstr>Téma</vt:lpstr>
      </vt:variant>
      <vt:variant>
        <vt:i4>2</vt:i4>
      </vt:variant>
      <vt:variant>
        <vt:lpstr>Diacímek</vt:lpstr>
      </vt:variant>
      <vt:variant>
        <vt:i4>25</vt:i4>
      </vt:variant>
    </vt:vector>
  </HeadingPairs>
  <TitlesOfParts>
    <vt:vector size="36" baseType="lpstr">
      <vt:lpstr>Arial</vt:lpstr>
      <vt:lpstr>DejaVu Sans</vt:lpstr>
      <vt:lpstr>Impact</vt:lpstr>
      <vt:lpstr>Optima HU Bd</vt:lpstr>
      <vt:lpstr>Playbill</vt:lpstr>
      <vt:lpstr>Ravie</vt:lpstr>
      <vt:lpstr>StarSymbol</vt:lpstr>
      <vt:lpstr>Times New Roman</vt:lpstr>
      <vt:lpstr>Trebuchet MS</vt:lpstr>
      <vt:lpstr>Office Theme</vt:lpstr>
      <vt:lpstr>Office Theme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bemutató</dc:title>
  <dc:creator>korodigy</dc:creator>
  <cp:lastModifiedBy>Rikk János</cp:lastModifiedBy>
  <cp:revision>49</cp:revision>
  <dcterms:modified xsi:type="dcterms:W3CDTF">2016-04-24T07:48:48Z</dcterms:modified>
</cp:coreProperties>
</file>