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2" r:id="rId2"/>
    <p:sldId id="256" r:id="rId3"/>
    <p:sldId id="359" r:id="rId4"/>
    <p:sldId id="257" r:id="rId5"/>
    <p:sldId id="258" r:id="rId6"/>
    <p:sldId id="325" r:id="rId7"/>
    <p:sldId id="360" r:id="rId8"/>
    <p:sldId id="326" r:id="rId9"/>
    <p:sldId id="327" r:id="rId10"/>
    <p:sldId id="328" r:id="rId11"/>
    <p:sldId id="260" r:id="rId12"/>
    <p:sldId id="266" r:id="rId13"/>
    <p:sldId id="265" r:id="rId14"/>
    <p:sldId id="329" r:id="rId15"/>
    <p:sldId id="261" r:id="rId16"/>
    <p:sldId id="262" r:id="rId17"/>
    <p:sldId id="263" r:id="rId18"/>
    <p:sldId id="357" r:id="rId19"/>
    <p:sldId id="267" r:id="rId20"/>
    <p:sldId id="268" r:id="rId21"/>
    <p:sldId id="330" r:id="rId22"/>
    <p:sldId id="269" r:id="rId23"/>
    <p:sldId id="264" r:id="rId24"/>
    <p:sldId id="332" r:id="rId25"/>
    <p:sldId id="331" r:id="rId26"/>
    <p:sldId id="270" r:id="rId27"/>
    <p:sldId id="276" r:id="rId28"/>
    <p:sldId id="272" r:id="rId29"/>
    <p:sldId id="271" r:id="rId30"/>
    <p:sldId id="273" r:id="rId31"/>
    <p:sldId id="277" r:id="rId32"/>
    <p:sldId id="274" r:id="rId33"/>
    <p:sldId id="275" r:id="rId34"/>
    <p:sldId id="278" r:id="rId35"/>
    <p:sldId id="279" r:id="rId36"/>
    <p:sldId id="284" r:id="rId37"/>
    <p:sldId id="280" r:id="rId38"/>
    <p:sldId id="286" r:id="rId39"/>
    <p:sldId id="285" r:id="rId40"/>
    <p:sldId id="287" r:id="rId41"/>
    <p:sldId id="281" r:id="rId42"/>
    <p:sldId id="355" r:id="rId43"/>
    <p:sldId id="282" r:id="rId44"/>
    <p:sldId id="288" r:id="rId45"/>
    <p:sldId id="283" r:id="rId46"/>
    <p:sldId id="289" r:id="rId47"/>
    <p:sldId id="290" r:id="rId48"/>
    <p:sldId id="296" r:id="rId49"/>
    <p:sldId id="295" r:id="rId50"/>
    <p:sldId id="297" r:id="rId51"/>
    <p:sldId id="291" r:id="rId52"/>
    <p:sldId id="292" r:id="rId53"/>
    <p:sldId id="299" r:id="rId54"/>
    <p:sldId id="293" r:id="rId55"/>
    <p:sldId id="298" r:id="rId56"/>
    <p:sldId id="294" r:id="rId57"/>
    <p:sldId id="300" r:id="rId58"/>
    <p:sldId id="301" r:id="rId59"/>
    <p:sldId id="302" r:id="rId60"/>
    <p:sldId id="303" r:id="rId61"/>
    <p:sldId id="304" r:id="rId62"/>
    <p:sldId id="352" r:id="rId63"/>
    <p:sldId id="353" r:id="rId64"/>
    <p:sldId id="339" r:id="rId65"/>
    <p:sldId id="336" r:id="rId66"/>
    <p:sldId id="358" r:id="rId67"/>
    <p:sldId id="337" r:id="rId68"/>
    <p:sldId id="338" r:id="rId69"/>
    <p:sldId id="342" r:id="rId70"/>
    <p:sldId id="343" r:id="rId71"/>
    <p:sldId id="344" r:id="rId72"/>
    <p:sldId id="350" r:id="rId73"/>
    <p:sldId id="351" r:id="rId74"/>
    <p:sldId id="354" r:id="rId75"/>
    <p:sldId id="345" r:id="rId76"/>
    <p:sldId id="346" r:id="rId77"/>
    <p:sldId id="347" r:id="rId78"/>
    <p:sldId id="348" r:id="rId79"/>
    <p:sldId id="349" r:id="rId80"/>
    <p:sldId id="361" r:id="rId81"/>
    <p:sldId id="305" r:id="rId82"/>
    <p:sldId id="363" r:id="rId8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68" autoAdjust="0"/>
  </p:normalViewPr>
  <p:slideViewPr>
    <p:cSldViewPr>
      <p:cViewPr>
        <p:scale>
          <a:sx n="75" d="100"/>
          <a:sy n="75" d="100"/>
        </p:scale>
        <p:origin x="-1164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1B52-AE75-4970-9AD8-9ACDCFB9FE14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A7C-3889-4F85-9B20-4CDDA362C6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301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1B52-AE75-4970-9AD8-9ACDCFB9FE14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A7C-3889-4F85-9B20-4CDDA362C6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123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1B52-AE75-4970-9AD8-9ACDCFB9FE14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A7C-3889-4F85-9B20-4CDDA362C6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712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1B52-AE75-4970-9AD8-9ACDCFB9FE14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A7C-3889-4F85-9B20-4CDDA362C6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488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1B52-AE75-4970-9AD8-9ACDCFB9FE14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A7C-3889-4F85-9B20-4CDDA362C6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242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1B52-AE75-4970-9AD8-9ACDCFB9FE14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A7C-3889-4F85-9B20-4CDDA362C6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946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1B52-AE75-4970-9AD8-9ACDCFB9FE14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A7C-3889-4F85-9B20-4CDDA362C6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771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1B52-AE75-4970-9AD8-9ACDCFB9FE14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A7C-3889-4F85-9B20-4CDDA362C6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928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1B52-AE75-4970-9AD8-9ACDCFB9FE14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A7C-3889-4F85-9B20-4CDDA362C6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4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1B52-AE75-4970-9AD8-9ACDCFB9FE14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A7C-3889-4F85-9B20-4CDDA362C6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536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1B52-AE75-4970-9AD8-9ACDCFB9FE14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AA7C-3889-4F85-9B20-4CDDA362C6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291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01B52-AE75-4970-9AD8-9ACDCFB9FE14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8AA7C-3889-4F85-9B20-4CDDA362C6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425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8"/>
            <a:ext cx="9144000" cy="685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0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Kiinduló pont: közgazdasági elemzés 4.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pPr lvl="1"/>
            <a:r>
              <a:rPr lang="hu-HU" dirty="0" err="1" smtClean="0"/>
              <a:t>Extraktív</a:t>
            </a:r>
            <a:endParaRPr lang="hu-HU" dirty="0" smtClean="0"/>
          </a:p>
          <a:p>
            <a:pPr lvl="2"/>
            <a:r>
              <a:rPr lang="hu-HU" dirty="0" smtClean="0"/>
              <a:t>Elnyomó, kizsákmányoló</a:t>
            </a:r>
          </a:p>
          <a:p>
            <a:pPr lvl="2"/>
            <a:r>
              <a:rPr lang="hu-HU" dirty="0" smtClean="0"/>
              <a:t>Szűk elit uralma</a:t>
            </a:r>
          </a:p>
          <a:p>
            <a:pPr lvl="2"/>
            <a:r>
              <a:rPr lang="hu-HU" dirty="0" smtClean="0"/>
              <a:t>Nem érdekeltek az „alkotó romolást” (innovációt) lehetővé tevő inkluzív gazdasági struktúrákban </a:t>
            </a:r>
          </a:p>
          <a:p>
            <a:pPr lvl="2"/>
            <a:r>
              <a:rPr lang="hu-HU" dirty="0" smtClean="0"/>
              <a:t>Hatalmuk a régi megoldásokhoz kötődik</a:t>
            </a:r>
          </a:p>
          <a:p>
            <a:pPr lvl="2"/>
            <a:r>
              <a:rPr lang="hu-HU" dirty="0" smtClean="0"/>
              <a:t>Inkluzív gazdasági intézmények alááshatják politikai hatalmukat</a:t>
            </a:r>
          </a:p>
          <a:p>
            <a:pPr lvl="1"/>
            <a:r>
              <a:rPr lang="hu-HU" dirty="0" smtClean="0"/>
              <a:t>Történelmi feltételek</a:t>
            </a:r>
          </a:p>
          <a:p>
            <a:pPr lvl="1"/>
            <a:r>
              <a:rPr lang="hu-HU" dirty="0" smtClean="0"/>
              <a:t>Új elit is gyakran megtartja a régi intézményi rendszert (elit csere)</a:t>
            </a:r>
          </a:p>
        </p:txBody>
      </p:sp>
    </p:spTree>
    <p:extLst>
      <p:ext uri="{BB962C8B-B14F-4D97-AF65-F5344CB8AC3E}">
        <p14:creationId xmlns:p14="http://schemas.microsoft.com/office/powerpoint/2010/main" val="123482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Miért gazdag valamely nemzet</a:t>
            </a:r>
            <a:r>
              <a:rPr lang="hu-HU" dirty="0" smtClean="0"/>
              <a:t>?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Ha az országok s nemzetek előmenetelét, virágzását vagy viszont, azok hátramaradását s hervadását tekintjük, s mindazon okokat kifejteni iparkodunk, melyek növéseket előmozdították vagy hátráltatták, s mily lépcsőkön emelkedtek fel vagy süllyedtek le: úgy fogjuk találni ..., hogy legtöbbnyire felemelkedések oka az egészséges agyvelő s a tudományok szoros rendszabási szerint felállított s folytatott intézetek voltak s viszont; úgy fogjuk találni tovább, hogy a </a:t>
            </a:r>
            <a:r>
              <a:rPr lang="hu-HU" i="1" dirty="0"/>
              <a:t>józan szisztéma</a:t>
            </a:r>
            <a:r>
              <a:rPr lang="hu-HU" dirty="0"/>
              <a:t>, akármily csekély fényű következési lennének is eleintén, mégis a közvirágzás és </a:t>
            </a:r>
            <a:r>
              <a:rPr lang="hu-HU" dirty="0" err="1"/>
              <a:t>-boldogság</a:t>
            </a:r>
            <a:r>
              <a:rPr lang="hu-HU" dirty="0"/>
              <a:t> valódi alapja s viszont. (6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93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Miért gazdag valamely nemzet</a:t>
            </a:r>
            <a:r>
              <a:rPr lang="hu-HU" dirty="0" smtClean="0"/>
              <a:t>?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Mért </a:t>
            </a:r>
            <a:r>
              <a:rPr lang="hu-HU" dirty="0"/>
              <a:t>gyarapodnak némely országok lakosi mezei gazdaság által, bár </a:t>
            </a:r>
            <a:r>
              <a:rPr lang="hu-HU" dirty="0" err="1"/>
              <a:t>földjök</a:t>
            </a:r>
            <a:r>
              <a:rPr lang="hu-HU" dirty="0"/>
              <a:t> rossz? S mért szegényülnek el, vagy csak bajjal élhetnek mások, jóllehet </a:t>
            </a:r>
            <a:r>
              <a:rPr lang="hu-HU" dirty="0" err="1"/>
              <a:t>honjokban</a:t>
            </a:r>
            <a:r>
              <a:rPr lang="hu-HU" dirty="0"/>
              <a:t> a föld jó? Mért hoz kőszén- s vasbánya több pénzt az emberek közé, mint arany- és ezüstbánya </a:t>
            </a:r>
            <a:r>
              <a:rPr lang="hu-HU" dirty="0" err="1"/>
              <a:t>sat</a:t>
            </a:r>
            <a:r>
              <a:rPr lang="hu-HU" dirty="0"/>
              <a:t>.? (7)</a:t>
            </a:r>
          </a:p>
          <a:p>
            <a:r>
              <a:rPr lang="hu-HU" dirty="0"/>
              <a:t> vizsgáljuk jó renddel s józan metódussal: sok birtokosink </a:t>
            </a:r>
            <a:r>
              <a:rPr lang="hu-HU" dirty="0" err="1"/>
              <a:t>guláik</a:t>
            </a:r>
            <a:r>
              <a:rPr lang="hu-HU" dirty="0"/>
              <a:t> s búzavermeik mellett is mért szegények? s mért vannak számosan, kik százezer forintnál több esztendei jövedelmikkel közel járnak a koldusbothoz, vagy immár a szamaritánus irgalmasságára is kerültek? Fejtsük ki hidegvérrel s részrehajlás nélkül: mért nem viszik vagy vihetik iparkodó gazdáink gazdaságikat oly magas pontra, mint azt az éghajlat s föld engedné, s hogy hazánkban kereskedés mért nincs – vagy legalább mért nincs olyan, amilyen lehetne? (7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937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Miért gazdag valamely nemzet</a:t>
            </a:r>
            <a:r>
              <a:rPr lang="hu-HU" dirty="0" smtClean="0"/>
              <a:t>? 3.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Úgy </a:t>
            </a:r>
            <a:r>
              <a:rPr lang="hu-HU" dirty="0"/>
              <a:t>látszik, valamely hibának kell lenni, mely a jót gátolja; vagy valamely hiánynak, mely miatt jó következések nem folyhatnak. És ezt iparkodjunk felkeresni</a:t>
            </a:r>
          </a:p>
          <a:p>
            <a:r>
              <a:rPr lang="hu-HU" dirty="0"/>
              <a:t>Vélekedésemet egyenesen kimondván azt tartom: mindazon szomorú következésnek, melyeket </a:t>
            </a:r>
            <a:r>
              <a:rPr lang="hu-HU" dirty="0" err="1"/>
              <a:t>érinténk</a:t>
            </a:r>
            <a:r>
              <a:rPr lang="hu-HU" dirty="0"/>
              <a:t> s még bővebben fejtegetni fogunk, s melyeknek mindennapi tanúi vagyunk, nincs főbb oka, mint </a:t>
            </a:r>
            <a:r>
              <a:rPr lang="hu-HU" i="1" dirty="0"/>
              <a:t>pénzbeli összeköttetésink hibás elrendeltetése s az </a:t>
            </a:r>
            <a:r>
              <a:rPr lang="hu-HU" i="1" dirty="0" err="1"/>
              <a:t>abbúl</a:t>
            </a:r>
            <a:r>
              <a:rPr lang="hu-HU" i="1" dirty="0"/>
              <a:t> természetesen következő tökéletes híja minden hitelnek</a:t>
            </a:r>
            <a:r>
              <a:rPr lang="hu-HU" dirty="0"/>
              <a:t>. Ha gazdaság jobb </a:t>
            </a:r>
            <a:r>
              <a:rPr lang="hu-HU" dirty="0" err="1"/>
              <a:t>elrendelésérűl</a:t>
            </a:r>
            <a:r>
              <a:rPr lang="hu-HU" dirty="0"/>
              <a:t> van szó, hány kél ki így: „Ez Belgiumban, Olaszországban jó lehet, de nálunk a nemzeti </a:t>
            </a:r>
            <a:r>
              <a:rPr lang="hu-HU" i="1" dirty="0" err="1"/>
              <a:t>spiritus</a:t>
            </a:r>
            <a:r>
              <a:rPr lang="hu-HU" dirty="0"/>
              <a:t>, a sajátság” </a:t>
            </a:r>
            <a:r>
              <a:rPr lang="hu-HU" dirty="0" err="1"/>
              <a:t>sat</a:t>
            </a:r>
            <a:r>
              <a:rPr lang="hu-HU" dirty="0"/>
              <a:t>. Ha pénzbeli hitelről van szó – hány szájában hallom azon bölcsen átgondoltnak látszó témát: „A </a:t>
            </a:r>
            <a:r>
              <a:rPr lang="hu-HU" i="1" dirty="0" err="1"/>
              <a:t>cambium</a:t>
            </a:r>
            <a:r>
              <a:rPr lang="hu-HU" i="1" dirty="0"/>
              <a:t> </a:t>
            </a:r>
            <a:r>
              <a:rPr lang="hu-HU" i="1" dirty="0" err="1"/>
              <a:t>mercantile</a:t>
            </a:r>
            <a:r>
              <a:rPr lang="hu-HU" i="1" dirty="0"/>
              <a:t> </a:t>
            </a:r>
            <a:r>
              <a:rPr lang="hu-HU" dirty="0"/>
              <a:t>igen kívánatos volna, de az alkotmány, a régi famíliák fennmaradását illető gond s helyeztetésünk azt nálunk lehetetlenné teszik.” (11)</a:t>
            </a:r>
          </a:p>
          <a:p>
            <a:r>
              <a:rPr lang="hu-HU" dirty="0"/>
              <a:t>Az ország java nem egyesek s </a:t>
            </a:r>
            <a:r>
              <a:rPr lang="hu-HU" dirty="0" err="1"/>
              <a:t>nehány</a:t>
            </a:r>
            <a:r>
              <a:rPr lang="hu-HU" dirty="0"/>
              <a:t> magányosak hasznán, hanem az egész virágzásán alapulhat; </a:t>
            </a:r>
            <a:r>
              <a:rPr lang="hu-HU" dirty="0" smtClean="0"/>
              <a:t>(50)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937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gazdag valamely nemzet? 4.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„Józan szisztéma” igénye </a:t>
            </a:r>
            <a:r>
              <a:rPr lang="hu-HU" dirty="0" smtClean="0">
                <a:latin typeface="Arial"/>
                <a:cs typeface="Arial"/>
              </a:rPr>
              <a:t>→ </a:t>
            </a:r>
            <a:r>
              <a:rPr lang="hu-HU" dirty="0" smtClean="0"/>
              <a:t>rendszerprobléma</a:t>
            </a:r>
          </a:p>
          <a:p>
            <a:r>
              <a:rPr lang="hu-HU" dirty="0" smtClean="0"/>
              <a:t>Kulcskérdés: a kritikus tényező megragadása</a:t>
            </a:r>
          </a:p>
          <a:p>
            <a:r>
              <a:rPr lang="hu-HU" dirty="0" smtClean="0"/>
              <a:t>Bonyolult jelenségvilág, a lényeg megragadása</a:t>
            </a:r>
          </a:p>
          <a:p>
            <a:r>
              <a:rPr lang="hu-HU" dirty="0" smtClean="0"/>
              <a:t>A pénzügyi rendszer hibái </a:t>
            </a:r>
            <a:r>
              <a:rPr lang="hu-HU" dirty="0" smtClean="0">
                <a:latin typeface="Arial"/>
                <a:cs typeface="Arial"/>
              </a:rPr>
              <a:t>→ </a:t>
            </a:r>
            <a:r>
              <a:rPr lang="hu-HU" dirty="0"/>
              <a:t>a jelzáloghitel hiánya</a:t>
            </a:r>
          </a:p>
        </p:txBody>
      </p:sp>
    </p:spTree>
    <p:extLst>
      <p:ext uri="{BB962C8B-B14F-4D97-AF65-F5344CB8AC3E}">
        <p14:creationId xmlns:p14="http://schemas.microsoft.com/office/powerpoint/2010/main" val="74460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magyar birtokos szegényebb, mint birtokához képest lennie kellene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Minden más országban repülve hoznák a pénzt, s nem mivel a pénzkeresők tán grófok, bárók, nemesek, vagy mivel jó s híres emberek, hanem mivel </a:t>
            </a:r>
            <a:r>
              <a:rPr lang="hu-HU" dirty="0" err="1" smtClean="0"/>
              <a:t>hypothekát</a:t>
            </a:r>
            <a:r>
              <a:rPr lang="hu-HU" dirty="0" smtClean="0"/>
              <a:t> tudnak adni. (Jelzálog fedezetet.)</a:t>
            </a:r>
          </a:p>
          <a:p>
            <a:r>
              <a:rPr lang="hu-HU" dirty="0" smtClean="0"/>
              <a:t>mind testi, mind lelki hátramaradásunk egy fő oka a hitel híja. </a:t>
            </a:r>
          </a:p>
          <a:p>
            <a:r>
              <a:rPr lang="hu-HU" dirty="0" smtClean="0"/>
              <a:t> a hitel híját tartam azon oknak: hogy a magyar birtokos szegényebb, mint birtokához képest lennie kellene, s magát nem bírja oly jól, mint körülményi engednék; hogy mezeit a jó gazda nem viheti a lehető </a:t>
            </a:r>
            <a:r>
              <a:rPr lang="hu-HU" dirty="0" err="1" smtClean="0"/>
              <a:t>legmagasb</a:t>
            </a:r>
            <a:r>
              <a:rPr lang="hu-HU" dirty="0" smtClean="0"/>
              <a:t> virágzásra; s végre, hogy Magyarországnak kereskedése nincs. S így a hitelt, …gondolom s hiszem azon talpkőnek, melyen földművelési s kereskedési gyarapodásunk, egyszóval utóbbi felemelkedésünk s boldogulásunk alapulhat.</a:t>
            </a:r>
          </a:p>
          <a:p>
            <a:r>
              <a:rPr lang="hu-HU" dirty="0" smtClean="0"/>
              <a:t>kaphatna csak a földesúr jószágai becse szerint elegendő pénzt becsületes kamatra – s lehetne is bizonyos, hogy azt megint fontos ok nélkül nem mondják fel –, mennyit nem nyerne az által a közönség, az ország, s mennyire nem terjedne lassan-lassan ennek haszna </a:t>
            </a:r>
            <a:r>
              <a:rPr lang="hu-HU" dirty="0" err="1" smtClean="0"/>
              <a:t>jóltévőleg</a:t>
            </a:r>
            <a:r>
              <a:rPr lang="hu-HU" dirty="0" smtClean="0"/>
              <a:t> a haza legkisebb ereibe! A </a:t>
            </a:r>
            <a:r>
              <a:rPr lang="hu-HU" dirty="0" err="1" smtClean="0"/>
              <a:t>termesztmények</a:t>
            </a:r>
            <a:r>
              <a:rPr lang="hu-HU" dirty="0" smtClean="0"/>
              <a:t> egy </a:t>
            </a:r>
            <a:r>
              <a:rPr lang="hu-HU" dirty="0" err="1" smtClean="0"/>
              <a:t>kevessé</a:t>
            </a:r>
            <a:r>
              <a:rPr lang="hu-HU" dirty="0" smtClean="0"/>
              <a:t> jobb ára, a pénznek kissé </a:t>
            </a:r>
            <a:r>
              <a:rPr lang="hu-HU" dirty="0" err="1" smtClean="0"/>
              <a:t>sebesb</a:t>
            </a:r>
            <a:r>
              <a:rPr lang="hu-HU" dirty="0" smtClean="0"/>
              <a:t> fordulása mennyire nem emeli időszakként egy vagy más vidéknek egész </a:t>
            </a:r>
            <a:r>
              <a:rPr lang="hu-HU" dirty="0" err="1" smtClean="0"/>
              <a:t>lételét</a:t>
            </a:r>
            <a:r>
              <a:rPr lang="hu-HU" dirty="0" smtClean="0"/>
              <a:t>? </a:t>
            </a:r>
          </a:p>
          <a:p>
            <a:r>
              <a:rPr lang="hu-HU" dirty="0" smtClean="0"/>
              <a:t>A hitel híja oka, hogy senki nem jobbíthatja földeit oly mértékben, mint természet szerint lehetőnek kellene lennie.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261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</a:t>
            </a:r>
            <a:r>
              <a:rPr lang="hu-HU" dirty="0"/>
              <a:t>mezőgazdaság modernizálása kulcskérdés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69160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A modernizáláshoz tőke, pénz szükséges</a:t>
            </a:r>
          </a:p>
          <a:p>
            <a:r>
              <a:rPr lang="hu-HU" dirty="0"/>
              <a:t>Jelzálog fedezet hiánya: az </a:t>
            </a:r>
            <a:r>
              <a:rPr lang="hu-HU" i="1" dirty="0"/>
              <a:t>ősiség</a:t>
            </a:r>
            <a:r>
              <a:rPr lang="hu-HU" dirty="0"/>
              <a:t> elavult intézménye akadályozza a nemesi birtokok szabad adás-vételét. (ősiség: a nemesi birtok elidegeníthetetlensége)</a:t>
            </a:r>
          </a:p>
          <a:p>
            <a:r>
              <a:rPr lang="hu-HU" dirty="0" smtClean="0"/>
              <a:t>Nem nemesek birtokszerzésének tilalma</a:t>
            </a:r>
          </a:p>
          <a:p>
            <a:r>
              <a:rPr lang="hu-HU" i="1" dirty="0" smtClean="0"/>
              <a:t>Hitelt</a:t>
            </a:r>
            <a:r>
              <a:rPr lang="hu-HU" dirty="0" smtClean="0"/>
              <a:t> </a:t>
            </a:r>
            <a:r>
              <a:rPr lang="hu-HU" dirty="0"/>
              <a:t>a birtokos fedezet hiányában nem kap</a:t>
            </a:r>
          </a:p>
          <a:p>
            <a:r>
              <a:rPr lang="hu-HU" dirty="0"/>
              <a:t>A modernizálás további gátja a nemesség kiváltságrendszere, az alacsony értékű robotmunka, a feudális </a:t>
            </a:r>
            <a:r>
              <a:rPr lang="hu-HU" dirty="0" err="1"/>
              <a:t>ipari-kereskedelmi-szolgáltatási</a:t>
            </a:r>
            <a:r>
              <a:rPr lang="hu-HU" dirty="0"/>
              <a:t> rendszerek együttese.</a:t>
            </a:r>
            <a:r>
              <a:rPr lang="hu-HU" i="1" dirty="0"/>
              <a:t> </a:t>
            </a:r>
            <a:endParaRPr lang="hu-HU" dirty="0"/>
          </a:p>
          <a:p>
            <a:r>
              <a:rPr lang="hu-HU" i="1" dirty="0"/>
              <a:t>(a legelők, </a:t>
            </a:r>
            <a:r>
              <a:rPr lang="hu-HU" i="1" dirty="0" err="1"/>
              <a:t>fáizás</a:t>
            </a:r>
            <a:r>
              <a:rPr lang="hu-HU" i="1" dirty="0"/>
              <a:t> s birtokok osztatlansága, a céhek, </a:t>
            </a:r>
            <a:r>
              <a:rPr lang="hu-HU" i="1" dirty="0" err="1"/>
              <a:t>limitatio</a:t>
            </a:r>
            <a:r>
              <a:rPr lang="hu-HU" i="1" dirty="0"/>
              <a:t>, robot s </a:t>
            </a:r>
            <a:r>
              <a:rPr lang="hu-HU" i="1" dirty="0" err="1"/>
              <a:t>dézma</a:t>
            </a:r>
            <a:r>
              <a:rPr lang="hu-HU" i="1" dirty="0"/>
              <a:t> </a:t>
            </a:r>
            <a:r>
              <a:rPr lang="hu-HU" i="1" dirty="0" err="1"/>
              <a:t>létele</a:t>
            </a:r>
            <a:r>
              <a:rPr lang="hu-HU" i="1" dirty="0"/>
              <a:t>)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980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Magyarországnak kereskedése nincs </a:t>
            </a:r>
            <a:r>
              <a:rPr lang="hu-HU" dirty="0" smtClean="0"/>
              <a:t>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– Geográfiai helyezetünk nem ahhoz való. – Pénzünk nincs. – Más nemzetekkel a </a:t>
            </a:r>
            <a:r>
              <a:rPr lang="hu-HU" dirty="0" err="1"/>
              <a:t>konkurrenciát</a:t>
            </a:r>
            <a:r>
              <a:rPr lang="hu-HU" dirty="0"/>
              <a:t> ki nem állhatjuk. – Kivitel a vámok miatt lehetetlen. </a:t>
            </a:r>
          </a:p>
          <a:p>
            <a:r>
              <a:rPr lang="hu-HU" dirty="0"/>
              <a:t>Immanens kritika</a:t>
            </a:r>
          </a:p>
          <a:p>
            <a:r>
              <a:rPr lang="hu-HU" dirty="0"/>
              <a:t>papirospénz </a:t>
            </a:r>
            <a:r>
              <a:rPr lang="hu-HU" i="1" dirty="0" err="1"/>
              <a:t>hypothekára</a:t>
            </a:r>
            <a:r>
              <a:rPr lang="hu-HU" i="1" dirty="0"/>
              <a:t> </a:t>
            </a:r>
            <a:r>
              <a:rPr lang="hu-HU" dirty="0"/>
              <a:t>állítva többet ér aranynál s ezüstnél; </a:t>
            </a:r>
          </a:p>
          <a:p>
            <a:r>
              <a:rPr lang="hu-HU" dirty="0"/>
              <a:t>Pénzünk nincs: tagadni nem lehet, vagy sokkal kevesebb van, mint lenni kellene. De más, most gazdag és pénzes nemzetek mindég dúsak voltak? S nincs oly idő, ha a régit vizsgáljuk, mikor szegények </a:t>
            </a:r>
            <a:r>
              <a:rPr lang="hu-HU" dirty="0" err="1"/>
              <a:t>valának</a:t>
            </a:r>
            <a:r>
              <a:rPr lang="hu-HU" dirty="0"/>
              <a:t>? Számtalan balítélet forog ezen vélemény körül. Némelyek minden s a legjózanabb változás ellen így kelnek ki: „Teheti ezt a szövetséges éjszak-amerikai, az angol, mert pénze van.” S valóban, éppen oly igaz, hogy pénz szűke miatt nem is álmodhatunk </a:t>
            </a:r>
            <a:r>
              <a:rPr lang="hu-HU" dirty="0" err="1"/>
              <a:t>sokrúl</a:t>
            </a:r>
            <a:r>
              <a:rPr lang="hu-HU" dirty="0"/>
              <a:t>, amit ők mai nap tehetnek, mint …hogy nem eszközölhetnénk oly jobbításokat, melyeket ők sok év előtt, midőn csak ugyanazon lépcsőn állottak, melyen mi ma állunk, vittek végbe, s melyeknek mai gazdagságokat s előmeneteleket köszönhetik – s hogy pénzek van.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895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 a következ&amp;odblac;re: „reformkor kereskedelem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1" y="404664"/>
            <a:ext cx="9162851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0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Magyarországnak kereskedése nincs </a:t>
            </a:r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429200"/>
          </a:xfrm>
        </p:spPr>
        <p:txBody>
          <a:bodyPr>
            <a:noAutofit/>
          </a:bodyPr>
          <a:lstStyle/>
          <a:p>
            <a:r>
              <a:rPr lang="hu-HU" sz="2000" dirty="0"/>
              <a:t>S csak azt ne mondjuk: hogy más nemzetekkel a </a:t>
            </a:r>
            <a:r>
              <a:rPr lang="hu-HU" sz="2000" dirty="0" err="1"/>
              <a:t>konkurrenciát</a:t>
            </a:r>
            <a:r>
              <a:rPr lang="hu-HU" sz="2000" dirty="0"/>
              <a:t> nem állhatjuk ki, hanem hogy több s jobb termékek kitermesztése, könnyebb </a:t>
            </a:r>
            <a:r>
              <a:rPr lang="hu-HU" sz="2000" dirty="0" err="1"/>
              <a:t>communicatió</a:t>
            </a:r>
            <a:r>
              <a:rPr lang="hu-HU" sz="2000" dirty="0"/>
              <a:t> s a portékák </a:t>
            </a:r>
            <a:r>
              <a:rPr lang="hu-HU" sz="2000" dirty="0" err="1"/>
              <a:t>becsesbre</a:t>
            </a:r>
            <a:r>
              <a:rPr lang="hu-HU" sz="2000" dirty="0"/>
              <a:t> változása végett legkisebbet se teszünk, s csak azt várjuk, hogy a galamb sülve repüljön szánkba. </a:t>
            </a:r>
          </a:p>
          <a:p>
            <a:r>
              <a:rPr lang="hu-HU" sz="2000" dirty="0"/>
              <a:t>Kereskedésben is csak kölcsönzött alapon vagy mások példája szerint, kiknek kereskedések van, fejthetjük ki lassan-lassan józan szisztémánkat, s csak az ő útmutatások szerint találhatjuk fel kereskedésünk nemlétének okát, melyet én </a:t>
            </a:r>
            <a:r>
              <a:rPr lang="hu-HU" sz="2000" dirty="0" err="1"/>
              <a:t>közelebbrűl</a:t>
            </a:r>
            <a:r>
              <a:rPr lang="hu-HU" sz="2000" dirty="0"/>
              <a:t> tulajdonítok:</a:t>
            </a:r>
          </a:p>
          <a:p>
            <a:r>
              <a:rPr lang="hu-HU" sz="2000" dirty="0"/>
              <a:t>A rendelések feleslegének – produktumink </a:t>
            </a:r>
            <a:r>
              <a:rPr lang="hu-HU" sz="2000" dirty="0" err="1"/>
              <a:t>szűkinek</a:t>
            </a:r>
            <a:r>
              <a:rPr lang="hu-HU" sz="2000" dirty="0"/>
              <a:t> – </a:t>
            </a:r>
            <a:r>
              <a:rPr lang="hu-HU" sz="2000" dirty="0" err="1"/>
              <a:t>communicátiók</a:t>
            </a:r>
            <a:r>
              <a:rPr lang="hu-HU" sz="2000" dirty="0"/>
              <a:t> rossz voltának – belső </a:t>
            </a:r>
            <a:r>
              <a:rPr lang="hu-HU" sz="2000" dirty="0" err="1"/>
              <a:t>konzumció</a:t>
            </a:r>
            <a:r>
              <a:rPr lang="hu-HU" sz="2000" dirty="0"/>
              <a:t> kis létének – szállítások, </a:t>
            </a:r>
            <a:r>
              <a:rPr lang="hu-HU" sz="2000" dirty="0" err="1"/>
              <a:t>transito</a:t>
            </a:r>
            <a:r>
              <a:rPr lang="hu-HU" sz="2000" dirty="0"/>
              <a:t> s vámok </a:t>
            </a:r>
            <a:r>
              <a:rPr lang="hu-HU" sz="2000" dirty="0" err="1"/>
              <a:t>körülti</a:t>
            </a:r>
            <a:r>
              <a:rPr lang="hu-HU" sz="2000" dirty="0"/>
              <a:t> bátorság híjának – kereskedési becsület s munkásság némely csorbáinak. </a:t>
            </a:r>
          </a:p>
          <a:p>
            <a:pPr lvl="1"/>
            <a:r>
              <a:rPr lang="hu-HU" sz="1800" dirty="0"/>
              <a:t>Túlszabályozás</a:t>
            </a:r>
          </a:p>
          <a:p>
            <a:pPr lvl="1"/>
            <a:r>
              <a:rPr lang="hu-HU" sz="1800" dirty="0"/>
              <a:t>Rugalmatlan </a:t>
            </a:r>
            <a:r>
              <a:rPr lang="hu-HU" sz="1800" dirty="0" smtClean="0"/>
              <a:t>kínálat</a:t>
            </a:r>
          </a:p>
          <a:p>
            <a:pPr lvl="1"/>
            <a:r>
              <a:rPr lang="hu-HU" sz="1800" dirty="0" smtClean="0"/>
              <a:t>Kis belső piac</a:t>
            </a:r>
          </a:p>
          <a:p>
            <a:pPr lvl="1"/>
            <a:r>
              <a:rPr lang="hu-HU" sz="1800" dirty="0" smtClean="0"/>
              <a:t>Logisztikai és vám feltételek biztonsága</a:t>
            </a:r>
          </a:p>
          <a:p>
            <a:pPr lvl="1"/>
            <a:r>
              <a:rPr lang="hu-HU" sz="1800" dirty="0" smtClean="0"/>
              <a:t>Kereskedelmi etika, piaci magatartás</a:t>
            </a:r>
          </a:p>
          <a:p>
            <a:pPr lvl="1"/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95895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8" name="Picture 4" descr="Képtalálat a következ&amp;odblac;re: „széchenyi istván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329" y="8467"/>
            <a:ext cx="5288266" cy="683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7"/>
            <a:ext cx="3995936" cy="6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3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Magyarországnak kereskedése nincs </a:t>
            </a:r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429200"/>
          </a:xfrm>
        </p:spPr>
        <p:txBody>
          <a:bodyPr>
            <a:noAutofit/>
          </a:bodyPr>
          <a:lstStyle/>
          <a:p>
            <a:r>
              <a:rPr lang="hu-HU" sz="2600" dirty="0"/>
              <a:t> </a:t>
            </a:r>
            <a:r>
              <a:rPr lang="hu-HU" sz="2600" dirty="0" smtClean="0"/>
              <a:t>Ami </a:t>
            </a:r>
            <a:r>
              <a:rPr lang="hu-HU" sz="2600" dirty="0"/>
              <a:t>pedig a kereskedést illeti, kétséget nem szenved, hogy az igen sok beleavatkozás rendszerint több kárt okoz, mint a semmi beleavatkozás – s hogy kereskedést se mozdíthatni elő parancs által, mint valamely termék se fog kiterjedtebb időre meghagyás, intés </a:t>
            </a:r>
            <a:r>
              <a:rPr lang="hu-HU" sz="2600" dirty="0" err="1"/>
              <a:t>sat</a:t>
            </a:r>
            <a:r>
              <a:rPr lang="hu-HU" sz="2600" dirty="0"/>
              <a:t>. következésében nagyobb mennyiségben termesztetni, hanem csak úgy, ha nyereséget </a:t>
            </a:r>
            <a:r>
              <a:rPr lang="hu-HU" sz="2600" dirty="0" err="1"/>
              <a:t>ád</a:t>
            </a:r>
            <a:r>
              <a:rPr lang="hu-HU" sz="2600" dirty="0"/>
              <a:t> vagy legalább ígér.</a:t>
            </a:r>
          </a:p>
          <a:p>
            <a:r>
              <a:rPr lang="hu-HU" sz="2600" dirty="0"/>
              <a:t>jobb…kereskedési tárgyban mindent a dolog öntermészeti folyásának átengedni, mint sokat </a:t>
            </a:r>
            <a:r>
              <a:rPr lang="hu-HU" sz="2600" dirty="0" err="1"/>
              <a:t>mesterkélni</a:t>
            </a:r>
            <a:r>
              <a:rPr lang="hu-HU" sz="2600" dirty="0"/>
              <a:t>, mert sokszor a jó szándékú </a:t>
            </a:r>
            <a:r>
              <a:rPr lang="hu-HU" sz="2600" dirty="0" err="1"/>
              <a:t>segítségbűl</a:t>
            </a:r>
            <a:r>
              <a:rPr lang="hu-HU" sz="2600" dirty="0"/>
              <a:t> olyan gát lesz, melyen minden megakad. S mennyi elhibázottat lehetne nálunk mutatni, mert igenis számos avatkozott belé, s a sok szakács elsózta a levest. </a:t>
            </a:r>
            <a:endParaRPr lang="hu-HU" sz="2600" dirty="0" smtClean="0"/>
          </a:p>
          <a:p>
            <a:pPr marL="0" indent="0">
              <a:buNone/>
            </a:pPr>
            <a:r>
              <a:rPr lang="hu-HU" sz="2600" dirty="0" smtClean="0"/>
              <a:t>A kereskedelem szabadsága</a:t>
            </a:r>
          </a:p>
          <a:p>
            <a:endParaRPr lang="hu-HU" sz="2600" dirty="0"/>
          </a:p>
          <a:p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295895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Magyarországnak kereskedése nincs </a:t>
            </a:r>
            <a:r>
              <a:rPr lang="hu-HU" dirty="0" smtClean="0"/>
              <a:t>4.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429200"/>
          </a:xfrm>
        </p:spPr>
        <p:txBody>
          <a:bodyPr>
            <a:noAutofit/>
          </a:bodyPr>
          <a:lstStyle/>
          <a:p>
            <a:r>
              <a:rPr lang="hu-HU" sz="2200" dirty="0" smtClean="0"/>
              <a:t>Belső </a:t>
            </a:r>
            <a:r>
              <a:rPr lang="hu-HU" sz="2200" dirty="0" err="1" smtClean="0"/>
              <a:t>konzumciórúl</a:t>
            </a:r>
            <a:r>
              <a:rPr lang="hu-HU" sz="2200" dirty="0" smtClean="0"/>
              <a:t> a legnagyobb rész elfelejtkezik, </a:t>
            </a:r>
            <a:r>
              <a:rPr lang="hu-HU" sz="2200" dirty="0" err="1" smtClean="0"/>
              <a:t>spedig</a:t>
            </a:r>
            <a:r>
              <a:rPr lang="hu-HU" sz="2200" dirty="0" smtClean="0"/>
              <a:t> ezen talpkövön áll a nemzetek gazdagsága. Anglia manufaktúrai produktuminak háromnegyed részét maga </a:t>
            </a:r>
            <a:r>
              <a:rPr lang="hu-HU" sz="2200" dirty="0" err="1" smtClean="0"/>
              <a:t>konzumálja</a:t>
            </a:r>
            <a:r>
              <a:rPr lang="hu-HU" sz="2200" dirty="0" smtClean="0"/>
              <a:t>, s csak annak negyede teszi úgynevezett világkereskedését! Azért, mennél több lakik díszes házban, él jobb eledellel, jár csinos ruhában valahol </a:t>
            </a:r>
            <a:r>
              <a:rPr lang="hu-HU" sz="2200" dirty="0" err="1" smtClean="0"/>
              <a:t>sat</a:t>
            </a:r>
            <a:r>
              <a:rPr lang="hu-HU" sz="2200" dirty="0" smtClean="0"/>
              <a:t>., azaz mennél nagyabb a belső </a:t>
            </a:r>
            <a:r>
              <a:rPr lang="hu-HU" sz="2200" dirty="0" err="1" smtClean="0"/>
              <a:t>konzumció</a:t>
            </a:r>
            <a:r>
              <a:rPr lang="hu-HU" sz="2200" dirty="0" smtClean="0"/>
              <a:t>, annál gazdagabbnak fogom hinni azon hazát. S mennél több kívánja s meg is szerezheti az élet minden javait magának, annál nagyobb lesz a munka s iparkodás azok kiállítására. És sivatag, </a:t>
            </a:r>
            <a:r>
              <a:rPr lang="hu-HU" sz="2200" dirty="0" err="1" smtClean="0"/>
              <a:t>homoklapány</a:t>
            </a:r>
            <a:r>
              <a:rPr lang="hu-HU" sz="2200" dirty="0" smtClean="0"/>
              <a:t>, mocsár végre kies erdőkké, viruló vidékekké válnak….Legyen előbb magunknak elég, s aztán másoknak, s ne csak nekünk, kedves barátom, de mindenkinek, aki hazánk levegőjét szívja. Ennek elérése végett pedig emeljük minden embertársunkat önméltóságára lelki kifejlése által, s engedjük, hogy az emberiség jussaiban ki-ki osztozzék! </a:t>
            </a:r>
          </a:p>
          <a:p>
            <a:pPr marL="0" indent="0">
              <a:buNone/>
            </a:pPr>
            <a:r>
              <a:rPr lang="hu-HU" sz="2200" dirty="0" smtClean="0"/>
              <a:t>Belső piac, </a:t>
            </a:r>
            <a:r>
              <a:rPr lang="hu-HU" sz="2200" dirty="0" err="1" smtClean="0"/>
              <a:t>inkluzivitás</a:t>
            </a:r>
            <a:endParaRPr lang="hu-HU" sz="2200" dirty="0" smtClean="0"/>
          </a:p>
          <a:p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295895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Magyarországnak kereskedése nincs </a:t>
            </a:r>
            <a:r>
              <a:rPr lang="hu-HU" dirty="0" smtClean="0"/>
              <a:t>5.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544616"/>
          </a:xfrm>
        </p:spPr>
        <p:txBody>
          <a:bodyPr>
            <a:noAutofit/>
          </a:bodyPr>
          <a:lstStyle/>
          <a:p>
            <a:r>
              <a:rPr lang="hu-HU" sz="2000" dirty="0" smtClean="0"/>
              <a:t>Mindezeken hogy lehet valamennyire orvosolni? Kölcsönös felvilágosítás, oktatás s rávétel által, </a:t>
            </a:r>
            <a:r>
              <a:rPr lang="hu-HU" sz="2000" dirty="0" err="1" smtClean="0"/>
              <a:t>melyekbűl</a:t>
            </a:r>
            <a:r>
              <a:rPr lang="hu-HU" sz="2000" dirty="0" smtClean="0"/>
              <a:t> publicitás </a:t>
            </a:r>
            <a:r>
              <a:rPr lang="hu-HU" sz="2000" dirty="0" err="1" smtClean="0"/>
              <a:t>hozzájárultával</a:t>
            </a:r>
            <a:r>
              <a:rPr lang="hu-HU" sz="2000" dirty="0" smtClean="0"/>
              <a:t> folyni fog nemzeti bank felállítása, több s jobb termesztés s kivitel végett jutalomtételek, s mindenekfelett a hitel szentsége. (63)</a:t>
            </a:r>
          </a:p>
          <a:p>
            <a:r>
              <a:rPr lang="hu-HU" sz="2000" dirty="0"/>
              <a:t>Sokaságnak legfőbb ingere a nyereség és taps, szóval az örökké fennálló s bizonyos jutalom; mely mint minden egyéb gazdasági és kereskedési tárgy</a:t>
            </a:r>
          </a:p>
          <a:p>
            <a:pPr algn="ctr"/>
            <a:r>
              <a:rPr lang="hu-HU" sz="2000" dirty="0"/>
              <a:t>Hitel szentségén alapul </a:t>
            </a:r>
          </a:p>
          <a:p>
            <a:r>
              <a:rPr lang="hu-HU" sz="2000" dirty="0"/>
              <a:t>Mit ér a kölcsönös felvilágosítás, ha csalfa szív s hamis </a:t>
            </a:r>
            <a:r>
              <a:rPr lang="hu-HU" sz="2000" dirty="0" err="1"/>
              <a:t>datum</a:t>
            </a:r>
            <a:r>
              <a:rPr lang="hu-HU" sz="2000" dirty="0"/>
              <a:t> </a:t>
            </a:r>
            <a:r>
              <a:rPr lang="hu-HU" sz="2000" dirty="0" err="1"/>
              <a:t>csúsz</a:t>
            </a:r>
            <a:r>
              <a:rPr lang="hu-HU" sz="2000" dirty="0"/>
              <a:t> a tanács közé? Mit a bank bizonyosság, mit a jutalom állandóság nélkül? Csak a hitel teheti varázsokat, mely ha kettétörik, az áldás könnyen átokká válhat. – A hitel védangyala pedig s fényes </a:t>
            </a:r>
            <a:r>
              <a:rPr lang="hu-HU" sz="2000" dirty="0" err="1"/>
              <a:t>napsugára</a:t>
            </a:r>
            <a:r>
              <a:rPr lang="hu-HU" sz="2000" dirty="0"/>
              <a:t> a publicitás – nyilvánosság. </a:t>
            </a:r>
          </a:p>
          <a:p>
            <a:r>
              <a:rPr lang="hu-HU" sz="2000" dirty="0"/>
              <a:t>A </a:t>
            </a:r>
            <a:r>
              <a:rPr lang="hu-HU" sz="2000" dirty="0" err="1"/>
              <a:t>kereskedőkrűli</a:t>
            </a:r>
            <a:r>
              <a:rPr lang="hu-HU" sz="2000" dirty="0"/>
              <a:t> balvélekedés lassankint eltűnik, s a földesúr, ha nem avatkozik is kereskedésbe, oly státus elősegélését minden iparral s tehetséggel fogja </a:t>
            </a:r>
            <a:r>
              <a:rPr lang="hu-HU" sz="2000" dirty="0" err="1"/>
              <a:t>eszközleni</a:t>
            </a:r>
            <a:r>
              <a:rPr lang="hu-HU" sz="2000" dirty="0"/>
              <a:t>, mely egy országot a másikkal tart kapcsolatban. ...nevelés, csinosodás, töredelem – </a:t>
            </a:r>
            <a:r>
              <a:rPr lang="hu-HU" sz="2000" i="1" dirty="0" err="1"/>
              <a:t>tolerantia</a:t>
            </a:r>
            <a:r>
              <a:rPr lang="hu-HU" sz="2000" i="1" dirty="0"/>
              <a:t> –, </a:t>
            </a:r>
            <a:r>
              <a:rPr lang="hu-HU" sz="2000" dirty="0"/>
              <a:t>egyszóval az egész nemzet dísze s valódi ereje pedig nőtten nő. </a:t>
            </a: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Piacosítás, piaci reformok</a:t>
            </a:r>
            <a:endParaRPr lang="hu-HU" sz="2000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95895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Reform </a:t>
            </a:r>
            <a:r>
              <a:rPr lang="hu-HU" dirty="0" smtClean="0"/>
              <a:t>– hitel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340768"/>
            <a:ext cx="86868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dirty="0" smtClean="0"/>
              <a:t>Rendszerparadigma: a „jó rend” </a:t>
            </a:r>
            <a:r>
              <a:rPr lang="hu-HU" dirty="0" smtClean="0">
                <a:latin typeface="Arial"/>
                <a:cs typeface="Arial"/>
              </a:rPr>
              <a:t>→ </a:t>
            </a:r>
            <a:r>
              <a:rPr lang="hu-HU" dirty="0"/>
              <a:t>a piacgazdaság  </a:t>
            </a:r>
          </a:p>
          <a:p>
            <a:r>
              <a:rPr lang="hu-HU" dirty="0" smtClean="0"/>
              <a:t>a </a:t>
            </a:r>
            <a:r>
              <a:rPr lang="hu-HU" dirty="0"/>
              <a:t>hitel s pénzbeli rendelkezésink jó lábon nem állnak, jó karban nincsenek – mely pénzünk </a:t>
            </a:r>
            <a:r>
              <a:rPr lang="hu-HU" dirty="0" err="1"/>
              <a:t>szűkinek</a:t>
            </a:r>
            <a:r>
              <a:rPr lang="hu-HU" dirty="0"/>
              <a:t> vagy szegénységünknek valódi oka – s </a:t>
            </a:r>
            <a:r>
              <a:rPr lang="hu-HU" dirty="0" err="1"/>
              <a:t>hogy...éppen</a:t>
            </a:r>
            <a:r>
              <a:rPr lang="hu-HU" dirty="0"/>
              <a:t> azért józanabbat nem tehetünk azon nyilvános és őszinte vallásnál, hogy e részben hátra vagyunk, és szisztémánk nem ér semmit – s így előre lépni s abban javítást tenni kell. </a:t>
            </a:r>
          </a:p>
        </p:txBody>
      </p:sp>
    </p:spTree>
    <p:extLst>
      <p:ext uri="{BB962C8B-B14F-4D97-AF65-F5344CB8AC3E}">
        <p14:creationId xmlns:p14="http://schemas.microsoft.com/office/powerpoint/2010/main" val="393239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Reform </a:t>
            </a:r>
            <a:r>
              <a:rPr lang="hu-HU" dirty="0" smtClean="0"/>
              <a:t>– hitel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6868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800" dirty="0" smtClean="0"/>
              <a:t>Rendszerprobléma: </a:t>
            </a:r>
          </a:p>
          <a:p>
            <a:r>
              <a:rPr lang="hu-HU" sz="2800" dirty="0" smtClean="0"/>
              <a:t>alap </a:t>
            </a:r>
            <a:r>
              <a:rPr lang="hu-HU" sz="2800" dirty="0"/>
              <a:t>nélkül tartósan nem állhat semmi, s kizárólag csak azon tárgyat bírhatjuk igazi sikerre, melyet természetes vagy matematikai renddel – ami nálam egy – kezdünk s folytatunk.</a:t>
            </a:r>
          </a:p>
          <a:p>
            <a:r>
              <a:rPr lang="hu-HU" sz="2800" dirty="0" smtClean="0"/>
              <a:t>és ha egyszer az igazság előttünk nyíltan áll, a jó rend, mely mindennek lelke, akkor </a:t>
            </a:r>
            <a:r>
              <a:rPr lang="hu-HU" sz="2800" dirty="0" err="1" smtClean="0"/>
              <a:t>magátúl</a:t>
            </a:r>
            <a:r>
              <a:rPr lang="hu-HU" sz="2800" dirty="0" smtClean="0"/>
              <a:t> </a:t>
            </a:r>
            <a:r>
              <a:rPr lang="hu-HU" sz="2800" dirty="0" err="1" smtClean="0"/>
              <a:t>foly</a:t>
            </a:r>
            <a:r>
              <a:rPr lang="hu-HU" sz="2800" dirty="0" smtClean="0"/>
              <a:t>. </a:t>
            </a:r>
          </a:p>
          <a:p>
            <a:r>
              <a:rPr lang="hu-HU" sz="2800" dirty="0" smtClean="0"/>
              <a:t>az </a:t>
            </a:r>
            <a:r>
              <a:rPr lang="hu-HU" sz="2800" dirty="0"/>
              <a:t>igaz hitel felállítása földművelés- s kereskedésbe egy eddig nem ismert életet öntene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93239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Hitel jelentősége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2104" y="1412776"/>
            <a:ext cx="8867328" cy="5257800"/>
          </a:xfrm>
        </p:spPr>
        <p:txBody>
          <a:bodyPr>
            <a:normAutofit/>
          </a:bodyPr>
          <a:lstStyle/>
          <a:p>
            <a:r>
              <a:rPr lang="hu-HU" sz="2800" dirty="0"/>
              <a:t> </a:t>
            </a:r>
            <a:r>
              <a:rPr lang="hu-HU" sz="2800" dirty="0" smtClean="0"/>
              <a:t>A </a:t>
            </a:r>
            <a:r>
              <a:rPr lang="hu-HU" sz="2800" dirty="0"/>
              <a:t>Hitel korszakos jelentőségű, gazdasági reformot sürgető, egyidejűleg erkölcsnemesítő vitairat. </a:t>
            </a:r>
          </a:p>
          <a:p>
            <a:r>
              <a:rPr lang="hu-HU" sz="2800" dirty="0"/>
              <a:t>Provokatív módon előadott kiindulópontja: a hazai birtokos osztályok a hitellehetőségek szűk és elavult módja miatt nem tudtak kilábalni a gyakran tapasztalható eladósodottságból, s az abból fakadó elszegényedésből. </a:t>
            </a:r>
          </a:p>
          <a:p>
            <a:r>
              <a:rPr lang="hu-HU" sz="2800" dirty="0"/>
              <a:t>Átfogó rendszerkritika:   a hitel, mint cseppben a tenger</a:t>
            </a:r>
          </a:p>
          <a:p>
            <a:r>
              <a:rPr lang="hu-HU" sz="2800" dirty="0"/>
              <a:t>E centrális jelentőségű tényező, s az általa meghatározott intézményi és személyközi viszonyrendszer (valójában az átfogó piacosítás) áll a mű középpontjában. </a:t>
            </a:r>
          </a:p>
          <a:p>
            <a:r>
              <a:rPr lang="hu-HU" sz="2800" dirty="0"/>
              <a:t>A hitel társadalmi bizalomként is értelmezhető. 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06693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Tulajdon = kötelesség 1.	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Hol kötelesség van, ott jussnak is; hol pedig juss, szabadság és </a:t>
            </a:r>
            <a:r>
              <a:rPr lang="hu-HU" i="1" dirty="0" err="1"/>
              <a:t>privilegium</a:t>
            </a:r>
            <a:r>
              <a:rPr lang="hu-HU" dirty="0" err="1"/>
              <a:t>ok</a:t>
            </a:r>
            <a:r>
              <a:rPr lang="hu-HU" dirty="0"/>
              <a:t> vannak, ott bizonyosan kötelességeknek is kell lenni! Ezek elválhatatlanok…</a:t>
            </a:r>
          </a:p>
          <a:p>
            <a:r>
              <a:rPr lang="hu-HU" dirty="0"/>
              <a:t>A magyar nemes oly irigylésre méltó </a:t>
            </a:r>
            <a:r>
              <a:rPr lang="hu-HU" dirty="0" err="1"/>
              <a:t>helyezetben</a:t>
            </a:r>
            <a:r>
              <a:rPr lang="hu-HU" dirty="0"/>
              <a:t> él a világon, hogy </a:t>
            </a:r>
            <a:r>
              <a:rPr lang="hu-HU" dirty="0" err="1"/>
              <a:t>szerencsésb</a:t>
            </a:r>
            <a:r>
              <a:rPr lang="hu-HU" dirty="0"/>
              <a:t> sorsú szülöttet csillagunkon találni bajos….Ő az országnak semmiféle terhét nem viseli, nem adózik, se nem katonáskodik, se gyűlésre nem jár, ha nem akar – mert ezeket mind mások által vitetheti végbe – szóval: </a:t>
            </a:r>
            <a:r>
              <a:rPr lang="hu-HU" dirty="0" err="1"/>
              <a:t>őtet</a:t>
            </a:r>
            <a:r>
              <a:rPr lang="hu-HU" dirty="0"/>
              <a:t> az Alkotó felséges jókedviben olyanná </a:t>
            </a:r>
            <a:r>
              <a:rPr lang="hu-HU" dirty="0" err="1"/>
              <a:t>teremté</a:t>
            </a:r>
            <a:r>
              <a:rPr lang="hu-HU" dirty="0"/>
              <a:t>, ki a világ legszebb örömire s az élet </a:t>
            </a:r>
            <a:r>
              <a:rPr lang="hu-HU" dirty="0" err="1"/>
              <a:t>legédesb</a:t>
            </a:r>
            <a:r>
              <a:rPr lang="hu-HU" dirty="0"/>
              <a:t> érzésire született! És </a:t>
            </a:r>
            <a:r>
              <a:rPr lang="hu-HU" i="1" dirty="0" err="1"/>
              <a:t>gaudeant</a:t>
            </a:r>
            <a:r>
              <a:rPr lang="hu-HU" i="1" dirty="0"/>
              <a:t> bene </a:t>
            </a:r>
            <a:r>
              <a:rPr lang="hu-HU" i="1" dirty="0" err="1"/>
              <a:t>nati</a:t>
            </a:r>
            <a:r>
              <a:rPr lang="hu-HU" i="1" dirty="0"/>
              <a:t>!</a:t>
            </a:r>
            <a:r>
              <a:rPr lang="hu-HU" b="1" baseline="30000" dirty="0"/>
              <a:t>*</a:t>
            </a:r>
            <a:r>
              <a:rPr lang="hu-HU" dirty="0"/>
              <a:t> </a:t>
            </a:r>
          </a:p>
          <a:p>
            <a:r>
              <a:rPr lang="hu-HU" dirty="0"/>
              <a:t>...én legalább önkötelességimet szeretem mindenekelőtt fejtegetni, s ezen értekezést legfőképpen velem egy </a:t>
            </a:r>
            <a:r>
              <a:rPr lang="hu-HU" dirty="0" err="1"/>
              <a:t>helyeztetésűekhez</a:t>
            </a:r>
            <a:r>
              <a:rPr lang="hu-HU" dirty="0"/>
              <a:t> intézem. S íme, nyíltan azon vallást teszem: </a:t>
            </a:r>
            <a:r>
              <a:rPr lang="hu-HU" i="1" dirty="0"/>
              <a:t>hogy hazánk előmenetele s </a:t>
            </a:r>
            <a:r>
              <a:rPr lang="hu-HU" i="1" dirty="0" err="1"/>
              <a:t>magasb</a:t>
            </a:r>
            <a:r>
              <a:rPr lang="hu-HU" i="1" dirty="0"/>
              <a:t> felemelkedése legfőbb gátjai mi, </a:t>
            </a:r>
            <a:r>
              <a:rPr lang="hu-HU" i="1" dirty="0" err="1"/>
              <a:t>tehetősb</a:t>
            </a:r>
            <a:r>
              <a:rPr lang="hu-HU" i="1" dirty="0"/>
              <a:t> birtokosak vagyunk. …</a:t>
            </a:r>
            <a:r>
              <a:rPr lang="hu-HU" dirty="0"/>
              <a:t>Ha országunk nagyjai s </a:t>
            </a:r>
            <a:r>
              <a:rPr lang="hu-HU" dirty="0" err="1"/>
              <a:t>tehetősb</a:t>
            </a:r>
            <a:r>
              <a:rPr lang="hu-HU" dirty="0"/>
              <a:t> birtokosai egy és más közhasznú cél végett mind egyetértenének s közakarattal s közerővel törekednének a haza javát előmozdítni, mi lenne néhány esztendő, mi fél század múlva </a:t>
            </a:r>
            <a:r>
              <a:rPr lang="hu-HU" dirty="0" err="1"/>
              <a:t>honunkbúl</a:t>
            </a:r>
            <a:r>
              <a:rPr lang="hu-HU" dirty="0"/>
              <a:t>? Mi volna nehéz, mi ki nem vihető? </a:t>
            </a:r>
          </a:p>
        </p:txBody>
      </p:sp>
    </p:spTree>
    <p:extLst>
      <p:ext uri="{BB962C8B-B14F-4D97-AF65-F5344CB8AC3E}">
        <p14:creationId xmlns:p14="http://schemas.microsoft.com/office/powerpoint/2010/main" val="350387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Tulajdon = kötelesség 2.	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Autofit/>
          </a:bodyPr>
          <a:lstStyle/>
          <a:p>
            <a:r>
              <a:rPr lang="hu-HU" sz="2000" dirty="0"/>
              <a:t>Tagadni nem lehet, hogy csak azt művelhetjük tökéletes ügyességgel, amit </a:t>
            </a:r>
            <a:r>
              <a:rPr lang="hu-HU" sz="2000" i="1" dirty="0"/>
              <a:t>mesterség- s nem időtöltésképpen </a:t>
            </a:r>
            <a:r>
              <a:rPr lang="hu-HU" sz="2000" dirty="0"/>
              <a:t>űzünk. Ismerje meg tehát ki-ki, mi az ő mestersége s tisztje; ha valamiben felsőbbséget vágy elérni, fejtse ki azt tehetsége szerint, foglalatoskodjon azzal mindennap, s tegye azt s csak azt minden vizsgálati s tanulási fő tárgyává; minden egyebet mellesleg folytasson, az legyen dolga, egyebek nyugalmi, pihenési. Így mi, magyar birtokosok a törvény, ország védelme, gazdaság s kereskedés körül foglalatoskodjunk, mert ezeket ismerni tisztünk s kötelességünk, s nemcsak úgy, ahogyan azok hazánkban vannak s voltak, hanem amint külföldön is vitetnek, nehogy egyoldalúakká váljunk. Ezek legyenek fő foglalatosságink, minden egyéb szép és kellemes pedig mellékes időtöltés </a:t>
            </a:r>
          </a:p>
          <a:p>
            <a:r>
              <a:rPr lang="hu-HU" sz="2000" dirty="0"/>
              <a:t>A mezei gazdaságot ...tudományosan s állhatatosan folytatni... minden föld- vagy mezőbirtokosnak szoros kötelesség, mert sok az ember, kinek kenyere nincs, s még több a mező, mely műveletlen fekszik. </a:t>
            </a:r>
          </a:p>
          <a:p>
            <a:r>
              <a:rPr lang="hu-HU" sz="2000" dirty="0"/>
              <a:t>nemességünk nemesítése 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50387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Jólét, közteherviselés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i="1" dirty="0"/>
              <a:t>„Hazánkban mindenkinek vagy legalább a lehető legnagyobb résznek gyomra, feje és erszénye ne legyen üres – </a:t>
            </a:r>
            <a:r>
              <a:rPr lang="hu-HU" dirty="0"/>
              <a:t>sőt hogy ki-ki magának több s több </a:t>
            </a:r>
            <a:r>
              <a:rPr lang="hu-HU" dirty="0" err="1"/>
              <a:t>életjavakat</a:t>
            </a:r>
            <a:r>
              <a:rPr lang="hu-HU" dirty="0"/>
              <a:t> s kellemeket szerezni iparkodjon – de azokat fáradozása után minden hihetőséggel el is érhesse, s azokat elérvén bátorságban bírhassa is.”</a:t>
            </a:r>
          </a:p>
          <a:p>
            <a:r>
              <a:rPr lang="hu-HU" dirty="0"/>
              <a:t>az adófizető nép halkkal azon erkölcsiségre emeltessék, s a jobban fáradozó és iparkodó test- és észbeli törekedésinek azon </a:t>
            </a:r>
            <a:r>
              <a:rPr lang="hu-HU" i="1" dirty="0"/>
              <a:t>bizonyos és bátorságos </a:t>
            </a:r>
            <a:r>
              <a:rPr lang="hu-HU" dirty="0"/>
              <a:t>jutalmát is nyerje, melyek nélkül, akárki mit mond, egy ország sem emelkedhetett ki eddig s egy se fog kiszabadulni a középszerűség s alacsony állás szomorú </a:t>
            </a:r>
            <a:r>
              <a:rPr lang="hu-HU" dirty="0" err="1"/>
              <a:t>köreibűl</a:t>
            </a:r>
            <a:r>
              <a:rPr lang="hu-HU" dirty="0"/>
              <a:t> soha! (119)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25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Belső fogyasztás - reform – közteherviselés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A belső </a:t>
            </a:r>
            <a:r>
              <a:rPr lang="hu-HU" dirty="0" err="1"/>
              <a:t>konzumció</a:t>
            </a:r>
            <a:r>
              <a:rPr lang="hu-HU" dirty="0"/>
              <a:t> bírja a közönséget a lehető legjobb s </a:t>
            </a:r>
            <a:r>
              <a:rPr lang="hu-HU" dirty="0" err="1"/>
              <a:t>-gazdagabb</a:t>
            </a:r>
            <a:r>
              <a:rPr lang="hu-HU" dirty="0"/>
              <a:t> létre… </a:t>
            </a:r>
            <a:r>
              <a:rPr lang="hu-HU" dirty="0" err="1"/>
              <a:t>Errűl</a:t>
            </a:r>
            <a:r>
              <a:rPr lang="hu-HU" dirty="0"/>
              <a:t> pedig nem is álmodhatni bizonyos s bátorságos birtok s azon lehetőség, sőt hihetőség nélkül: hogy fáradozási után határtalanul jobban bírhassa magát. S erre módot nem nyújthat senki más a földesurakon s </a:t>
            </a:r>
            <a:r>
              <a:rPr lang="hu-HU" dirty="0" err="1"/>
              <a:t>tehetősbeken</a:t>
            </a:r>
            <a:r>
              <a:rPr lang="hu-HU" dirty="0"/>
              <a:t> kívül.</a:t>
            </a:r>
          </a:p>
          <a:p>
            <a:r>
              <a:rPr lang="hu-HU" dirty="0"/>
              <a:t>Ezen utolsóknak kell tehát részint a szív ösztöne </a:t>
            </a:r>
            <a:r>
              <a:rPr lang="hu-HU" i="1" dirty="0"/>
              <a:t>s még inkább az ész tanácsa szerint </a:t>
            </a:r>
            <a:r>
              <a:rPr lang="hu-HU" dirty="0"/>
              <a:t>önmagokon nemes – vagy ha egyenesen ki akarjuk mondani – </a:t>
            </a:r>
            <a:r>
              <a:rPr lang="hu-HU" i="1" dirty="0"/>
              <a:t>józan </a:t>
            </a:r>
            <a:r>
              <a:rPr lang="hu-HU" dirty="0"/>
              <a:t>diadalmakat nyerni, tudniillik: az ország terhének egy részét vállaikra venni s így a szántóvető sorsát </a:t>
            </a:r>
            <a:r>
              <a:rPr lang="hu-HU" dirty="0" err="1"/>
              <a:t>könnyítni</a:t>
            </a:r>
            <a:r>
              <a:rPr lang="hu-HU" dirty="0"/>
              <a:t> s méltóságát felemelni. (120)</a:t>
            </a:r>
          </a:p>
        </p:txBody>
      </p:sp>
    </p:spTree>
    <p:extLst>
      <p:ext uri="{BB962C8B-B14F-4D97-AF65-F5344CB8AC3E}">
        <p14:creationId xmlns:p14="http://schemas.microsoft.com/office/powerpoint/2010/main" val="332470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Gróf sárvár-felsővidéki Széchenyi István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(Bécs, 1791. szeptember 21. – Döbling, 1860. április 8.)</a:t>
            </a:r>
            <a:endParaRPr lang="hu-HU" dirty="0"/>
          </a:p>
        </p:txBody>
      </p:sp>
      <p:pic>
        <p:nvPicPr>
          <p:cNvPr id="4" name="Picture 2" descr="Képtalálat a következ&amp;odblac;re: „széchenyi istván hitel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46601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éptalálat a következ&amp;odblac;re: „széchenyi istván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30861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4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Haszonelvűség, </a:t>
            </a:r>
            <a:r>
              <a:rPr lang="hu-HU" dirty="0" smtClean="0"/>
              <a:t>racionalitás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/>
              <a:t>Amit bizonyos időben egy mező megteremhetne, de nem terem, s azon dolog, amit egy ember elvégezhetne, de nem végez, minden időre el van veszve; s bizonyosan valami hiánynak kell ott lenni, akárhol is, hol műveletlen termékeny föld s egyszersmind szegény ember találtatik. Azon hiányt mindazáltal feltalálni nem tréfa, és sok olaj égett már el annak </a:t>
            </a:r>
            <a:r>
              <a:rPr lang="hu-HU" dirty="0" err="1"/>
              <a:t>felkeresésében...Legyen</a:t>
            </a:r>
            <a:r>
              <a:rPr lang="hu-HU" dirty="0"/>
              <a:t> azért a szónok, ki földművelést javasol, bár legékesebb és </a:t>
            </a:r>
            <a:r>
              <a:rPr lang="hu-HU" dirty="0" err="1"/>
              <a:t>szívrehatóbb</a:t>
            </a:r>
            <a:r>
              <a:rPr lang="hu-HU" dirty="0"/>
              <a:t> előadású is, nem fog annyira mozdítni, mint egy száraz számolás, mely a nyereséget bizonyulja. ..s előre inkább a hidegvérű s józan számlálással, mert gazdálkodásban, kereskedésben csak </a:t>
            </a:r>
            <a:r>
              <a:rPr lang="hu-HU" i="1" dirty="0"/>
              <a:t>haszon </a:t>
            </a:r>
            <a:r>
              <a:rPr lang="hu-HU" dirty="0"/>
              <a:t>vagy </a:t>
            </a:r>
            <a:r>
              <a:rPr lang="hu-HU" i="1" dirty="0"/>
              <a:t>nyereség reménye </a:t>
            </a:r>
            <a:r>
              <a:rPr lang="hu-HU" dirty="0"/>
              <a:t>mozdít. </a:t>
            </a:r>
          </a:p>
          <a:p>
            <a:r>
              <a:rPr lang="hu-HU" dirty="0"/>
              <a:t>Pénzünk nincs felesleg: éljünk takarékosan, forgassuk azt, amit markolunk, ügyesen, s ha egyet s mást magunknak nem szerezhetünk meg, annyival édesebben fog az esni, amit állhatatos dolog, takarékosság s eszünk által </a:t>
            </a:r>
            <a:r>
              <a:rPr lang="hu-HU" dirty="0" err="1"/>
              <a:t>nyerendünk</a:t>
            </a:r>
            <a:r>
              <a:rPr lang="hu-HU" dirty="0"/>
              <a:t>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162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Haszonelvűség, </a:t>
            </a:r>
            <a:r>
              <a:rPr lang="hu-HU" dirty="0" smtClean="0"/>
              <a:t>racionalitás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357192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Pénzbeli szisztémákkal szintígy van: mennél </a:t>
            </a:r>
            <a:r>
              <a:rPr lang="hu-HU" dirty="0" err="1"/>
              <a:t>bizonyosb</a:t>
            </a:r>
            <a:r>
              <a:rPr lang="hu-HU" dirty="0"/>
              <a:t> a valahai visszafizetés napja, annál nagyobb a meggondolás, tartalék s óvakodás az adósságcsinálásban, s így lassankint annál több a rend, erkölcsiség </a:t>
            </a:r>
            <a:r>
              <a:rPr lang="hu-HU" dirty="0" err="1"/>
              <a:t>sat</a:t>
            </a:r>
            <a:r>
              <a:rPr lang="hu-HU" dirty="0"/>
              <a:t>. Mennél több pedig a </a:t>
            </a:r>
            <a:r>
              <a:rPr lang="hu-HU" dirty="0" err="1"/>
              <a:t>kibújósdi</a:t>
            </a:r>
            <a:r>
              <a:rPr lang="hu-HU" dirty="0"/>
              <a:t> hátulsó kapu, annál nagyobb a gondatlanság, szelesség a pénzek felvételében, s így lassankint annál több a rendetlenség, erkölcstelenség, </a:t>
            </a:r>
            <a:r>
              <a:rPr lang="hu-HU" dirty="0" err="1"/>
              <a:t>sat</a:t>
            </a:r>
            <a:r>
              <a:rPr lang="hu-HU" dirty="0"/>
              <a:t>. </a:t>
            </a:r>
          </a:p>
          <a:p>
            <a:r>
              <a:rPr lang="hu-HU" dirty="0"/>
              <a:t>Magánérdek és közjó</a:t>
            </a:r>
          </a:p>
          <a:p>
            <a:r>
              <a:rPr lang="hu-HU" dirty="0"/>
              <a:t>...a közjóra törekedés s önmagunkért s mieinkért való fáradozás egyenlően kitelik </a:t>
            </a:r>
            <a:r>
              <a:rPr lang="hu-HU" dirty="0" err="1"/>
              <a:t>tűlünk</a:t>
            </a:r>
            <a:r>
              <a:rPr lang="hu-HU" dirty="0"/>
              <a:t>, s csak úgy tesz bennünket hasznos s egyszersmind boldog polgárokká, ha ezen kötelességeket egymás mellett gyakoroljuk is. A jó hazafi egyszersmind jó gazda is lehet, s</a:t>
            </a:r>
            <a:r>
              <a:rPr lang="hu-HU" i="1" dirty="0"/>
              <a:t> kell is lennie, </a:t>
            </a:r>
            <a:r>
              <a:rPr lang="hu-HU" dirty="0"/>
              <a:t>mert csak a takarékos és jó rendű lehet közönségesen hasznos s nem csak lármázó hazafi.</a:t>
            </a:r>
          </a:p>
        </p:txBody>
      </p:sp>
    </p:spTree>
    <p:extLst>
      <p:ext uri="{BB962C8B-B14F-4D97-AF65-F5344CB8AC3E}">
        <p14:creationId xmlns:p14="http://schemas.microsoft.com/office/powerpoint/2010/main" val="279162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Munka, jól elrendelt munka, önérdek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97152"/>
          </a:xfrm>
        </p:spPr>
        <p:txBody>
          <a:bodyPr>
            <a:normAutofit fontScale="85000" lnSpcReduction="10000"/>
          </a:bodyPr>
          <a:lstStyle/>
          <a:p>
            <a:r>
              <a:rPr lang="hu-HU" i="1" dirty="0"/>
              <a:t>a jól elrendelt munka</a:t>
            </a:r>
            <a:r>
              <a:rPr lang="hu-HU" dirty="0"/>
              <a:t>, szóval az ész a nemzeti gazdaság talpköve. </a:t>
            </a:r>
          </a:p>
          <a:p>
            <a:r>
              <a:rPr lang="hu-HU" dirty="0"/>
              <a:t>És mi, kik másokban kötelességek teljesítését jobban meg nem kívánjuk, mint magunk végbevinni tudnók – </a:t>
            </a:r>
            <a:r>
              <a:rPr lang="hu-HU" dirty="0" err="1"/>
              <a:t>valjon</a:t>
            </a:r>
            <a:r>
              <a:rPr lang="hu-HU" dirty="0"/>
              <a:t>, ha parasztok volnánk, dolgoznánk-e robotban oly jobbra s balra nem tekintő szorgalommal, mint ha valamely bizonyos pénzért folytatnók munkánkat, melyet tetszésünk szerint hat vagy tizenhat nap alatt végezhetnénk? Dolgoznánk-e oly verítékkel másoknak, mint magunknak? Tegyük csak személyünket más helyibe, mert csak úgy ítélhetünk józanon, igazságosan, s ne gondoljuk, hogy az embert ki lehessen </a:t>
            </a:r>
            <a:r>
              <a:rPr lang="hu-HU" dirty="0" err="1"/>
              <a:t>természetébűl</a:t>
            </a:r>
            <a:r>
              <a:rPr lang="hu-HU" dirty="0"/>
              <a:t> s </a:t>
            </a:r>
            <a:r>
              <a:rPr lang="hu-HU" dirty="0" err="1"/>
              <a:t>gyarlóságibúl</a:t>
            </a:r>
            <a:r>
              <a:rPr lang="hu-HU" dirty="0"/>
              <a:t> vetkeztetni. (45)</a:t>
            </a:r>
          </a:p>
        </p:txBody>
      </p:sp>
    </p:spTree>
    <p:extLst>
      <p:ext uri="{BB962C8B-B14F-4D97-AF65-F5344CB8AC3E}">
        <p14:creationId xmlns:p14="http://schemas.microsoft.com/office/powerpoint/2010/main" val="117375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Gazdagság és </a:t>
            </a:r>
            <a:r>
              <a:rPr lang="hu-HU" dirty="0" smtClean="0"/>
              <a:t>szabadság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S így nevelés, tanulás, idomulás kell.</a:t>
            </a:r>
            <a:r>
              <a:rPr lang="hu-HU" b="1" baseline="30000" dirty="0"/>
              <a:t>*</a:t>
            </a:r>
            <a:r>
              <a:rPr lang="hu-HU" dirty="0"/>
              <a:t> De mint eszközöljük ezeket? Számos mestert miképp fizethetünk, jó nevelőket mi módon tarthatunk, minden szorgalmat mely úton fordíthatunk gyermekink </a:t>
            </a:r>
            <a:r>
              <a:rPr lang="hu-HU" dirty="0" err="1"/>
              <a:t>kimívelésére</a:t>
            </a:r>
            <a:r>
              <a:rPr lang="hu-HU" dirty="0"/>
              <a:t>, hazánkat s a külföldet hogy ismertethetjük meg </a:t>
            </a:r>
            <a:r>
              <a:rPr lang="hu-HU" dirty="0" err="1"/>
              <a:t>velek</a:t>
            </a:r>
            <a:r>
              <a:rPr lang="hu-HU" dirty="0"/>
              <a:t>?</a:t>
            </a:r>
            <a:r>
              <a:rPr lang="hu-HU" i="1" dirty="0"/>
              <a:t> Hiszen mindez szörnyű sokba telik</a:t>
            </a:r>
            <a:r>
              <a:rPr lang="hu-HU" dirty="0"/>
              <a:t>. Pénz kell tehát! De ezt megint ugyan ki adja? Kell tehát előmenetel a gazdaságban, kell kereskedés! De ezekről csak álmodni se lehet bizonyosság s </a:t>
            </a:r>
            <a:r>
              <a:rPr lang="hu-HU" i="1" dirty="0"/>
              <a:t>hitel </a:t>
            </a:r>
            <a:r>
              <a:rPr lang="hu-HU" dirty="0"/>
              <a:t>nélkül.</a:t>
            </a:r>
          </a:p>
          <a:p>
            <a:r>
              <a:rPr lang="en-US" dirty="0"/>
              <a:t>…</a:t>
            </a:r>
            <a:r>
              <a:rPr lang="hu-HU" dirty="0"/>
              <a:t>akárki mit ábrándoz, csak a vagyonos nemzet szabad, s egyes személyekről Franklin azt mondja: „könnyebben összerogy az üres, mint a teli zsák”. Az, ki jobban bírja magát, rendszerint függetlenebb, mint az, ki néha más segedelmére kénszerül; többet tudhat, mert élelmére nincs annyi gond, több ideje marad öntapasztalására, gyermekeit jobban nevelheti </a:t>
            </a:r>
            <a:r>
              <a:rPr lang="hu-HU" dirty="0" err="1"/>
              <a:t>sat</a:t>
            </a:r>
            <a:r>
              <a:rPr lang="hu-HU" dirty="0"/>
              <a:t>. S ha lépve megyünk előre, úgy látszik, hogy a mező virágzása, kereskedés sikere s lakosok fényes bőre a szabadsággal mindég karöltve jár; a szegénységből ellenben elaljasodás, </a:t>
            </a:r>
            <a:r>
              <a:rPr lang="hu-HU" dirty="0" err="1"/>
              <a:t>abbúl</a:t>
            </a:r>
            <a:r>
              <a:rPr lang="hu-HU" dirty="0"/>
              <a:t> pedig végre szolgaság </a:t>
            </a:r>
            <a:r>
              <a:rPr lang="hu-HU" dirty="0" err="1"/>
              <a:t>leend</a:t>
            </a:r>
            <a:r>
              <a:rPr lang="hu-HU" dirty="0"/>
              <a:t> vagy pásztori s rablói életmód, mely farkashoz illő inkább, mint emberhez, ki szebb s </a:t>
            </a:r>
            <a:r>
              <a:rPr lang="hu-HU" dirty="0" err="1"/>
              <a:t>hatalmasb</a:t>
            </a:r>
            <a:r>
              <a:rPr lang="hu-HU" dirty="0"/>
              <a:t> lelkek rokona. (23)</a:t>
            </a:r>
          </a:p>
        </p:txBody>
      </p:sp>
    </p:spTree>
    <p:extLst>
      <p:ext uri="{BB962C8B-B14F-4D97-AF65-F5344CB8AC3E}">
        <p14:creationId xmlns:p14="http://schemas.microsoft.com/office/powerpoint/2010/main" val="192235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Gazdagság és </a:t>
            </a:r>
            <a:r>
              <a:rPr lang="hu-HU" dirty="0" smtClean="0"/>
              <a:t>szabadság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nem az cselekszik bölcsen, ki hazaszeretetét abban helyezteti, hogy minden idejét annak dicséretére pazarolja, hanem inkább az, ki hátramaradásit fejtegeti s boldogításában </a:t>
            </a:r>
            <a:r>
              <a:rPr lang="hu-HU" dirty="0" err="1"/>
              <a:t>elősegélleni</a:t>
            </a:r>
            <a:r>
              <a:rPr lang="hu-HU" dirty="0"/>
              <a:t> fáradozik. Ami igazán jó s kitűnő, nem kell annak dicséret; fénylik a gyémánt magában is. …Kell tehát ismerni hazánk javait, hiányit s helyezetünk minden oldalit, mert csak így bírhatjuk </a:t>
            </a:r>
            <a:r>
              <a:rPr lang="hu-HU" dirty="0" err="1"/>
              <a:t>valódilag</a:t>
            </a:r>
            <a:r>
              <a:rPr lang="hu-HU" dirty="0"/>
              <a:t> jól magunkat. Hogy az országban ami hátra van, előre menjen s ne talán félre, ahhoz legény kell a gátra s ember, a szó </a:t>
            </a:r>
            <a:r>
              <a:rPr lang="hu-HU" dirty="0" err="1"/>
              <a:t>legvelősb</a:t>
            </a:r>
            <a:r>
              <a:rPr lang="hu-HU" dirty="0"/>
              <a:t> értelmében! Kell nemzetiség, mert csak úgy bírhatja magát ki-ki jól, ha az marad, mivé Isten </a:t>
            </a:r>
            <a:r>
              <a:rPr lang="hu-HU" dirty="0" err="1"/>
              <a:t>alkotá</a:t>
            </a:r>
            <a:r>
              <a:rPr lang="hu-HU" dirty="0"/>
              <a:t>:  (27)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23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Tudás </a:t>
            </a:r>
            <a:r>
              <a:rPr lang="hu-HU" dirty="0" smtClean="0"/>
              <a:t>– oktatás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Hogy nem a tanulás s tudományok mennyisége teszi az embert okossá, hanem azok megemésztése s jó elrendeltetése, azt nemcsak nálunk, hanem mindenütt nyilván tapasztalhatjuk (7)</a:t>
            </a:r>
          </a:p>
          <a:p>
            <a:r>
              <a:rPr lang="hu-HU" dirty="0"/>
              <a:t>De hol a hiba? Hogy a nevelés tárgyiban ti. testünk kifejlődése, státusunkhoz szükséges tanulásink s társaságban </a:t>
            </a:r>
            <a:r>
              <a:rPr lang="hu-HU" dirty="0" err="1"/>
              <a:t>múlhatlanul</a:t>
            </a:r>
            <a:r>
              <a:rPr lang="hu-HU" dirty="0"/>
              <a:t> tudni valóink közt nincs összehangzás, súlyegyen; s hogy közönségesen sokban igen is haladtunk, s így másban egészen hátramaradtunk, mely elég oka tökéletlenségünknek (22)</a:t>
            </a:r>
          </a:p>
          <a:p>
            <a:r>
              <a:rPr lang="hu-HU" dirty="0"/>
              <a:t>a lelkierő s ész végre bizonyosan minden testi erőlködésen diadalmaskodik.(30)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988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Tudás </a:t>
            </a:r>
            <a:r>
              <a:rPr lang="hu-HU" dirty="0" smtClean="0"/>
              <a:t>– oktatás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smtClean="0"/>
              <a:t>Felvilágosítás, oktatás, diszkusszió</a:t>
            </a:r>
          </a:p>
          <a:p>
            <a:r>
              <a:rPr lang="hu-HU" dirty="0" smtClean="0"/>
              <a:t>Kölcsönös </a:t>
            </a:r>
            <a:r>
              <a:rPr lang="hu-HU" dirty="0"/>
              <a:t>felvilágosítás és oktatás előbb-utóbb az igazságot úgyannyira kifejti, midőn annak fénye előtűnik, hogy az igazi jót és hasznost végre mindenki elfogadja, a bal- s előítélet, tudatlanság s hazugság serege ellenben pirulva vonul vissza, s oly rettegéssel kerüli a valódit, mint bagoly s denevér a </a:t>
            </a:r>
            <a:r>
              <a:rPr lang="hu-HU" dirty="0" err="1"/>
              <a:t>napsugárt</a:t>
            </a:r>
            <a:r>
              <a:rPr lang="hu-HU" dirty="0"/>
              <a:t>. És ugyan tagadhatni-e, hogy szinte minden, ami az emberiség előmenetelét, hasznát, díszét </a:t>
            </a:r>
            <a:r>
              <a:rPr lang="hu-HU" dirty="0" err="1"/>
              <a:t>sat</a:t>
            </a:r>
            <a:r>
              <a:rPr lang="hu-HU" dirty="0"/>
              <a:t>. eszközölte, nem egyéb kölcsönös felvilágosítás és oktatás gyümölcsénél! A szüntelen diszkusszió szüksége tehát, azaz: hidegvérű, barátságos s mindenoldalú vizsgálás és tanácskozás… </a:t>
            </a:r>
          </a:p>
          <a:p>
            <a:r>
              <a:rPr lang="hu-HU" dirty="0"/>
              <a:t>Diszkusszió nélkül akármi újhoz kezdenek az emberek; egy fő </a:t>
            </a:r>
            <a:r>
              <a:rPr lang="hu-HU" dirty="0" err="1"/>
              <a:t>akadályrúl</a:t>
            </a:r>
            <a:r>
              <a:rPr lang="hu-HU" dirty="0"/>
              <a:t>, mely </a:t>
            </a:r>
            <a:r>
              <a:rPr lang="hu-HU" dirty="0" err="1"/>
              <a:t>törekedésik</a:t>
            </a:r>
            <a:r>
              <a:rPr lang="hu-HU" dirty="0"/>
              <a:t> ellen szegezni fogja magát, mindég elfelejtkeznek, ti. a minden </a:t>
            </a:r>
            <a:r>
              <a:rPr lang="hu-HU" dirty="0" err="1"/>
              <a:t>kezdetbűl</a:t>
            </a:r>
            <a:r>
              <a:rPr lang="hu-HU" dirty="0"/>
              <a:t> természetesen következő </a:t>
            </a:r>
            <a:r>
              <a:rPr lang="hu-HU" dirty="0" err="1"/>
              <a:t>oppozíciórúl</a:t>
            </a:r>
            <a:r>
              <a:rPr lang="hu-HU" dirty="0"/>
              <a:t>. (63-64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988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Tudás és tudatlanság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hu-HU" dirty="0"/>
              <a:t>észtehetség, példa s a természet örök törvényei alig kaphatnak a sok szívköd, hiúsági gőzölgés s </a:t>
            </a:r>
            <a:r>
              <a:rPr lang="hu-HU" dirty="0" err="1"/>
              <a:t>elmesetétség</a:t>
            </a:r>
            <a:r>
              <a:rPr lang="hu-HU" dirty="0"/>
              <a:t> közt napvilágra!</a:t>
            </a:r>
          </a:p>
          <a:p>
            <a:r>
              <a:rPr lang="hu-HU" dirty="0"/>
              <a:t>A tudatlan egyoldalú s mindég idehaza ülő azt hiszi s rá esküdne, hogy a külföld minket csudálva irigyel, s csak Magyarország van eszében </a:t>
            </a:r>
            <a:r>
              <a:rPr lang="hu-HU" dirty="0" smtClean="0"/>
              <a:t>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759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Tudás és tudatlanság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A </a:t>
            </a:r>
            <a:r>
              <a:rPr lang="hu-HU" dirty="0" err="1"/>
              <a:t>tudományosb</a:t>
            </a:r>
            <a:r>
              <a:rPr lang="hu-HU" dirty="0"/>
              <a:t> ellenben </a:t>
            </a:r>
            <a:r>
              <a:rPr lang="hu-HU" dirty="0" err="1"/>
              <a:t>elisméri</a:t>
            </a:r>
            <a:r>
              <a:rPr lang="hu-HU" dirty="0"/>
              <a:t> civilizáltabb országok elsőségeit, s mint tapasztaljuk, honját kerüli, s rendszerint azokban tartózkodik – minden hazai </a:t>
            </a:r>
            <a:r>
              <a:rPr lang="hu-HU" dirty="0" err="1"/>
              <a:t>változástúl</a:t>
            </a:r>
            <a:r>
              <a:rPr lang="hu-HU" dirty="0"/>
              <a:t> pedig úgy retteg, hogy inkább régi hátramaradásában, bármi utálatos legyen is az előtte, kívánkozik megmaradni …</a:t>
            </a:r>
          </a:p>
          <a:p>
            <a:r>
              <a:rPr lang="hu-HU" dirty="0"/>
              <a:t>S nem így okoskodik-e jobbára a kicsinosodott s előre tekintő rész? …S nem ezen, egy rettentő </a:t>
            </a:r>
            <a:r>
              <a:rPr lang="hu-HU" dirty="0" err="1"/>
              <a:t>krízistűl</a:t>
            </a:r>
            <a:r>
              <a:rPr lang="hu-HU" dirty="0"/>
              <a:t> rettegés-e legnagyobb gátja lehető </a:t>
            </a:r>
            <a:r>
              <a:rPr lang="hu-HU" dirty="0" err="1"/>
              <a:t>tökéletesülésünknek</a:t>
            </a:r>
            <a:r>
              <a:rPr lang="hu-HU" dirty="0"/>
              <a:t>? Semmi egyéb, meg kell őszintén vallani – de azt is egyszersmind: hogy minden </a:t>
            </a:r>
            <a:r>
              <a:rPr lang="hu-HU" dirty="0" err="1"/>
              <a:t>rettegősködésünk</a:t>
            </a:r>
            <a:r>
              <a:rPr lang="hu-HU" dirty="0"/>
              <a:t> </a:t>
            </a:r>
            <a:r>
              <a:rPr lang="hu-HU" dirty="0" err="1"/>
              <a:t>kirekesztőleg</a:t>
            </a:r>
            <a:r>
              <a:rPr lang="hu-HU" dirty="0"/>
              <a:t> csak éretlen </a:t>
            </a:r>
            <a:r>
              <a:rPr lang="hu-HU" dirty="0" err="1"/>
              <a:t>képzelgésünkbűl</a:t>
            </a:r>
            <a:r>
              <a:rPr lang="hu-HU" dirty="0"/>
              <a:t> származik; holott </a:t>
            </a:r>
            <a:r>
              <a:rPr lang="hu-HU" dirty="0" err="1"/>
              <a:t>hatalmunktúl</a:t>
            </a:r>
            <a:r>
              <a:rPr lang="hu-HU" dirty="0"/>
              <a:t> függ legkisebb mozgás és veszély nélkül éppen oly magasra hatni, mint a nálunk régibb, de éppen azért </a:t>
            </a:r>
            <a:r>
              <a:rPr lang="hu-HU" dirty="0" err="1"/>
              <a:t>kevesb</a:t>
            </a:r>
            <a:r>
              <a:rPr lang="hu-HU" dirty="0"/>
              <a:t> tapasztalású nemzetek csak sok évi vérengző </a:t>
            </a:r>
            <a:r>
              <a:rPr lang="hu-HU" dirty="0" err="1"/>
              <a:t>zendületek</a:t>
            </a:r>
            <a:r>
              <a:rPr lang="hu-HU" dirty="0"/>
              <a:t> s küzdelmek által juthattak. </a:t>
            </a:r>
            <a:r>
              <a:rPr lang="hu-HU" dirty="0" smtClean="0"/>
              <a:t>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759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Tudás és tudatlanság 3.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…</a:t>
            </a:r>
            <a:r>
              <a:rPr lang="hu-HU" dirty="0"/>
              <a:t>minekünk ránk, gyermekinkre s honunk minden lakosira nézve legszentebb kötelességünk: </a:t>
            </a:r>
            <a:r>
              <a:rPr lang="hu-HU" i="1" dirty="0"/>
              <a:t>önkényesen s így minden zavar nélkül </a:t>
            </a:r>
            <a:r>
              <a:rPr lang="hu-HU" dirty="0"/>
              <a:t>állapotunkhoz s hazánkhoz alkalmaztatva azon </a:t>
            </a:r>
            <a:r>
              <a:rPr lang="hu-HU" dirty="0" err="1"/>
              <a:t>ideig-óráiglani</a:t>
            </a:r>
            <a:r>
              <a:rPr lang="hu-HU" dirty="0"/>
              <a:t> áldozatokat tenni, melyeknek más nemzetek </a:t>
            </a:r>
            <a:r>
              <a:rPr lang="hu-HU" dirty="0" err="1"/>
              <a:t>előmeneteliket</a:t>
            </a:r>
            <a:r>
              <a:rPr lang="hu-HU" dirty="0"/>
              <a:t> köszönhetik.</a:t>
            </a:r>
          </a:p>
          <a:p>
            <a:r>
              <a:rPr lang="hu-HU" dirty="0"/>
              <a:t>Lehetne mondani, kétséget nem szenved: „Ugyan mért kellene álladalmunkat s régen gyökérre kapott intézetinket új formákkal, új törvényekkel toldani, mért új utat nyesni oda, hol már tágas szabad járást látunk?” De erre nem kész-e a cáfolhatatlan felelet? Mit bizonyít a jelenlét? Szegénységet, hátramaradást s itt-ott szinte penész és rothadás jeleit. (122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759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Széchényi kiemelkedő műve, a Hitel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28800"/>
            <a:ext cx="8939336" cy="5141168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Várakozó feszültségek</a:t>
            </a:r>
          </a:p>
          <a:p>
            <a:r>
              <a:rPr lang="hu-HU" dirty="0" smtClean="0"/>
              <a:t>A jövő útját megjelölő irányadás időszerűsége</a:t>
            </a:r>
          </a:p>
          <a:p>
            <a:r>
              <a:rPr lang="hu-HU" dirty="0" smtClean="0"/>
              <a:t>Javaslattevő: nagy erkölcsi tőkével rendelkező mágnás</a:t>
            </a:r>
          </a:p>
          <a:p>
            <a:r>
              <a:rPr lang="hu-HU" dirty="0" smtClean="0"/>
              <a:t>1830. január 28.</a:t>
            </a:r>
          </a:p>
          <a:p>
            <a:r>
              <a:rPr lang="hu-HU" dirty="0" smtClean="0"/>
              <a:t>Előzmény: Széchényi 10 000 forint hitelt akart birtokai fejlesztésére felvenni </a:t>
            </a:r>
            <a:r>
              <a:rPr lang="hu-HU" dirty="0" smtClean="0">
                <a:latin typeface="Arial"/>
                <a:cs typeface="Arial"/>
              </a:rPr>
              <a:t>→ </a:t>
            </a:r>
            <a:r>
              <a:rPr lang="hu-HU" dirty="0"/>
              <a:t>az osztrák bank fedezet hiányában </a:t>
            </a:r>
            <a:r>
              <a:rPr lang="hu-HU" dirty="0" smtClean="0"/>
              <a:t>elutasította</a:t>
            </a:r>
          </a:p>
          <a:p>
            <a:r>
              <a:rPr lang="hu-HU" dirty="0" smtClean="0"/>
              <a:t>Új helyzetelemzés, plusz a kornak szóló üzenet</a:t>
            </a:r>
          </a:p>
          <a:p>
            <a:r>
              <a:rPr lang="hu-HU" dirty="0" smtClean="0"/>
              <a:t>A gazdaságból kiindulva írja le a magyar feudális rendszer válságát</a:t>
            </a:r>
            <a:endParaRPr lang="hu-HU" dirty="0"/>
          </a:p>
          <a:p>
            <a:r>
              <a:rPr lang="hu-HU" dirty="0"/>
              <a:t>Sajátos helyet foglalt el a magyar múlttal foglalkozó tudományos diskurzusok rendjében: a gazdaságelmélet történet, a politikatörténet és az eszmetörténet számra is fontos téma</a:t>
            </a:r>
          </a:p>
        </p:txBody>
      </p:sp>
    </p:spTree>
    <p:extLst>
      <p:ext uri="{BB962C8B-B14F-4D97-AF65-F5344CB8AC3E}">
        <p14:creationId xmlns:p14="http://schemas.microsoft.com/office/powerpoint/2010/main" val="366006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Tudás és tudatlanság 4.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Csinosítsuk </a:t>
            </a:r>
            <a:r>
              <a:rPr lang="hu-HU" dirty="0"/>
              <a:t>értelminket, terjesszük tapasztalásinkat, keressük fel a tudóst, társalkodjunk az elmetehetőssel, nagyobbítsuk könyvtárinkat, jutalmazzuk a tudományokban, művészetekben fáradozót, haladót – üljünk kocsira, szálljunk hajóra s nézzük a világot – s emeljük hazánkat </a:t>
            </a:r>
            <a:r>
              <a:rPr lang="hu-HU" dirty="0" err="1"/>
              <a:t>dicsőbb</a:t>
            </a:r>
            <a:r>
              <a:rPr lang="hu-HU" dirty="0"/>
              <a:t> nemzetek sorába!</a:t>
            </a:r>
          </a:p>
          <a:p>
            <a:r>
              <a:rPr lang="hu-HU" dirty="0"/>
              <a:t>De </a:t>
            </a:r>
            <a:r>
              <a:rPr lang="hu-HU" dirty="0" err="1"/>
              <a:t>mindezekrűl</a:t>
            </a:r>
            <a:r>
              <a:rPr lang="hu-HU" dirty="0"/>
              <a:t>, drága olvasóm! mindaddig le kell mondanunk, sőt álmodnunk se szabad, míg szegénységünk a tudatlanság, előítéletek s balvélemények közt valódi szolgaságban fogva tart bennünket. Pénzünk s valóságos tehetségünk pedig addig sohase lesz, míg a hitel lábra nem áll hazánkban. (123-124) </a:t>
            </a:r>
          </a:p>
        </p:txBody>
      </p:sp>
    </p:spTree>
    <p:extLst>
      <p:ext uri="{BB962C8B-B14F-4D97-AF65-F5344CB8AC3E}">
        <p14:creationId xmlns:p14="http://schemas.microsoft.com/office/powerpoint/2010/main" val="195759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Kiművelt </a:t>
            </a:r>
            <a:r>
              <a:rPr lang="hu-HU" dirty="0" smtClean="0"/>
              <a:t>emberfő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400" i="1" dirty="0"/>
              <a:t>Az ész erő, s így az ész boldogság</a:t>
            </a:r>
            <a:r>
              <a:rPr lang="hu-HU" sz="4400" dirty="0"/>
              <a:t>. </a:t>
            </a:r>
            <a:endParaRPr lang="hu-HU" sz="4400" dirty="0" smtClean="0"/>
          </a:p>
          <a:p>
            <a:r>
              <a:rPr lang="hu-HU" sz="4400" dirty="0" smtClean="0"/>
              <a:t>A </a:t>
            </a:r>
            <a:r>
              <a:rPr lang="hu-HU" sz="4400" dirty="0"/>
              <a:t>tudományos emberfő mennyisége a nemzet igazi hatalma</a:t>
            </a:r>
            <a:r>
              <a:rPr lang="hu-HU" sz="4400" dirty="0" smtClean="0"/>
              <a:t>: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251210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Kölcsey Ferenc: </a:t>
            </a:r>
            <a:r>
              <a:rPr lang="hu-HU" dirty="0" err="1" smtClean="0"/>
              <a:t>Parainesis</a:t>
            </a:r>
            <a:r>
              <a:rPr lang="hu-HU" dirty="0" smtClean="0"/>
              <a:t> Kölcsey Kálmánhoz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„ismereteket szerezni, hogy azok a sokaságra által plántálva közkinccsé váljanak; világos ideákból fáklyát gyújtani, melynél az </a:t>
            </a:r>
            <a:r>
              <a:rPr lang="hu-HU" dirty="0" err="1" smtClean="0"/>
              <a:t>együttélők</a:t>
            </a:r>
            <a:r>
              <a:rPr lang="hu-HU" dirty="0" smtClean="0"/>
              <a:t> előítéleteik </a:t>
            </a:r>
            <a:r>
              <a:rPr lang="hu-HU" dirty="0" err="1" smtClean="0"/>
              <a:t>setétségéből</a:t>
            </a:r>
            <a:r>
              <a:rPr lang="hu-HU" dirty="0" smtClean="0"/>
              <a:t> kiléphessenek, régi és új, idegen és saját tapasztalást egyesíteni, hogy a néptömeg előtt vezérelv gyanánt ragyogjanak; szóval minden ismeretet a kor szükségeire s kívánataira, a jelenlét nemesítésére s a jövendő előkészítésére fordítani s a tehetségig életbe hozni: ezt kívánom én mindazoktól, kik a közdolgokban forgandók.”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63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Módszer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hu-HU" dirty="0"/>
              <a:t>Összehasonlítások által legjózanabb elmélkedni (14)</a:t>
            </a:r>
          </a:p>
          <a:p>
            <a:r>
              <a:rPr lang="hu-HU" dirty="0"/>
              <a:t>Valamely tárgynak legmélyebb alapjára ereszkedni sohasem ártalmas, habár néha tán igen unalmas is, de jobbára nagyon hasznos, sőt szükséges, mert csak így óvakodhatni valaminek hibás véginél való </a:t>
            </a:r>
            <a:r>
              <a:rPr lang="hu-HU" dirty="0" err="1"/>
              <a:t>megmarkolásátúl</a:t>
            </a:r>
            <a:r>
              <a:rPr lang="hu-HU" dirty="0"/>
              <a:t>, s csak azáltal lehet az elhibázás valódi okát s utóbbi tévedést elkerülni. (85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748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Módszer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 smtClean="0"/>
              <a:t>Diszkusszió</a:t>
            </a:r>
          </a:p>
          <a:p>
            <a:r>
              <a:rPr lang="hu-HU" dirty="0" smtClean="0"/>
              <a:t>Szándékom </a:t>
            </a:r>
            <a:r>
              <a:rPr lang="hu-HU" dirty="0"/>
              <a:t>tiszta – mondásim azonban helyesek-e, az más. Ezeket makacsul pártolni nem akarom; mert igen jól tudom: mi nehéz legjobb akarattal is jót alkotni és az ahhoz vezető módokat </a:t>
            </a:r>
            <a:r>
              <a:rPr lang="hu-HU" dirty="0" err="1"/>
              <a:t>megfoghatólag</a:t>
            </a:r>
            <a:r>
              <a:rPr lang="hu-HU" dirty="0"/>
              <a:t> előadni. (125)</a:t>
            </a:r>
          </a:p>
          <a:p>
            <a:pPr marL="0" indent="0">
              <a:buNone/>
            </a:pPr>
            <a:r>
              <a:rPr lang="hu-HU" dirty="0"/>
              <a:t>Jövő</a:t>
            </a:r>
          </a:p>
          <a:p>
            <a:r>
              <a:rPr lang="hu-HU" dirty="0"/>
              <a:t>Munkám </a:t>
            </a:r>
            <a:r>
              <a:rPr lang="hu-HU" dirty="0" err="1"/>
              <a:t>tartalmábúl</a:t>
            </a:r>
            <a:r>
              <a:rPr lang="hu-HU" dirty="0"/>
              <a:t> ki-ki azt fogja látni: hogy a végsőségeket s túlságokat gyűlölöm s békítés barátja vagyok, szeretném a számos felekezetet egyesítni, s inkább a</a:t>
            </a:r>
            <a:r>
              <a:rPr lang="hu-HU" i="1" dirty="0"/>
              <a:t> lehető jót </a:t>
            </a:r>
            <a:r>
              <a:rPr lang="hu-HU" dirty="0"/>
              <a:t>akarom elérni középúton, mint a</a:t>
            </a:r>
            <a:r>
              <a:rPr lang="hu-HU" i="1" dirty="0"/>
              <a:t> képzelt jót, </a:t>
            </a:r>
            <a:r>
              <a:rPr lang="hu-HU" dirty="0"/>
              <a:t>melyet tán csak másvilágon </a:t>
            </a:r>
            <a:r>
              <a:rPr lang="hu-HU" dirty="0" err="1"/>
              <a:t>lelendünk</a:t>
            </a:r>
            <a:r>
              <a:rPr lang="hu-HU" dirty="0"/>
              <a:t> fel, </a:t>
            </a:r>
            <a:r>
              <a:rPr lang="hu-HU" dirty="0" err="1"/>
              <a:t>levegőutakon</a:t>
            </a:r>
            <a:r>
              <a:rPr lang="hu-HU" dirty="0"/>
              <a:t>. Nem nézek én, megvallom, annyit hátra, mint sok hazámfia, hanem inkább előre; nincs annyi gondom tudni: </a:t>
            </a:r>
            <a:r>
              <a:rPr lang="hu-HU" i="1" dirty="0"/>
              <a:t>valaha mik voltunk, </a:t>
            </a:r>
            <a:r>
              <a:rPr lang="hu-HU" dirty="0"/>
              <a:t>de inkább átnézni: </a:t>
            </a:r>
            <a:r>
              <a:rPr lang="hu-HU" i="1" dirty="0"/>
              <a:t>idővel mik lehetünk s mik </a:t>
            </a:r>
            <a:r>
              <a:rPr lang="hu-HU" i="1" dirty="0" err="1"/>
              <a:t>leendünk</a:t>
            </a:r>
            <a:r>
              <a:rPr lang="hu-HU" i="1" dirty="0"/>
              <a:t>.</a:t>
            </a:r>
            <a:r>
              <a:rPr lang="hu-HU" dirty="0"/>
              <a:t> A </a:t>
            </a:r>
            <a:r>
              <a:rPr lang="hu-HU" i="1" dirty="0"/>
              <a:t>múlt </a:t>
            </a:r>
            <a:r>
              <a:rPr lang="hu-HU" dirty="0"/>
              <a:t>elesett </a:t>
            </a:r>
            <a:r>
              <a:rPr lang="hu-HU" dirty="0" err="1"/>
              <a:t>hatalmunkbúl</a:t>
            </a:r>
            <a:r>
              <a:rPr lang="hu-HU" dirty="0"/>
              <a:t>, a</a:t>
            </a:r>
            <a:r>
              <a:rPr lang="hu-HU" i="1" dirty="0"/>
              <a:t> jövendőnek </a:t>
            </a:r>
            <a:r>
              <a:rPr lang="hu-HU" dirty="0"/>
              <a:t>urai vagyunk. Ne bajlódjunk azért hiábavaló </a:t>
            </a:r>
            <a:r>
              <a:rPr lang="hu-HU" i="1" dirty="0" err="1"/>
              <a:t>reminiscentiá</a:t>
            </a:r>
            <a:r>
              <a:rPr lang="hu-HU" dirty="0" err="1"/>
              <a:t>kkal</a:t>
            </a:r>
            <a:r>
              <a:rPr lang="hu-HU" dirty="0"/>
              <a:t>, de bírjuk inkább elszánt hazafiságunk s hív egyesülésünk által drága anyaföldünket szebb virradásra. Sokan azt gondolják: Magyarország – volt; – én azt szeretem hinni: </a:t>
            </a:r>
            <a:r>
              <a:rPr lang="hu-HU" i="1" dirty="0"/>
              <a:t>lesz! (128)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748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Ökonómia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Meg </a:t>
            </a:r>
            <a:r>
              <a:rPr lang="hu-HU" dirty="0"/>
              <a:t>kell </a:t>
            </a:r>
            <a:r>
              <a:rPr lang="hu-HU" dirty="0" err="1"/>
              <a:t>ismérni</a:t>
            </a:r>
            <a:r>
              <a:rPr lang="hu-HU" dirty="0"/>
              <a:t>, ezen tudomány, … gyermekkorában van még; de nem ellenkezik </a:t>
            </a:r>
            <a:r>
              <a:rPr lang="hu-HU" dirty="0" err="1"/>
              <a:t>ítélőtehetségünkkel</a:t>
            </a:r>
            <a:r>
              <a:rPr lang="hu-HU" dirty="0"/>
              <a:t> annak valaha, most tán még nem is gyanított csudálatos </a:t>
            </a:r>
            <a:r>
              <a:rPr lang="hu-HU" dirty="0" err="1"/>
              <a:t>kifejlendhetése</a:t>
            </a:r>
            <a:r>
              <a:rPr lang="hu-HU" dirty="0"/>
              <a:t>. …a földművelés, gazdaság, kereskedés, pénz dolga, nemzeti gyarapodás is </a:t>
            </a:r>
            <a:r>
              <a:rPr lang="hu-HU" dirty="0" err="1"/>
              <a:t>sat</a:t>
            </a:r>
            <a:r>
              <a:rPr lang="hu-HU" dirty="0"/>
              <a:t>. csak lassan bontakoztak ki, de már valamely bizonyos elvekre – princípiumokra – állíttattak, s ma tapasztalás s hasonlítás által felvilágosított tudományok segítségével jóformán s elég bizonyosan tudjuk előre mondani: mily következést szül p. o. a legelők felosztása, papirospénz, bank, jutalmak </a:t>
            </a:r>
            <a:r>
              <a:rPr lang="hu-HU" dirty="0" err="1"/>
              <a:t>sat</a:t>
            </a:r>
            <a:r>
              <a:rPr lang="hu-HU" dirty="0"/>
              <a:t>. Ehhez… szükséges helyezetünk s körülményink tökéletes </a:t>
            </a:r>
            <a:r>
              <a:rPr lang="hu-HU" dirty="0" err="1"/>
              <a:t>ismérete</a:t>
            </a:r>
            <a:r>
              <a:rPr lang="hu-HU" dirty="0"/>
              <a:t>, tudomány mind </a:t>
            </a:r>
            <a:r>
              <a:rPr lang="hu-HU" dirty="0" err="1"/>
              <a:t>hazánkrúl</a:t>
            </a:r>
            <a:r>
              <a:rPr lang="hu-HU" dirty="0"/>
              <a:t>, </a:t>
            </a:r>
            <a:r>
              <a:rPr lang="hu-HU" dirty="0" err="1"/>
              <a:t>mind</a:t>
            </a:r>
            <a:r>
              <a:rPr lang="hu-HU" dirty="0"/>
              <a:t> </a:t>
            </a:r>
            <a:r>
              <a:rPr lang="hu-HU" dirty="0" err="1"/>
              <a:t>külföldrűl</a:t>
            </a:r>
            <a:r>
              <a:rPr lang="hu-HU" dirty="0"/>
              <a:t>, s végre a józan </a:t>
            </a:r>
            <a:r>
              <a:rPr lang="hu-HU" dirty="0" err="1"/>
              <a:t>összehasonlításbúl</a:t>
            </a:r>
            <a:r>
              <a:rPr lang="hu-HU" dirty="0"/>
              <a:t> szerkesztetett szisztémák életbe hozása. (70)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31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Önismeret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Szintúgy </a:t>
            </a:r>
            <a:r>
              <a:rPr lang="hu-HU" dirty="0"/>
              <a:t>ismerje a hazában nevekedett gazda önálló helyét s minden körülményit, mintha már meglett korában hozta volna Isten Pannon vagy Kunság vidékire – mert másképp a gyermeki kor behatási szemeit mindég homályban s ítéletét örökkön kötve fogják tartani, s ő a középszerűség szomorú határin se magát, se hazáját túlemelni sohase fogja. – Mindenekfelett pedig </a:t>
            </a:r>
            <a:r>
              <a:rPr lang="hu-HU" i="1" dirty="0"/>
              <a:t>ne keresse a hátramaradást, a hibát másban, mert mással nem – hanem inkább magában, mert magával parancsolhat.(33-34)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423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Oppozíció, felvilágosító </a:t>
            </a:r>
            <a:r>
              <a:rPr lang="hu-HU" dirty="0" smtClean="0"/>
              <a:t>ellenzés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867328" cy="5257800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 felvilágosító ellenzés hasznát senki nem tagadhatja. Hogy tudja meg az ember még legalacsonyabb helyzetben is az igazat, ha mindenki minden szavát </a:t>
            </a:r>
            <a:r>
              <a:rPr lang="hu-HU" i="1" dirty="0"/>
              <a:t>igenli</a:t>
            </a:r>
            <a:r>
              <a:rPr lang="hu-HU" dirty="0"/>
              <a:t>? S hát még magasabb lépcsőn mint tanulhatja ki a dolgok igaz </a:t>
            </a:r>
            <a:r>
              <a:rPr lang="hu-HU" dirty="0" err="1"/>
              <a:t>állapotját</a:t>
            </a:r>
            <a:r>
              <a:rPr lang="hu-HU" dirty="0"/>
              <a:t>, ha hiedelmiben soha tagadóra nem lel? S ugyan hogy cselekedhetne józanul a dolgok mibenlétének valódi ismerete nélkül?</a:t>
            </a:r>
          </a:p>
          <a:p>
            <a:r>
              <a:rPr lang="hu-HU" dirty="0"/>
              <a:t>A gazdaságban hány fiatal birtokos károsodott már az által, hogy próbáit tisztjei s emberei minden ellenzés nélkül helyben </a:t>
            </a:r>
            <a:r>
              <a:rPr lang="hu-HU" dirty="0" err="1"/>
              <a:t>hagyák</a:t>
            </a:r>
            <a:r>
              <a:rPr lang="hu-HU" dirty="0"/>
              <a:t>, s </a:t>
            </a:r>
            <a:r>
              <a:rPr lang="hu-HU" dirty="0" err="1"/>
              <a:t>észrevételiket</a:t>
            </a:r>
            <a:r>
              <a:rPr lang="hu-HU" dirty="0"/>
              <a:t> szolgaiképp </a:t>
            </a:r>
            <a:r>
              <a:rPr lang="hu-HU" dirty="0" err="1"/>
              <a:t>elhallgaták</a:t>
            </a:r>
            <a:r>
              <a:rPr lang="hu-HU" dirty="0" smtClean="0"/>
              <a:t>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063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Oppozíció, felvilágosító </a:t>
            </a:r>
            <a:r>
              <a:rPr lang="hu-HU" dirty="0" smtClean="0"/>
              <a:t>ellenzés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1608" y="1600200"/>
            <a:ext cx="8867328" cy="5257800"/>
          </a:xfrm>
        </p:spPr>
        <p:txBody>
          <a:bodyPr>
            <a:normAutofit/>
          </a:bodyPr>
          <a:lstStyle/>
          <a:p>
            <a:r>
              <a:rPr lang="hu-HU" dirty="0" smtClean="0"/>
              <a:t>Sok </a:t>
            </a:r>
            <a:r>
              <a:rPr lang="hu-HU" dirty="0"/>
              <a:t>számos intézet mért szerkesztetett hiányosan, tökéletlenül s rosszul? Mert az alattvalók függésben lévén, szólásnál </a:t>
            </a:r>
            <a:r>
              <a:rPr lang="hu-HU" dirty="0" err="1"/>
              <a:t>tanácsosbnak</a:t>
            </a:r>
            <a:r>
              <a:rPr lang="hu-HU" dirty="0"/>
              <a:t> tartották a hallgatást. (13)</a:t>
            </a:r>
          </a:p>
          <a:p>
            <a:r>
              <a:rPr lang="hu-HU" dirty="0"/>
              <a:t>Csak mindenoldalú vizsgálat által lelhetni fel az igazságot, s ez csak a gondolatok legszabadabb közlése által valósulhat. Hol a beszéd korlátos,</a:t>
            </a:r>
            <a:r>
              <a:rPr lang="hu-HU" b="1" baseline="30000" dirty="0"/>
              <a:t>*</a:t>
            </a:r>
            <a:r>
              <a:rPr lang="hu-HU" dirty="0"/>
              <a:t> ott rab a nyelv s csak rabként szól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063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Oppozíció, felvilágosító </a:t>
            </a:r>
            <a:r>
              <a:rPr lang="hu-HU" dirty="0" smtClean="0"/>
              <a:t>ellenzés 3.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867328" cy="5257800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Sokan </a:t>
            </a:r>
            <a:r>
              <a:rPr lang="hu-HU" dirty="0"/>
              <a:t>az </a:t>
            </a:r>
            <a:r>
              <a:rPr lang="hu-HU" dirty="0" err="1"/>
              <a:t>ellenzéstűl</a:t>
            </a:r>
            <a:r>
              <a:rPr lang="hu-HU" dirty="0"/>
              <a:t> úgy félnek, mint a </a:t>
            </a:r>
            <a:r>
              <a:rPr lang="hu-HU" dirty="0" err="1"/>
              <a:t>setétségtűl</a:t>
            </a:r>
            <a:r>
              <a:rPr lang="hu-HU" dirty="0"/>
              <a:t>, az pedig éppen oly szükséges az igazság </a:t>
            </a:r>
            <a:r>
              <a:rPr lang="hu-HU" dirty="0" err="1"/>
              <a:t>tökéletesb</a:t>
            </a:r>
            <a:r>
              <a:rPr lang="hu-HU" dirty="0"/>
              <a:t> kifejlődésére, mint ez a nap sugárinak szembetűnőbb tételére. Semmi se lehet az egész világi egyetemben </a:t>
            </a:r>
            <a:r>
              <a:rPr lang="hu-HU" i="1" dirty="0"/>
              <a:t>nyomás és ellennyomás </a:t>
            </a:r>
            <a:r>
              <a:rPr lang="hu-HU" dirty="0"/>
              <a:t>nélkül. S csak oly tanácskozás szül bölcsességet s áraszt áldást az emberiségre, hol szabad, hidegvérű, tiszta át- s belátás vezérli a vizsgálatot s okoskodást. (13-14)</a:t>
            </a:r>
          </a:p>
          <a:p>
            <a:r>
              <a:rPr lang="hu-HU" dirty="0"/>
              <a:t>Egy ismeretes francia író</a:t>
            </a:r>
            <a:r>
              <a:rPr lang="hu-HU" b="1" baseline="30000" dirty="0"/>
              <a:t>*</a:t>
            </a:r>
            <a:r>
              <a:rPr lang="hu-HU" dirty="0"/>
              <a:t> azt mondja: az oppozíció olyan, mint az epe, kell a test épségéhez egy kevés, de csak igen sok ne, s az a kevés is ugyan egészséges legyen. Ne kárhoztassuk az ellenzést tehát </a:t>
            </a:r>
            <a:r>
              <a:rPr lang="hu-HU" dirty="0" err="1"/>
              <a:t>általjában</a:t>
            </a:r>
            <a:r>
              <a:rPr lang="hu-HU" dirty="0"/>
              <a:t> minden kivétel nélkül, hanem </a:t>
            </a:r>
            <a:r>
              <a:rPr lang="hu-HU" i="1" dirty="0"/>
              <a:t>halljuk a más részt is,</a:t>
            </a:r>
            <a:r>
              <a:rPr lang="hu-HU" dirty="0"/>
              <a:t> az ellenben ne fajuljon el rendetlen s makacs fejességre, s ne gondoljon azáltal mutatni karaktert, hogy mindég azt mondja, fekete, mert már egyszer – minden világ nélkül lévén – azt állító, habár most azt nyilván látja is, hogy fehér. Sokan pedig, kik tán számos esztendő leforgása alatt nem hallottak igaz férfiúi bátor s egyenes szót, ne tartsák azokat mindjárt faragatlan falusi vagy veszedelmes utazott embereknek, kik </a:t>
            </a:r>
            <a:r>
              <a:rPr lang="hu-HU" dirty="0" err="1"/>
              <a:t>velek</a:t>
            </a:r>
            <a:r>
              <a:rPr lang="hu-HU" dirty="0"/>
              <a:t> egy értelemben nincsenek, másképp látják a dolgot, mint ők, s azt szembe meg is merik mondani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063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Széchényi kiemelkedő műve, a Hitel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867328" cy="4565104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Arial"/>
                <a:cs typeface="Arial"/>
              </a:rPr>
              <a:t>Gazdaságtudományi mű, erkölcsnemesítő vitairat</a:t>
            </a:r>
          </a:p>
          <a:p>
            <a:r>
              <a:rPr lang="hu-HU" dirty="0" smtClean="0">
                <a:latin typeface="Arial"/>
                <a:cs typeface="Arial"/>
              </a:rPr>
              <a:t>Felvilágosult társadalomjavító és modernizáló publicisztika</a:t>
            </a:r>
          </a:p>
          <a:p>
            <a:r>
              <a:rPr lang="hu-HU" dirty="0" smtClean="0">
                <a:latin typeface="Arial"/>
                <a:cs typeface="Arial"/>
              </a:rPr>
              <a:t>Magyarország polgári átalakulása gazdasági-társadalmi program összefoglalója</a:t>
            </a:r>
          </a:p>
          <a:p>
            <a:r>
              <a:rPr lang="hu-HU" dirty="0" smtClean="0">
                <a:latin typeface="Arial"/>
                <a:cs typeface="Arial"/>
              </a:rPr>
              <a:t>A gazdasági fejlődés kulcskérdése a hitel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006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Oppozíció, felvilágosító </a:t>
            </a:r>
            <a:r>
              <a:rPr lang="hu-HU" dirty="0" smtClean="0"/>
              <a:t>ellenzés 4.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867328" cy="5257800"/>
          </a:xfrm>
        </p:spPr>
        <p:txBody>
          <a:bodyPr>
            <a:normAutofit/>
          </a:bodyPr>
          <a:lstStyle/>
          <a:p>
            <a:r>
              <a:rPr lang="hu-HU" smtClean="0"/>
              <a:t>…</a:t>
            </a:r>
            <a:r>
              <a:rPr lang="hu-HU" dirty="0"/>
              <a:t>a felvilágosító ellenzésnek soha nem is lehet semmi egyéb célja, mint minden tárgyat a maga józan egyenes útjára s tökéletes súlyegyenbeli járására </a:t>
            </a:r>
            <a:r>
              <a:rPr lang="hu-HU" dirty="0" err="1"/>
              <a:t>vezérleni</a:t>
            </a:r>
            <a:r>
              <a:rPr lang="hu-HU" dirty="0"/>
              <a:t> s a minisztériumot arra </a:t>
            </a:r>
            <a:r>
              <a:rPr lang="hu-HU" dirty="0" err="1"/>
              <a:t>kénszerítni</a:t>
            </a:r>
            <a:r>
              <a:rPr lang="hu-HU" dirty="0"/>
              <a:t>, hogy mindent előkeressen, kitaláljon s intézzen el, ami a közjót s közboldogságot legbizonyosabban s legrövidebben eszközli – ezt érti az angol s minden józan az oppozíción (14)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06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Hitel és bizalom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i="1" dirty="0"/>
              <a:t> </a:t>
            </a:r>
            <a:r>
              <a:rPr lang="hu-HU" i="1" dirty="0" smtClean="0"/>
              <a:t>A </a:t>
            </a:r>
            <a:r>
              <a:rPr lang="hu-HU" dirty="0"/>
              <a:t>hitelről </a:t>
            </a:r>
            <a:r>
              <a:rPr lang="hu-HU" i="1" dirty="0"/>
              <a:t>szólok, s ami belőle </a:t>
            </a:r>
            <a:r>
              <a:rPr lang="hu-HU" i="1" dirty="0" err="1"/>
              <a:t>foly</a:t>
            </a:r>
            <a:r>
              <a:rPr lang="hu-HU" i="1" dirty="0"/>
              <a:t>; a </a:t>
            </a:r>
            <a:r>
              <a:rPr lang="hu-HU" i="1" dirty="0" err="1"/>
              <a:t>becsületrűl</a:t>
            </a:r>
            <a:r>
              <a:rPr lang="hu-HU" i="1" dirty="0"/>
              <a:t>, az adott szó szentségéről, a cselekedetek egyenességéről, így előttetek sem lehet a tárgy idegenebb, mint előttünk, </a:t>
            </a:r>
            <a:endParaRPr lang="hu-HU" dirty="0"/>
          </a:p>
          <a:p>
            <a:r>
              <a:rPr lang="hu-HU" i="1" dirty="0"/>
              <a:t>én ezen kifejezést: </a:t>
            </a:r>
            <a:r>
              <a:rPr lang="hu-HU" dirty="0"/>
              <a:t>hitel; </a:t>
            </a:r>
            <a:r>
              <a:rPr lang="hu-HU" i="1" dirty="0"/>
              <a:t>azon értelemben veszem, melyet a közéletben a „</a:t>
            </a:r>
            <a:r>
              <a:rPr lang="hu-HU" i="1" dirty="0" err="1"/>
              <a:t>creditum</a:t>
            </a:r>
            <a:r>
              <a:rPr lang="hu-HU" i="1" dirty="0"/>
              <a:t>” jelent, ami nem egyéb, mint bizonyos lekötelezések által más kezében lévő ingó vagy ingatlan </a:t>
            </a:r>
            <a:r>
              <a:rPr lang="hu-HU" i="1" dirty="0" err="1"/>
              <a:t>vagyonunkrúl</a:t>
            </a:r>
            <a:r>
              <a:rPr lang="hu-HU" i="1" dirty="0"/>
              <a:t> nyert bizodalom és bátorság. Mennél nagyobb bizodalmat s bátorságot nyújthat valaki az ő kezei közt lévő </a:t>
            </a:r>
            <a:r>
              <a:rPr lang="hu-HU" i="1" dirty="0" err="1"/>
              <a:t>vagyonunkrúl</a:t>
            </a:r>
            <a:r>
              <a:rPr lang="hu-HU" i="1" dirty="0"/>
              <a:t>, annál több hitele – </a:t>
            </a:r>
            <a:r>
              <a:rPr lang="hu-HU" i="1" dirty="0" err="1"/>
              <a:t>credituma</a:t>
            </a:r>
            <a:r>
              <a:rPr lang="hu-HU" i="1" dirty="0"/>
              <a:t> van; s mennyivel nagyobb bizodalommal s bátorsággal bírja a közönség saját javait másoknál, annál </a:t>
            </a:r>
            <a:r>
              <a:rPr lang="hu-HU" i="1" dirty="0" err="1"/>
              <a:t>tökéletesbnek</a:t>
            </a:r>
            <a:r>
              <a:rPr lang="hu-HU" i="1" dirty="0"/>
              <a:t> mondatik azon ország </a:t>
            </a:r>
            <a:r>
              <a:rPr lang="hu-HU" dirty="0"/>
              <a:t>hitelállapota.</a:t>
            </a:r>
          </a:p>
        </p:txBody>
      </p:sp>
    </p:spTree>
    <p:extLst>
      <p:ext uri="{BB962C8B-B14F-4D97-AF65-F5344CB8AC3E}">
        <p14:creationId xmlns:p14="http://schemas.microsoft.com/office/powerpoint/2010/main" val="426080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Hitel és bizalom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069160"/>
          </a:xfrm>
        </p:spPr>
        <p:txBody>
          <a:bodyPr>
            <a:noAutofit/>
          </a:bodyPr>
          <a:lstStyle/>
          <a:p>
            <a:r>
              <a:rPr lang="hu-HU" sz="2400" dirty="0"/>
              <a:t>Hitel és hit</a:t>
            </a:r>
          </a:p>
          <a:p>
            <a:r>
              <a:rPr lang="hu-HU" sz="2400" dirty="0"/>
              <a:t>Legyen csak bizodalom a házasok és szeretők közt, hihessen barát barátnak, kösse csak bizonyos hitel polgárt polgárhoz, kereskedőt földművelőhöz, s mily kevés idő alatt terem a megelégedés s tán a szerencse is ott, hol eddig még sohasem mutatta magát!</a:t>
            </a:r>
          </a:p>
          <a:p>
            <a:r>
              <a:rPr lang="hu-HU" sz="2400" dirty="0"/>
              <a:t>S így mindég világosabb lesz, hogy bizonyosság és hitel nélkül hiába törekszik az ember jól bírni magát – s hogy annak tökéletes híja miatt sok számos birtokos, legkisebb hibája nélkül is, a sors ajándékinak igaz hasznát nemcsak nem veheti, de még sokszor </a:t>
            </a:r>
            <a:r>
              <a:rPr lang="hu-HU" sz="2400" dirty="0" err="1"/>
              <a:t>üngét</a:t>
            </a:r>
            <a:r>
              <a:rPr lang="hu-HU" sz="2400" dirty="0"/>
              <a:t>, melyet visel, se képes kifizetni. (32</a:t>
            </a:r>
            <a:r>
              <a:rPr lang="hu-HU" sz="2400" dirty="0" smtClean="0"/>
              <a:t>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89462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Hitel és bizalom 3.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069160"/>
          </a:xfrm>
        </p:spPr>
        <p:txBody>
          <a:bodyPr>
            <a:noAutofit/>
          </a:bodyPr>
          <a:lstStyle/>
          <a:p>
            <a:r>
              <a:rPr lang="hu-HU" sz="2000" dirty="0" smtClean="0"/>
              <a:t>Ezen </a:t>
            </a:r>
            <a:r>
              <a:rPr lang="hu-HU" sz="2000" dirty="0"/>
              <a:t>hitelnél pedig még mélyebben fekszik: A hitel </a:t>
            </a:r>
            <a:r>
              <a:rPr lang="hu-HU" sz="2000" dirty="0" err="1"/>
              <a:t>tágosb</a:t>
            </a:r>
            <a:r>
              <a:rPr lang="hu-HU" sz="2000" dirty="0"/>
              <a:t> értelemben </a:t>
            </a:r>
          </a:p>
          <a:p>
            <a:r>
              <a:rPr lang="hu-HU" sz="2000" dirty="0"/>
              <a:t>Tudniillik: hinni s hihetni egymásnak. A hit azon lánc, mellyel az emberiség össze van kapcsolva a Mindenhatóval…</a:t>
            </a:r>
          </a:p>
          <a:p>
            <a:r>
              <a:rPr lang="hu-HU" sz="2000" dirty="0"/>
              <a:t>A </a:t>
            </a:r>
            <a:r>
              <a:rPr lang="hu-HU" sz="2000" i="1" dirty="0"/>
              <a:t>szó</a:t>
            </a:r>
            <a:r>
              <a:rPr lang="hu-HU" sz="2000" dirty="0"/>
              <a:t> </a:t>
            </a:r>
            <a:r>
              <a:rPr lang="hu-HU" sz="2000" i="1" dirty="0"/>
              <a:t>szentsége </a:t>
            </a:r>
            <a:r>
              <a:rPr lang="hu-HU" sz="2000" dirty="0"/>
              <a:t>azon bíró, mely uralkodó és nép közt ítél, s ha az egyszer megsemmisül, hiába szól: a törvény – s minden társasági rend – és szerencsének vége. A szó szentsége uralkodóban az, ami Istenben a legszebb tökéletesség: az örökkévaló legfőbb igazság, s valamint vallás és hit a legvadabb embert is összekapcsolja a Mindenhatóval, szintúgy köti hívség s engedelmesség a polgárt igaz urához. S nem valódi szón alapul-e házasok közt a szerencse? Mert mily becse van oly hűségnek, melyet </a:t>
            </a:r>
            <a:r>
              <a:rPr lang="hu-HU" sz="2000" dirty="0" err="1"/>
              <a:t>őrzeni</a:t>
            </a:r>
            <a:r>
              <a:rPr lang="hu-HU" sz="2000" dirty="0"/>
              <a:t> kell? S nem igazság tart-e </a:t>
            </a:r>
            <a:r>
              <a:rPr lang="hu-HU" sz="2000" dirty="0" err="1"/>
              <a:t>elválhatlanul</a:t>
            </a:r>
            <a:r>
              <a:rPr lang="hu-HU" sz="2000" dirty="0"/>
              <a:t> barátot baráthoz s hazafiakat, akármi magas vagy alacsony </a:t>
            </a:r>
            <a:r>
              <a:rPr lang="hu-HU" sz="2000" dirty="0" err="1"/>
              <a:t>helyezetűek</a:t>
            </a:r>
            <a:r>
              <a:rPr lang="hu-HU" sz="2000" dirty="0"/>
              <a:t> legyenek is, egymáshoz?</a:t>
            </a:r>
          </a:p>
          <a:p>
            <a:r>
              <a:rPr lang="hu-HU" sz="2000" dirty="0"/>
              <a:t>De mindezen szép tulajdonoknak nincs-e mélyebb forrása, s honnan származnak? (71)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89462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Hitel és bizalom 4.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349080"/>
          </a:xfrm>
        </p:spPr>
        <p:txBody>
          <a:bodyPr>
            <a:noAutofit/>
          </a:bodyPr>
          <a:lstStyle/>
          <a:p>
            <a:r>
              <a:rPr lang="hu-HU" sz="2400" dirty="0"/>
              <a:t>Polgári </a:t>
            </a:r>
            <a:r>
              <a:rPr lang="hu-HU" sz="2400" dirty="0" err="1"/>
              <a:t>erénybűl</a:t>
            </a:r>
            <a:r>
              <a:rPr lang="hu-HU" sz="2400" dirty="0"/>
              <a:t> </a:t>
            </a:r>
          </a:p>
          <a:p>
            <a:r>
              <a:rPr lang="hu-HU" sz="2400" dirty="0"/>
              <a:t>S íme, már megint mélyebbre ereszkedtünk! Nem teszik most már hegyek </a:t>
            </a:r>
            <a:r>
              <a:rPr lang="hu-HU" sz="2400" dirty="0" err="1"/>
              <a:t>meredeki</a:t>
            </a:r>
            <a:r>
              <a:rPr lang="hu-HU" sz="2400" dirty="0"/>
              <a:t>, folyók mélységi, tengerek szélessége, várak erőssége a haza valódi erejét s bátorságát. Nem teszi azt az alkotmányok szabadabb vagy függőbb léte; az most már csupán azon </a:t>
            </a:r>
            <a:r>
              <a:rPr lang="hu-HU" sz="2400" dirty="0" err="1"/>
              <a:t>emberektűl</a:t>
            </a:r>
            <a:r>
              <a:rPr lang="hu-HU" sz="2400" dirty="0"/>
              <a:t> függ, kik az országot lakják.</a:t>
            </a:r>
          </a:p>
          <a:p>
            <a:r>
              <a:rPr lang="hu-HU" sz="2400" dirty="0"/>
              <a:t>Bármi szerencsétlen </a:t>
            </a:r>
            <a:r>
              <a:rPr lang="hu-HU" sz="2400" dirty="0" err="1"/>
              <a:t>helyeztetésű</a:t>
            </a:r>
            <a:r>
              <a:rPr lang="hu-HU" sz="2400" dirty="0"/>
              <a:t> legyen is az ország, bármily láncok által legyen is lebilincselve a nemzet, előbb-utóbb mégis szabadabb létre vív, ha lakosiban a polgári erény tiszta vére buzog. S viszont: akármilyen boldog fekvésű legyen is egy ország, bármily szabadságokkal bírjanak is lakosi, lassan-lassan mégis rabigába görbed, ha romlott a tiszta erkölcs, s polgári erény nem fénylik többé</a:t>
            </a:r>
            <a:r>
              <a:rPr lang="hu-HU" sz="2400" dirty="0" smtClean="0"/>
              <a:t>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17188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Hitel és bizalom 5.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349080"/>
          </a:xfrm>
        </p:spPr>
        <p:txBody>
          <a:bodyPr>
            <a:normAutofit/>
          </a:bodyPr>
          <a:lstStyle/>
          <a:p>
            <a:r>
              <a:rPr lang="hu-HU" sz="2000" dirty="0" smtClean="0"/>
              <a:t>De </a:t>
            </a:r>
            <a:r>
              <a:rPr lang="hu-HU" sz="2000" dirty="0"/>
              <a:t>a polgári erény igazi s tökéletes értelmét nem ismeri mindenki, és sok azért nem találja fel soha, mert igenis távul keresi, midőn oly közel van hozzá, hogy azt a parasztember úgy, mint a </a:t>
            </a:r>
            <a:r>
              <a:rPr lang="hu-HU" sz="2000" dirty="0" err="1"/>
              <a:t>legmagasb</a:t>
            </a:r>
            <a:r>
              <a:rPr lang="hu-HU" sz="2000" dirty="0"/>
              <a:t> polcú minden </a:t>
            </a:r>
            <a:r>
              <a:rPr lang="hu-HU" sz="2000" dirty="0" err="1"/>
              <a:t>pillantatban</a:t>
            </a:r>
            <a:r>
              <a:rPr lang="hu-HU" sz="2000" dirty="0"/>
              <a:t> feltalálhatja s gyakorolhatja is. (72)</a:t>
            </a:r>
          </a:p>
          <a:p>
            <a:r>
              <a:rPr lang="hu-HU" sz="2000" dirty="0"/>
              <a:t>A polgári erény valódi értelmében…a kötelességek teljesítésének kútfeje (72)</a:t>
            </a:r>
          </a:p>
          <a:p>
            <a:r>
              <a:rPr lang="hu-HU" sz="2000" dirty="0"/>
              <a:t>A hitelt szoros értelemben… tettem minden pénzbeli összeköttetésink alapjává, s a hitel híját állítottam nemcsak azon fizikai </a:t>
            </a:r>
            <a:r>
              <a:rPr lang="hu-HU" sz="2000" dirty="0" err="1"/>
              <a:t>természetlenség</a:t>
            </a:r>
            <a:r>
              <a:rPr lang="hu-HU" sz="2000" dirty="0"/>
              <a:t> okának, hogy ti. pénzt valamelyes bizonyossággal se felvenni, se kiadni nem lehet, de még az erkölcsi romlottság egy fő kútfejének is. </a:t>
            </a:r>
          </a:p>
          <a:p>
            <a:r>
              <a:rPr lang="hu-HU" sz="2000" dirty="0"/>
              <a:t>Aki tartozásinak becsületesen eleget akar tenni, nem fél az lekötelezéstől, sőt a nagylelkű némelyekben örömest is teszi, hogy önindulatossága s emberi gyarlósági ellen magamagának tegyen korlátot – s tán nem oly széplelkű örökösit – igazság szolgáltatásra </a:t>
            </a:r>
            <a:r>
              <a:rPr lang="hu-HU" sz="2000" dirty="0" err="1"/>
              <a:t>kínszerítse</a:t>
            </a:r>
            <a:r>
              <a:rPr lang="hu-H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7188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Anglománia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Autofit/>
          </a:bodyPr>
          <a:lstStyle/>
          <a:p>
            <a:r>
              <a:rPr lang="hu-HU" sz="2400" dirty="0" smtClean="0"/>
              <a:t>Ma </a:t>
            </a:r>
            <a:r>
              <a:rPr lang="hu-HU" sz="2400" dirty="0"/>
              <a:t>könnyen vádolják anglomániával az embert. Ítéletem szerint lehetetlen Britanniában egyet s mást meg nem szeretni,...valamely ki nem magyarázható belső édes érzéssel fogja ott látni a törvény előtti egyenlőséget, a nemzeti szellem, közlélek, publicitás és sajtószabadság által való csudálatos kifejlést s felemelkedést; örömmel fogja szemlélni egész vidékek álomképhez hasonló virulását, az emberiség jussai lehető legnagyobb szentségét – és szánakozással fogja hallani mindazon gyenge s ügyetlen megtámadásokat, melyekkel a gyáva mer szembeszállni oly nagy nemzettel, mely jóllehet minden csudái mellett is sok oly hiányokat mutat elő, melyek csak azt bizonyítják, hogy halandók hiába törekednek tökéletest elérni, s hogy bármi nagyon közelítsenek is ahhoz, mégse lábolhatnak soha ki a </a:t>
            </a:r>
            <a:r>
              <a:rPr lang="hu-HU" sz="2400" dirty="0" err="1"/>
              <a:t>középszerűségbűl</a:t>
            </a:r>
            <a:r>
              <a:rPr lang="hu-HU" sz="2400" dirty="0"/>
              <a:t> egészen. </a:t>
            </a:r>
            <a:r>
              <a:rPr lang="hu-HU" sz="2400" dirty="0" smtClean="0"/>
              <a:t>(51</a:t>
            </a:r>
            <a:r>
              <a:rPr lang="hu-HU" sz="2400" dirty="0"/>
              <a:t>)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3694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Magyar és a világ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r>
              <a:rPr lang="hu-HU" sz="2400" dirty="0" smtClean="0"/>
              <a:t>Éppen </a:t>
            </a:r>
            <a:r>
              <a:rPr lang="hu-HU" sz="2400" dirty="0"/>
              <a:t>úgy ne kívánjuk hátráltatni, hogy könyveket, erőműveket, gazdasági műszereket, egy s más házi bútorokat, lovakat </a:t>
            </a:r>
            <a:r>
              <a:rPr lang="hu-HU" sz="2400" dirty="0" err="1"/>
              <a:t>sat</a:t>
            </a:r>
            <a:r>
              <a:rPr lang="hu-HU" sz="2400" dirty="0"/>
              <a:t>. inkább külföldről szerezzünk, mint idehaza vásároljunk, de készítsünk helyesebbeket, tenyésztessünk jobbakat. – Ne mondjuk mindjárt </a:t>
            </a:r>
            <a:r>
              <a:rPr lang="hu-HU" sz="2400" dirty="0" err="1"/>
              <a:t>hazafitlanságnak</a:t>
            </a:r>
            <a:r>
              <a:rPr lang="hu-HU" sz="2400" dirty="0"/>
              <a:t>, ha egy külföldi könyv külsője jobban tetszik, mint egy magyaré; sőt nézzük azt inkább jobb ízlés előmenetelének, s készítsünk még </a:t>
            </a:r>
            <a:r>
              <a:rPr lang="hu-HU" sz="2400" dirty="0" err="1"/>
              <a:t>helyesbeket</a:t>
            </a:r>
            <a:r>
              <a:rPr lang="hu-HU" sz="2400" dirty="0"/>
              <a:t>, ha lehet. Ha pedig belseje jobban múlat, írjunk eszesebbet, s tegyünk a sajtó szabadságáról józan javallatot.</a:t>
            </a:r>
            <a:r>
              <a:rPr lang="hu-HU" sz="2400" b="1" baseline="30000" dirty="0"/>
              <a:t>*</a:t>
            </a:r>
            <a:r>
              <a:rPr lang="hu-HU" sz="2400" dirty="0"/>
              <a:t> Ne akarjuk, hogy egész világ minket vegyen mintául – </a:t>
            </a:r>
            <a:r>
              <a:rPr lang="hu-HU" sz="2400" dirty="0" err="1"/>
              <a:t>modellául</a:t>
            </a:r>
            <a:r>
              <a:rPr lang="hu-HU" sz="2400" dirty="0"/>
              <a:t> –, a vén ti. az ifjat, s az erősebb engedjen a gyengébbnek, tanultabb a tanulatlannak; alkalmaztassuk inkább magunkat a többiekhez, kivált a műveltebb nemzetekhez; mint közönségesen a fiú követi apja nyomdokát s az ügyetlenebb az ügyesebbet, s nem viszont. (29)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3032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Külföld és haza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Nekem </a:t>
            </a:r>
            <a:r>
              <a:rPr lang="hu-HU" sz="2800" dirty="0"/>
              <a:t>úgy látszik – s tán minden csalódás vagy önkecsegtetés nélkül –, hogy külföldön tett többszöri utazásim, helyszínen szerzett tapasztalásim és sok jeles emberekkel gyakorlott </a:t>
            </a:r>
            <a:r>
              <a:rPr lang="hu-HU" sz="2800" dirty="0" err="1"/>
              <a:t>társalkodásim</a:t>
            </a:r>
            <a:r>
              <a:rPr lang="hu-HU" sz="2800" dirty="0"/>
              <a:t> által </a:t>
            </a:r>
            <a:r>
              <a:rPr lang="hu-HU" sz="2800" dirty="0" err="1"/>
              <a:t>egyrűl-másrúl</a:t>
            </a:r>
            <a:r>
              <a:rPr lang="hu-HU" sz="2800" dirty="0"/>
              <a:t> </a:t>
            </a:r>
            <a:r>
              <a:rPr lang="hu-HU" sz="2800" dirty="0" err="1"/>
              <a:t>világosb</a:t>
            </a:r>
            <a:r>
              <a:rPr lang="hu-HU" sz="2800" dirty="0"/>
              <a:t>, kiterjedtebb s többoldalú értelmem lehet, mint sok más, nem oly kedvező állapotban voltaknak; s így azt bátorkodom </a:t>
            </a:r>
            <a:r>
              <a:rPr lang="hu-HU" sz="2800" dirty="0" err="1"/>
              <a:t>remélleni</a:t>
            </a:r>
            <a:r>
              <a:rPr lang="hu-HU" sz="2800" dirty="0"/>
              <a:t>: hogy e munkában előterjesztett s a mindennapi </a:t>
            </a:r>
            <a:r>
              <a:rPr lang="hu-HU" sz="2800" dirty="0" err="1"/>
              <a:t>vélekedéstűl</a:t>
            </a:r>
            <a:r>
              <a:rPr lang="hu-HU" sz="2800" dirty="0"/>
              <a:t> eltávozó jegyzésimet honunk valódi jóakarói rossz néven nem </a:t>
            </a:r>
            <a:r>
              <a:rPr lang="hu-HU" sz="2800" dirty="0" err="1"/>
              <a:t>veendik</a:t>
            </a:r>
            <a:r>
              <a:rPr lang="hu-HU" sz="2800" dirty="0"/>
              <a:t>; mert </a:t>
            </a:r>
            <a:r>
              <a:rPr lang="hu-HU" sz="2800" dirty="0" err="1"/>
              <a:t>azokrúl</a:t>
            </a:r>
            <a:r>
              <a:rPr lang="hu-HU" sz="2800" dirty="0"/>
              <a:t> említést </a:t>
            </a:r>
            <a:r>
              <a:rPr lang="hu-HU" sz="2800" dirty="0" err="1"/>
              <a:t>kirekesztűleg</a:t>
            </a:r>
            <a:r>
              <a:rPr lang="hu-HU" sz="2800" dirty="0"/>
              <a:t> azért tevék, mivel használni kívánok. (126)</a:t>
            </a:r>
          </a:p>
        </p:txBody>
      </p:sp>
    </p:spTree>
    <p:extLst>
      <p:ext uri="{BB962C8B-B14F-4D97-AF65-F5344CB8AC3E}">
        <p14:creationId xmlns:p14="http://schemas.microsoft.com/office/powerpoint/2010/main" val="25844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Patriotizmus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96752"/>
            <a:ext cx="8676456" cy="4525963"/>
          </a:xfrm>
        </p:spPr>
        <p:txBody>
          <a:bodyPr>
            <a:noAutofit/>
          </a:bodyPr>
          <a:lstStyle/>
          <a:p>
            <a:r>
              <a:rPr lang="hu-HU" sz="2400" dirty="0" smtClean="0"/>
              <a:t>nem </a:t>
            </a:r>
            <a:r>
              <a:rPr lang="hu-HU" sz="2400" dirty="0"/>
              <a:t>az cselekszik bölcsen, ki hazaszeretetét abban helyezteti, hogy minden idejét annak dicséretére pazarolja, hanem inkább az, ki hátramaradásit fejtegeti s boldogításában </a:t>
            </a:r>
            <a:r>
              <a:rPr lang="hu-HU" sz="2400" dirty="0" err="1"/>
              <a:t>elősegélleni</a:t>
            </a:r>
            <a:r>
              <a:rPr lang="hu-HU" sz="2400" dirty="0"/>
              <a:t> fáradozik. Ami igazán jó s kitűnő, nem kell annak dicséret; fénylik a gyémánt magában is. …Kell tehát ismerni hazánk javait, hiányit s helyezetünk minden oldalit, mert csak így bírhatjuk </a:t>
            </a:r>
            <a:r>
              <a:rPr lang="hu-HU" sz="2400" dirty="0" err="1"/>
              <a:t>valódilag</a:t>
            </a:r>
            <a:r>
              <a:rPr lang="hu-HU" sz="2400" dirty="0"/>
              <a:t> jól magunkat. Hogy az országban ami hátra van, előre menjen s ne talán félre, ahhoz legény kell a gátra s ember, a szó </a:t>
            </a:r>
            <a:r>
              <a:rPr lang="hu-HU" sz="2400" dirty="0" err="1"/>
              <a:t>legvelősb</a:t>
            </a:r>
            <a:r>
              <a:rPr lang="hu-HU" sz="2400" dirty="0"/>
              <a:t> értelmében! Kell nemzetiség, mert csak úgy bírhatja magát ki-ki jól, ha az marad, mivé Isten </a:t>
            </a:r>
            <a:r>
              <a:rPr lang="hu-HU" sz="2400" dirty="0" err="1"/>
              <a:t>alkotá</a:t>
            </a:r>
            <a:r>
              <a:rPr lang="hu-HU" sz="2400" dirty="0"/>
              <a:t>:  (27)</a:t>
            </a:r>
          </a:p>
          <a:p>
            <a:r>
              <a:rPr lang="hu-HU" sz="2400" dirty="0"/>
              <a:t>Patriotizmus és progresszió</a:t>
            </a:r>
          </a:p>
          <a:p>
            <a:r>
              <a:rPr lang="hu-HU" sz="2400" dirty="0"/>
              <a:t>S évek tűnése után virágozzék egy </a:t>
            </a:r>
            <a:r>
              <a:rPr lang="hu-HU" sz="2400" dirty="0" err="1"/>
              <a:t>nemesb</a:t>
            </a:r>
            <a:r>
              <a:rPr lang="hu-HU" sz="2400" dirty="0"/>
              <a:t> s felemeltebb </a:t>
            </a:r>
            <a:r>
              <a:rPr lang="hu-HU" sz="2400" dirty="0" err="1"/>
              <a:t>aera</a:t>
            </a:r>
            <a:r>
              <a:rPr lang="hu-HU" sz="2400" dirty="0"/>
              <a:t> következésében a haza, mint örömre készült kert, melyben idegen a nyomorult, hol az ember méltósága szent, s melyben erény s ész a legszebb dísz.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50725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Kiinduló pont: közgazdasági elemzés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rmAutofit/>
          </a:bodyPr>
          <a:lstStyle/>
          <a:p>
            <a:r>
              <a:rPr lang="hu-HU" sz="2200" dirty="0" smtClean="0"/>
              <a:t>Széchényi ismerte a klasszikus angol közgazdaságtant (Smith, Ricardo, </a:t>
            </a:r>
            <a:r>
              <a:rPr lang="hu-HU" sz="2200" dirty="0" err="1" smtClean="0"/>
              <a:t>Sismondi</a:t>
            </a:r>
            <a:r>
              <a:rPr lang="hu-HU" sz="2200" dirty="0" smtClean="0"/>
              <a:t>, </a:t>
            </a:r>
            <a:r>
              <a:rPr lang="hu-HU" sz="2200" dirty="0" err="1" smtClean="0"/>
              <a:t>Say</a:t>
            </a:r>
            <a:r>
              <a:rPr lang="hu-HU" sz="2200" dirty="0" smtClean="0"/>
              <a:t>, </a:t>
            </a:r>
            <a:r>
              <a:rPr lang="hu-HU" sz="2200" dirty="0" err="1" smtClean="0"/>
              <a:t>stb</a:t>
            </a:r>
            <a:r>
              <a:rPr lang="hu-HU" sz="2200" dirty="0" smtClean="0"/>
              <a:t>)</a:t>
            </a:r>
          </a:p>
          <a:p>
            <a:r>
              <a:rPr lang="hu-HU" sz="2200" dirty="0" err="1" smtClean="0"/>
              <a:t>Revelatív</a:t>
            </a:r>
            <a:r>
              <a:rPr lang="hu-HU" sz="2200" dirty="0" smtClean="0"/>
              <a:t> alapmű:</a:t>
            </a:r>
          </a:p>
          <a:p>
            <a:pPr lvl="1"/>
            <a:r>
              <a:rPr lang="hu-HU" sz="2000" dirty="0" smtClean="0"/>
              <a:t>Adam Smith: The </a:t>
            </a:r>
            <a:r>
              <a:rPr lang="hu-HU" sz="2000" dirty="0" err="1" smtClean="0"/>
              <a:t>Wealth</a:t>
            </a:r>
            <a:r>
              <a:rPr lang="hu-HU" sz="2000" dirty="0" smtClean="0"/>
              <a:t> of </a:t>
            </a:r>
            <a:r>
              <a:rPr lang="hu-HU" sz="2000" dirty="0" err="1" smtClean="0"/>
              <a:t>Nations</a:t>
            </a:r>
            <a:r>
              <a:rPr lang="hu-HU" sz="2000" dirty="0" smtClean="0"/>
              <a:t>  (A nemzetek gazdagsága, 1776)</a:t>
            </a:r>
          </a:p>
        </p:txBody>
      </p:sp>
      <p:pic>
        <p:nvPicPr>
          <p:cNvPr id="11266" name="Picture 2" descr="Képtalálat a következ&amp;odblac;re: „adam smith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12976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Képtalálat a következ&amp;odblac;re: „The Wealth of Nations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75336"/>
            <a:ext cx="4320480" cy="358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17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Patriotizmus: hazafiság és kritika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96752"/>
            <a:ext cx="8676456" cy="4525963"/>
          </a:xfrm>
        </p:spPr>
        <p:txBody>
          <a:bodyPr>
            <a:noAutofit/>
          </a:bodyPr>
          <a:lstStyle/>
          <a:p>
            <a:r>
              <a:rPr lang="hu-HU" sz="2200" dirty="0"/>
              <a:t> </a:t>
            </a:r>
            <a:r>
              <a:rPr lang="hu-HU" sz="2200" dirty="0" smtClean="0"/>
              <a:t>mi </a:t>
            </a:r>
            <a:r>
              <a:rPr lang="hu-HU" sz="2200" dirty="0"/>
              <a:t>szabadságinkat sokszor nemcsak nem becsüljük, de szinte lábainkkal tapodjuk. Sok azáltal gondolja megmutatni felsőbbségét s kiterjedt </a:t>
            </a:r>
            <a:r>
              <a:rPr lang="hu-HU" sz="2200" dirty="0" err="1"/>
              <a:t>isméretit</a:t>
            </a:r>
            <a:r>
              <a:rPr lang="hu-HU" sz="2200" dirty="0"/>
              <a:t>, hogy hazánk hiányit s hibáit minden tekintet s kímélet nélkül s kivált idegenek előtt rendre kürtöli, s még olyasokkal is </a:t>
            </a:r>
            <a:r>
              <a:rPr lang="hu-HU" sz="2200" dirty="0" err="1"/>
              <a:t>megismérteti</a:t>
            </a:r>
            <a:r>
              <a:rPr lang="hu-HU" sz="2200" dirty="0"/>
              <a:t>, miknek csakugyan rokonok közt kellene maradni – nem tesz ellenben javításokra legkisebbet is, sőt még azt rágalmazza s kárhoztatja, ki azon fogyatkozások gondatlan hirdetése helyett honbeli józan társaival inkább tanácskozik, mi módon lehetne segítni s orvosolni rajtok.</a:t>
            </a:r>
          </a:p>
          <a:p>
            <a:r>
              <a:rPr lang="hu-HU" sz="2200" dirty="0"/>
              <a:t>Haza sérveivel és szennyeivel dicsekedni csak alacsony vagy gyáva lelkek sajátja, azoknak el nem ismerése s tán még felhőkig emelése – mint sokszor tapasztaljuk – ellenben vakság s tudatlanság jele. Nem tudom, melyik </a:t>
            </a:r>
            <a:r>
              <a:rPr lang="hu-HU" sz="2200" dirty="0" err="1"/>
              <a:t>veszedelmesb</a:t>
            </a:r>
            <a:r>
              <a:rPr lang="hu-HU" sz="2200" dirty="0"/>
              <a:t> s </a:t>
            </a:r>
            <a:r>
              <a:rPr lang="hu-HU" sz="2200" dirty="0" err="1"/>
              <a:t>ártalmasb</a:t>
            </a:r>
            <a:r>
              <a:rPr lang="hu-HU" sz="2200" dirty="0"/>
              <a:t>; de valamint csak az valódi magyar, ki jussait védelmezni, egyszersmind uráért vérét ontani s hona előmeneteliért legszebb javait feláldozni tudja: úgy csak az érti hazafi kötelességit józanul, ki a hiányt, a csorbát látja, de azon egyszersmind tehetsége szerint segítni törekedik is. (107</a:t>
            </a:r>
            <a:r>
              <a:rPr lang="hu-HU" sz="2200" dirty="0" smtClean="0"/>
              <a:t>)</a:t>
            </a:r>
            <a:r>
              <a:rPr lang="hu-HU" sz="2200" dirty="0"/>
              <a:t> </a:t>
            </a:r>
          </a:p>
          <a:p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29981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Pragmatizmus, hazafiság, jövőorientáció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41168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Munkám </a:t>
            </a:r>
            <a:r>
              <a:rPr lang="hu-HU" dirty="0" err="1"/>
              <a:t>tartalmábúl</a:t>
            </a:r>
            <a:r>
              <a:rPr lang="hu-HU" dirty="0"/>
              <a:t> ki-ki azt fogja látni: hogy a végsőségeket s túlságokat gyűlölöm s békítés barátja vagyok, szeretném a számos felekezetet egyesítni, s inkább a</a:t>
            </a:r>
            <a:r>
              <a:rPr lang="hu-HU" i="1" dirty="0"/>
              <a:t> lehető jót </a:t>
            </a:r>
            <a:r>
              <a:rPr lang="hu-HU" dirty="0"/>
              <a:t>akarom elérni középúton, mint a</a:t>
            </a:r>
            <a:r>
              <a:rPr lang="hu-HU" i="1" dirty="0"/>
              <a:t> képzelt jót,</a:t>
            </a:r>
            <a:r>
              <a:rPr lang="hu-HU" dirty="0"/>
              <a:t>…. Nem nézek én, megvallom, annyit hátra, mint sok hazámfia, hanem inkább előre; nincs annyi gondom tudni: </a:t>
            </a:r>
            <a:r>
              <a:rPr lang="hu-HU" i="1" dirty="0"/>
              <a:t>valaha mik voltunk, </a:t>
            </a:r>
            <a:r>
              <a:rPr lang="hu-HU" dirty="0"/>
              <a:t>de inkább átnézni: </a:t>
            </a:r>
            <a:r>
              <a:rPr lang="hu-HU" i="1" dirty="0"/>
              <a:t>idővel mik lehetünk s mik </a:t>
            </a:r>
            <a:r>
              <a:rPr lang="hu-HU" i="1" dirty="0" err="1"/>
              <a:t>leendünk</a:t>
            </a:r>
            <a:r>
              <a:rPr lang="hu-HU" i="1" dirty="0"/>
              <a:t>.</a:t>
            </a:r>
            <a:r>
              <a:rPr lang="hu-HU" dirty="0"/>
              <a:t> A </a:t>
            </a:r>
            <a:r>
              <a:rPr lang="hu-HU" i="1" dirty="0"/>
              <a:t>múlt </a:t>
            </a:r>
            <a:r>
              <a:rPr lang="hu-HU" dirty="0"/>
              <a:t>elesett </a:t>
            </a:r>
            <a:r>
              <a:rPr lang="hu-HU" dirty="0" err="1"/>
              <a:t>hatalmunkbúl</a:t>
            </a:r>
            <a:r>
              <a:rPr lang="hu-HU" dirty="0"/>
              <a:t>, a</a:t>
            </a:r>
            <a:r>
              <a:rPr lang="hu-HU" i="1" dirty="0"/>
              <a:t> jövendőnek </a:t>
            </a:r>
            <a:r>
              <a:rPr lang="hu-HU" dirty="0"/>
              <a:t>urai vagyunk. Ne bajlódjunk azért hiábavaló </a:t>
            </a:r>
            <a:r>
              <a:rPr lang="hu-HU" i="1" dirty="0" err="1"/>
              <a:t>reminiscentiá</a:t>
            </a:r>
            <a:r>
              <a:rPr lang="hu-HU" dirty="0" err="1"/>
              <a:t>kkal</a:t>
            </a:r>
            <a:r>
              <a:rPr lang="hu-HU" dirty="0"/>
              <a:t>, de bírjuk inkább elszánt hazafiságunk s hív egyesülésünk által drága anyaföldünket szebb virradásra. Sokan azt gondolják: Magyarország – volt; – én azt szeretem hinni: </a:t>
            </a:r>
            <a:r>
              <a:rPr lang="hu-HU" i="1" dirty="0"/>
              <a:t>lesz! </a:t>
            </a:r>
            <a:r>
              <a:rPr lang="hu-HU" dirty="0"/>
              <a:t>(128</a:t>
            </a:r>
            <a:r>
              <a:rPr lang="hu-HU" dirty="0" smtClean="0"/>
              <a:t>)</a:t>
            </a:r>
            <a:r>
              <a:rPr lang="hu-HU" dirty="0"/>
              <a:t>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794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i="1" dirty="0"/>
              <a:t>A Hitel</a:t>
            </a:r>
            <a:r>
              <a:rPr lang="hu-HU" dirty="0"/>
              <a:t> jelentőségének </a:t>
            </a:r>
            <a:r>
              <a:rPr lang="hu-HU" dirty="0" smtClean="0"/>
              <a:t>kulcsa 1.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257800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Széchenyi új helyzetelemzése és a kornak szóló üzenetei</a:t>
            </a:r>
          </a:p>
          <a:p>
            <a:r>
              <a:rPr lang="hu-HU" dirty="0"/>
              <a:t>Hitel: a gazdaság szempontjaiból kiindulva a magyar „feudalizmus” válságának teljes helyzetképe</a:t>
            </a:r>
          </a:p>
          <a:p>
            <a:r>
              <a:rPr lang="hu-HU" dirty="0"/>
              <a:t>Nem egyszerűen gazdasági elemzés, hanem elvi alapvetés, társadalombírálat, helyzetelemzés és program.</a:t>
            </a:r>
          </a:p>
          <a:p>
            <a:r>
              <a:rPr lang="hu-HU" dirty="0"/>
              <a:t>A szegénység valódi oka nem pusztán a gazdaság, hanem a feudális társadalmi szerkezet, a rendszer, az alkotmány elavultsága </a:t>
            </a:r>
          </a:p>
          <a:p>
            <a:r>
              <a:rPr lang="hu-HU" dirty="0"/>
              <a:t>Gyógymód: a feudalizmus felszámolásának hosszú távú, részletes programja</a:t>
            </a:r>
          </a:p>
          <a:p>
            <a:r>
              <a:rPr lang="hu-HU" dirty="0"/>
              <a:t>A jogrend (alkotmány) átalakításának terve (pl. az ősiség, robot, kilenced eltörlése) alapvetően ütközött az évszázados, „sarkalatos” jogok eszméjéhez ragaszkodó nemesi értékvilággal. </a:t>
            </a:r>
          </a:p>
        </p:txBody>
      </p:sp>
    </p:spTree>
    <p:extLst>
      <p:ext uri="{BB962C8B-B14F-4D97-AF65-F5344CB8AC3E}">
        <p14:creationId xmlns:p14="http://schemas.microsoft.com/office/powerpoint/2010/main" val="71662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i="1" dirty="0"/>
              <a:t>A Hitel</a:t>
            </a:r>
            <a:r>
              <a:rPr lang="hu-HU" dirty="0"/>
              <a:t> jelentőségének </a:t>
            </a:r>
            <a:r>
              <a:rPr lang="hu-HU" dirty="0" smtClean="0"/>
              <a:t>kulcsa 2.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257800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Széchenyi </a:t>
            </a:r>
            <a:r>
              <a:rPr lang="hu-HU" dirty="0"/>
              <a:t>az ütközetet tudatosan vállalta. A régi törvény „nem kötheti” meg az új kor kezét, Szinte provokatívan állította pellengérre a hibás nézeteket, megszokásokat. </a:t>
            </a:r>
          </a:p>
          <a:p>
            <a:r>
              <a:rPr lang="hu-HU" dirty="0"/>
              <a:t>Vállalt célja volt a közgondolkodás</a:t>
            </a:r>
            <a:r>
              <a:rPr lang="hu-HU" i="1" dirty="0"/>
              <a:t> </a:t>
            </a:r>
            <a:r>
              <a:rPr lang="hu-HU" dirty="0"/>
              <a:t>átformálása. A maradiságot és annak érveit könyörtelen gúnnyal bírálta. Reális ön- és körülmény-ismeretben jelölte meg a változás kiindulópontját. </a:t>
            </a:r>
          </a:p>
          <a:p>
            <a:r>
              <a:rPr lang="hu-HU" dirty="0"/>
              <a:t>A polgári átalakulást értelmi, viselkedésbeli, kulturális és morális fordulatnak szükséges megelőlegeznie, kísérnie.</a:t>
            </a:r>
          </a:p>
          <a:p>
            <a:r>
              <a:rPr lang="hu-HU" dirty="0"/>
              <a:t>A </a:t>
            </a:r>
            <a:r>
              <a:rPr lang="hu-HU" i="1" dirty="0"/>
              <a:t>Hitel</a:t>
            </a:r>
            <a:r>
              <a:rPr lang="hu-HU" dirty="0"/>
              <a:t> társadalom-és közgondolkodás-bírálata, rendszer-átalakító üzenete megosztotta olvasóközönségét.</a:t>
            </a:r>
          </a:p>
          <a:p>
            <a:r>
              <a:rPr lang="hu-HU" dirty="0"/>
              <a:t>Haladás, vagy maradás?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867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Visszhang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Hitel egyetlen év alatt három magyar és egy német nyelvű kiadást élt meg.</a:t>
            </a:r>
          </a:p>
          <a:p>
            <a:r>
              <a:rPr lang="hu-HU" dirty="0" smtClean="0"/>
              <a:t>Nagy visszhangot váltott ki.</a:t>
            </a:r>
          </a:p>
        </p:txBody>
      </p:sp>
    </p:spTree>
    <p:extLst>
      <p:ext uri="{BB962C8B-B14F-4D97-AF65-F5344CB8AC3E}">
        <p14:creationId xmlns:p14="http://schemas.microsoft.com/office/powerpoint/2010/main" val="11305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Haladás vagy maradás</a:t>
            </a:r>
            <a:r>
              <a:rPr lang="hu-HU" dirty="0" smtClean="0"/>
              <a:t>?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41168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Kritikus bírálók: az önmaguk világát leginkább megtámadottnak érző régimódi nemesek parasztlázítónak, birtokháborítónak és alkotmány-felforgatónak nevezték</a:t>
            </a:r>
          </a:p>
          <a:p>
            <a:r>
              <a:rPr lang="hu-HU" dirty="0"/>
              <a:t>a rendszer fennálló kereteit választották. </a:t>
            </a:r>
          </a:p>
          <a:p>
            <a:r>
              <a:rPr lang="hu-HU" dirty="0"/>
              <a:t>a rendi kategóriákban gondolkodó óvatos reformer</a:t>
            </a:r>
          </a:p>
          <a:p>
            <a:r>
              <a:rPr lang="hu-HU" dirty="0"/>
              <a:t>gróf </a:t>
            </a:r>
            <a:r>
              <a:rPr lang="hu-HU" i="1" dirty="0"/>
              <a:t>Dessewffy József</a:t>
            </a:r>
            <a:r>
              <a:rPr lang="hu-HU" dirty="0"/>
              <a:t> óvatos reformer nyilvános bírálat alá vette a művet: </a:t>
            </a:r>
          </a:p>
          <a:p>
            <a:r>
              <a:rPr lang="hu-HU" i="1" dirty="0"/>
              <a:t>A „Hitel” </a:t>
            </a:r>
            <a:r>
              <a:rPr lang="hu-HU" i="1" dirty="0" err="1"/>
              <a:t>czímű</a:t>
            </a:r>
            <a:r>
              <a:rPr lang="hu-HU" i="1" dirty="0"/>
              <a:t> munka </a:t>
            </a:r>
            <a:r>
              <a:rPr lang="hu-HU" i="1" dirty="0" err="1"/>
              <a:t>Taglalatja</a:t>
            </a:r>
            <a:r>
              <a:rPr lang="hu-HU" dirty="0"/>
              <a:t> (1830 decemberében, Kassa és Lipcse)</a:t>
            </a:r>
          </a:p>
          <a:p>
            <a:r>
              <a:rPr lang="hu-HU" dirty="0"/>
              <a:t>A reformok gondolata nem volt idegen tőle. </a:t>
            </a:r>
          </a:p>
          <a:p>
            <a:r>
              <a:rPr lang="hu-HU" dirty="0"/>
              <a:t>A rendi-nemzeti korszerűsödésen gondolkodó pályatársaihoz (pl. Felsőbüki Nagy Pálhoz) hasonlóan remélte: óvatos reformokkal a rendi Magyarország fokozatosan erősebbé tehető. </a:t>
            </a:r>
          </a:p>
          <a:p>
            <a:pPr lvl="1"/>
            <a:r>
              <a:rPr lang="hu-HU" dirty="0" smtClean="0"/>
              <a:t>az </a:t>
            </a:r>
            <a:r>
              <a:rPr lang="hu-HU" dirty="0"/>
              <a:t>adózó nép „atyai” támogatása 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rendi-ellenzéki hagyományt követte, az ország gazdasági önállósága és rendi-alkotmányos önkormányzata érdekében állt szemben az udvarral</a:t>
            </a:r>
          </a:p>
          <a:p>
            <a:pPr lvl="1"/>
            <a:r>
              <a:rPr lang="hu-HU" dirty="0" smtClean="0"/>
              <a:t>A </a:t>
            </a:r>
            <a:r>
              <a:rPr lang="hu-HU" i="1" dirty="0" err="1"/>
              <a:t>Taglalat</a:t>
            </a:r>
            <a:r>
              <a:rPr lang="hu-HU" dirty="0"/>
              <a:t> ezen összetett értékrend jegyében az elutasító kritika mellett sok megfontolandó javaslatot tartalmazott: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128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44016" y="0"/>
            <a:ext cx="9396536" cy="2072448"/>
          </a:xfrm>
        </p:spPr>
        <p:txBody>
          <a:bodyPr>
            <a:normAutofit/>
          </a:bodyPr>
          <a:lstStyle/>
          <a:p>
            <a:r>
              <a:rPr lang="hu-HU" sz="3600" dirty="0" err="1" smtClean="0"/>
              <a:t>Cserneki</a:t>
            </a:r>
            <a:r>
              <a:rPr lang="hu-HU" sz="3600" dirty="0" smtClean="0"/>
              <a:t> és </a:t>
            </a:r>
            <a:r>
              <a:rPr lang="hu-HU" sz="3600" dirty="0" err="1" smtClean="0"/>
              <a:t>tarkeői</a:t>
            </a:r>
            <a:r>
              <a:rPr lang="hu-HU" sz="3600" dirty="0" smtClean="0"/>
              <a:t> gróf Dessewffy József </a:t>
            </a:r>
            <a:br>
              <a:rPr lang="hu-HU" sz="3600" dirty="0" smtClean="0"/>
            </a:br>
            <a:r>
              <a:rPr lang="hu-HU" sz="3200" dirty="0" smtClean="0"/>
              <a:t>(</a:t>
            </a:r>
            <a:r>
              <a:rPr lang="hu-HU" sz="3200" dirty="0" err="1" smtClean="0"/>
              <a:t>Krivány</a:t>
            </a:r>
            <a:r>
              <a:rPr lang="hu-HU" sz="3200" dirty="0" smtClean="0"/>
              <a:t>, 1771. február 13. – Pest, 1843. május 2.) </a:t>
            </a:r>
            <a:br>
              <a:rPr lang="hu-HU" sz="3200" dirty="0" smtClean="0"/>
            </a:br>
            <a:r>
              <a:rPr lang="hu-HU" sz="2800" dirty="0" smtClean="0"/>
              <a:t>országgyűlési követ, több megyék táblabírája</a:t>
            </a:r>
            <a:endParaRPr lang="hu-HU" sz="2800" dirty="0"/>
          </a:p>
        </p:txBody>
      </p:sp>
      <p:pic>
        <p:nvPicPr>
          <p:cNvPr id="6148" name="Picture 4" descr="https://upload.wikimedia.org/wikipedia/commons/thumb/2/2a/Ender_Dessewffy_J%C3%B3zsef_C.jpg/250px-Ender_Dessewffy_J%C3%B3zsef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62484"/>
            <a:ext cx="4104456" cy="523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éptalálat a következ&amp;odblac;re: „dessewffy józsef taglalat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72448"/>
            <a:ext cx="280035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8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Haladás vagy maradás</a:t>
            </a:r>
            <a:r>
              <a:rPr lang="hu-HU" dirty="0" smtClean="0"/>
              <a:t>?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4116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Dessewffy elfogadta a jobbágyi megváltás, a szólás- és sajtószabadság, a részleges nemesi adózás stb. gondolatait. </a:t>
            </a:r>
          </a:p>
          <a:p>
            <a:r>
              <a:rPr lang="hu-HU" dirty="0"/>
              <a:t>Részletes bírálatában azonban inkább kisszerű részletkérdések</a:t>
            </a:r>
          </a:p>
          <a:p>
            <a:r>
              <a:rPr lang="hu-HU" dirty="0"/>
              <a:t>Széchenyit az angliai tapasztalatait ötletszerűen átültetető álmodozónak, a hazai viszonyokra alkalmazhatatlan teóriák követőjének mutatta be. </a:t>
            </a:r>
          </a:p>
          <a:p>
            <a:r>
              <a:rPr lang="hu-HU" dirty="0"/>
              <a:t>Két markáns módon eltérő megközelítés </a:t>
            </a:r>
          </a:p>
        </p:txBody>
      </p:sp>
    </p:spTree>
    <p:extLst>
      <p:ext uri="{BB962C8B-B14F-4D97-AF65-F5344CB8AC3E}">
        <p14:creationId xmlns:p14="http://schemas.microsoft.com/office/powerpoint/2010/main" val="11678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Haladás vagy maradás</a:t>
            </a:r>
            <a:r>
              <a:rPr lang="hu-HU" dirty="0" smtClean="0"/>
              <a:t>? 3.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701" y="1268760"/>
            <a:ext cx="8686800" cy="5141168"/>
          </a:xfrm>
        </p:spPr>
        <p:txBody>
          <a:bodyPr>
            <a:noAutofit/>
          </a:bodyPr>
          <a:lstStyle/>
          <a:p>
            <a:r>
              <a:rPr lang="hu-HU" sz="2400" dirty="0" smtClean="0"/>
              <a:t>Dessewffy </a:t>
            </a:r>
            <a:r>
              <a:rPr lang="hu-HU" sz="2400" dirty="0"/>
              <a:t>terveinek csomópontjában a „sarkalatos törvények” változtathatatlanságának elve állt</a:t>
            </a:r>
          </a:p>
          <a:p>
            <a:r>
              <a:rPr lang="hu-HU" sz="2400" dirty="0"/>
              <a:t>a régi típusú sérelmi ellenzékiség érveit – a hátramaradás okozója egyedül a bécsi kormány – ötvözte konzervatív célú, a rendiséget meg nem bontó, mezőgazdaság-centrikus reform terveivel.</a:t>
            </a:r>
          </a:p>
          <a:p>
            <a:r>
              <a:rPr lang="hu-HU" sz="2400" dirty="0"/>
              <a:t>Széchenyit azonnal vitára késztette a támadás</a:t>
            </a:r>
          </a:p>
          <a:p>
            <a:r>
              <a:rPr lang="hu-HU" sz="2400" dirty="0"/>
              <a:t>már 1830 decemberében (a </a:t>
            </a:r>
            <a:r>
              <a:rPr lang="hu-HU" sz="2400" i="1" dirty="0" err="1"/>
              <a:t>Taglalat</a:t>
            </a:r>
            <a:r>
              <a:rPr lang="hu-HU" sz="2400" dirty="0"/>
              <a:t> megjelenésének hónapjában) hozzáfogott vitairatának megírásához.</a:t>
            </a:r>
          </a:p>
          <a:p>
            <a:r>
              <a:rPr lang="hu-HU" sz="2400" dirty="0"/>
              <a:t>1830. december 9-én utalt naplójában először a </a:t>
            </a:r>
            <a:r>
              <a:rPr lang="hu-HU" sz="2400" dirty="0" err="1"/>
              <a:t>Taglalat</a:t>
            </a:r>
            <a:r>
              <a:rPr lang="hu-HU" sz="2400" dirty="0"/>
              <a:t> megjelenésére – „Sok szúrás és epe ellenem” –, 15-én pedig már a válaszadást is elhatározta: „Majd felelek neki – kíméletesen.” Bő hat hónapi munka után (1831. július 9-én) jelent meg a </a:t>
            </a:r>
            <a:r>
              <a:rPr lang="hu-HU" sz="2400" i="1" dirty="0"/>
              <a:t>Világ </a:t>
            </a:r>
            <a:r>
              <a:rPr lang="hu-HU" sz="2400" dirty="0"/>
              <a:t>3250 példányban, azzal az egyértelmű céllal, hogy „megvilágosítva” szerzője reform-koncepcióját és cáfolja Dessewffy nézeteit</a:t>
            </a:r>
            <a:r>
              <a:rPr lang="hu-HU" sz="2400" dirty="0" smtClean="0"/>
              <a:t>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59038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Fokozatos társadalomátalakulási folyamat modellje </a:t>
            </a:r>
            <a:r>
              <a:rPr lang="hu-HU" dirty="0" smtClean="0"/>
              <a:t>körvonalazódik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hu-HU" dirty="0"/>
              <a:t>a nemesség önátalakításával indul</a:t>
            </a:r>
          </a:p>
          <a:p>
            <a:pPr lvl="0"/>
            <a:r>
              <a:rPr lang="hu-HU" dirty="0"/>
              <a:t>annak a „tökéletes lelki független” emberek a jellegadói. Széchenyi olyan szűk szellemi elitet akart teremteni (a </a:t>
            </a:r>
            <a:r>
              <a:rPr lang="hu-HU" i="1" dirty="0"/>
              <a:t>Világban</a:t>
            </a:r>
            <a:r>
              <a:rPr lang="hu-HU" dirty="0"/>
              <a:t> körülírt kritériumainak csak kevés kortársa felelt meg), mely az a nemzeti és polgári fejlődés vezető erejévé válik</a:t>
            </a:r>
          </a:p>
          <a:p>
            <a:pPr lvl="0"/>
            <a:r>
              <a:rPr lang="hu-HU" dirty="0"/>
              <a:t> a kiváltságokra épülő alkotmány nem megszilárdítandó, – mint ahogy Dessewffy reformjaival célozza – hanem gyökeresen átalakítandó.</a:t>
            </a:r>
          </a:p>
          <a:p>
            <a:pPr lvl="0"/>
            <a:r>
              <a:rPr lang="hu-HU" dirty="0"/>
              <a:t>Élesen elutasította bírálójának közjogi sérelmi ellenzéki érveit </a:t>
            </a:r>
            <a:r>
              <a:rPr lang="hu-HU" dirty="0" smtClean="0"/>
              <a:t>is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534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Kiinduló pont: közgazdasági elemzés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Széchényi ismerte a klasszikus angol közgazdaságtant (Smith, Ricardo, </a:t>
            </a:r>
            <a:r>
              <a:rPr lang="hu-HU" dirty="0" err="1" smtClean="0"/>
              <a:t>Sismondi</a:t>
            </a:r>
            <a:r>
              <a:rPr lang="hu-HU" dirty="0" smtClean="0"/>
              <a:t>, </a:t>
            </a:r>
            <a:r>
              <a:rPr lang="hu-HU" dirty="0" err="1" smtClean="0"/>
              <a:t>Say</a:t>
            </a:r>
            <a:r>
              <a:rPr lang="hu-HU" dirty="0" smtClean="0"/>
              <a:t>, </a:t>
            </a:r>
            <a:r>
              <a:rPr lang="hu-HU" dirty="0" err="1" smtClean="0"/>
              <a:t>stb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Revelatív</a:t>
            </a:r>
            <a:r>
              <a:rPr lang="hu-HU" dirty="0" smtClean="0"/>
              <a:t> alapmű:</a:t>
            </a:r>
          </a:p>
          <a:p>
            <a:pPr lvl="1"/>
            <a:r>
              <a:rPr lang="hu-HU" dirty="0" smtClean="0"/>
              <a:t>Adam Smith: The </a:t>
            </a:r>
            <a:r>
              <a:rPr lang="hu-HU" dirty="0" err="1" smtClean="0"/>
              <a:t>Wealth</a:t>
            </a:r>
            <a:r>
              <a:rPr lang="hu-HU" dirty="0" smtClean="0"/>
              <a:t> of </a:t>
            </a:r>
            <a:r>
              <a:rPr lang="hu-HU" dirty="0" err="1" smtClean="0"/>
              <a:t>Nations</a:t>
            </a:r>
            <a:r>
              <a:rPr lang="hu-HU" dirty="0" smtClean="0"/>
              <a:t>  (A nemzetek gazdagsága, 1776)</a:t>
            </a:r>
          </a:p>
          <a:p>
            <a:pPr lvl="1"/>
            <a:r>
              <a:rPr lang="hu-HU" dirty="0" smtClean="0"/>
              <a:t>„Láthatatlan kéz”: piaci erők és ellenerők, valamiféle „természeti” rend</a:t>
            </a:r>
          </a:p>
          <a:p>
            <a:pPr lvl="1"/>
            <a:r>
              <a:rPr lang="hu-HU" dirty="0" smtClean="0"/>
              <a:t>Önérdek és munkamegosztás</a:t>
            </a:r>
          </a:p>
          <a:p>
            <a:pPr lvl="1"/>
            <a:r>
              <a:rPr lang="hu-HU" dirty="0" err="1" smtClean="0"/>
              <a:t>Laissez</a:t>
            </a:r>
            <a:r>
              <a:rPr lang="hu-HU" dirty="0" smtClean="0"/>
              <a:t> </a:t>
            </a:r>
            <a:r>
              <a:rPr lang="hu-HU" dirty="0" err="1" smtClean="0"/>
              <a:t>faire</a:t>
            </a:r>
            <a:r>
              <a:rPr lang="hu-HU" dirty="0" smtClean="0"/>
              <a:t> </a:t>
            </a:r>
          </a:p>
          <a:p>
            <a:pPr lvl="2"/>
            <a:r>
              <a:rPr lang="hu-HU" dirty="0" smtClean="0"/>
              <a:t>munkaerő mobilitása, </a:t>
            </a:r>
          </a:p>
          <a:p>
            <a:pPr lvl="2"/>
            <a:r>
              <a:rPr lang="hu-HU" dirty="0" smtClean="0"/>
              <a:t>földek szabad adásvétele</a:t>
            </a:r>
          </a:p>
          <a:p>
            <a:pPr lvl="2"/>
            <a:r>
              <a:rPr lang="hu-HU" dirty="0"/>
              <a:t>i</a:t>
            </a:r>
            <a:r>
              <a:rPr lang="hu-HU" dirty="0" smtClean="0"/>
              <a:t>par és kereskedelem állami szabályozásának megszűntetése</a:t>
            </a:r>
          </a:p>
          <a:p>
            <a:pPr lvl="2"/>
            <a:r>
              <a:rPr lang="hu-HU" dirty="0" smtClean="0"/>
              <a:t>szabad kereskedelem</a:t>
            </a:r>
          </a:p>
          <a:p>
            <a:pPr lvl="1"/>
            <a:r>
              <a:rPr lang="hu-HU" dirty="0" smtClean="0"/>
              <a:t>A gazdaság forrása (növekedés) </a:t>
            </a:r>
          </a:p>
          <a:p>
            <a:pPr lvl="2"/>
            <a:r>
              <a:rPr lang="hu-HU" dirty="0" smtClean="0"/>
              <a:t>a termelő munkával foglalkozó lakosság aránya </a:t>
            </a:r>
          </a:p>
          <a:p>
            <a:pPr lvl="2"/>
            <a:r>
              <a:rPr lang="hu-HU" dirty="0" smtClean="0"/>
              <a:t>a munka termelékenysége </a:t>
            </a:r>
            <a:r>
              <a:rPr lang="hu-HU" dirty="0" smtClean="0">
                <a:latin typeface="Arial"/>
                <a:cs typeface="Arial"/>
              </a:rPr>
              <a:t>→ </a:t>
            </a:r>
            <a:r>
              <a:rPr lang="hu-HU" dirty="0"/>
              <a:t>munkamegosztás </a:t>
            </a:r>
            <a:endParaRPr lang="hu-HU" dirty="0" smtClean="0"/>
          </a:p>
          <a:p>
            <a:pPr lvl="1"/>
            <a:r>
              <a:rPr lang="hu-HU" dirty="0" smtClean="0"/>
              <a:t>Morálfilozófia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59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Fokozatos társadalomátalakulási folyamat modellje </a:t>
            </a:r>
            <a:r>
              <a:rPr lang="hu-HU" dirty="0" smtClean="0"/>
              <a:t>körvonalazódik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lvl="0"/>
            <a:r>
              <a:rPr lang="hu-HU" dirty="0" smtClean="0"/>
              <a:t>A </a:t>
            </a:r>
            <a:r>
              <a:rPr lang="hu-HU" dirty="0"/>
              <a:t>haladást állította mércéül, és tudatosan „kilépett” az akkori politikai játéktérből. A már elavulóban lévő és korábban is erőtlen rendi, illetve az éppen kibontakozó, új távlatot nyitó, mozgalommá terebélyesedő liberális-nemzeti reform-értékrendek ütköztek össze ebben a polémiában. A mélyen gyökerező korproblémák megoldásához, a valóban korszerű átalakításhoz már csak a rendiség alapjain túllépő szemlélettel lehet eljutni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46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Fokozatos társadalomátalakulási folyamat modellje </a:t>
            </a:r>
            <a:r>
              <a:rPr lang="hu-HU" dirty="0" smtClean="0"/>
              <a:t>körvonalazódik 3.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polgári nemzet jövőképe: alapját az </a:t>
            </a:r>
            <a:r>
              <a:rPr lang="hu-HU" dirty="0" err="1" smtClean="0"/>
              <a:t>etnikai-nyelvi-kulturális</a:t>
            </a:r>
            <a:r>
              <a:rPr lang="hu-HU" dirty="0" smtClean="0"/>
              <a:t> összetartozás adja. Szétfeszíti a „nemesi </a:t>
            </a:r>
            <a:r>
              <a:rPr lang="hu-HU" dirty="0" err="1" smtClean="0"/>
              <a:t>natio</a:t>
            </a:r>
            <a:r>
              <a:rPr lang="hu-HU" dirty="0" smtClean="0"/>
              <a:t>” (kiváltságosokat magába foglaló) zárt világát. Az etnikai-kulturális közösségnek természetszerűleg rendi korlátozás nélkül tagja minden magyarul beszélő, gondolkodó és érző honlakos. A nemzet akkor tölthetné be valójában világtörténeti hivatását, ha a jogok és kötelességek azonossága is eggyé forrasztaná az új közösséget, azaz, ha a magyar alkotmány „kilenc millió alapra állíttatnék”. A fokozatos jogkiterjesztés</a:t>
            </a:r>
            <a:r>
              <a:rPr lang="hu-HU" i="1" dirty="0" smtClean="0"/>
              <a:t> </a:t>
            </a:r>
            <a:r>
              <a:rPr lang="hu-HU" dirty="0" smtClean="0"/>
              <a:t>útját jelölte meg, amikor a szabadság kiterjesztése és a kiváltságrendszer lebontása mellett érvelt. Az érdekegyesítő politika a </a:t>
            </a:r>
            <a:r>
              <a:rPr lang="hu-HU" i="1" dirty="0" smtClean="0"/>
              <a:t>Hitelnél</a:t>
            </a:r>
            <a:r>
              <a:rPr lang="hu-HU" dirty="0" smtClean="0"/>
              <a:t> hangsúlyosabban jelent meg a </a:t>
            </a:r>
            <a:r>
              <a:rPr lang="hu-HU" i="1" dirty="0" smtClean="0"/>
              <a:t>Világban. </a:t>
            </a:r>
            <a:r>
              <a:rPr lang="hu-HU" dirty="0" smtClean="0"/>
              <a:t>Dessewffy rendi-nemzeti múltszemléletével szemben rögzítette, hogy a nemzet ereje, jövője csak lényegi reformokkal érhető el: </a:t>
            </a:r>
          </a:p>
          <a:p>
            <a:pPr lvl="0"/>
            <a:r>
              <a:rPr lang="hu-HU" dirty="0" smtClean="0"/>
              <a:t>„</a:t>
            </a:r>
            <a:r>
              <a:rPr lang="hu-HU" i="1" dirty="0"/>
              <a:t>sem magas állású sem boldog mindaddig nem </a:t>
            </a:r>
            <a:r>
              <a:rPr lang="hu-HU" i="1" dirty="0" err="1"/>
              <a:t>leend</a:t>
            </a:r>
            <a:r>
              <a:rPr lang="hu-HU" i="1" dirty="0"/>
              <a:t> Magyarország, míg a népet nem emeljük a nemzet sorába, azaz még Hunnia </a:t>
            </a:r>
            <a:r>
              <a:rPr lang="hu-HU" i="1" dirty="0" err="1"/>
              <a:t>interessék</a:t>
            </a:r>
            <a:r>
              <a:rPr lang="hu-HU" i="1" dirty="0"/>
              <a:t> </a:t>
            </a:r>
            <a:r>
              <a:rPr lang="hu-HU" dirty="0"/>
              <a:t>[érdekek]</a:t>
            </a:r>
            <a:r>
              <a:rPr lang="hu-HU" i="1" dirty="0"/>
              <a:t> által örökre </a:t>
            </a:r>
            <a:r>
              <a:rPr lang="hu-HU" i="1" dirty="0" err="1"/>
              <a:t>privilegiált</a:t>
            </a:r>
            <a:r>
              <a:rPr lang="hu-HU" i="1" dirty="0"/>
              <a:t> </a:t>
            </a:r>
            <a:r>
              <a:rPr lang="hu-HU" dirty="0"/>
              <a:t>[</a:t>
            </a:r>
            <a:r>
              <a:rPr lang="hu-HU" dirty="0" err="1"/>
              <a:t>kiváltságolt</a:t>
            </a:r>
            <a:r>
              <a:rPr lang="hu-HU" dirty="0"/>
              <a:t>] </a:t>
            </a:r>
            <a:r>
              <a:rPr lang="hu-HU" i="1" dirty="0" err="1"/>
              <a:t>tartománybul</a:t>
            </a:r>
            <a:r>
              <a:rPr lang="hu-HU" i="1" dirty="0"/>
              <a:t> nem lesz </a:t>
            </a:r>
            <a:r>
              <a:rPr lang="hu-HU" i="1" dirty="0" err="1"/>
              <a:t>interessék</a:t>
            </a:r>
            <a:r>
              <a:rPr lang="hu-HU" i="1" dirty="0"/>
              <a:t> által örökre egyesülendő szabad országgá”</a:t>
            </a:r>
            <a:r>
              <a:rPr lang="hu-HU" dirty="0"/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293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Stádium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1833 </a:t>
            </a:r>
          </a:p>
          <a:p>
            <a:r>
              <a:rPr lang="hu-HU" dirty="0" smtClean="0"/>
              <a:t>12 pontban konkrét reform, s törvényalkotási program javaslatok</a:t>
            </a:r>
          </a:p>
          <a:p>
            <a:r>
              <a:rPr lang="hu-HU" dirty="0" smtClean="0"/>
              <a:t>A jobbágyság helyzetének javítása</a:t>
            </a:r>
          </a:p>
          <a:p>
            <a:r>
              <a:rPr lang="hu-HU" dirty="0" smtClean="0"/>
              <a:t>Az ősiség eltörlése</a:t>
            </a:r>
          </a:p>
          <a:p>
            <a:r>
              <a:rPr lang="hu-HU" dirty="0" smtClean="0"/>
              <a:t>A parasztság szabad birtoklási joga</a:t>
            </a:r>
          </a:p>
          <a:p>
            <a:r>
              <a:rPr lang="hu-HU" dirty="0" smtClean="0"/>
              <a:t>Az ipar és kereskedelem szabadsága</a:t>
            </a:r>
          </a:p>
          <a:p>
            <a:r>
              <a:rPr lang="hu-HU" dirty="0" smtClean="0"/>
              <a:t>Burkoltan a nemesség kiváltságai feladásának igénye (jogegyenlőség, közteherviselés)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710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Stádium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4588" y="1412776"/>
            <a:ext cx="8686800" cy="4525963"/>
          </a:xfrm>
        </p:spPr>
        <p:txBody>
          <a:bodyPr>
            <a:noAutofit/>
          </a:bodyPr>
          <a:lstStyle/>
          <a:p>
            <a:r>
              <a:rPr lang="hu-HU" sz="4000" dirty="0" smtClean="0"/>
              <a:t>Stádium: állapot, akarat, fejlődési szakasz</a:t>
            </a:r>
          </a:p>
          <a:p>
            <a:r>
              <a:rPr lang="hu-HU" sz="4000" dirty="0" smtClean="0"/>
              <a:t>Jó rendszer felállításának lépési, korlátokkal</a:t>
            </a:r>
          </a:p>
          <a:p>
            <a:r>
              <a:rPr lang="hu-HU" sz="4000" dirty="0" smtClean="0"/>
              <a:t>Szükségképen kompromisszumokkal</a:t>
            </a:r>
          </a:p>
          <a:p>
            <a:r>
              <a:rPr lang="hu-HU" sz="4000" dirty="0" smtClean="0"/>
              <a:t>Folyamatos visszautalás a Hitelre és Világra</a:t>
            </a:r>
          </a:p>
          <a:p>
            <a:endParaRPr lang="hu-HU" sz="4000" dirty="0" smtClean="0"/>
          </a:p>
          <a:p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74710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Hitel, Világ és Stádium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/>
              <a:t>„Hitel, Világ és Stádium! ti, három – </a:t>
            </a:r>
          </a:p>
          <a:p>
            <a:pPr marL="0" indent="0" algn="ctr">
              <a:buNone/>
            </a:pPr>
            <a:r>
              <a:rPr lang="hu-HU" dirty="0"/>
              <a:t>Nem kézzel írt könyv, mely bölcsel, tanít, </a:t>
            </a:r>
          </a:p>
          <a:p>
            <a:pPr marL="0" indent="0" algn="ctr">
              <a:buNone/>
            </a:pPr>
            <a:r>
              <a:rPr lang="hu-HU" dirty="0"/>
              <a:t>De a lét és nemlét közti határon </a:t>
            </a:r>
          </a:p>
          <a:p>
            <a:pPr marL="0" indent="0" algn="ctr">
              <a:buNone/>
            </a:pPr>
            <a:r>
              <a:rPr lang="hu-HU" dirty="0"/>
              <a:t>Egekbe nyúló hármas </a:t>
            </a:r>
            <a:r>
              <a:rPr lang="hu-HU" dirty="0" err="1"/>
              <a:t>pyramid</a:t>
            </a:r>
            <a:r>
              <a:rPr lang="hu-HU" dirty="0"/>
              <a:t>!”</a:t>
            </a:r>
          </a:p>
          <a:p>
            <a:pPr marL="0" indent="0" algn="r">
              <a:buNone/>
            </a:pPr>
            <a:r>
              <a:rPr lang="hu-HU" dirty="0"/>
              <a:t>Arany János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20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Hitel – hitelesség – bizalom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A hitelesség a bizalom előfeltétele</a:t>
            </a:r>
          </a:p>
          <a:p>
            <a:r>
              <a:rPr lang="hu-HU" dirty="0" smtClean="0"/>
              <a:t>Nagy a jelentősége korunkban is</a:t>
            </a:r>
          </a:p>
          <a:p>
            <a:r>
              <a:rPr lang="hu-HU" dirty="0" smtClean="0"/>
              <a:t>Bizalom szélesebb fogalmán belül:</a:t>
            </a:r>
          </a:p>
          <a:p>
            <a:pPr lvl="1"/>
            <a:r>
              <a:rPr lang="hu-HU" dirty="0" smtClean="0"/>
              <a:t>általános (interperszonális)  </a:t>
            </a:r>
          </a:p>
          <a:p>
            <a:pPr lvl="1"/>
            <a:r>
              <a:rPr lang="hu-HU" dirty="0" smtClean="0"/>
              <a:t>rendszerszintű bizalom  (különösen fontos a gazdaságpolitika tekintetében) </a:t>
            </a:r>
          </a:p>
          <a:p>
            <a:r>
              <a:rPr lang="hu-HU" dirty="0" smtClean="0"/>
              <a:t>A rendszerszintű bizalom jelenléte kritikus jelentőségű a szereplők szabálykövető magatartásának kialakulásában. Az alapfeltétele az intézményrendszer hatékony működésének. A jövő bizonytalanságának a csökkentése: előmozdíthatja a gazdasági szereplők számára a hosszú távú tervek kialakítását.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9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Hitel – hitelesség – bizalom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Alacsony bizalmi környezetben jellemző a szabályok kikerülése. </a:t>
            </a:r>
          </a:p>
          <a:p>
            <a:pPr lvl="1"/>
            <a:r>
              <a:rPr lang="hu-HU" dirty="0" smtClean="0"/>
              <a:t>Az intézmények kevésbé tölthetik be szerepüket a jövő bizonytalanságainak a csökkentésében. </a:t>
            </a:r>
          </a:p>
          <a:p>
            <a:pPr lvl="1"/>
            <a:r>
              <a:rPr lang="hu-HU" dirty="0" smtClean="0"/>
              <a:t>Az egyének és a döntéshozók időhorizontja is lerövidül. A gazdasági szereplők célja egyedi kedvezmények kijárása. A politikai döntéshozók a választók rövid távú elvárásainak kiszolgálása révén kívánják támogatottságukat megnövelni.</a:t>
            </a:r>
          </a:p>
          <a:p>
            <a:pPr lvl="1"/>
            <a:r>
              <a:rPr lang="hu-HU" dirty="0" err="1" smtClean="0"/>
              <a:t>-Szerkezeti</a:t>
            </a:r>
            <a:r>
              <a:rPr lang="hu-HU" dirty="0" smtClean="0"/>
              <a:t> reformok elmaradása, politikai ciklusok, laza pénzügyi szabályozások, illetve a fellendülés és a válság változásából eredő nagymértékű gazdasági kilengések.</a:t>
            </a:r>
          </a:p>
          <a:p>
            <a:r>
              <a:rPr lang="hu-HU" dirty="0" smtClean="0"/>
              <a:t>A rendszerszintű bizalom egyéni döntéshozatalra gyakorolt hatása: bizonytalanság, intézmények, szabálykövetés</a:t>
            </a:r>
          </a:p>
          <a:p>
            <a:r>
              <a:rPr lang="hu-HU" dirty="0" smtClean="0"/>
              <a:t>Az intézményrendszerbe vetett bizalom léte, vagy annak hiánya meghatározó a jogkövető magatartás elterjedtségében. </a:t>
            </a:r>
          </a:p>
        </p:txBody>
      </p:sp>
    </p:spTree>
    <p:extLst>
      <p:ext uri="{BB962C8B-B14F-4D97-AF65-F5344CB8AC3E}">
        <p14:creationId xmlns:p14="http://schemas.microsoft.com/office/powerpoint/2010/main" val="428983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Hitel – hitelesség – bizalom 3.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Kritikus módon befolyásolja a hosszú távú tervek realitását. </a:t>
            </a:r>
          </a:p>
          <a:p>
            <a:r>
              <a:rPr lang="hu-HU" dirty="0" smtClean="0"/>
              <a:t>A jövő fundamentális bizonytalansága miatt van szüksége valamely társadalomnak intézményekre. </a:t>
            </a:r>
          </a:p>
          <a:p>
            <a:r>
              <a:rPr lang="hu-HU" dirty="0" smtClean="0"/>
              <a:t>Bizalmatlan környezetben a szabálykerülés elterjedtsége miatt az intézmények nem töltik be az egyének eligazítását szolgáló szerepüket, melynek révén csökkenne a bizonytalanság és lehetővé válna a távlatos tervezés.</a:t>
            </a:r>
          </a:p>
          <a:p>
            <a:r>
              <a:rPr lang="hu-HU" dirty="0" smtClean="0"/>
              <a:t>A rendszerszintű bizalom léte, vagy hiánya kritikus jelentőségű ismétlődő gazdaságpolitikai döntések esetén. </a:t>
            </a:r>
          </a:p>
          <a:p>
            <a:r>
              <a:rPr lang="hu-HU" dirty="0" smtClean="0"/>
              <a:t>Döntő a tág értelemben vett intézményi minőség, a közigazgatás integritása és hatékonysága.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77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Hitel – hitelesség – bizalom 4.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795320" cy="5257800"/>
          </a:xfrm>
        </p:spPr>
        <p:txBody>
          <a:bodyPr>
            <a:normAutofit lnSpcReduction="10000"/>
          </a:bodyPr>
          <a:lstStyle/>
          <a:p>
            <a:r>
              <a:rPr lang="hu-HU" baseline="30000" dirty="0"/>
              <a:t>A vizsgált hatásmechanizmusokat plasztikusan fejezi ki az </a:t>
            </a:r>
            <a:r>
              <a:rPr lang="hu-HU" i="1" baseline="30000" dirty="0"/>
              <a:t>angyali</a:t>
            </a:r>
            <a:r>
              <a:rPr lang="hu-HU" baseline="30000" dirty="0"/>
              <a:t>, illetve az </a:t>
            </a:r>
            <a:r>
              <a:rPr lang="hu-HU" i="1" baseline="30000" dirty="0"/>
              <a:t>ördögi kör</a:t>
            </a:r>
            <a:r>
              <a:rPr lang="hu-HU" baseline="30000" dirty="0"/>
              <a:t> metaforája, az intézményi bizalom és a növekedés, illetőleg a bizalmatlanság és az alacsony növekedés között. (Míg magas bizalmi szinttel rendelkező országok képesek távlatos gazdaságpolitika folytatására, illetve az egységes piac és valutaövezet intenzív versenyközegében történő helytállásra, alacsony bizalmi szint esetén e környezet felerősíti a gyengeségeket.)</a:t>
            </a:r>
          </a:p>
          <a:p>
            <a:r>
              <a:rPr lang="hu-HU" baseline="30000" dirty="0"/>
              <a:t>Különös jelentőségű a rendszerszintű bizalom a </a:t>
            </a:r>
            <a:r>
              <a:rPr lang="hu-HU" i="1" baseline="30000" dirty="0"/>
              <a:t>szerkezeti reformok</a:t>
            </a:r>
            <a:r>
              <a:rPr lang="hu-HU" baseline="30000" dirty="0"/>
              <a:t> esetében. Bizalmatlan környezetben a döntéshozók hosszú távú megoldások helyett elsősorban tűzoltásra törekednek, a legsürgetőbb problémák gyors, rövid távú rendezésére.</a:t>
            </a:r>
          </a:p>
          <a:p>
            <a:r>
              <a:rPr lang="hu-HU" baseline="30000" dirty="0"/>
              <a:t>A rendszerszintű bizalom fennállása vagy hiánya a fegyelem betartásával kapcsolatos intézményi elköteleződést is befolyásolja. Alacsony bizalmi környezetben a szigorú költségvetési szabályokat vagy be sem vezetik, vagy ha mégis, akkor nem tartják be azokat, beleértve a </a:t>
            </a:r>
            <a:r>
              <a:rPr lang="hu-HU" baseline="30000" dirty="0" err="1"/>
              <a:t>szupranacionális</a:t>
            </a:r>
            <a:r>
              <a:rPr lang="hu-HU" baseline="30000" dirty="0"/>
              <a:t> szabályokat. </a:t>
            </a:r>
          </a:p>
        </p:txBody>
      </p:sp>
    </p:spTree>
    <p:extLst>
      <p:ext uri="{BB962C8B-B14F-4D97-AF65-F5344CB8AC3E}">
        <p14:creationId xmlns:p14="http://schemas.microsoft.com/office/powerpoint/2010/main" val="8287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Hitel – hitelesség – bizalom 5.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79532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baseline="30000" dirty="0" smtClean="0"/>
              <a:t>Fenti logikában a legitimáció, az állam iránti bizalom, s a jó kormányzás kap központi szerepet. </a:t>
            </a:r>
          </a:p>
          <a:p>
            <a:pPr lvl="0"/>
            <a:r>
              <a:rPr lang="hu-HU" sz="3600" baseline="30000" dirty="0" smtClean="0"/>
              <a:t>a </a:t>
            </a:r>
            <a:r>
              <a:rPr lang="hu-HU" sz="3600" baseline="30000" dirty="0"/>
              <a:t>társadalomban működő (intézményesült) normák között kiterjedt és lényeges a </a:t>
            </a:r>
            <a:r>
              <a:rPr lang="hu-HU" sz="3600" i="1" baseline="30000" dirty="0"/>
              <a:t>non </a:t>
            </a:r>
            <a:r>
              <a:rPr lang="hu-HU" sz="3600" i="1" baseline="30000" dirty="0" err="1"/>
              <a:t>ius</a:t>
            </a:r>
            <a:r>
              <a:rPr lang="hu-HU" sz="3600" baseline="30000" dirty="0"/>
              <a:t> körébe tartozó szabályok (erkölcs, szokások stb.) köre. E normák elfogadása és érvényesülése kulcsfontosságú a fejlett árugazdaságban. A bizalom alapvető tényezője a piaci kontraktusok szabályainak megtartása, a helytállás, az ígéretek teljesítése, a piaci </a:t>
            </a:r>
            <a:r>
              <a:rPr lang="hu-HU" sz="3600" baseline="30000" dirty="0" err="1"/>
              <a:t>aktorok</a:t>
            </a:r>
            <a:r>
              <a:rPr lang="hu-HU" sz="3600" baseline="30000" dirty="0"/>
              <a:t> együttműködése, a vitás ügyek rugalmas (peren kívüli) rendezése stb. </a:t>
            </a:r>
          </a:p>
          <a:p>
            <a:pPr lvl="0"/>
            <a:r>
              <a:rPr lang="hu-HU" sz="3600" baseline="30000" dirty="0"/>
              <a:t>A rendszerszintű – előbbi tényezők révén is megvalósuló - bizalom a hatékonyan működő árugazdaság lényeges dimenziója. Azaz a vizsgált témakör </a:t>
            </a:r>
            <a:r>
              <a:rPr lang="hu-HU" sz="3600" i="1" baseline="30000" dirty="0"/>
              <a:t>nem szűkíthető pusztán az állam iránti bizalomra.</a:t>
            </a:r>
            <a:r>
              <a:rPr lang="hu-HU" sz="3600" baseline="30000" dirty="0"/>
              <a:t> </a:t>
            </a:r>
          </a:p>
          <a:p>
            <a:pPr marL="0" indent="0">
              <a:buNone/>
            </a:pPr>
            <a:endParaRPr lang="hu-HU" sz="3600" baseline="30000" dirty="0"/>
          </a:p>
          <a:p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99591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Kiinduló pont: közgazdasági elemzés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Autofit/>
          </a:bodyPr>
          <a:lstStyle/>
          <a:p>
            <a:r>
              <a:rPr lang="hu-HU" sz="3600" dirty="0" err="1" smtClean="0"/>
              <a:t>Daron</a:t>
            </a:r>
            <a:r>
              <a:rPr lang="hu-HU" sz="3600" dirty="0" smtClean="0"/>
              <a:t> </a:t>
            </a:r>
            <a:r>
              <a:rPr lang="hu-HU" sz="3600" dirty="0" err="1" smtClean="0"/>
              <a:t>Acemoglu</a:t>
            </a:r>
            <a:r>
              <a:rPr lang="hu-HU" sz="3600" dirty="0" smtClean="0"/>
              <a:t> – James A. Robinson: </a:t>
            </a:r>
            <a:r>
              <a:rPr lang="hu-HU" sz="3600" dirty="0" err="1" smtClean="0"/>
              <a:t>Why</a:t>
            </a:r>
            <a:r>
              <a:rPr lang="hu-HU" sz="3600" dirty="0" smtClean="0"/>
              <a:t> </a:t>
            </a:r>
            <a:r>
              <a:rPr lang="hu-HU" sz="3600" dirty="0" err="1" smtClean="0"/>
              <a:t>Nation</a:t>
            </a:r>
            <a:r>
              <a:rPr lang="hu-HU" sz="3600" dirty="0" smtClean="0"/>
              <a:t> </a:t>
            </a:r>
            <a:r>
              <a:rPr lang="hu-HU" sz="3600" dirty="0" err="1" smtClean="0"/>
              <a:t>Fail</a:t>
            </a:r>
            <a:r>
              <a:rPr lang="hu-HU" sz="3600" dirty="0" smtClean="0"/>
              <a:t>: The </a:t>
            </a:r>
            <a:r>
              <a:rPr lang="hu-HU" sz="3600" dirty="0" err="1" smtClean="0"/>
              <a:t>Origins</a:t>
            </a:r>
            <a:r>
              <a:rPr lang="hu-HU" sz="3600" dirty="0" smtClean="0"/>
              <a:t> of </a:t>
            </a:r>
            <a:r>
              <a:rPr lang="hu-HU" sz="3600" dirty="0" err="1" smtClean="0"/>
              <a:t>Power</a:t>
            </a:r>
            <a:r>
              <a:rPr lang="hu-HU" sz="3600" dirty="0" smtClean="0"/>
              <a:t>, </a:t>
            </a:r>
            <a:r>
              <a:rPr lang="hu-HU" sz="3600" dirty="0" err="1" smtClean="0"/>
              <a:t>Prosperity</a:t>
            </a:r>
            <a:r>
              <a:rPr lang="hu-HU" sz="3600" dirty="0" smtClean="0"/>
              <a:t> and </a:t>
            </a:r>
            <a:r>
              <a:rPr lang="hu-HU" sz="3600" dirty="0" err="1" smtClean="0"/>
              <a:t>Poverty</a:t>
            </a:r>
            <a:r>
              <a:rPr lang="hu-HU" sz="3600" dirty="0" smtClean="0"/>
              <a:t>, 2012 New York (Miért buknak el a nemzetek?)</a:t>
            </a:r>
          </a:p>
          <a:p>
            <a:r>
              <a:rPr lang="hu-HU" sz="3600" dirty="0" smtClean="0"/>
              <a:t>Miért gazdag az egyik ország? </a:t>
            </a:r>
          </a:p>
          <a:p>
            <a:r>
              <a:rPr lang="hu-HU" sz="3600" dirty="0" smtClean="0"/>
              <a:t>Miért szegény a másik?</a:t>
            </a:r>
          </a:p>
          <a:p>
            <a:r>
              <a:rPr lang="hu-HU" sz="3600" dirty="0" smtClean="0"/>
              <a:t>Mivel magyarázható a nemzetek</a:t>
            </a:r>
          </a:p>
          <a:p>
            <a:pPr marL="0" indent="0">
              <a:buNone/>
            </a:pPr>
            <a:r>
              <a:rPr lang="hu-HU" sz="3600" dirty="0" smtClean="0"/>
              <a:t>   eltérő fejlődése?</a:t>
            </a:r>
          </a:p>
          <a:p>
            <a:r>
              <a:rPr lang="hu-HU" sz="3600" dirty="0" smtClean="0"/>
              <a:t>Ember – társadalom – gazdaság viszonya</a:t>
            </a:r>
          </a:p>
          <a:p>
            <a:endParaRPr lang="hu-HU" sz="3600" dirty="0"/>
          </a:p>
        </p:txBody>
      </p:sp>
      <p:pic>
        <p:nvPicPr>
          <p:cNvPr id="13314" name="Picture 2" descr="Képtalálat a következ&amp;odblac;re: „Why Nation Fail: The Origins of Power, Prosperity and Poverty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882" y="2852936"/>
            <a:ext cx="2302060" cy="348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2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Széchényi Akadémiája</a:t>
            </a:r>
            <a:endParaRPr lang="hu-HU" dirty="0"/>
          </a:p>
        </p:txBody>
      </p:sp>
      <p:pic>
        <p:nvPicPr>
          <p:cNvPr id="14338" name="Picture 2" descr="http://www.sk-szeged.hu/statikus_html/kiallitas/tudomany/akade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6" y="1157075"/>
            <a:ext cx="9383312" cy="566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u-HU" b="1" dirty="0" smtClean="0"/>
              <a:t>Arany János -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/>
              <a:t>SZÉCHENYI EMLÉKEZETE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/>
              <a:t>(részlet)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420888"/>
            <a:ext cx="8229600" cy="4525963"/>
          </a:xfrm>
        </p:spPr>
        <p:txBody>
          <a:bodyPr>
            <a:normAutofit/>
          </a:bodyPr>
          <a:lstStyle/>
          <a:p>
            <a:r>
              <a:rPr lang="hu-HU" dirty="0"/>
              <a:t> </a:t>
            </a:r>
            <a:r>
              <a:rPr lang="hu-HU" dirty="0" smtClean="0"/>
              <a:t>Nem </a:t>
            </a:r>
            <a:r>
              <a:rPr lang="hu-HU" dirty="0"/>
              <a:t>hal meg az, ki milliókra költi</a:t>
            </a:r>
            <a:br>
              <a:rPr lang="hu-HU" dirty="0"/>
            </a:br>
            <a:r>
              <a:rPr lang="hu-HU" dirty="0"/>
              <a:t>Dús élte kincsét, ámbár napja múl;</a:t>
            </a:r>
            <a:br>
              <a:rPr lang="hu-HU" dirty="0"/>
            </a:br>
            <a:r>
              <a:rPr lang="hu-HU" dirty="0"/>
              <a:t>Hanem lerázván, ami benne földi,</a:t>
            </a:r>
            <a:br>
              <a:rPr lang="hu-HU" dirty="0"/>
            </a:br>
            <a:r>
              <a:rPr lang="hu-HU" dirty="0"/>
              <a:t>Egy éltető </a:t>
            </a:r>
            <a:r>
              <a:rPr lang="hu-HU" i="1" dirty="0"/>
              <a:t>eszmévé</a:t>
            </a:r>
            <a:r>
              <a:rPr lang="hu-HU" dirty="0"/>
              <a:t> </a:t>
            </a:r>
            <a:r>
              <a:rPr lang="hu-HU" dirty="0" err="1"/>
              <a:t>fínomul</a:t>
            </a:r>
            <a:r>
              <a:rPr lang="hu-HU" dirty="0"/>
              <a:t>,</a:t>
            </a:r>
            <a:br>
              <a:rPr lang="hu-HU" dirty="0"/>
            </a:br>
            <a:r>
              <a:rPr lang="hu-HU" dirty="0"/>
              <a:t>Mely fennmarad s </a:t>
            </a:r>
            <a:r>
              <a:rPr lang="hu-HU" dirty="0" err="1"/>
              <a:t>nőttön</a:t>
            </a:r>
            <a:r>
              <a:rPr lang="hu-HU" dirty="0"/>
              <a:t> nő tiszta fénye,</a:t>
            </a:r>
            <a:br>
              <a:rPr lang="hu-HU" dirty="0"/>
            </a:br>
            <a:r>
              <a:rPr lang="hu-HU" dirty="0"/>
              <a:t>Amint időben, térben távozik;</a:t>
            </a:r>
            <a:br>
              <a:rPr lang="hu-HU" dirty="0"/>
            </a:br>
            <a:r>
              <a:rPr lang="hu-HU" dirty="0"/>
              <a:t>Melyhez tekint fel az utód erénye:</a:t>
            </a:r>
            <a:br>
              <a:rPr lang="hu-HU" dirty="0"/>
            </a:br>
            <a:r>
              <a:rPr lang="hu-HU" dirty="0"/>
              <a:t>Óhajt, remél, hisz és imádkozik.</a:t>
            </a:r>
          </a:p>
          <a:p>
            <a:endParaRPr lang="hu-HU" dirty="0"/>
          </a:p>
        </p:txBody>
      </p:sp>
      <p:pic>
        <p:nvPicPr>
          <p:cNvPr id="9218" name="Picture 2" descr="Fájl:Gróf sárvár-fels&amp;odblac;vidéki Széchenyi Istvá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60" y="2539"/>
            <a:ext cx="2896915" cy="366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1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34575" cy="745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5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Kiinduló pont: közgazdasági elemzés 3.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Inkluzív és </a:t>
            </a:r>
            <a:r>
              <a:rPr lang="hu-HU" dirty="0" err="1" smtClean="0"/>
              <a:t>extraktív</a:t>
            </a:r>
            <a:r>
              <a:rPr lang="hu-HU" dirty="0" smtClean="0"/>
              <a:t> intézményi struktúra</a:t>
            </a:r>
          </a:p>
          <a:p>
            <a:pPr lvl="1"/>
            <a:r>
              <a:rPr lang="hu-HU" dirty="0" smtClean="0"/>
              <a:t>Inkluzív: </a:t>
            </a:r>
          </a:p>
          <a:p>
            <a:pPr lvl="2"/>
            <a:r>
              <a:rPr lang="hu-HU" dirty="0" smtClean="0"/>
              <a:t>Pluralista</a:t>
            </a:r>
          </a:p>
          <a:p>
            <a:pPr lvl="2"/>
            <a:r>
              <a:rPr lang="hu-HU" dirty="0" smtClean="0"/>
              <a:t>Tulajdonjogok biztosítása</a:t>
            </a:r>
          </a:p>
          <a:p>
            <a:pPr lvl="2"/>
            <a:r>
              <a:rPr lang="hu-HU" dirty="0" smtClean="0"/>
              <a:t>Részrehajlás mentes jogszolgáltatás</a:t>
            </a:r>
          </a:p>
          <a:p>
            <a:pPr lvl="2"/>
            <a:r>
              <a:rPr lang="hu-HU" dirty="0" smtClean="0"/>
              <a:t>Cserét és közszolgáltatásokat biztosító jogrend</a:t>
            </a:r>
          </a:p>
          <a:p>
            <a:pPr lvl="2"/>
            <a:r>
              <a:rPr lang="hu-HU" dirty="0" smtClean="0"/>
              <a:t>A piacra lépést lehetővé tétele</a:t>
            </a:r>
          </a:p>
          <a:p>
            <a:pPr lvl="2"/>
            <a:r>
              <a:rPr lang="hu-HU" dirty="0" smtClean="0"/>
              <a:t>Szabad karrier választás	</a:t>
            </a:r>
          </a:p>
          <a:p>
            <a:pPr lvl="2"/>
            <a:r>
              <a:rPr lang="hu-HU" dirty="0" smtClean="0"/>
              <a:t>Hosszabb távon ez képes gazdasági növekedésre („alkotó rombolás” (innováció) - J. </a:t>
            </a:r>
            <a:r>
              <a:rPr lang="hu-HU" dirty="0" err="1" smtClean="0"/>
              <a:t>Schumpeter</a:t>
            </a:r>
            <a:r>
              <a:rPr lang="hu-HU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23482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7680</Words>
  <Application>Microsoft Office PowerPoint</Application>
  <PresentationFormat>Diavetítés a képernyőre (4:3 oldalarány)</PresentationFormat>
  <Paragraphs>342</Paragraphs>
  <Slides>82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82</vt:i4>
      </vt:variant>
    </vt:vector>
  </HeadingPairs>
  <TitlesOfParts>
    <vt:vector size="83" baseType="lpstr">
      <vt:lpstr>Office-téma</vt:lpstr>
      <vt:lpstr>PowerPoint bemutató</vt:lpstr>
      <vt:lpstr>PowerPoint bemutató</vt:lpstr>
      <vt:lpstr>Gróf sárvár-felsővidéki Széchenyi István </vt:lpstr>
      <vt:lpstr>Széchényi kiemelkedő műve, a Hitel 1.</vt:lpstr>
      <vt:lpstr>Széchényi kiemelkedő műve, a Hitel 2.</vt:lpstr>
      <vt:lpstr>Kiinduló pont: közgazdasági elemzés 1.</vt:lpstr>
      <vt:lpstr>Kiinduló pont: közgazdasági elemzés 1.</vt:lpstr>
      <vt:lpstr>Kiinduló pont: közgazdasági elemzés 2.</vt:lpstr>
      <vt:lpstr>Kiinduló pont: közgazdasági elemzés 3.</vt:lpstr>
      <vt:lpstr>Kiinduló pont: közgazdasági elemzés 4.</vt:lpstr>
      <vt:lpstr>Miért gazdag valamely nemzet? 1.</vt:lpstr>
      <vt:lpstr>Miért gazdag valamely nemzet? 2.</vt:lpstr>
      <vt:lpstr>Miért gazdag valamely nemzet? 3.</vt:lpstr>
      <vt:lpstr>Miért gazdag valamely nemzet? 4.</vt:lpstr>
      <vt:lpstr>A magyar birtokos szegényebb, mint birtokához képest lennie kellene</vt:lpstr>
      <vt:lpstr>A mezőgazdaság modernizálása kulcskérdés</vt:lpstr>
      <vt:lpstr>Magyarországnak kereskedése nincs 1.</vt:lpstr>
      <vt:lpstr>PowerPoint bemutató</vt:lpstr>
      <vt:lpstr>Magyarországnak kereskedése nincs 2.</vt:lpstr>
      <vt:lpstr>Magyarországnak kereskedése nincs 3.</vt:lpstr>
      <vt:lpstr>Magyarországnak kereskedése nincs 4.</vt:lpstr>
      <vt:lpstr>Magyarországnak kereskedése nincs 5.</vt:lpstr>
      <vt:lpstr>Reform – hitel 1.</vt:lpstr>
      <vt:lpstr>Reform – hitel 2.</vt:lpstr>
      <vt:lpstr>A Hitel jelentősége</vt:lpstr>
      <vt:lpstr>Tulajdon = kötelesség 1. </vt:lpstr>
      <vt:lpstr>Tulajdon = kötelesség 2. </vt:lpstr>
      <vt:lpstr>Jólét, közteherviselés</vt:lpstr>
      <vt:lpstr>Belső fogyasztás - reform – közteherviselés</vt:lpstr>
      <vt:lpstr>Haszonelvűség, racionalitás 1.</vt:lpstr>
      <vt:lpstr>Haszonelvűség, racionalitás 2.</vt:lpstr>
      <vt:lpstr>Munka, jól elrendelt munka, önérdek</vt:lpstr>
      <vt:lpstr>Gazdagság és szabadság 1.</vt:lpstr>
      <vt:lpstr>Gazdagság és szabadság 2.</vt:lpstr>
      <vt:lpstr>Tudás – oktatás 1.</vt:lpstr>
      <vt:lpstr>Tudás – oktatás 2.</vt:lpstr>
      <vt:lpstr>Tudás és tudatlanság 1.</vt:lpstr>
      <vt:lpstr>Tudás és tudatlanság 2.</vt:lpstr>
      <vt:lpstr>Tudás és tudatlanság 3.</vt:lpstr>
      <vt:lpstr>Tudás és tudatlanság 4.</vt:lpstr>
      <vt:lpstr>Kiművelt emberfő</vt:lpstr>
      <vt:lpstr>Kölcsey Ferenc: Parainesis Kölcsey Kálmánhoz </vt:lpstr>
      <vt:lpstr>Módszer 1.</vt:lpstr>
      <vt:lpstr>Módszer 2.</vt:lpstr>
      <vt:lpstr>Ökonómia</vt:lpstr>
      <vt:lpstr>Önismeret</vt:lpstr>
      <vt:lpstr>Oppozíció, felvilágosító ellenzés 1.</vt:lpstr>
      <vt:lpstr>Oppozíció, felvilágosító ellenzés 2.</vt:lpstr>
      <vt:lpstr>Oppozíció, felvilágosító ellenzés 3.</vt:lpstr>
      <vt:lpstr>Oppozíció, felvilágosító ellenzés 4.</vt:lpstr>
      <vt:lpstr>Hitel és bizalom 1.</vt:lpstr>
      <vt:lpstr>Hitel és bizalom 2.</vt:lpstr>
      <vt:lpstr>Hitel és bizalom 3.</vt:lpstr>
      <vt:lpstr>Hitel és bizalom 4.</vt:lpstr>
      <vt:lpstr>Hitel és bizalom 5.</vt:lpstr>
      <vt:lpstr>Anglománia</vt:lpstr>
      <vt:lpstr>Magyar és a világ</vt:lpstr>
      <vt:lpstr>Külföld és haza</vt:lpstr>
      <vt:lpstr>Patriotizmus</vt:lpstr>
      <vt:lpstr>Patriotizmus: hazafiság és kritika</vt:lpstr>
      <vt:lpstr>Pragmatizmus, hazafiság, jövőorientáció</vt:lpstr>
      <vt:lpstr>A Hitel jelentőségének kulcsa 1. </vt:lpstr>
      <vt:lpstr>A Hitel jelentőségének kulcsa 2. </vt:lpstr>
      <vt:lpstr>Visszhang</vt:lpstr>
      <vt:lpstr>Haladás vagy maradás? 1.</vt:lpstr>
      <vt:lpstr>Cserneki és tarkeői gróf Dessewffy József  (Krivány, 1771. február 13. – Pest, 1843. május 2.)  országgyűlési követ, több megyék táblabírája</vt:lpstr>
      <vt:lpstr>Haladás vagy maradás? 2.</vt:lpstr>
      <vt:lpstr>Haladás vagy maradás? 3.</vt:lpstr>
      <vt:lpstr>Fokozatos társadalomátalakulási folyamat modellje körvonalazódik 1.</vt:lpstr>
      <vt:lpstr>Fokozatos társadalomátalakulási folyamat modellje körvonalazódik 2.</vt:lpstr>
      <vt:lpstr>Fokozatos társadalomátalakulási folyamat modellje körvonalazódik 3.</vt:lpstr>
      <vt:lpstr>Stádium 1.</vt:lpstr>
      <vt:lpstr>Stádium 2.</vt:lpstr>
      <vt:lpstr>Hitel, Világ és Stádium</vt:lpstr>
      <vt:lpstr>Hitel – hitelesség – bizalom 1.</vt:lpstr>
      <vt:lpstr>Hitel – hitelesség – bizalom 2.</vt:lpstr>
      <vt:lpstr>Hitel – hitelesség – bizalom 3.</vt:lpstr>
      <vt:lpstr>Hitel – hitelesség – bizalom 4.</vt:lpstr>
      <vt:lpstr>Hitel – hitelesség – bizalom 5.</vt:lpstr>
      <vt:lpstr>Széchényi Akadémiája</vt:lpstr>
      <vt:lpstr>Arany János -  SZÉCHENYI EMLÉKEZETE (részlet) </vt:lpstr>
      <vt:lpstr>PowerPoint bemutató</vt:lpstr>
    </vt:vector>
  </TitlesOfParts>
  <Company>KD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VasaryM</dc:creator>
  <cp:lastModifiedBy>VasaryM</cp:lastModifiedBy>
  <cp:revision>15</cp:revision>
  <dcterms:created xsi:type="dcterms:W3CDTF">2016-11-22T11:38:08Z</dcterms:created>
  <dcterms:modified xsi:type="dcterms:W3CDTF">2016-11-22T15:36:15Z</dcterms:modified>
</cp:coreProperties>
</file>