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3" r:id="rId5"/>
    <p:sldId id="265" r:id="rId6"/>
    <p:sldId id="264" r:id="rId7"/>
    <p:sldId id="267" r:id="rId8"/>
    <p:sldId id="266" r:id="rId9"/>
    <p:sldId id="268" r:id="rId10"/>
    <p:sldId id="269" r:id="rId11"/>
    <p:sldId id="258" r:id="rId12"/>
    <p:sldId id="270" r:id="rId13"/>
    <p:sldId id="271" r:id="rId14"/>
    <p:sldId id="272" r:id="rId15"/>
    <p:sldId id="273" r:id="rId16"/>
    <p:sldId id="26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005856"/>
    <a:srgbClr val="9EFF29"/>
    <a:srgbClr val="007033"/>
    <a:srgbClr val="5EEC3C"/>
    <a:srgbClr val="F1C88B"/>
    <a:srgbClr val="FE9202"/>
    <a:srgbClr val="FF2549"/>
    <a:srgbClr val="1D3A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876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28" y="3111910"/>
            <a:ext cx="8203575" cy="95001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4" y="4010311"/>
            <a:ext cx="8188953" cy="76352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68580"/>
            <a:ext cx="8246070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7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482" y="391788"/>
            <a:ext cx="628432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482" y="1155313"/>
            <a:ext cx="6284320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345390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7673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34913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7673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4913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dina.soreny@emmi.gov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90&amp;v=xlmDfU9SXY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l.uk/projects/living-knowledge-the-british-library-2015-202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ls.com/video/roanoke-libraries-welcome-their-robot-helper-pepp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28" y="3281517"/>
            <a:ext cx="8203575" cy="95001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Könyvtárak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tudás</a:t>
            </a:r>
            <a:r>
              <a:rPr lang="en-US" dirty="0"/>
              <a:t> </a:t>
            </a:r>
            <a:r>
              <a:rPr lang="en-US" dirty="0" err="1"/>
              <a:t>évszázadában</a:t>
            </a:r>
            <a:r>
              <a:rPr lang="en-US" dirty="0"/>
              <a:t> – Van-e </a:t>
            </a:r>
            <a:r>
              <a:rPr lang="en-US" dirty="0" err="1" smtClean="0"/>
              <a:t>határ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4" y="4179918"/>
            <a:ext cx="8188953" cy="76352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hu-HU" dirty="0" smtClean="0"/>
              <a:t>Emberi Erőforrások Minisztériuma					Sörény Edina</a:t>
            </a:r>
          </a:p>
          <a:p>
            <a:pPr algn="l"/>
            <a:r>
              <a:rPr lang="hu-HU" dirty="0" smtClean="0"/>
              <a:t>Kultúráért Felelős Államtitkárság					főosztályvezető</a:t>
            </a:r>
          </a:p>
          <a:p>
            <a:pPr algn="l"/>
            <a:r>
              <a:rPr lang="hu-HU" dirty="0" smtClean="0"/>
              <a:t>Könyvtári és Levéltári Főosztály		</a:t>
            </a:r>
            <a:r>
              <a:rPr lang="hu-HU" smtClean="0"/>
              <a:t>		Budapest</a:t>
            </a:r>
            <a:r>
              <a:rPr lang="hu-HU" dirty="0" smtClean="0"/>
              <a:t>, 2018. november 14.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8965" y="1197405"/>
            <a:ext cx="8444663" cy="3722938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Vonzó könyvtári terek kialakítása - „mint otthon”</a:t>
            </a:r>
          </a:p>
          <a:p>
            <a:r>
              <a:rPr lang="hu-HU" dirty="0"/>
              <a:t>Felkészült  könyvtáros szakember a könyvtárban </a:t>
            </a:r>
            <a:r>
              <a:rPr lang="hu-HU" dirty="0" smtClean="0"/>
              <a:t> - kontra </a:t>
            </a:r>
            <a:r>
              <a:rPr lang="hu-HU" dirty="0"/>
              <a:t>könyvtáros nélküli könyvtár</a:t>
            </a:r>
          </a:p>
          <a:p>
            <a:r>
              <a:rPr lang="hu-HU" dirty="0"/>
              <a:t>Könyvtárosok szaktudásának folyamatos megújítása  </a:t>
            </a:r>
            <a:r>
              <a:rPr lang="hu-HU" dirty="0" smtClean="0"/>
              <a:t> - fiatalok inspirációja</a:t>
            </a:r>
            <a:endParaRPr lang="hu-HU" dirty="0"/>
          </a:p>
          <a:p>
            <a:r>
              <a:rPr lang="hu-HU" dirty="0"/>
              <a:t>Könyvtári kommunikáció </a:t>
            </a:r>
            <a:r>
              <a:rPr lang="hu-HU" dirty="0" smtClean="0"/>
              <a:t>erősítése – eredmények széleskörű bemutatása</a:t>
            </a:r>
            <a:endParaRPr lang="hu-HU" dirty="0"/>
          </a:p>
          <a:p>
            <a:r>
              <a:rPr lang="hu-HU" dirty="0"/>
              <a:t>Könyvtári infrastruktúra fejlődési irányai – </a:t>
            </a:r>
            <a:r>
              <a:rPr lang="hu-HU" dirty="0" smtClean="0"/>
              <a:t> platform </a:t>
            </a:r>
            <a:r>
              <a:rPr lang="hu-HU" dirty="0"/>
              <a:t>vagy egyedi </a:t>
            </a:r>
            <a:r>
              <a:rPr lang="hu-HU" dirty="0" smtClean="0"/>
              <a:t>megoldások, újgenerációs IKR-ek,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/>
              <a:t>laborok kialakítása, digitalizáló eszközök az állomány feltárásban, a védelemben és a hozzáférésében</a:t>
            </a:r>
          </a:p>
          <a:p>
            <a:r>
              <a:rPr lang="hu-HU" dirty="0" err="1"/>
              <a:t>Felhőtechnológia</a:t>
            </a:r>
            <a:r>
              <a:rPr lang="hu-HU" dirty="0"/>
              <a:t> – fizikai tér és digitális tér </a:t>
            </a:r>
            <a:r>
              <a:rPr lang="hu-HU" dirty="0" smtClean="0"/>
              <a:t>viszonya</a:t>
            </a:r>
          </a:p>
          <a:p>
            <a:r>
              <a:rPr lang="hu-HU" dirty="0" smtClean="0"/>
              <a:t>BIG DATA – adatkezelés újirányai</a:t>
            </a:r>
            <a:endParaRPr lang="hu-HU" dirty="0"/>
          </a:p>
          <a:p>
            <a:r>
              <a:rPr lang="hu-HU" dirty="0"/>
              <a:t>Adatvédelem – feladatok és kihívások a GDPR viszonylatában</a:t>
            </a:r>
          </a:p>
          <a:p>
            <a:r>
              <a:rPr lang="hu-HU" dirty="0"/>
              <a:t>LTP – az archiválás lehetséges útjai (könyv, folyóirat, </a:t>
            </a:r>
            <a:r>
              <a:rPr lang="hu-HU" dirty="0" err="1"/>
              <a:t>webtartalom...stb</a:t>
            </a:r>
            <a:r>
              <a:rPr lang="hu-HU" dirty="0"/>
              <a:t>)………….</a:t>
            </a:r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0"/>
            <a:ext cx="17748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-1"/>
            <a:ext cx="1861458" cy="13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2" y="4124923"/>
            <a:ext cx="1668236" cy="93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24923"/>
            <a:ext cx="1676399" cy="101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4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feladatok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kihívások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2079" y="1343338"/>
            <a:ext cx="4040188" cy="479822"/>
          </a:xfrm>
        </p:spPr>
        <p:txBody>
          <a:bodyPr/>
          <a:lstStyle/>
          <a:p>
            <a:r>
              <a:rPr lang="hu-HU" dirty="0" smtClean="0"/>
              <a:t>Stratégiai célok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6507" y="1881050"/>
            <a:ext cx="4040188" cy="2276294"/>
          </a:xfrm>
        </p:spPr>
        <p:txBody>
          <a:bodyPr>
            <a:normAutofit/>
          </a:bodyPr>
          <a:lstStyle/>
          <a:p>
            <a:r>
              <a:rPr lang="hu-HU" dirty="0" smtClean="0"/>
              <a:t>Könyvtárak a társadalomban</a:t>
            </a:r>
          </a:p>
          <a:p>
            <a:r>
              <a:rPr lang="hu-HU" dirty="0" smtClean="0"/>
              <a:t>Információ és tudás</a:t>
            </a:r>
          </a:p>
          <a:p>
            <a:r>
              <a:rPr lang="hu-HU" dirty="0" smtClean="0"/>
              <a:t>Kulturális örökség</a:t>
            </a:r>
          </a:p>
          <a:p>
            <a:r>
              <a:rPr lang="hu-HU" dirty="0" smtClean="0"/>
              <a:t>Erőforrás fejlesztés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Erőforrás fejlesztés</a:t>
            </a:r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Infrastruktúra</a:t>
            </a:r>
          </a:p>
          <a:p>
            <a:r>
              <a:rPr lang="hu-HU" dirty="0" smtClean="0"/>
              <a:t>Szakmai tudás fejlesztése</a:t>
            </a:r>
          </a:p>
          <a:p>
            <a:r>
              <a:rPr lang="hu-HU" dirty="0" smtClean="0"/>
              <a:t>Anyagi és szakmai elismerés</a:t>
            </a:r>
          </a:p>
          <a:p>
            <a:r>
              <a:rPr lang="hu-HU" dirty="0" smtClean="0"/>
              <a:t>Pályaorientáció – utánpótlás nevelés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5365" y="1256254"/>
            <a:ext cx="4040188" cy="479822"/>
          </a:xfrm>
        </p:spPr>
        <p:txBody>
          <a:bodyPr/>
          <a:lstStyle/>
          <a:p>
            <a:r>
              <a:rPr lang="hu-HU" dirty="0"/>
              <a:t>Könyvtárak a </a:t>
            </a:r>
            <a:r>
              <a:rPr lang="hu-HU" dirty="0" smtClean="0"/>
              <a:t>társadalomban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135" y="1728651"/>
            <a:ext cx="4285493" cy="287600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könyvtárak digitális szolgáltatásainak kommunikációja</a:t>
            </a:r>
          </a:p>
          <a:p>
            <a:r>
              <a:rPr lang="hu-HU" dirty="0" smtClean="0"/>
              <a:t>Személyes használat minden korosztálynak és társadalmi csoportoknak</a:t>
            </a:r>
          </a:p>
          <a:p>
            <a:r>
              <a:rPr lang="hu-HU" dirty="0" smtClean="0"/>
              <a:t>A többszintű tanulás lehetőségének kommunikációja</a:t>
            </a:r>
          </a:p>
          <a:p>
            <a:r>
              <a:rPr lang="hu-HU" dirty="0" smtClean="0"/>
              <a:t>Könyvtári szolgáltatások minőségének fejlesztése</a:t>
            </a:r>
          </a:p>
          <a:p>
            <a:r>
              <a:rPr lang="hu-HU" dirty="0" smtClean="0"/>
              <a:t>Könyvtári programok körének szélesítése</a:t>
            </a:r>
          </a:p>
          <a:p>
            <a:r>
              <a:rPr lang="hu-HU" dirty="0" smtClean="0"/>
              <a:t>Közösségek alakítás a könyvtárak segítségével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Információ és </a:t>
            </a:r>
            <a:r>
              <a:rPr lang="hu-HU" dirty="0" smtClean="0"/>
              <a:t>tudás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Könyvtárakban őrzött tudás digitális hozzáférése</a:t>
            </a:r>
          </a:p>
          <a:p>
            <a:pPr lvl="1"/>
            <a:r>
              <a:rPr lang="hu-HU" dirty="0" smtClean="0"/>
              <a:t>OKDS elfogadása</a:t>
            </a:r>
          </a:p>
          <a:p>
            <a:pPr lvl="1"/>
            <a:r>
              <a:rPr lang="hu-HU" dirty="0" smtClean="0"/>
              <a:t>Intézményi digitalizálási tervek</a:t>
            </a:r>
          </a:p>
          <a:p>
            <a:pPr lvl="1"/>
            <a:r>
              <a:rPr lang="hu-HU" dirty="0" smtClean="0"/>
              <a:t>Tömeges digitalizáció</a:t>
            </a:r>
          </a:p>
          <a:p>
            <a:pPr lvl="1"/>
            <a:r>
              <a:rPr lang="hu-HU" dirty="0" smtClean="0"/>
              <a:t>Tartalmak feldolgozása és hozzáférésének biztosítása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4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Kulturális </a:t>
            </a:r>
            <a:r>
              <a:rPr lang="hu-HU" dirty="0"/>
              <a:t>örökség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az </a:t>
            </a:r>
            <a:r>
              <a:rPr lang="hu-HU" dirty="0"/>
              <a:t>elektronikus </a:t>
            </a:r>
            <a:r>
              <a:rPr lang="hu-HU" dirty="0" smtClean="0"/>
              <a:t>kötelespéldány szolgáltatás </a:t>
            </a:r>
            <a:r>
              <a:rPr lang="hu-HU" dirty="0"/>
              <a:t>bevezetése</a:t>
            </a:r>
          </a:p>
          <a:p>
            <a:r>
              <a:rPr lang="hu-HU" dirty="0" smtClean="0"/>
              <a:t>a </a:t>
            </a:r>
            <a:r>
              <a:rPr lang="hu-HU" dirty="0" err="1"/>
              <a:t>hungarikumnak</a:t>
            </a:r>
            <a:r>
              <a:rPr lang="hu-HU" dirty="0"/>
              <a:t> minősülő webtartalmak archiválásának megkezdése</a:t>
            </a:r>
          </a:p>
          <a:p>
            <a:r>
              <a:rPr lang="hu-HU" dirty="0" smtClean="0"/>
              <a:t>digitális </a:t>
            </a:r>
            <a:r>
              <a:rPr lang="hu-HU" dirty="0"/>
              <a:t>könyvtárak, archívumok használatának biztosítása korszerű </a:t>
            </a:r>
            <a:r>
              <a:rPr lang="hu-HU" dirty="0" smtClean="0"/>
              <a:t>szolgáltatásokkal…</a:t>
            </a:r>
            <a:endParaRPr lang="hu-HU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67943" y="1408654"/>
            <a:ext cx="4041775" cy="479822"/>
          </a:xfrm>
        </p:spPr>
        <p:txBody>
          <a:bodyPr/>
          <a:lstStyle/>
          <a:p>
            <a:r>
              <a:rPr lang="hu-HU" dirty="0" smtClean="0"/>
              <a:t>Erőforrás fejlesztés 1.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572000" y="1992087"/>
            <a:ext cx="4299857" cy="2775856"/>
          </a:xfrm>
        </p:spPr>
        <p:txBody>
          <a:bodyPr>
            <a:normAutofit fontScale="70000" lnSpcReduction="20000"/>
          </a:bodyPr>
          <a:lstStyle/>
          <a:p>
            <a:r>
              <a:rPr lang="hu-HU" sz="2900" dirty="0" smtClean="0"/>
              <a:t>nyilvános </a:t>
            </a:r>
            <a:r>
              <a:rPr lang="hu-HU" sz="2900" dirty="0"/>
              <a:t>könyvtárak felújítása</a:t>
            </a:r>
          </a:p>
          <a:p>
            <a:pPr marL="0" indent="0">
              <a:buNone/>
            </a:pPr>
            <a:r>
              <a:rPr lang="hu-HU" sz="2900" dirty="0" smtClean="0"/>
              <a:t>könyvtári </a:t>
            </a:r>
            <a:r>
              <a:rPr lang="hu-HU" sz="2900" dirty="0"/>
              <a:t>információs és közösségi helyek felújítása</a:t>
            </a:r>
          </a:p>
          <a:p>
            <a:r>
              <a:rPr lang="hu-HU" sz="2900" dirty="0" smtClean="0"/>
              <a:t>informatikai </a:t>
            </a:r>
            <a:r>
              <a:rPr lang="hu-HU" sz="2900" dirty="0"/>
              <a:t>fejlesztés és szélessávú internet</a:t>
            </a:r>
          </a:p>
          <a:p>
            <a:r>
              <a:rPr lang="hu-HU" sz="2900" dirty="0" smtClean="0"/>
              <a:t>energiahatékonyságot </a:t>
            </a:r>
            <a:r>
              <a:rPr lang="hu-HU" sz="2900" dirty="0"/>
              <a:t>szolgáló fejlesztések</a:t>
            </a:r>
          </a:p>
          <a:p>
            <a:r>
              <a:rPr lang="hu-HU" sz="2900" dirty="0" smtClean="0"/>
              <a:t>fogyatékossággal </a:t>
            </a:r>
            <a:r>
              <a:rPr lang="hu-HU" sz="2900" dirty="0"/>
              <a:t>élők számára a szolgáltatások igénybevételét elősegítő fejlesztések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78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Erőforrás fejlesztés 2.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 </a:t>
            </a:r>
            <a:r>
              <a:rPr lang="hu-HU" dirty="0"/>
              <a:t>digitális kompetenciák fejlesztése,</a:t>
            </a:r>
          </a:p>
          <a:p>
            <a:r>
              <a:rPr lang="hu-HU" dirty="0" smtClean="0"/>
              <a:t>az </a:t>
            </a:r>
            <a:r>
              <a:rPr lang="hu-HU" dirty="0"/>
              <a:t>információs műveltség továbbadható ismereteinek fejlesztése,</a:t>
            </a:r>
          </a:p>
          <a:p>
            <a:r>
              <a:rPr lang="hu-HU" dirty="0" smtClean="0"/>
              <a:t>a </a:t>
            </a:r>
            <a:r>
              <a:rPr lang="hu-HU" dirty="0"/>
              <a:t>profi </a:t>
            </a:r>
            <a:r>
              <a:rPr lang="hu-HU" dirty="0" smtClean="0"/>
              <a:t>programszervezés ismereteinek </a:t>
            </a:r>
            <a:r>
              <a:rPr lang="hu-HU" dirty="0"/>
              <a:t>fejlesztése,</a:t>
            </a:r>
          </a:p>
          <a:p>
            <a:r>
              <a:rPr lang="hu-HU" dirty="0" smtClean="0"/>
              <a:t>a </a:t>
            </a:r>
            <a:r>
              <a:rPr lang="hu-HU" dirty="0"/>
              <a:t>különböző rétegek számára célzott szolgáltatások közvetítő ismereteinek fejlesztése,</a:t>
            </a:r>
          </a:p>
          <a:p>
            <a:r>
              <a:rPr lang="hu-HU" dirty="0" smtClean="0"/>
              <a:t>egyéni </a:t>
            </a:r>
            <a:r>
              <a:rPr lang="hu-HU" dirty="0"/>
              <a:t>foglalkozáshoz szükséges ismeretek fejlesztése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Erőforrás fejlesztés </a:t>
            </a:r>
            <a:r>
              <a:rPr lang="hu-HU" dirty="0" smtClean="0"/>
              <a:t>3.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bérrendezés</a:t>
            </a:r>
            <a:endParaRPr lang="hu-HU" dirty="0"/>
          </a:p>
          <a:p>
            <a:r>
              <a:rPr lang="hu-HU" dirty="0"/>
              <a:t>e</a:t>
            </a:r>
            <a:r>
              <a:rPr lang="hu-HU" dirty="0" smtClean="0"/>
              <a:t>lismerések bővítése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könyvtári szakma </a:t>
            </a:r>
            <a:r>
              <a:rPr lang="hu-HU" dirty="0" smtClean="0"/>
              <a:t>előnyeiről kommunikációs fórumok </a:t>
            </a:r>
          </a:p>
          <a:p>
            <a:r>
              <a:rPr lang="hu-HU" dirty="0"/>
              <a:t>ö</a:t>
            </a:r>
            <a:r>
              <a:rPr lang="hu-HU" dirty="0" smtClean="0"/>
              <a:t>sztöndíj rendszer </a:t>
            </a:r>
            <a:endParaRPr lang="hu-HU" dirty="0"/>
          </a:p>
          <a:p>
            <a:r>
              <a:rPr lang="hu-HU" dirty="0" smtClean="0"/>
              <a:t>az </a:t>
            </a:r>
            <a:r>
              <a:rPr lang="hu-HU" dirty="0"/>
              <a:t>informatikus-könyvtár szakmaválasztás elősegítése,</a:t>
            </a:r>
          </a:p>
          <a:p>
            <a:r>
              <a:rPr lang="hu-HU" dirty="0" smtClean="0"/>
              <a:t>az </a:t>
            </a:r>
            <a:r>
              <a:rPr lang="hu-HU" dirty="0"/>
              <a:t>informatikus könyvtáros képzés fejlesztése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10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lépések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2402482" y="968829"/>
            <a:ext cx="6284320" cy="4060371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1. szakterület stratégiájának előkészítése, a könyvtártípusok </a:t>
            </a:r>
            <a:r>
              <a:rPr lang="hu-HU" dirty="0" smtClean="0"/>
              <a:t>stratégiájának elkészítése</a:t>
            </a:r>
          </a:p>
          <a:p>
            <a:pPr lvl="1"/>
            <a:r>
              <a:rPr lang="hu-HU" dirty="0" smtClean="0"/>
              <a:t>Felsőoktatási, szakkönyvtári, közkönyvtári…</a:t>
            </a:r>
          </a:p>
          <a:p>
            <a:r>
              <a:rPr lang="hu-HU" dirty="0" smtClean="0"/>
              <a:t>2. Könyvtári Szakértői Bizottság összehívása</a:t>
            </a:r>
            <a:endParaRPr lang="hu-HU" dirty="0"/>
          </a:p>
          <a:p>
            <a:r>
              <a:rPr lang="hu-HU" dirty="0" smtClean="0"/>
              <a:t>3. </a:t>
            </a:r>
            <a:r>
              <a:rPr lang="hu-HU" dirty="0"/>
              <a:t>országos könyvtári digitalizáció </a:t>
            </a:r>
            <a:r>
              <a:rPr lang="hu-HU" dirty="0" smtClean="0"/>
              <a:t>– KDS, Fehér Könyv</a:t>
            </a:r>
            <a:endParaRPr lang="hu-HU" dirty="0"/>
          </a:p>
          <a:p>
            <a:r>
              <a:rPr lang="hu-HU" dirty="0" smtClean="0"/>
              <a:t>4. </a:t>
            </a:r>
            <a:r>
              <a:rPr lang="hu-HU" dirty="0"/>
              <a:t>könyvtárosok előmeneteli rendszere – új modell a könyvtáros szakemberekért</a:t>
            </a:r>
          </a:p>
          <a:p>
            <a:r>
              <a:rPr lang="hu-HU" dirty="0" smtClean="0"/>
              <a:t>5. </a:t>
            </a:r>
            <a:r>
              <a:rPr lang="hu-HU" dirty="0"/>
              <a:t>könyvtári rendszer fejlesztési céljainak tervezése 2021-től</a:t>
            </a:r>
          </a:p>
          <a:p>
            <a:r>
              <a:rPr lang="hu-HU" dirty="0" smtClean="0"/>
              <a:t>6. </a:t>
            </a:r>
            <a:r>
              <a:rPr lang="hu-HU" dirty="0"/>
              <a:t>könyvtárosok továbbképzésének megújítása</a:t>
            </a:r>
          </a:p>
          <a:p>
            <a:r>
              <a:rPr lang="hu-HU" dirty="0" smtClean="0"/>
              <a:t>7. </a:t>
            </a:r>
            <a:r>
              <a:rPr lang="hu-HU" dirty="0"/>
              <a:t>könyvtári minőségirányítás – az első év tapasztalatai és a </a:t>
            </a:r>
            <a:r>
              <a:rPr lang="hu-HU" dirty="0" smtClean="0"/>
              <a:t>folytatás </a:t>
            </a:r>
          </a:p>
          <a:p>
            <a:r>
              <a:rPr lang="hu-HU" dirty="0" smtClean="0"/>
              <a:t>8. finanszírozási térkép elkészítése – támogatások bővítési lehetőségei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14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VAN-E HATÁR?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461104" y="4010311"/>
            <a:ext cx="8188953" cy="94268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hu-HU" sz="3900" dirty="0" smtClean="0"/>
              <a:t>Köszönöm a megtisztelő figyelmet!</a:t>
            </a:r>
          </a:p>
          <a:p>
            <a:r>
              <a:rPr lang="hu-HU" sz="2100" dirty="0" err="1">
                <a:solidFill>
                  <a:schemeClr val="bg1"/>
                </a:solidFill>
                <a:hlinkClick r:id="rId3"/>
              </a:rPr>
              <a:t>e</a:t>
            </a:r>
            <a:r>
              <a:rPr lang="hu-HU" sz="2100" dirty="0" err="1" smtClean="0">
                <a:solidFill>
                  <a:schemeClr val="bg1"/>
                </a:solidFill>
                <a:hlinkClick r:id="rId3"/>
              </a:rPr>
              <a:t>dina.soreny</a:t>
            </a:r>
            <a:r>
              <a:rPr lang="hu-HU" sz="2100" dirty="0" smtClean="0">
                <a:solidFill>
                  <a:schemeClr val="bg1"/>
                </a:solidFill>
                <a:hlinkClick r:id="rId3"/>
              </a:rPr>
              <a:t>@</a:t>
            </a:r>
            <a:r>
              <a:rPr lang="hu-HU" sz="2100" dirty="0" err="1" smtClean="0">
                <a:solidFill>
                  <a:schemeClr val="bg1"/>
                </a:solidFill>
                <a:hlinkClick r:id="rId3"/>
              </a:rPr>
              <a:t>emmi.gov.hu</a:t>
            </a:r>
            <a:r>
              <a:rPr lang="hu-HU" sz="2100" dirty="0" smtClean="0">
                <a:solidFill>
                  <a:schemeClr val="bg1"/>
                </a:solidFill>
              </a:rPr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Tartalom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tudás évszázada - A könyvtár mint </a:t>
            </a:r>
            <a:r>
              <a:rPr lang="hu-HU" dirty="0" err="1" smtClean="0"/>
              <a:t>brand</a:t>
            </a:r>
            <a:endParaRPr lang="en-US" dirty="0"/>
          </a:p>
          <a:p>
            <a:r>
              <a:rPr lang="hu-HU" dirty="0" smtClean="0"/>
              <a:t>Folyamatos</a:t>
            </a:r>
            <a:r>
              <a:rPr lang="hu-HU" dirty="0" smtClean="0"/>
              <a:t>an változó környezet – változó könyvtár</a:t>
            </a:r>
          </a:p>
          <a:p>
            <a:r>
              <a:rPr lang="hu-HU" dirty="0" smtClean="0"/>
              <a:t>Új feladatok és kihívások</a:t>
            </a:r>
            <a:endParaRPr lang="en-US" dirty="0"/>
          </a:p>
          <a:p>
            <a:r>
              <a:rPr lang="hu-HU" dirty="0" smtClean="0"/>
              <a:t>Van-e határ?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tudás évszázada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21. század a tudás és a kreativitás évszázada</a:t>
            </a:r>
          </a:p>
          <a:p>
            <a:r>
              <a:rPr lang="en-US" dirty="0"/>
              <a:t>A </a:t>
            </a:r>
            <a:r>
              <a:rPr lang="en-US" dirty="0" err="1"/>
              <a:t>könyvtár</a:t>
            </a:r>
            <a:r>
              <a:rPr lang="en-US" dirty="0"/>
              <a:t> mint </a:t>
            </a:r>
            <a:r>
              <a:rPr lang="en-US" dirty="0" smtClean="0"/>
              <a:t>brand</a:t>
            </a:r>
            <a:r>
              <a:rPr lang="hu-HU" dirty="0" smtClean="0"/>
              <a:t> a tudás társadalmában</a:t>
            </a:r>
            <a:endParaRPr lang="en-US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10 ezer könyvtár – 2 milliárd dokumentum</a:t>
            </a:r>
            <a:endParaRPr lang="en-US" dirty="0"/>
          </a:p>
        </p:txBody>
      </p:sp>
      <p:pic>
        <p:nvPicPr>
          <p:cNvPr id="1029" name="Picture 5" descr="KÃ©ptalÃ¡lat a kÃ¶vetkezÅre: âworld cat logÃ³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04" y="3318779"/>
            <a:ext cx="2903311" cy="8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400" dirty="0" smtClean="0"/>
              <a:t>Forrás: Horváth Ádám </a:t>
            </a:r>
            <a:endParaRPr lang="hu-H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12" y="928801"/>
            <a:ext cx="6590616" cy="37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600" dirty="0"/>
              <a:t>Forrás: Horváth Ádám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FELNÅTTEK ÃS SZÃMÃTÃGÃPEK OLVASÃSI ÃS&#10;SZÃVEGÃRTÃSI KÃSZÃG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39" y="1143001"/>
            <a:ext cx="6338116" cy="35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/>
          <p:cNvSpPr/>
          <p:nvPr/>
        </p:nvSpPr>
        <p:spPr>
          <a:xfrm>
            <a:off x="6047012" y="2133600"/>
            <a:ext cx="1121229" cy="2133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1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2225" y="4277988"/>
            <a:ext cx="6284320" cy="725349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/>
              <a:t>IT megoldást használó munkakörök dinamikus bővülése</a:t>
            </a:r>
            <a:endParaRPr lang="hu-H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8" y="119743"/>
            <a:ext cx="4876494" cy="392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2017. évi hazai felmérés</a:t>
            </a:r>
            <a:endParaRPr lang="hu-H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02" y="1014185"/>
            <a:ext cx="6244139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Folyamatosan változó környezet – változó könyvtár      </a:t>
            </a:r>
            <a:r>
              <a:rPr lang="hu-HU" sz="1200" dirty="0" smtClean="0"/>
              <a:t>                                 					https</a:t>
            </a:r>
            <a:r>
              <a:rPr lang="hu-HU" sz="1200" dirty="0"/>
              <a:t>://ebookfriendly.com/library-future-technologies/</a:t>
            </a:r>
            <a:br>
              <a:rPr lang="hu-HU" sz="1200" dirty="0"/>
            </a:br>
            <a:endParaRPr lang="hu-H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84" y="1230427"/>
            <a:ext cx="3156175" cy="31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19" y="1310399"/>
            <a:ext cx="3734481" cy="372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458003" y="4484358"/>
            <a:ext cx="16661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>
                <a:hlinkClick r:id="rId5"/>
              </a:rPr>
              <a:t>https://</a:t>
            </a:r>
            <a:r>
              <a:rPr lang="hu-HU" sz="1100" dirty="0" smtClean="0">
                <a:hlinkClick r:id="rId5"/>
              </a:rPr>
              <a:t>www.bl.uk/projects/living-knowledge-the-british-library-2015-2023</a:t>
            </a:r>
            <a:r>
              <a:rPr lang="hu-HU" sz="1100" dirty="0" smtClean="0"/>
              <a:t> </a:t>
            </a:r>
            <a:endParaRPr lang="hu-HU" sz="1100" dirty="0"/>
          </a:p>
        </p:txBody>
      </p:sp>
      <p:sp>
        <p:nvSpPr>
          <p:cNvPr id="6" name="Téglalap 5"/>
          <p:cNvSpPr/>
          <p:nvPr/>
        </p:nvSpPr>
        <p:spPr>
          <a:xfrm>
            <a:off x="0" y="2776198"/>
            <a:ext cx="1687286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We make our</a:t>
            </a:r>
          </a:p>
          <a:p>
            <a:r>
              <a:rPr lang="en-US" dirty="0"/>
              <a:t>intellectual</a:t>
            </a:r>
          </a:p>
          <a:p>
            <a:r>
              <a:rPr lang="en-US" dirty="0"/>
              <a:t>heritage</a:t>
            </a:r>
          </a:p>
          <a:p>
            <a:r>
              <a:rPr lang="en-US" dirty="0"/>
              <a:t>accessible</a:t>
            </a:r>
          </a:p>
          <a:p>
            <a:r>
              <a:rPr lang="en-US" dirty="0"/>
              <a:t>to everyone,</a:t>
            </a:r>
          </a:p>
          <a:p>
            <a:r>
              <a:rPr lang="en-US" dirty="0"/>
              <a:t>for research,</a:t>
            </a:r>
          </a:p>
          <a:p>
            <a:r>
              <a:rPr lang="en-US" dirty="0"/>
              <a:t>inspiration and</a:t>
            </a:r>
          </a:p>
          <a:p>
            <a:r>
              <a:rPr lang="en-US" dirty="0"/>
              <a:t>enjoyment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Kihívások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48965" y="936147"/>
            <a:ext cx="8695035" cy="3664917"/>
          </a:xfrm>
        </p:spPr>
        <p:txBody>
          <a:bodyPr>
            <a:noAutofit/>
          </a:bodyPr>
          <a:lstStyle/>
          <a:p>
            <a:endParaRPr lang="hu-HU" sz="2000" dirty="0" smtClean="0"/>
          </a:p>
          <a:p>
            <a:r>
              <a:rPr lang="hu-HU" sz="1800" dirty="0" smtClean="0"/>
              <a:t>Könyvtárhasználók igényeinek felismerése</a:t>
            </a:r>
          </a:p>
          <a:p>
            <a:r>
              <a:rPr lang="hu-HU" sz="1800" dirty="0"/>
              <a:t>Olvasási és információkeresési szokások </a:t>
            </a:r>
            <a:r>
              <a:rPr lang="hu-HU" sz="1800" dirty="0" smtClean="0"/>
              <a:t>változására adott könyvtári  válaszok </a:t>
            </a:r>
            <a:r>
              <a:rPr lang="hu-HU" sz="1800" dirty="0"/>
              <a:t>– </a:t>
            </a:r>
            <a:r>
              <a:rPr lang="hu-HU" sz="1800" dirty="0" smtClean="0"/>
              <a:t> minden generáció számra, … X</a:t>
            </a:r>
            <a:r>
              <a:rPr lang="hu-HU" sz="1800" dirty="0"/>
              <a:t>, Y, Z</a:t>
            </a:r>
            <a:r>
              <a:rPr lang="hu-HU" sz="1800" dirty="0" smtClean="0"/>
              <a:t>…. – tréningek, informális képzések</a:t>
            </a:r>
            <a:endParaRPr lang="hu-HU" sz="1800" dirty="0"/>
          </a:p>
          <a:p>
            <a:r>
              <a:rPr lang="hu-HU" sz="1800" dirty="0" smtClean="0"/>
              <a:t>Fenntartói és finanszírozási kérdések, jogszabályok </a:t>
            </a:r>
          </a:p>
          <a:p>
            <a:r>
              <a:rPr lang="hu-HU" sz="1800" dirty="0" smtClean="0"/>
              <a:t>Könyvtári </a:t>
            </a:r>
            <a:r>
              <a:rPr lang="hu-HU" sz="1800" dirty="0"/>
              <a:t>szolgáltatások </a:t>
            </a:r>
            <a:r>
              <a:rPr lang="hu-HU" sz="1800" dirty="0" smtClean="0"/>
              <a:t>IT </a:t>
            </a:r>
            <a:r>
              <a:rPr lang="hu-HU" sz="1800" dirty="0"/>
              <a:t>fejlesztése és megújulása – gyorsan, minőséget, saját eszközhasználat bevonásával, egyéni igények </a:t>
            </a:r>
            <a:r>
              <a:rPr lang="hu-HU" sz="1800" dirty="0" smtClean="0"/>
              <a:t>mentén</a:t>
            </a:r>
          </a:p>
          <a:p>
            <a:r>
              <a:rPr lang="hu-HU" sz="1800" dirty="0"/>
              <a:t>T</a:t>
            </a:r>
            <a:r>
              <a:rPr lang="hu-HU" sz="1800" dirty="0" smtClean="0"/>
              <a:t>ömeges digitalizáció, robotika</a:t>
            </a:r>
          </a:p>
          <a:p>
            <a:r>
              <a:rPr lang="hu-HU" sz="1800" dirty="0" smtClean="0"/>
              <a:t>Hiteles információs források elérése </a:t>
            </a:r>
          </a:p>
          <a:p>
            <a:r>
              <a:rPr lang="hu-HU" sz="1800" dirty="0" smtClean="0"/>
              <a:t>Tudástámogatás - Tudományos kommunikáció változása – OPEN SCIENCE</a:t>
            </a:r>
          </a:p>
          <a:p>
            <a:r>
              <a:rPr lang="hu-HU" sz="1800" dirty="0" smtClean="0"/>
              <a:t>Oktatási folyamatos átalakulása – csoportmunka, projektfeladatok, digitális tankönyvek</a:t>
            </a:r>
            <a:endParaRPr lang="hu-HU" sz="1800" dirty="0"/>
          </a:p>
          <a:p>
            <a:r>
              <a:rPr lang="hu-HU" sz="1800" dirty="0"/>
              <a:t>Gyűjtemény </a:t>
            </a:r>
            <a:r>
              <a:rPr lang="hu-HU" sz="1800" dirty="0" smtClean="0"/>
              <a:t>fejlesztés – </a:t>
            </a:r>
            <a:r>
              <a:rPr lang="hu-HU" sz="1800" dirty="0"/>
              <a:t>hagyományos és </a:t>
            </a:r>
            <a:r>
              <a:rPr lang="hu-HU" sz="1800" dirty="0" smtClean="0"/>
              <a:t>elektronikus – mérték-arány</a:t>
            </a:r>
            <a:endParaRPr lang="hu-HU" sz="1800" dirty="0"/>
          </a:p>
          <a:p>
            <a:endParaRPr lang="hu-H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08" y="3069771"/>
            <a:ext cx="1432077" cy="80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8" y="2917371"/>
            <a:ext cx="1819124" cy="10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Diavetítés a képernyőre (16:9 oldalarány)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 Theme</vt:lpstr>
      <vt:lpstr>Könyvtárak a tudás évszázadában – Van-e határ?</vt:lpstr>
      <vt:lpstr>Tartalom</vt:lpstr>
      <vt:lpstr>A tudás évszázada </vt:lpstr>
      <vt:lpstr>Forrás: Horváth Ádám </vt:lpstr>
      <vt:lpstr>Forrás: Horváth Ádám </vt:lpstr>
      <vt:lpstr>IT megoldást használó munkakörök dinamikus bővülése</vt:lpstr>
      <vt:lpstr>2017. évi hazai felmérés</vt:lpstr>
      <vt:lpstr>Folyamatosan változó környezet – változó könyvtár                                            https://ebookfriendly.com/library-future-technologies/ </vt:lpstr>
      <vt:lpstr>Kihívások </vt:lpstr>
      <vt:lpstr>PowerPoint bemutató</vt:lpstr>
      <vt:lpstr>Új feladatok és kihívások</vt:lpstr>
      <vt:lpstr>PowerPoint bemutató</vt:lpstr>
      <vt:lpstr>PowerPoint bemutató</vt:lpstr>
      <vt:lpstr>PowerPoint bemutató</vt:lpstr>
      <vt:lpstr>Első lépések</vt:lpstr>
      <vt:lpstr>VAN-E HATÁR?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2018-11-14T08:09:54Z</dcterms:modified>
</cp:coreProperties>
</file>