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8" r:id="rId3"/>
    <p:sldId id="341" r:id="rId4"/>
    <p:sldId id="342" r:id="rId5"/>
    <p:sldId id="346" r:id="rId6"/>
    <p:sldId id="367" r:id="rId7"/>
    <p:sldId id="368" r:id="rId8"/>
    <p:sldId id="369" r:id="rId9"/>
    <p:sldId id="343" r:id="rId10"/>
    <p:sldId id="355" r:id="rId11"/>
    <p:sldId id="363" r:id="rId12"/>
    <p:sldId id="328" r:id="rId13"/>
    <p:sldId id="331" r:id="rId14"/>
    <p:sldId id="385" r:id="rId15"/>
    <p:sldId id="387" r:id="rId16"/>
    <p:sldId id="333" r:id="rId17"/>
    <p:sldId id="311" r:id="rId18"/>
    <p:sldId id="370" r:id="rId19"/>
    <p:sldId id="371" r:id="rId20"/>
    <p:sldId id="364" r:id="rId21"/>
    <p:sldId id="365" r:id="rId22"/>
    <p:sldId id="379" r:id="rId23"/>
    <p:sldId id="372" r:id="rId24"/>
    <p:sldId id="373" r:id="rId25"/>
    <p:sldId id="374" r:id="rId26"/>
    <p:sldId id="375" r:id="rId27"/>
    <p:sldId id="378" r:id="rId28"/>
    <p:sldId id="360" r:id="rId29"/>
    <p:sldId id="356" r:id="rId30"/>
    <p:sldId id="361" r:id="rId31"/>
    <p:sldId id="359" r:id="rId32"/>
    <p:sldId id="278" r:id="rId33"/>
    <p:sldId id="357" r:id="rId34"/>
    <p:sldId id="344" r:id="rId35"/>
    <p:sldId id="345" r:id="rId36"/>
    <p:sldId id="298" r:id="rId37"/>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8" d="100"/>
          <a:sy n="78" d="100"/>
        </p:scale>
        <p:origin x="-226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4680E8-8AC2-41F8-A584-B39115FA98C4}" type="datetimeFigureOut">
              <a:rPr lang="hu-HU" smtClean="0"/>
              <a:t>2016.02.11.</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5BD4EF-7583-4AD5-A953-C563D57D5204}" type="slidenum">
              <a:rPr lang="hu-HU" smtClean="0"/>
              <a:t>‹#›</a:t>
            </a:fld>
            <a:endParaRPr lang="hu-HU"/>
          </a:p>
        </p:txBody>
      </p:sp>
    </p:spTree>
    <p:extLst>
      <p:ext uri="{BB962C8B-B14F-4D97-AF65-F5344CB8AC3E}">
        <p14:creationId xmlns:p14="http://schemas.microsoft.com/office/powerpoint/2010/main" val="316557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23B1B-39A3-43CF-B358-DC7066AEAB52}" type="slidenum">
              <a:rPr lang="en-GB" altLang="hu-HU"/>
              <a:pPr/>
              <a:t>3</a:t>
            </a:fld>
            <a:endParaRPr lang="en-GB" altLang="hu-HU"/>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hu-HU" altLang="hu-HU"/>
          </a:p>
        </p:txBody>
      </p:sp>
    </p:spTree>
    <p:extLst>
      <p:ext uri="{BB962C8B-B14F-4D97-AF65-F5344CB8AC3E}">
        <p14:creationId xmlns:p14="http://schemas.microsoft.com/office/powerpoint/2010/main" val="1080170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A952D2-7256-445C-B4CD-DDBD5C558F17}" type="slidenum">
              <a:rPr lang="en-GB" altLang="hu-HU"/>
              <a:pPr/>
              <a:t>18</a:t>
            </a:fld>
            <a:endParaRPr lang="en-GB" altLang="hu-HU"/>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hu-HU" alt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632E9-0A72-4432-8557-C721650F36A2}" type="slidenum">
              <a:rPr lang="en-GB" altLang="hu-HU"/>
              <a:pPr/>
              <a:t>19</a:t>
            </a:fld>
            <a:endParaRPr lang="en-GB" altLang="hu-HU"/>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hu-HU" alt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4" y="8685214"/>
            <a:ext cx="2971800" cy="457200"/>
          </a:xfrm>
          <a:prstGeom prst="rect">
            <a:avLst/>
          </a:prstGeom>
          <a:noFill/>
          <a:ln w="9525">
            <a:noFill/>
            <a:miter lim="800000"/>
            <a:headEnd/>
            <a:tailEnd/>
          </a:ln>
        </p:spPr>
        <p:txBody>
          <a:bodyPr anchor="b"/>
          <a:lstStyle/>
          <a:p>
            <a:pPr algn="r"/>
            <a:fld id="{749F3836-27F5-470F-8FA7-6617DA382CC2}" type="slidenum">
              <a:rPr lang="hu-HU" sz="1200"/>
              <a:pPr algn="r"/>
              <a:t>36</a:t>
            </a:fld>
            <a:endParaRPr lang="hu-HU" sz="1200"/>
          </a:p>
        </p:txBody>
      </p:sp>
      <p:sp>
        <p:nvSpPr>
          <p:cNvPr id="96259" name="Rectangle 2"/>
          <p:cNvSpPr>
            <a:spLocks noGrp="1" noRot="1" noChangeAspect="1" noChangeArrowheads="1" noTextEdit="1"/>
          </p:cNvSpPr>
          <p:nvPr>
            <p:ph type="sldImg"/>
          </p:nvPr>
        </p:nvSpPr>
        <p:spPr>
          <a:xfrm>
            <a:off x="1152525" y="692150"/>
            <a:ext cx="4554538" cy="3416300"/>
          </a:xfrm>
          <a:ln/>
        </p:spPr>
      </p:sp>
      <p:sp>
        <p:nvSpPr>
          <p:cNvPr id="96260" name="Rectangle 3"/>
          <p:cNvSpPr>
            <a:spLocks noGrp="1" noChangeArrowheads="1"/>
          </p:cNvSpPr>
          <p:nvPr>
            <p:ph type="body" idx="1"/>
          </p:nvPr>
        </p:nvSpPr>
        <p:spPr>
          <a:xfrm>
            <a:off x="914401" y="4343400"/>
            <a:ext cx="5029200" cy="4114800"/>
          </a:xfrm>
          <a:noFill/>
          <a:ln/>
        </p:spPr>
        <p:txBody>
          <a:bodyPr/>
          <a:lstStyle/>
          <a:p>
            <a:pPr eaLnBrk="1" hangingPunct="1"/>
            <a:endParaRPr lang="en-GB" dirty="0" smtClean="0"/>
          </a:p>
        </p:txBody>
      </p:sp>
    </p:spTree>
    <p:extLst>
      <p:ext uri="{BB962C8B-B14F-4D97-AF65-F5344CB8AC3E}">
        <p14:creationId xmlns:p14="http://schemas.microsoft.com/office/powerpoint/2010/main" val="2157433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34E4078-7FEB-4784-B821-415631D70DA1}" type="slidenum">
              <a:rPr lang="hu-HU" smtClean="0"/>
              <a:pPr/>
              <a:t>4</a:t>
            </a:fld>
            <a:endParaRPr lang="hu-HU"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1" y="4343400"/>
            <a:ext cx="5029200" cy="4114800"/>
          </a:xfrm>
          <a:noFill/>
          <a:ln/>
        </p:spPr>
        <p:txBody>
          <a:bodyPr/>
          <a:lstStyle/>
          <a:p>
            <a:pPr eaLnBrk="1" hangingPunct="1"/>
            <a:r>
              <a:rPr lang="de-DE" i="1" smtClean="0"/>
              <a:t>Wissen Sie das gr</a:t>
            </a:r>
            <a:r>
              <a:rPr lang="hu-HU" i="1" smtClean="0"/>
              <a:t>össten Problem der Welt, dass die Technologie faster als die Ethik entwichelt hat. Meiner Meinung nach, dass diese grosse Unterschiede zwischen die Geschwindigkeiten der Entwicklung der Ethik und Technologie(Gewalt) eine Vollmacht, eine Diktatur führen kann. In einer Hand kann die Gewalt, die Vollmacht so gross sein. Es ist kaum zu glauben.</a:t>
            </a:r>
            <a:r>
              <a:rPr lang="en-GB" smtClean="0"/>
              <a:t> </a:t>
            </a:r>
          </a:p>
        </p:txBody>
      </p:sp>
    </p:spTree>
    <p:extLst>
      <p:ext uri="{BB962C8B-B14F-4D97-AF65-F5344CB8AC3E}">
        <p14:creationId xmlns:p14="http://schemas.microsoft.com/office/powerpoint/2010/main" val="344934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defTabSz="914437"/>
            <a:fld id="{3E0C2176-0BCD-4C43-A4A0-7864B388F18E}" type="slidenum">
              <a:rPr lang="en-US" sz="1200"/>
              <a:pPr algn="r" defTabSz="914437"/>
              <a:t>6</a:t>
            </a:fld>
            <a:endParaRPr lang="en-US" sz="1200" dirty="0"/>
          </a:p>
        </p:txBody>
      </p:sp>
      <p:sp>
        <p:nvSpPr>
          <p:cNvPr id="116739"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89730" tIns="44865" rIns="89730" bIns="44865" anchor="b"/>
          <a:lstStyle/>
          <a:p>
            <a:pPr algn="r"/>
            <a:fld id="{8559CD6D-42F4-46EF-800B-C3F12B3A51B9}" type="slidenum">
              <a:rPr lang="en-GB" sz="1200"/>
              <a:pPr algn="r"/>
              <a:t>6</a:t>
            </a:fld>
            <a:endParaRPr lang="en-GB" sz="1200" dirty="0"/>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xfrm>
            <a:off x="684869" y="4344025"/>
            <a:ext cx="5488264" cy="4114488"/>
          </a:xfrm>
          <a:noFill/>
          <a:ln/>
        </p:spPr>
        <p:txBody>
          <a:bodyPr lIns="89730" tIns="44865" rIns="89730" bIns="44865"/>
          <a:lstStyle/>
          <a:p>
            <a:pPr eaLnBrk="1" hangingPunct="1"/>
            <a:endParaRPr lang="en-GB" smtClean="0"/>
          </a:p>
        </p:txBody>
      </p:sp>
    </p:spTree>
    <p:extLst>
      <p:ext uri="{BB962C8B-B14F-4D97-AF65-F5344CB8AC3E}">
        <p14:creationId xmlns:p14="http://schemas.microsoft.com/office/powerpoint/2010/main" val="114333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56836F8-38BE-4408-928E-A306EFAE12CA}" type="slidenum">
              <a:rPr lang="en-US" smtClean="0"/>
              <a:pPr/>
              <a:t>7</a:t>
            </a:fld>
            <a:endParaRPr lang="en-US" smtClean="0"/>
          </a:p>
        </p:txBody>
      </p:sp>
      <p:sp>
        <p:nvSpPr>
          <p:cNvPr id="68611"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89730" tIns="44865" rIns="89730" bIns="44865" anchor="b"/>
          <a:lstStyle/>
          <a:p>
            <a:pPr algn="r"/>
            <a:fld id="{787EBF4C-00A4-4E2E-80F2-12021AE82CAA}" type="slidenum">
              <a:rPr lang="en-GB" sz="1200"/>
              <a:pPr algn="r"/>
              <a:t>7</a:t>
            </a:fld>
            <a:endParaRPr lang="en-GB" sz="1200" dirty="0"/>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xfrm>
            <a:off x="684869" y="4344025"/>
            <a:ext cx="5488264" cy="4114488"/>
          </a:xfrm>
          <a:noFill/>
          <a:ln/>
        </p:spPr>
        <p:txBody>
          <a:bodyPr lIns="89730" tIns="44865" rIns="89730" bIns="44865"/>
          <a:lstStyle/>
          <a:p>
            <a:pPr eaLnBrk="1" hangingPunct="1"/>
            <a:endParaRPr lang="en-GB" smtClean="0"/>
          </a:p>
        </p:txBody>
      </p:sp>
    </p:spTree>
    <p:extLst>
      <p:ext uri="{BB962C8B-B14F-4D97-AF65-F5344CB8AC3E}">
        <p14:creationId xmlns:p14="http://schemas.microsoft.com/office/powerpoint/2010/main" val="826232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809E30B-FAC5-440E-87A5-6E44E9FE0B42}" type="slidenum">
              <a:rPr lang="en-US" smtClean="0"/>
              <a:pPr/>
              <a:t>8</a:t>
            </a:fld>
            <a:endParaRPr lang="en-US" smtClean="0"/>
          </a:p>
        </p:txBody>
      </p:sp>
      <p:sp>
        <p:nvSpPr>
          <p:cNvPr id="65539"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89730" tIns="44865" rIns="89730" bIns="44865" anchor="b"/>
          <a:lstStyle/>
          <a:p>
            <a:pPr algn="r"/>
            <a:fld id="{04BC8DDA-7B3E-49FF-A0F0-3868261BEF1F}" type="slidenum">
              <a:rPr lang="en-GB" sz="1200"/>
              <a:pPr algn="r"/>
              <a:t>8</a:t>
            </a:fld>
            <a:endParaRPr lang="en-GB" sz="1200" dirty="0"/>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xfrm>
            <a:off x="684869" y="4344025"/>
            <a:ext cx="5488264" cy="4114488"/>
          </a:xfrm>
          <a:noFill/>
          <a:ln/>
        </p:spPr>
        <p:txBody>
          <a:bodyPr lIns="89730" tIns="44865" rIns="89730" bIns="44865"/>
          <a:lstStyle/>
          <a:p>
            <a:pPr eaLnBrk="1" hangingPunct="1"/>
            <a:endParaRPr lang="en-GB" smtClean="0"/>
          </a:p>
        </p:txBody>
      </p:sp>
    </p:spTree>
    <p:extLst>
      <p:ext uri="{BB962C8B-B14F-4D97-AF65-F5344CB8AC3E}">
        <p14:creationId xmlns:p14="http://schemas.microsoft.com/office/powerpoint/2010/main" val="3777447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EF529F-798B-4911-9026-DE5E0A36AB53}" type="slidenum">
              <a:rPr lang="en-GB" altLang="hu-HU"/>
              <a:pPr/>
              <a:t>12</a:t>
            </a:fld>
            <a:endParaRPr lang="en-GB" altLang="hu-HU"/>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hu-HU" altLang="hu-HU"/>
          </a:p>
        </p:txBody>
      </p:sp>
    </p:spTree>
    <p:extLst>
      <p:ext uri="{BB962C8B-B14F-4D97-AF65-F5344CB8AC3E}">
        <p14:creationId xmlns:p14="http://schemas.microsoft.com/office/powerpoint/2010/main" val="97791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6619A-A8BF-423C-8312-8776A4ACD86A}" type="slidenum">
              <a:rPr lang="en-GB" altLang="hu-HU"/>
              <a:pPr/>
              <a:t>13</a:t>
            </a:fld>
            <a:endParaRPr lang="en-GB" altLang="hu-HU"/>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hu-HU" altLang="hu-HU"/>
          </a:p>
        </p:txBody>
      </p:sp>
    </p:spTree>
    <p:extLst>
      <p:ext uri="{BB962C8B-B14F-4D97-AF65-F5344CB8AC3E}">
        <p14:creationId xmlns:p14="http://schemas.microsoft.com/office/powerpoint/2010/main" val="79960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332B8D-A265-4812-841E-0B567FA4DDCC}" type="slidenum">
              <a:rPr lang="en-GB"/>
              <a:pPr/>
              <a:t>14</a:t>
            </a:fld>
            <a:endParaRPr lang="en-GB"/>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hu-HU"/>
          </a:p>
        </p:txBody>
      </p:sp>
    </p:spTree>
    <p:extLst>
      <p:ext uri="{BB962C8B-B14F-4D97-AF65-F5344CB8AC3E}">
        <p14:creationId xmlns:p14="http://schemas.microsoft.com/office/powerpoint/2010/main" val="220026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87D1D-20C3-4C8A-86DB-9747D687F8EA}" type="slidenum">
              <a:rPr lang="en-GB" altLang="hu-HU"/>
              <a:pPr/>
              <a:t>16</a:t>
            </a:fld>
            <a:endParaRPr lang="en-GB" altLang="hu-HU"/>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hu-HU" altLang="hu-HU"/>
          </a:p>
        </p:txBody>
      </p:sp>
    </p:spTree>
    <p:extLst>
      <p:ext uri="{BB962C8B-B14F-4D97-AF65-F5344CB8AC3E}">
        <p14:creationId xmlns:p14="http://schemas.microsoft.com/office/powerpoint/2010/main" val="846848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685800" y="2130425"/>
            <a:ext cx="7772400" cy="1470025"/>
          </a:xfrm>
        </p:spPr>
        <p:txBody>
          <a:bodyPr/>
          <a:lstStyle>
            <a:lvl1pPr>
              <a:defRPr/>
            </a:lvl1pPr>
          </a:lstStyle>
          <a:p>
            <a:r>
              <a:rPr lang="hu-HU" dirty="0" smtClean="0"/>
              <a:t>MINTACÍM SZERKESZTÉSE</a:t>
            </a:r>
            <a:endParaRPr lang="hu-HU" dirty="0"/>
          </a:p>
        </p:txBody>
      </p:sp>
      <p:sp>
        <p:nvSpPr>
          <p:cNvPr id="3" name="Alcím 2"/>
          <p:cNvSpPr>
            <a:spLocks noGrp="1"/>
          </p:cNvSpPr>
          <p:nvPr>
            <p:ph type="subTitle" idx="1"/>
          </p:nvPr>
        </p:nvSpPr>
        <p:spPr>
          <a:xfrm>
            <a:off x="683568" y="3886200"/>
            <a:ext cx="6400800" cy="1752600"/>
          </a:xfrm>
        </p:spPr>
        <p:txBody>
          <a:bodyPr/>
          <a:lstStyle>
            <a:lvl1pPr marL="0" indent="0" algn="l">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dirty="0"/>
          </a:p>
        </p:txBody>
      </p:sp>
      <p:pic>
        <p:nvPicPr>
          <p:cNvPr id="1026" name="Picture 2" descr="S:\NKE_SIRH_KSI\Arculat\NKE Arculat\NKE_logo es emblema\NKE_logo_RGB.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7110" t="16325" b="30439"/>
          <a:stretch/>
        </p:blipFill>
        <p:spPr bwMode="auto">
          <a:xfrm>
            <a:off x="611560" y="233735"/>
            <a:ext cx="1440160" cy="725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610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pic>
        <p:nvPicPr>
          <p:cNvPr id="4"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48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pic>
        <p:nvPicPr>
          <p:cNvPr id="4"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63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pic>
        <p:nvPicPr>
          <p:cNvPr id="5"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74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pic>
        <p:nvPicPr>
          <p:cNvPr id="7"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50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pic>
        <p:nvPicPr>
          <p:cNvPr id="3"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37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pic>
        <p:nvPicPr>
          <p:cNvPr id="2"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11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1"/>
            <a:ext cx="5111750" cy="54602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1"/>
            <a:ext cx="3008313" cy="42981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pic>
        <p:nvPicPr>
          <p:cNvPr id="5"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89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hu-HU"/>
          </a:p>
        </p:txBody>
      </p:sp>
      <p:sp>
        <p:nvSpPr>
          <p:cNvPr id="4" name="Szöveg helye 3"/>
          <p:cNvSpPr>
            <a:spLocks noGrp="1"/>
          </p:cNvSpPr>
          <p:nvPr>
            <p:ph type="body" sz="half" idx="2"/>
          </p:nvPr>
        </p:nvSpPr>
        <p:spPr>
          <a:xfrm>
            <a:off x="1792288" y="5367338"/>
            <a:ext cx="5486400" cy="4379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pic>
        <p:nvPicPr>
          <p:cNvPr id="5" name="Picture 3" descr="S:\NKE_SIRH_KSI\Arculat\NKE Arculat\NKE_logo es emblema\NKE_logo_RGB.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03983" y="6007904"/>
            <a:ext cx="1143307" cy="6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721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5" name="Picture 11" descr="S:\NKE_SIRH_KSI\Social_Media\Koncepcio_prezi\NKE_emblema_fekete_CMYK.png"/>
          <p:cNvPicPr>
            <a:picLocks noChangeAspect="1" noChangeArrowheads="1"/>
          </p:cNvPicPr>
          <p:nvPr/>
        </p:nvPicPr>
        <p:blipFill rotWithShape="1">
          <a:blip r:embed="rId11" cstate="screen">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a:ext>
            </a:extLst>
          </a:blip>
          <a:srcRect/>
          <a:stretch/>
        </p:blipFill>
        <p:spPr bwMode="auto">
          <a:xfrm>
            <a:off x="4456589" y="2130641"/>
            <a:ext cx="4687411" cy="4727360"/>
          </a:xfrm>
          <a:prstGeom prst="rect">
            <a:avLst/>
          </a:prstGeom>
          <a:noFill/>
          <a:extLst>
            <a:ext uri="{909E8E84-426E-40DD-AFC4-6F175D3DCCD1}">
              <a14:hiddenFill xmlns:a14="http://schemas.microsoft.com/office/drawing/2010/main">
                <a:solidFill>
                  <a:srgbClr val="FFFFFF"/>
                </a:solidFill>
              </a14:hiddenFill>
            </a:ext>
          </a:extLst>
        </p:spPr>
      </p:pic>
      <p:sp>
        <p:nvSpPr>
          <p:cNvPr id="2" name="Cím helye 1"/>
          <p:cNvSpPr>
            <a:spLocks noGrp="1"/>
          </p:cNvSpPr>
          <p:nvPr>
            <p:ph type="title"/>
          </p:nvPr>
        </p:nvSpPr>
        <p:spPr>
          <a:xfrm>
            <a:off x="457200" y="274638"/>
            <a:ext cx="8229600" cy="1143000"/>
          </a:xfrm>
          <a:prstGeom prst="rect">
            <a:avLst/>
          </a:prstGeom>
          <a:noFill/>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457200" y="1600201"/>
            <a:ext cx="8229600" cy="3917032"/>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grpSp>
        <p:nvGrpSpPr>
          <p:cNvPr id="15" name="Csoportba foglalás 14"/>
          <p:cNvGrpSpPr/>
          <p:nvPr/>
        </p:nvGrpSpPr>
        <p:grpSpPr>
          <a:xfrm>
            <a:off x="201414" y="0"/>
            <a:ext cx="248374" cy="6858001"/>
            <a:chOff x="107505" y="0"/>
            <a:chExt cx="248374" cy="6858001"/>
          </a:xfrm>
        </p:grpSpPr>
        <p:pic>
          <p:nvPicPr>
            <p:cNvPr id="11" name="Picture 2" descr="S:\NKE_SIRH_KSI\Social_Media\Koncepcio_prezi\NKE_logo.png"/>
            <p:cNvPicPr>
              <a:picLocks noChangeAspect="1" noChangeArrowheads="1"/>
            </p:cNvPicPr>
            <p:nvPr userDrawn="1"/>
          </p:nvPicPr>
          <p:blipFill rotWithShape="1">
            <a:blip r:embed="rId13" cstate="screen">
              <a:extLst>
                <a:ext uri="{28A0092B-C50C-407E-A947-70E740481C1C}">
                  <a14:useLocalDpi xmlns:a14="http://schemas.microsoft.com/office/drawing/2010/main"/>
                </a:ext>
              </a:extLst>
            </a:blip>
            <a:srcRect/>
            <a:stretch/>
          </p:blipFill>
          <p:spPr bwMode="auto">
            <a:xfrm>
              <a:off x="107505" y="4594569"/>
              <a:ext cx="248374" cy="22634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NKE_SIRH_KSI\Social_Media\Koncepcio_prezi\NKE_logo.png"/>
            <p:cNvPicPr>
              <a:picLocks noChangeAspect="1" noChangeArrowheads="1"/>
            </p:cNvPicPr>
            <p:nvPr userDrawn="1"/>
          </p:nvPicPr>
          <p:blipFill rotWithShape="1">
            <a:blip r:embed="rId14" cstate="screen">
              <a:extLst>
                <a:ext uri="{28A0092B-C50C-407E-A947-70E740481C1C}">
                  <a14:useLocalDpi xmlns:a14="http://schemas.microsoft.com/office/drawing/2010/main"/>
                </a:ext>
              </a:extLst>
            </a:blip>
            <a:srcRect/>
            <a:stretch/>
          </p:blipFill>
          <p:spPr bwMode="auto">
            <a:xfrm>
              <a:off x="107505" y="0"/>
              <a:ext cx="248374" cy="20287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NKE_SIRH_KSI\Social_Media\Koncepcio_prezi\NKE_logo.png"/>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107505" y="2002937"/>
              <a:ext cx="248374" cy="259163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9" name="Egyenes összekötő 18"/>
          <p:cNvCxnSpPr/>
          <p:nvPr/>
        </p:nvCxnSpPr>
        <p:spPr>
          <a:xfrm>
            <a:off x="3603481" y="6146140"/>
            <a:ext cx="1937038" cy="0"/>
          </a:xfrm>
          <a:prstGeom prst="line">
            <a:avLst/>
          </a:prstGeom>
          <a:ln>
            <a:solidFill>
              <a:srgbClr val="CEA60D"/>
            </a:solidFill>
          </a:ln>
        </p:spPr>
        <p:style>
          <a:lnRef idx="1">
            <a:schemeClr val="accent1"/>
          </a:lnRef>
          <a:fillRef idx="0">
            <a:schemeClr val="accent1"/>
          </a:fillRef>
          <a:effectRef idx="0">
            <a:schemeClr val="accent1"/>
          </a:effectRef>
          <a:fontRef idx="minor">
            <a:schemeClr val="tx1"/>
          </a:fontRef>
        </p:style>
      </p:cxnSp>
      <p:sp>
        <p:nvSpPr>
          <p:cNvPr id="32" name="Szövegdoboz 31"/>
          <p:cNvSpPr txBox="1"/>
          <p:nvPr/>
        </p:nvSpPr>
        <p:spPr>
          <a:xfrm>
            <a:off x="2223110" y="6218148"/>
            <a:ext cx="4697780" cy="461665"/>
          </a:xfrm>
          <a:prstGeom prst="rect">
            <a:avLst/>
          </a:prstGeom>
          <a:noFill/>
        </p:spPr>
        <p:txBody>
          <a:bodyPr wrap="square" rtlCol="0">
            <a:spAutoFit/>
          </a:bodyPr>
          <a:lstStyle/>
          <a:p>
            <a:pPr algn="ctr"/>
            <a:r>
              <a:rPr lang="hu-HU" sz="1200" dirty="0" smtClean="0">
                <a:solidFill>
                  <a:srgbClr val="CEA60D"/>
                </a:solidFill>
                <a:latin typeface="+mj-lt"/>
              </a:rPr>
              <a:t>Készítette:</a:t>
            </a:r>
            <a:r>
              <a:rPr lang="hu-HU" sz="1200" baseline="0" dirty="0" smtClean="0">
                <a:solidFill>
                  <a:srgbClr val="CEA60D"/>
                </a:solidFill>
                <a:latin typeface="+mj-lt"/>
              </a:rPr>
              <a:t> </a:t>
            </a:r>
            <a:r>
              <a:rPr lang="hu-HU" sz="1200" kern="1200" dirty="0" smtClean="0">
                <a:solidFill>
                  <a:srgbClr val="CEA60D"/>
                </a:solidFill>
                <a:latin typeface="+mj-lt"/>
                <a:ea typeface="+mn-ea"/>
                <a:cs typeface="+mn-cs"/>
              </a:rPr>
              <a:t>Prof. Dr. Vizi E. Szilveszter</a:t>
            </a:r>
            <a:br>
              <a:rPr lang="hu-HU" sz="1200" kern="1200" dirty="0" smtClean="0">
                <a:solidFill>
                  <a:srgbClr val="CEA60D"/>
                </a:solidFill>
                <a:latin typeface="+mj-lt"/>
                <a:ea typeface="+mn-ea"/>
                <a:cs typeface="+mn-cs"/>
              </a:rPr>
            </a:br>
            <a:r>
              <a:rPr lang="hu-HU" sz="1200" kern="1200" dirty="0" smtClean="0">
                <a:solidFill>
                  <a:srgbClr val="CEA60D"/>
                </a:solidFill>
                <a:latin typeface="+mj-lt"/>
                <a:ea typeface="+mn-ea"/>
                <a:cs typeface="+mn-cs"/>
              </a:rPr>
              <a:t>Budapest, 2016. február 9.</a:t>
            </a:r>
            <a:endParaRPr lang="hu-HU" sz="1200" kern="1200" dirty="0">
              <a:solidFill>
                <a:srgbClr val="CEA60D"/>
              </a:solidFill>
              <a:latin typeface="+mj-lt"/>
              <a:ea typeface="+mn-ea"/>
              <a:cs typeface="+mn-cs"/>
            </a:endParaRPr>
          </a:p>
        </p:txBody>
      </p:sp>
    </p:spTree>
    <p:extLst>
      <p:ext uri="{BB962C8B-B14F-4D97-AF65-F5344CB8AC3E}">
        <p14:creationId xmlns:p14="http://schemas.microsoft.com/office/powerpoint/2010/main" val="2521408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spcBef>
          <a:spcPct val="0"/>
        </a:spcBef>
        <a:buNone/>
        <a:defRPr sz="4400" kern="1200">
          <a:solidFill>
            <a:srgbClr val="CEA60D"/>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pPr algn="ctr"/>
            <a:r>
              <a:rPr lang="hu-HU" dirty="0" smtClean="0"/>
              <a:t>Magyarország és a világ</a:t>
            </a:r>
            <a:endParaRPr lang="hu-HU" dirty="0"/>
          </a:p>
        </p:txBody>
      </p:sp>
      <p:sp>
        <p:nvSpPr>
          <p:cNvPr id="3" name="Alcím 2"/>
          <p:cNvSpPr>
            <a:spLocks noGrp="1"/>
          </p:cNvSpPr>
          <p:nvPr>
            <p:ph type="subTitle" idx="1"/>
          </p:nvPr>
        </p:nvSpPr>
        <p:spPr/>
        <p:txBody>
          <a:bodyPr/>
          <a:lstStyle/>
          <a:p>
            <a:endParaRPr lang="hu-HU" dirty="0"/>
          </a:p>
        </p:txBody>
      </p:sp>
    </p:spTree>
    <p:extLst>
      <p:ext uri="{BB962C8B-B14F-4D97-AF65-F5344CB8AC3E}">
        <p14:creationId xmlns:p14="http://schemas.microsoft.com/office/powerpoint/2010/main" val="3167691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a:solidFill>
            <a:srgbClr val="002060"/>
          </a:solidFill>
        </p:spPr>
        <p:txBody>
          <a:bodyPr>
            <a:normAutofit/>
          </a:bodyPr>
          <a:lstStyle/>
          <a:p>
            <a:r>
              <a:rPr lang="hu-HU" dirty="0" smtClean="0"/>
              <a:t>Magyar nemzet (&gt; 1000 éves államiságot alkotva) nagyon sokat adott a világnak:</a:t>
            </a:r>
            <a:br>
              <a:rPr lang="hu-HU" dirty="0" smtClean="0"/>
            </a:br>
            <a:r>
              <a:rPr lang="hu-HU" dirty="0" smtClean="0"/>
              <a:t/>
            </a:r>
            <a:br>
              <a:rPr lang="hu-HU" dirty="0" smtClean="0"/>
            </a:br>
            <a:r>
              <a:rPr lang="hu-HU" sz="3200" dirty="0" smtClean="0"/>
              <a:t>Tudományban</a:t>
            </a:r>
            <a:br>
              <a:rPr lang="hu-HU" sz="3200" dirty="0" smtClean="0"/>
            </a:br>
            <a:r>
              <a:rPr lang="hu-HU" sz="3200" dirty="0" smtClean="0"/>
              <a:t>Zenében</a:t>
            </a:r>
            <a:br>
              <a:rPr lang="hu-HU" sz="3200" dirty="0" smtClean="0"/>
            </a:br>
            <a:r>
              <a:rPr lang="hu-HU" sz="3200" dirty="0" smtClean="0"/>
              <a:t>Technikában</a:t>
            </a:r>
            <a:br>
              <a:rPr lang="hu-HU" sz="3200" dirty="0" smtClean="0"/>
            </a:br>
            <a:r>
              <a:rPr lang="hu-HU" sz="3200" dirty="0" smtClean="0"/>
              <a:t>Filmművészetben stb.</a:t>
            </a:r>
            <a:endParaRPr lang="hu-HU" sz="3200" dirty="0"/>
          </a:p>
        </p:txBody>
      </p:sp>
    </p:spTree>
    <p:extLst>
      <p:ext uri="{BB962C8B-B14F-4D97-AF65-F5344CB8AC3E}">
        <p14:creationId xmlns:p14="http://schemas.microsoft.com/office/powerpoint/2010/main" val="3771764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p:cNvGraphicFramePr>
            <a:graphicFrameLocks noGrp="1"/>
          </p:cNvGraphicFramePr>
          <p:nvPr>
            <p:extLst>
              <p:ext uri="{D42A27DB-BD31-4B8C-83A1-F6EECF244321}">
                <p14:modId xmlns:p14="http://schemas.microsoft.com/office/powerpoint/2010/main" val="2497163252"/>
              </p:ext>
            </p:extLst>
          </p:nvPr>
        </p:nvGraphicFramePr>
        <p:xfrm>
          <a:off x="179512" y="1412777"/>
          <a:ext cx="8784976" cy="5328587"/>
        </p:xfrm>
        <a:graphic>
          <a:graphicData uri="http://schemas.openxmlformats.org/drawingml/2006/table">
            <a:tbl>
              <a:tblPr firstRow="1" firstCol="1" bandRow="1">
                <a:tableStyleId>{5C22544A-7EE6-4342-B048-85BDC9FD1C3A}</a:tableStyleId>
              </a:tblPr>
              <a:tblGrid>
                <a:gridCol w="4392488"/>
                <a:gridCol w="4392488"/>
              </a:tblGrid>
              <a:tr h="484417">
                <a:tc>
                  <a:txBody>
                    <a:bodyPr/>
                    <a:lstStyle/>
                    <a:p>
                      <a:pPr>
                        <a:lnSpc>
                          <a:spcPct val="115000"/>
                        </a:lnSpc>
                        <a:spcAft>
                          <a:spcPts val="0"/>
                        </a:spcAft>
                      </a:pPr>
                      <a:r>
                        <a:rPr lang="hu-HU" sz="2400" dirty="0" smtClean="0">
                          <a:effectLst/>
                          <a:latin typeface="Calibri"/>
                          <a:ea typeface="Calibri"/>
                          <a:cs typeface="Times New Roman"/>
                        </a:rPr>
                        <a:t>United </a:t>
                      </a:r>
                      <a:r>
                        <a:rPr lang="hu-HU" sz="2400" dirty="0" err="1" smtClean="0">
                          <a:effectLst/>
                          <a:latin typeface="Calibri"/>
                          <a:ea typeface="Calibri"/>
                          <a:cs typeface="Times New Roman"/>
                        </a:rPr>
                        <a:t>States</a:t>
                      </a:r>
                      <a:endParaRPr lang="hu-HU" sz="2400" dirty="0">
                        <a:effectLst/>
                        <a:latin typeface="Calibri"/>
                        <a:ea typeface="Calibri"/>
                        <a:cs typeface="Times New Roman"/>
                      </a:endParaRPr>
                    </a:p>
                  </a:txBody>
                  <a:tcPr marL="68580" marR="68580" marT="0" marB="0"/>
                </a:tc>
                <a:tc>
                  <a:txBody>
                    <a:bodyPr/>
                    <a:lstStyle/>
                    <a:p>
                      <a:pPr>
                        <a:lnSpc>
                          <a:spcPct val="115000"/>
                        </a:lnSpc>
                        <a:spcAft>
                          <a:spcPts val="0"/>
                        </a:spcAft>
                      </a:pPr>
                      <a:r>
                        <a:rPr lang="hu-HU" sz="2400" dirty="0" smtClean="0">
                          <a:effectLst/>
                          <a:latin typeface="Calibri"/>
                          <a:ea typeface="Calibri"/>
                          <a:cs typeface="Times New Roman"/>
                        </a:rPr>
                        <a:t>54, 629</a:t>
                      </a:r>
                      <a:endParaRPr lang="hu-HU" sz="2400" dirty="0">
                        <a:effectLst/>
                        <a:latin typeface="Calibri"/>
                        <a:ea typeface="Calibri"/>
                        <a:cs typeface="Times New Roman"/>
                      </a:endParaRPr>
                    </a:p>
                  </a:txBody>
                  <a:tcPr marL="68580" marR="68580" marT="0" marB="0"/>
                </a:tc>
              </a:tr>
              <a:tr h="484417">
                <a:tc>
                  <a:txBody>
                    <a:bodyPr/>
                    <a:lstStyle/>
                    <a:p>
                      <a:pPr>
                        <a:lnSpc>
                          <a:spcPct val="115000"/>
                        </a:lnSpc>
                        <a:spcAft>
                          <a:spcPts val="0"/>
                        </a:spcAft>
                      </a:pPr>
                      <a:r>
                        <a:rPr lang="hu-HU" sz="2400" dirty="0" err="1" smtClean="0">
                          <a:effectLst/>
                          <a:latin typeface="Calibri"/>
                          <a:ea typeface="Calibri"/>
                          <a:cs typeface="Times New Roman"/>
                        </a:rPr>
                        <a:t>Austria</a:t>
                      </a:r>
                      <a:endParaRPr lang="hu-HU" sz="2400" dirty="0">
                        <a:effectLst/>
                        <a:latin typeface="Calibri"/>
                        <a:ea typeface="Calibri"/>
                        <a:cs typeface="Times New Roman"/>
                      </a:endParaRPr>
                    </a:p>
                  </a:txBody>
                  <a:tcPr marL="68580" marR="68580" marT="0" marB="0"/>
                </a:tc>
                <a:tc>
                  <a:txBody>
                    <a:bodyPr/>
                    <a:lstStyle/>
                    <a:p>
                      <a:pPr>
                        <a:lnSpc>
                          <a:spcPct val="115000"/>
                        </a:lnSpc>
                        <a:spcAft>
                          <a:spcPts val="0"/>
                        </a:spcAft>
                      </a:pPr>
                      <a:r>
                        <a:rPr lang="hu-HU" sz="2400" dirty="0" smtClean="0">
                          <a:effectLst/>
                          <a:latin typeface="Calibri"/>
                          <a:ea typeface="Calibri"/>
                          <a:cs typeface="Times New Roman"/>
                        </a:rPr>
                        <a:t>46,222</a:t>
                      </a:r>
                      <a:endParaRPr lang="hu-HU" sz="2400" dirty="0">
                        <a:effectLst/>
                        <a:latin typeface="Calibri"/>
                        <a:ea typeface="Calibri"/>
                        <a:cs typeface="Times New Roman"/>
                      </a:endParaRPr>
                    </a:p>
                  </a:txBody>
                  <a:tcPr marL="68580" marR="68580" marT="0" marB="0"/>
                </a:tc>
              </a:tr>
              <a:tr h="484417">
                <a:tc>
                  <a:txBody>
                    <a:bodyPr/>
                    <a:lstStyle/>
                    <a:p>
                      <a:pPr>
                        <a:lnSpc>
                          <a:spcPct val="115000"/>
                        </a:lnSpc>
                        <a:spcAft>
                          <a:spcPts val="0"/>
                        </a:spcAft>
                      </a:pPr>
                      <a:r>
                        <a:rPr lang="hu-HU" sz="2400" dirty="0" err="1">
                          <a:effectLst/>
                        </a:rPr>
                        <a:t>Czech</a:t>
                      </a:r>
                      <a:r>
                        <a:rPr lang="hu-HU" sz="2400" dirty="0">
                          <a:effectLst/>
                        </a:rPr>
                        <a:t> </a:t>
                      </a:r>
                      <a:r>
                        <a:rPr lang="hu-HU" sz="2400" dirty="0" err="1">
                          <a:effectLst/>
                        </a:rPr>
                        <a:t>Republic</a:t>
                      </a:r>
                      <a:endParaRPr lang="hu-HU" sz="1100" dirty="0">
                        <a:effectLst/>
                        <a:latin typeface="Calibri"/>
                        <a:ea typeface="Calibri"/>
                        <a:cs typeface="Times New Roman"/>
                      </a:endParaRPr>
                    </a:p>
                  </a:txBody>
                  <a:tcPr marL="68580" marR="68580" marT="0" marB="0"/>
                </a:tc>
                <a:tc>
                  <a:txBody>
                    <a:bodyPr/>
                    <a:lstStyle/>
                    <a:p>
                      <a:pPr>
                        <a:lnSpc>
                          <a:spcPct val="115000"/>
                        </a:lnSpc>
                        <a:spcAft>
                          <a:spcPts val="0"/>
                        </a:spcAft>
                      </a:pPr>
                      <a:r>
                        <a:rPr lang="hu-HU" sz="2400" dirty="0">
                          <a:effectLst/>
                        </a:rPr>
                        <a:t>30,407</a:t>
                      </a:r>
                      <a:endParaRPr lang="hu-HU" sz="1100" dirty="0">
                        <a:effectLst/>
                        <a:latin typeface="Calibri"/>
                        <a:ea typeface="Calibri"/>
                        <a:cs typeface="Times New Roman"/>
                      </a:endParaRPr>
                    </a:p>
                  </a:txBody>
                  <a:tcPr marL="68580" marR="68580" marT="0" marB="0"/>
                </a:tc>
              </a:tr>
              <a:tr h="484417">
                <a:tc>
                  <a:txBody>
                    <a:bodyPr/>
                    <a:lstStyle/>
                    <a:p>
                      <a:pPr>
                        <a:lnSpc>
                          <a:spcPct val="115000"/>
                        </a:lnSpc>
                        <a:spcAft>
                          <a:spcPts val="0"/>
                        </a:spcAft>
                      </a:pPr>
                      <a:r>
                        <a:rPr lang="hu-HU" sz="2400" dirty="0" err="1" smtClean="0">
                          <a:effectLst/>
                        </a:rPr>
                        <a:t>Slovakia</a:t>
                      </a:r>
                      <a:r>
                        <a:rPr lang="hu-HU" sz="2400" dirty="0" smtClean="0">
                          <a:effectLst/>
                        </a:rPr>
                        <a:t> (Szlovákia)</a:t>
                      </a:r>
                      <a:endParaRPr lang="hu-HU" sz="1100" dirty="0">
                        <a:effectLst/>
                        <a:latin typeface="Calibri"/>
                        <a:ea typeface="Calibri"/>
                        <a:cs typeface="Times New Roman"/>
                      </a:endParaRPr>
                    </a:p>
                  </a:txBody>
                  <a:tcPr marL="68580" marR="68580" marT="0" marB="0"/>
                </a:tc>
                <a:tc>
                  <a:txBody>
                    <a:bodyPr/>
                    <a:lstStyle/>
                    <a:p>
                      <a:pPr>
                        <a:lnSpc>
                          <a:spcPct val="115000"/>
                        </a:lnSpc>
                        <a:spcAft>
                          <a:spcPts val="0"/>
                        </a:spcAft>
                      </a:pPr>
                      <a:r>
                        <a:rPr lang="hu-HU" sz="2400">
                          <a:effectLst/>
                        </a:rPr>
                        <a:t>27,711</a:t>
                      </a:r>
                      <a:endParaRPr lang="hu-HU" sz="1100">
                        <a:effectLst/>
                        <a:latin typeface="Calibri"/>
                        <a:ea typeface="Calibri"/>
                        <a:cs typeface="Times New Roman"/>
                      </a:endParaRPr>
                    </a:p>
                  </a:txBody>
                  <a:tcPr marL="68580" marR="68580" marT="0" marB="0"/>
                </a:tc>
              </a:tr>
              <a:tr h="484417">
                <a:tc>
                  <a:txBody>
                    <a:bodyPr/>
                    <a:lstStyle/>
                    <a:p>
                      <a:pPr>
                        <a:lnSpc>
                          <a:spcPct val="115000"/>
                        </a:lnSpc>
                        <a:spcAft>
                          <a:spcPts val="0"/>
                        </a:spcAft>
                      </a:pPr>
                      <a:r>
                        <a:rPr lang="hu-HU" sz="2400">
                          <a:effectLst/>
                        </a:rPr>
                        <a:t>Russia</a:t>
                      </a:r>
                      <a:endParaRPr lang="hu-HU" sz="1100">
                        <a:effectLst/>
                        <a:latin typeface="Calibri"/>
                        <a:ea typeface="Calibri"/>
                        <a:cs typeface="Times New Roman"/>
                      </a:endParaRPr>
                    </a:p>
                  </a:txBody>
                  <a:tcPr marL="68580" marR="68580" marT="0" marB="0"/>
                </a:tc>
                <a:tc>
                  <a:txBody>
                    <a:bodyPr/>
                    <a:lstStyle/>
                    <a:p>
                      <a:pPr>
                        <a:lnSpc>
                          <a:spcPct val="115000"/>
                        </a:lnSpc>
                        <a:spcAft>
                          <a:spcPts val="0"/>
                        </a:spcAft>
                      </a:pPr>
                      <a:r>
                        <a:rPr lang="hu-HU" sz="2400">
                          <a:effectLst/>
                        </a:rPr>
                        <a:t>25,636</a:t>
                      </a:r>
                      <a:endParaRPr lang="hu-HU" sz="1100">
                        <a:effectLst/>
                        <a:latin typeface="Calibri"/>
                        <a:ea typeface="Calibri"/>
                        <a:cs typeface="Times New Roman"/>
                      </a:endParaRPr>
                    </a:p>
                  </a:txBody>
                  <a:tcPr marL="68580" marR="68580" marT="0" marB="0"/>
                </a:tc>
              </a:tr>
              <a:tr h="484417">
                <a:tc>
                  <a:txBody>
                    <a:bodyPr/>
                    <a:lstStyle/>
                    <a:p>
                      <a:pPr>
                        <a:lnSpc>
                          <a:spcPct val="115000"/>
                        </a:lnSpc>
                        <a:spcAft>
                          <a:spcPts val="0"/>
                        </a:spcAft>
                      </a:pPr>
                      <a:r>
                        <a:rPr lang="hu-HU" sz="2400">
                          <a:effectLst/>
                        </a:rPr>
                        <a:t>Poland</a:t>
                      </a:r>
                      <a:endParaRPr lang="hu-HU" sz="1100">
                        <a:effectLst/>
                        <a:latin typeface="Calibri"/>
                        <a:ea typeface="Calibri"/>
                        <a:cs typeface="Times New Roman"/>
                      </a:endParaRPr>
                    </a:p>
                  </a:txBody>
                  <a:tcPr marL="68580" marR="68580" marT="0" marB="0"/>
                </a:tc>
                <a:tc>
                  <a:txBody>
                    <a:bodyPr/>
                    <a:lstStyle/>
                    <a:p>
                      <a:pPr>
                        <a:lnSpc>
                          <a:spcPct val="115000"/>
                        </a:lnSpc>
                        <a:spcAft>
                          <a:spcPts val="0"/>
                        </a:spcAft>
                      </a:pPr>
                      <a:r>
                        <a:rPr lang="hu-HU" sz="2400">
                          <a:effectLst/>
                        </a:rPr>
                        <a:t>24,744</a:t>
                      </a:r>
                      <a:endParaRPr lang="hu-HU" sz="1100">
                        <a:effectLst/>
                        <a:latin typeface="Calibri"/>
                        <a:ea typeface="Calibri"/>
                        <a:cs typeface="Times New Roman"/>
                      </a:endParaRPr>
                    </a:p>
                  </a:txBody>
                  <a:tcPr marL="68580" marR="68580" marT="0" marB="0"/>
                </a:tc>
              </a:tr>
              <a:tr h="484417">
                <a:tc>
                  <a:txBody>
                    <a:bodyPr/>
                    <a:lstStyle/>
                    <a:p>
                      <a:pPr>
                        <a:lnSpc>
                          <a:spcPct val="115000"/>
                        </a:lnSpc>
                        <a:spcAft>
                          <a:spcPts val="0"/>
                        </a:spcAft>
                      </a:pPr>
                      <a:r>
                        <a:rPr lang="hu-HU" sz="2400" b="1" dirty="0">
                          <a:solidFill>
                            <a:srgbClr val="002060"/>
                          </a:solidFill>
                          <a:effectLst/>
                        </a:rPr>
                        <a:t>Hungary</a:t>
                      </a:r>
                      <a:endParaRPr lang="hu-HU" sz="1100" b="1" dirty="0">
                        <a:solidFill>
                          <a:srgbClr val="002060"/>
                        </a:solidFill>
                        <a:effectLst/>
                        <a:latin typeface="Calibri"/>
                        <a:ea typeface="Calibri"/>
                        <a:cs typeface="Times New Roman"/>
                      </a:endParaRPr>
                    </a:p>
                  </a:txBody>
                  <a:tcPr marL="68580" marR="68580" marT="0" marB="0"/>
                </a:tc>
                <a:tc>
                  <a:txBody>
                    <a:bodyPr/>
                    <a:lstStyle/>
                    <a:p>
                      <a:pPr>
                        <a:lnSpc>
                          <a:spcPct val="115000"/>
                        </a:lnSpc>
                        <a:spcAft>
                          <a:spcPts val="0"/>
                        </a:spcAft>
                      </a:pPr>
                      <a:r>
                        <a:rPr lang="hu-HU" sz="2400" b="1" dirty="0">
                          <a:solidFill>
                            <a:srgbClr val="002060"/>
                          </a:solidFill>
                          <a:effectLst/>
                        </a:rPr>
                        <a:t>24,721</a:t>
                      </a:r>
                      <a:endParaRPr lang="hu-HU" sz="1100" b="1" dirty="0">
                        <a:solidFill>
                          <a:srgbClr val="002060"/>
                        </a:solidFill>
                        <a:effectLst/>
                        <a:latin typeface="Calibri"/>
                        <a:ea typeface="Calibri"/>
                        <a:cs typeface="Times New Roman"/>
                      </a:endParaRPr>
                    </a:p>
                  </a:txBody>
                  <a:tcPr marL="68580" marR="68580" marT="0" marB="0"/>
                </a:tc>
              </a:tr>
              <a:tr h="484417">
                <a:tc>
                  <a:txBody>
                    <a:bodyPr/>
                    <a:lstStyle/>
                    <a:p>
                      <a:pPr>
                        <a:lnSpc>
                          <a:spcPct val="115000"/>
                        </a:lnSpc>
                        <a:spcAft>
                          <a:spcPts val="0"/>
                        </a:spcAft>
                      </a:pPr>
                      <a:r>
                        <a:rPr lang="hu-HU" sz="2400">
                          <a:effectLst/>
                        </a:rPr>
                        <a:t>Latvia</a:t>
                      </a:r>
                      <a:endParaRPr lang="hu-HU" sz="1100">
                        <a:effectLst/>
                        <a:latin typeface="Calibri"/>
                        <a:ea typeface="Calibri"/>
                        <a:cs typeface="Times New Roman"/>
                      </a:endParaRPr>
                    </a:p>
                  </a:txBody>
                  <a:tcPr marL="68580" marR="68580" marT="0" marB="0"/>
                </a:tc>
                <a:tc>
                  <a:txBody>
                    <a:bodyPr/>
                    <a:lstStyle/>
                    <a:p>
                      <a:pPr>
                        <a:lnSpc>
                          <a:spcPct val="115000"/>
                        </a:lnSpc>
                        <a:spcAft>
                          <a:spcPts val="0"/>
                        </a:spcAft>
                      </a:pPr>
                      <a:r>
                        <a:rPr lang="hu-HU" sz="2400">
                          <a:effectLst/>
                        </a:rPr>
                        <a:t>22,873</a:t>
                      </a:r>
                      <a:endParaRPr lang="hu-HU" sz="1100">
                        <a:effectLst/>
                        <a:latin typeface="Calibri"/>
                        <a:ea typeface="Calibri"/>
                        <a:cs typeface="Times New Roman"/>
                      </a:endParaRPr>
                    </a:p>
                  </a:txBody>
                  <a:tcPr marL="68580" marR="68580" marT="0" marB="0"/>
                </a:tc>
              </a:tr>
              <a:tr h="484417">
                <a:tc>
                  <a:txBody>
                    <a:bodyPr/>
                    <a:lstStyle/>
                    <a:p>
                      <a:pPr>
                        <a:lnSpc>
                          <a:spcPct val="115000"/>
                        </a:lnSpc>
                        <a:spcAft>
                          <a:spcPts val="0"/>
                        </a:spcAft>
                      </a:pPr>
                      <a:r>
                        <a:rPr lang="hu-HU" sz="2400" dirty="0" err="1" smtClean="0">
                          <a:effectLst/>
                        </a:rPr>
                        <a:t>Croatia</a:t>
                      </a:r>
                      <a:r>
                        <a:rPr lang="hu-HU" sz="2400" dirty="0" smtClean="0">
                          <a:effectLst/>
                        </a:rPr>
                        <a:t> (Horvátország)</a:t>
                      </a:r>
                      <a:endParaRPr lang="hu-HU" sz="1100" dirty="0">
                        <a:effectLst/>
                        <a:latin typeface="Calibri"/>
                        <a:ea typeface="Calibri"/>
                        <a:cs typeface="Times New Roman"/>
                      </a:endParaRPr>
                    </a:p>
                  </a:txBody>
                  <a:tcPr marL="68580" marR="68580" marT="0" marB="0"/>
                </a:tc>
                <a:tc>
                  <a:txBody>
                    <a:bodyPr/>
                    <a:lstStyle/>
                    <a:p>
                      <a:pPr>
                        <a:lnSpc>
                          <a:spcPct val="115000"/>
                        </a:lnSpc>
                        <a:spcAft>
                          <a:spcPts val="0"/>
                        </a:spcAft>
                      </a:pPr>
                      <a:r>
                        <a:rPr lang="hu-HU" sz="2400">
                          <a:effectLst/>
                        </a:rPr>
                        <a:t>21,351</a:t>
                      </a:r>
                      <a:endParaRPr lang="hu-HU" sz="1100">
                        <a:effectLst/>
                        <a:latin typeface="Calibri"/>
                        <a:ea typeface="Calibri"/>
                        <a:cs typeface="Times New Roman"/>
                      </a:endParaRPr>
                    </a:p>
                  </a:txBody>
                  <a:tcPr marL="68580" marR="68580" marT="0" marB="0"/>
                </a:tc>
              </a:tr>
              <a:tr h="484417">
                <a:tc>
                  <a:txBody>
                    <a:bodyPr/>
                    <a:lstStyle/>
                    <a:p>
                      <a:pPr>
                        <a:lnSpc>
                          <a:spcPct val="115000"/>
                        </a:lnSpc>
                        <a:spcAft>
                          <a:spcPts val="0"/>
                        </a:spcAft>
                      </a:pPr>
                      <a:r>
                        <a:rPr lang="hu-HU" sz="2400">
                          <a:effectLst/>
                        </a:rPr>
                        <a:t>Romania</a:t>
                      </a:r>
                      <a:endParaRPr lang="hu-HU" sz="1100">
                        <a:effectLst/>
                        <a:latin typeface="Calibri"/>
                        <a:ea typeface="Calibri"/>
                        <a:cs typeface="Times New Roman"/>
                      </a:endParaRPr>
                    </a:p>
                  </a:txBody>
                  <a:tcPr marL="68580" marR="68580" marT="0" marB="0"/>
                </a:tc>
                <a:tc>
                  <a:txBody>
                    <a:bodyPr/>
                    <a:lstStyle/>
                    <a:p>
                      <a:pPr>
                        <a:lnSpc>
                          <a:spcPct val="115000"/>
                        </a:lnSpc>
                        <a:spcAft>
                          <a:spcPts val="0"/>
                        </a:spcAft>
                      </a:pPr>
                      <a:r>
                        <a:rPr lang="hu-HU" sz="2400">
                          <a:effectLst/>
                        </a:rPr>
                        <a:t>18,974</a:t>
                      </a:r>
                      <a:endParaRPr lang="hu-HU" sz="1100">
                        <a:effectLst/>
                        <a:latin typeface="Calibri"/>
                        <a:ea typeface="Calibri"/>
                        <a:cs typeface="Times New Roman"/>
                      </a:endParaRPr>
                    </a:p>
                  </a:txBody>
                  <a:tcPr marL="68580" marR="68580" marT="0" marB="0"/>
                </a:tc>
              </a:tr>
              <a:tr h="484417">
                <a:tc>
                  <a:txBody>
                    <a:bodyPr/>
                    <a:lstStyle/>
                    <a:p>
                      <a:pPr>
                        <a:lnSpc>
                          <a:spcPct val="115000"/>
                        </a:lnSpc>
                        <a:spcAft>
                          <a:spcPts val="0"/>
                        </a:spcAft>
                      </a:pPr>
                      <a:r>
                        <a:rPr lang="hu-HU" sz="2400" dirty="0" err="1">
                          <a:effectLst/>
                        </a:rPr>
                        <a:t>Bulgaria</a:t>
                      </a:r>
                      <a:endParaRPr lang="hu-HU" sz="1100" dirty="0">
                        <a:effectLst/>
                        <a:latin typeface="Calibri"/>
                        <a:ea typeface="Calibri"/>
                        <a:cs typeface="Times New Roman"/>
                      </a:endParaRPr>
                    </a:p>
                  </a:txBody>
                  <a:tcPr marL="68580" marR="68580" marT="0" marB="0"/>
                </a:tc>
                <a:tc>
                  <a:txBody>
                    <a:bodyPr/>
                    <a:lstStyle/>
                    <a:p>
                      <a:pPr>
                        <a:lnSpc>
                          <a:spcPct val="115000"/>
                        </a:lnSpc>
                        <a:spcAft>
                          <a:spcPts val="0"/>
                        </a:spcAft>
                      </a:pPr>
                      <a:r>
                        <a:rPr lang="hu-HU" sz="2400" dirty="0">
                          <a:effectLst/>
                        </a:rPr>
                        <a:t>15,732</a:t>
                      </a:r>
                      <a:endParaRPr lang="hu-HU" sz="1100" dirty="0">
                        <a:effectLst/>
                        <a:latin typeface="Calibri"/>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1647825" y="1970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alt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zövegdoboz 3"/>
          <p:cNvSpPr txBox="1"/>
          <p:nvPr/>
        </p:nvSpPr>
        <p:spPr>
          <a:xfrm>
            <a:off x="2339752" y="225514"/>
            <a:ext cx="4536504" cy="1200329"/>
          </a:xfrm>
          <a:prstGeom prst="rect">
            <a:avLst/>
          </a:prstGeom>
          <a:noFill/>
        </p:spPr>
        <p:txBody>
          <a:bodyPr wrap="square" rtlCol="0">
            <a:spAutoFit/>
          </a:bodyPr>
          <a:lstStyle/>
          <a:p>
            <a:r>
              <a:rPr lang="hu-HU" sz="2400" dirty="0" smtClean="0"/>
              <a:t>World Bank 2014 </a:t>
            </a:r>
            <a:r>
              <a:rPr lang="hu-HU" sz="1600" dirty="0" smtClean="0"/>
              <a:t>(</a:t>
            </a:r>
            <a:r>
              <a:rPr lang="hu-HU" sz="1600" dirty="0" err="1" smtClean="0"/>
              <a:t>based</a:t>
            </a:r>
            <a:r>
              <a:rPr lang="hu-HU" sz="1600" dirty="0" smtClean="0"/>
              <a:t> </a:t>
            </a:r>
            <a:r>
              <a:rPr lang="hu-HU" sz="1600" dirty="0" err="1" smtClean="0"/>
              <a:t>on</a:t>
            </a:r>
            <a:r>
              <a:rPr lang="hu-HU" sz="1600" dirty="0" smtClean="0"/>
              <a:t> </a:t>
            </a:r>
            <a:r>
              <a:rPr lang="hu-HU" sz="1600" dirty="0" err="1" smtClean="0"/>
              <a:t>actual</a:t>
            </a:r>
            <a:r>
              <a:rPr lang="hu-HU" sz="1600" dirty="0" smtClean="0"/>
              <a:t> </a:t>
            </a:r>
            <a:r>
              <a:rPr lang="hu-HU" sz="1600" dirty="0" err="1" smtClean="0"/>
              <a:t>data</a:t>
            </a:r>
            <a:r>
              <a:rPr lang="hu-HU" sz="1600" dirty="0" smtClean="0"/>
              <a:t>)</a:t>
            </a:r>
          </a:p>
          <a:p>
            <a:r>
              <a:rPr lang="hu-HU" sz="1600" dirty="0" smtClean="0"/>
              <a:t>International  </a:t>
            </a:r>
          </a:p>
          <a:p>
            <a:r>
              <a:rPr lang="en-US" sz="1600" dirty="0" smtClean="0"/>
              <a:t>dollars (</a:t>
            </a:r>
            <a:r>
              <a:rPr lang="hu-HU" sz="1600" dirty="0" smtClean="0"/>
              <a:t>I</a:t>
            </a:r>
            <a:r>
              <a:rPr lang="en-US" sz="1600" dirty="0" err="1" smtClean="0"/>
              <a:t>nt</a:t>
            </a:r>
            <a:r>
              <a:rPr lang="en-US" sz="1600" dirty="0" smtClean="0"/>
              <a:t> </a:t>
            </a:r>
            <a:r>
              <a:rPr lang="hu-HU" sz="1600" dirty="0" smtClean="0"/>
              <a:t>$)</a:t>
            </a:r>
          </a:p>
          <a:p>
            <a:r>
              <a:rPr lang="hu-HU" sz="1600" dirty="0" smtClean="0"/>
              <a:t>GDP per </a:t>
            </a:r>
            <a:r>
              <a:rPr lang="hu-HU" sz="1600" dirty="0" err="1" smtClean="0"/>
              <a:t>capita</a:t>
            </a:r>
            <a:endParaRPr lang="hu-HU" sz="1600" dirty="0" smtClean="0"/>
          </a:p>
        </p:txBody>
      </p:sp>
    </p:spTree>
    <p:extLst>
      <p:ext uri="{BB962C8B-B14F-4D97-AF65-F5344CB8AC3E}">
        <p14:creationId xmlns:p14="http://schemas.microsoft.com/office/powerpoint/2010/main" val="244520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533400" y="2667000"/>
            <a:ext cx="8153400" cy="838200"/>
          </a:xfrm>
          <a:prstGeom prst="rect">
            <a:avLst/>
          </a:prstGeom>
          <a:gradFill rotWithShape="0">
            <a:gsLst>
              <a:gs pos="0">
                <a:srgbClr val="FFE8D1"/>
              </a:gs>
              <a:gs pos="100000">
                <a:schemeClr val="bg1"/>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46083" name="Text Box 3"/>
          <p:cNvSpPr txBox="1">
            <a:spLocks noChangeArrowheads="1"/>
          </p:cNvSpPr>
          <p:nvPr/>
        </p:nvSpPr>
        <p:spPr bwMode="auto">
          <a:xfrm>
            <a:off x="1259632" y="838200"/>
            <a:ext cx="777686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hu-HU" sz="3200" b="1" dirty="0" err="1">
                <a:solidFill>
                  <a:srgbClr val="336699"/>
                </a:solidFill>
              </a:rPr>
              <a:t>Magyarország</a:t>
            </a:r>
            <a:r>
              <a:rPr lang="en-US" altLang="hu-HU" sz="3200" b="1" dirty="0">
                <a:solidFill>
                  <a:srgbClr val="336699"/>
                </a:solidFill>
              </a:rPr>
              <a:t> </a:t>
            </a:r>
            <a:r>
              <a:rPr lang="en-US" altLang="hu-HU" sz="3200" b="1" dirty="0" err="1">
                <a:solidFill>
                  <a:srgbClr val="336699"/>
                </a:solidFill>
              </a:rPr>
              <a:t>részesedése</a:t>
            </a:r>
            <a:r>
              <a:rPr lang="en-US" altLang="hu-HU" sz="3200" b="1" dirty="0">
                <a:solidFill>
                  <a:srgbClr val="336699"/>
                </a:solidFill>
              </a:rPr>
              <a:t> a </a:t>
            </a:r>
            <a:r>
              <a:rPr lang="en-US" altLang="hu-HU" sz="3200" b="1" dirty="0" err="1">
                <a:solidFill>
                  <a:srgbClr val="336699"/>
                </a:solidFill>
              </a:rPr>
              <a:t>világ</a:t>
            </a:r>
            <a:r>
              <a:rPr lang="en-US" altLang="hu-HU" sz="3200" b="1" dirty="0">
                <a:solidFill>
                  <a:srgbClr val="336699"/>
                </a:solidFill>
              </a:rPr>
              <a:t> </a:t>
            </a:r>
          </a:p>
          <a:p>
            <a:pPr algn="ctr" eaLnBrk="0" hangingPunct="0"/>
            <a:r>
              <a:rPr lang="hu-HU" altLang="hu-HU" sz="3200" b="1" dirty="0" smtClean="0">
                <a:solidFill>
                  <a:srgbClr val="336699"/>
                </a:solidFill>
              </a:rPr>
              <a:t>„nemzeti össztermékéből” és</a:t>
            </a:r>
            <a:r>
              <a:rPr lang="en-US" altLang="hu-HU" sz="3200" b="1" dirty="0" smtClean="0">
                <a:solidFill>
                  <a:srgbClr val="336699"/>
                </a:solidFill>
              </a:rPr>
              <a:t>“</a:t>
            </a:r>
            <a:r>
              <a:rPr lang="en-US" altLang="hu-HU" sz="3200" b="1" dirty="0" err="1" smtClean="0">
                <a:solidFill>
                  <a:srgbClr val="336699"/>
                </a:solidFill>
              </a:rPr>
              <a:t>tudományos</a:t>
            </a:r>
            <a:r>
              <a:rPr lang="en-US" altLang="hu-HU" sz="3200" b="1" dirty="0" smtClean="0">
                <a:solidFill>
                  <a:srgbClr val="336699"/>
                </a:solidFill>
              </a:rPr>
              <a:t> </a:t>
            </a:r>
            <a:r>
              <a:rPr lang="en-US" altLang="hu-HU" sz="3200" b="1" dirty="0" err="1">
                <a:solidFill>
                  <a:srgbClr val="336699"/>
                </a:solidFill>
              </a:rPr>
              <a:t>termeléséből</a:t>
            </a:r>
            <a:r>
              <a:rPr lang="en-US" altLang="hu-HU" sz="3200" b="1" dirty="0">
                <a:solidFill>
                  <a:srgbClr val="336699"/>
                </a:solidFill>
              </a:rPr>
              <a:t>”</a:t>
            </a:r>
            <a:endParaRPr lang="en-US" altLang="hu-HU" sz="3200" b="1" dirty="0">
              <a:solidFill>
                <a:srgbClr val="CC3300"/>
              </a:solidFill>
            </a:endParaRPr>
          </a:p>
        </p:txBody>
      </p:sp>
      <p:sp>
        <p:nvSpPr>
          <p:cNvPr id="46084" name="Rectangle 4"/>
          <p:cNvSpPr>
            <a:spLocks noChangeArrowheads="1"/>
          </p:cNvSpPr>
          <p:nvPr/>
        </p:nvSpPr>
        <p:spPr bwMode="auto">
          <a:xfrm>
            <a:off x="457200" y="2667000"/>
            <a:ext cx="857929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hangingPunct="0"/>
            <a:r>
              <a:rPr lang="en-US" altLang="hu-HU" sz="2400" dirty="0">
                <a:solidFill>
                  <a:srgbClr val="000000"/>
                </a:solidFill>
              </a:rPr>
              <a:t>	     </a:t>
            </a:r>
            <a:r>
              <a:rPr lang="hu-HU" altLang="hu-HU" sz="2400" dirty="0" smtClean="0">
                <a:solidFill>
                  <a:srgbClr val="000000"/>
                </a:solidFill>
              </a:rPr>
              <a:t>  </a:t>
            </a:r>
            <a:r>
              <a:rPr lang="en-US" altLang="hu-HU" sz="2400" dirty="0" smtClean="0">
                <a:solidFill>
                  <a:srgbClr val="000000"/>
                </a:solidFill>
              </a:rPr>
              <a:t> </a:t>
            </a:r>
            <a:r>
              <a:rPr lang="hu-HU" altLang="hu-HU" sz="2400" dirty="0" smtClean="0">
                <a:solidFill>
                  <a:srgbClr val="000000"/>
                </a:solidFill>
              </a:rPr>
              <a:t> </a:t>
            </a:r>
            <a:r>
              <a:rPr lang="en-US" altLang="hu-HU" sz="2400" dirty="0" smtClean="0">
                <a:solidFill>
                  <a:srgbClr val="336699"/>
                </a:solidFill>
              </a:rPr>
              <a:t>GDP</a:t>
            </a:r>
            <a:r>
              <a:rPr lang="en-US" altLang="hu-HU" sz="2400" dirty="0">
                <a:solidFill>
                  <a:srgbClr val="336699"/>
                </a:solidFill>
              </a:rPr>
              <a:t>	    </a:t>
            </a:r>
            <a:r>
              <a:rPr lang="hu-HU" altLang="hu-HU" sz="2400" dirty="0" smtClean="0">
                <a:solidFill>
                  <a:srgbClr val="336699"/>
                </a:solidFill>
              </a:rPr>
              <a:t>     </a:t>
            </a:r>
            <a:r>
              <a:rPr lang="en-US" altLang="hu-HU" sz="2400" dirty="0" err="1" smtClean="0">
                <a:solidFill>
                  <a:srgbClr val="336699"/>
                </a:solidFill>
              </a:rPr>
              <a:t>Tudományos</a:t>
            </a:r>
            <a:r>
              <a:rPr lang="en-US" altLang="hu-HU" sz="2400" dirty="0" smtClean="0">
                <a:solidFill>
                  <a:srgbClr val="336699"/>
                </a:solidFill>
              </a:rPr>
              <a:t> </a:t>
            </a:r>
            <a:r>
              <a:rPr lang="en-US" altLang="hu-HU" sz="2400" dirty="0">
                <a:solidFill>
                  <a:srgbClr val="336699"/>
                </a:solidFill>
              </a:rPr>
              <a:t>	        </a:t>
            </a:r>
            <a:r>
              <a:rPr lang="en-US" altLang="hu-HU" sz="2400" dirty="0" err="1">
                <a:solidFill>
                  <a:srgbClr val="336699"/>
                </a:solidFill>
              </a:rPr>
              <a:t>Idézettség</a:t>
            </a:r>
            <a:endParaRPr lang="en-US" altLang="hu-HU" sz="2400" dirty="0">
              <a:solidFill>
                <a:srgbClr val="336699"/>
              </a:solidFill>
            </a:endParaRPr>
          </a:p>
          <a:p>
            <a:pPr eaLnBrk="0" hangingPunct="0"/>
            <a:r>
              <a:rPr lang="en-US" altLang="hu-HU" sz="2400" dirty="0">
                <a:solidFill>
                  <a:srgbClr val="336699"/>
                </a:solidFill>
              </a:rPr>
              <a:t>			    </a:t>
            </a:r>
            <a:r>
              <a:rPr lang="hu-HU" altLang="hu-HU" sz="2400" dirty="0" smtClean="0">
                <a:solidFill>
                  <a:srgbClr val="336699"/>
                </a:solidFill>
              </a:rPr>
              <a:t>       </a:t>
            </a:r>
            <a:r>
              <a:rPr lang="en-US" altLang="hu-HU" sz="2400" dirty="0" err="1" smtClean="0">
                <a:solidFill>
                  <a:srgbClr val="336699"/>
                </a:solidFill>
              </a:rPr>
              <a:t>publikációk</a:t>
            </a:r>
            <a:r>
              <a:rPr lang="en-US" altLang="hu-HU" sz="2400" dirty="0" smtClean="0">
                <a:solidFill>
                  <a:srgbClr val="336699"/>
                </a:solidFill>
              </a:rPr>
              <a:t> </a:t>
            </a:r>
            <a:r>
              <a:rPr lang="en-US" altLang="hu-HU" sz="2400" dirty="0" err="1">
                <a:solidFill>
                  <a:srgbClr val="336699"/>
                </a:solidFill>
              </a:rPr>
              <a:t>száma</a:t>
            </a:r>
            <a:endParaRPr lang="en-US" altLang="hu-HU" sz="2400" dirty="0">
              <a:solidFill>
                <a:srgbClr val="336699"/>
              </a:solidFill>
            </a:endParaRPr>
          </a:p>
          <a:p>
            <a:pPr eaLnBrk="0" hangingPunct="0"/>
            <a:endParaRPr lang="en-US" altLang="hu-HU" sz="600" dirty="0">
              <a:solidFill>
                <a:srgbClr val="000000"/>
              </a:solidFill>
            </a:endParaRPr>
          </a:p>
          <a:p>
            <a:pPr eaLnBrk="0" hangingPunct="0"/>
            <a:r>
              <a:rPr lang="en-US" altLang="hu-HU" sz="2400" dirty="0">
                <a:solidFill>
                  <a:srgbClr val="000000"/>
                </a:solidFill>
              </a:rPr>
              <a:t>1990	      0.19 %         0.44 %   (2 583)	         0.25 %	</a:t>
            </a:r>
          </a:p>
          <a:p>
            <a:pPr eaLnBrk="0" hangingPunct="0">
              <a:buFontTx/>
              <a:buAutoNum type="arabicPlain" startAt="1999"/>
            </a:pPr>
            <a:r>
              <a:rPr lang="hu-HU" altLang="hu-HU" sz="2400" dirty="0">
                <a:solidFill>
                  <a:srgbClr val="000000"/>
                </a:solidFill>
              </a:rPr>
              <a:t>         </a:t>
            </a:r>
            <a:r>
              <a:rPr lang="en-US" altLang="hu-HU" sz="2400" dirty="0">
                <a:solidFill>
                  <a:srgbClr val="000000"/>
                </a:solidFill>
              </a:rPr>
              <a:t>0.16 %         0.52 %   (3 773)	         0.40 %</a:t>
            </a:r>
            <a:endParaRPr lang="hu-HU" altLang="hu-HU" sz="2400" dirty="0">
              <a:solidFill>
                <a:srgbClr val="000000"/>
              </a:solidFill>
            </a:endParaRPr>
          </a:p>
          <a:p>
            <a:pPr eaLnBrk="0" hangingPunct="0"/>
            <a:r>
              <a:rPr lang="hu-HU" altLang="hu-HU" sz="2400" dirty="0">
                <a:solidFill>
                  <a:srgbClr val="000000"/>
                </a:solidFill>
              </a:rPr>
              <a:t>2006</a:t>
            </a:r>
            <a:r>
              <a:rPr lang="en-US" altLang="hu-HU" sz="2400" dirty="0">
                <a:solidFill>
                  <a:srgbClr val="000000"/>
                </a:solidFill>
              </a:rPr>
              <a:t>	</a:t>
            </a:r>
            <a:r>
              <a:rPr lang="hu-HU" altLang="hu-HU" sz="2400" dirty="0">
                <a:solidFill>
                  <a:srgbClr val="000000"/>
                </a:solidFill>
              </a:rPr>
              <a:t>       0.15%         0.50 %   (3 822)          </a:t>
            </a:r>
            <a:r>
              <a:rPr lang="hu-HU" altLang="hu-HU" sz="2400" dirty="0" smtClean="0">
                <a:solidFill>
                  <a:srgbClr val="000000"/>
                </a:solidFill>
              </a:rPr>
              <a:t>  0.41</a:t>
            </a:r>
            <a:r>
              <a:rPr lang="hu-HU" altLang="hu-HU" sz="2400" dirty="0">
                <a:solidFill>
                  <a:srgbClr val="000000"/>
                </a:solidFill>
              </a:rPr>
              <a:t>%</a:t>
            </a:r>
            <a:endParaRPr lang="en-US" altLang="hu-HU" sz="2400" dirty="0">
              <a:solidFill>
                <a:srgbClr val="000000"/>
              </a:solidFill>
            </a:endParaRPr>
          </a:p>
        </p:txBody>
      </p:sp>
    </p:spTree>
    <p:extLst>
      <p:ext uri="{BB962C8B-B14F-4D97-AF65-F5344CB8AC3E}">
        <p14:creationId xmlns:p14="http://schemas.microsoft.com/office/powerpoint/2010/main" val="3974626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07950" y="549275"/>
            <a:ext cx="9056688" cy="478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400"/>
              <a:t>				</a:t>
            </a:r>
            <a:r>
              <a:rPr lang="hu-HU" altLang="hu-HU" sz="2400" b="1"/>
              <a:t>EU25		EU15	     Magyarország</a:t>
            </a:r>
          </a:p>
          <a:p>
            <a:r>
              <a:rPr lang="hu-HU" altLang="hu-HU" sz="2400" i="1"/>
              <a:t>					    %-ban kifejezve *</a:t>
            </a:r>
          </a:p>
          <a:p>
            <a:endParaRPr lang="hu-HU" altLang="hu-HU" sz="2400" i="1"/>
          </a:p>
          <a:p>
            <a:r>
              <a:rPr lang="hu-HU" altLang="hu-HU" sz="2400"/>
              <a:t>Élet-természet és </a:t>
            </a:r>
          </a:p>
          <a:p>
            <a:r>
              <a:rPr lang="hu-HU" altLang="hu-HU" sz="2400"/>
              <a:t>műszaki felsőfokú </a:t>
            </a:r>
          </a:p>
          <a:p>
            <a:r>
              <a:rPr lang="hu-HU" altLang="hu-HU" sz="2400"/>
              <a:t>hallgatók			</a:t>
            </a:r>
            <a:r>
              <a:rPr lang="hu-HU" altLang="hu-HU" sz="2800"/>
              <a:t>11.5		12.5		  4.8</a:t>
            </a:r>
          </a:p>
          <a:p>
            <a:endParaRPr lang="hu-HU" altLang="hu-HU" sz="2800"/>
          </a:p>
          <a:p>
            <a:r>
              <a:rPr lang="hu-HU" altLang="hu-HU" sz="2400"/>
              <a:t>Felsőfokú hallgatók		</a:t>
            </a:r>
            <a:r>
              <a:rPr lang="hu-HU" altLang="hu-HU" sz="2800"/>
              <a:t>21.2		21.8		15.4</a:t>
            </a:r>
          </a:p>
          <a:p>
            <a:endParaRPr lang="hu-HU" altLang="hu-HU" sz="2800"/>
          </a:p>
          <a:p>
            <a:r>
              <a:rPr lang="hu-HU" altLang="hu-HU" sz="2400"/>
              <a:t>Közepes és high-tech 	  </a:t>
            </a:r>
            <a:r>
              <a:rPr lang="hu-HU" altLang="hu-HU" sz="2800"/>
              <a:t>6.6		  7.1		  8.3</a:t>
            </a:r>
          </a:p>
          <a:p>
            <a:r>
              <a:rPr lang="hu-HU" altLang="hu-HU" sz="2400"/>
              <a:t>iparban </a:t>
            </a:r>
          </a:p>
          <a:p>
            <a:r>
              <a:rPr lang="hu-HU" altLang="hu-HU" sz="2400"/>
              <a:t>foglalkoztatottak		</a:t>
            </a:r>
          </a:p>
        </p:txBody>
      </p:sp>
      <p:sp>
        <p:nvSpPr>
          <p:cNvPr id="62467" name="Line 3"/>
          <p:cNvSpPr>
            <a:spLocks noChangeShapeType="1"/>
          </p:cNvSpPr>
          <p:nvPr/>
        </p:nvSpPr>
        <p:spPr bwMode="auto">
          <a:xfrm>
            <a:off x="227013" y="1484313"/>
            <a:ext cx="8820150"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62468" name="Line 4"/>
          <p:cNvSpPr>
            <a:spLocks noChangeShapeType="1"/>
          </p:cNvSpPr>
          <p:nvPr/>
        </p:nvSpPr>
        <p:spPr bwMode="auto">
          <a:xfrm>
            <a:off x="227013" y="5589588"/>
            <a:ext cx="8820150"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62469" name="Line 5"/>
          <p:cNvSpPr>
            <a:spLocks noChangeShapeType="1"/>
          </p:cNvSpPr>
          <p:nvPr/>
        </p:nvSpPr>
        <p:spPr bwMode="auto">
          <a:xfrm flipH="1">
            <a:off x="3395663" y="549275"/>
            <a:ext cx="71437" cy="5040313"/>
          </a:xfrm>
          <a:prstGeom prst="line">
            <a:avLst/>
          </a:prstGeom>
          <a:noFill/>
          <a:ln w="952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62470" name="Line 6"/>
          <p:cNvSpPr>
            <a:spLocks noChangeShapeType="1"/>
          </p:cNvSpPr>
          <p:nvPr/>
        </p:nvSpPr>
        <p:spPr bwMode="auto">
          <a:xfrm flipH="1">
            <a:off x="5122863" y="549275"/>
            <a:ext cx="71437" cy="5040313"/>
          </a:xfrm>
          <a:prstGeom prst="line">
            <a:avLst/>
          </a:prstGeom>
          <a:noFill/>
          <a:ln w="952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62471" name="Line 7"/>
          <p:cNvSpPr>
            <a:spLocks noChangeShapeType="1"/>
          </p:cNvSpPr>
          <p:nvPr/>
        </p:nvSpPr>
        <p:spPr bwMode="auto">
          <a:xfrm flipH="1">
            <a:off x="6996113" y="549275"/>
            <a:ext cx="71437" cy="5040313"/>
          </a:xfrm>
          <a:prstGeom prst="line">
            <a:avLst/>
          </a:prstGeom>
          <a:noFill/>
          <a:ln w="952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62472" name="Line 8"/>
          <p:cNvSpPr>
            <a:spLocks noChangeShapeType="1"/>
          </p:cNvSpPr>
          <p:nvPr/>
        </p:nvSpPr>
        <p:spPr bwMode="auto">
          <a:xfrm>
            <a:off x="468313" y="2997200"/>
            <a:ext cx="8351837" cy="0"/>
          </a:xfrm>
          <a:prstGeom prst="line">
            <a:avLst/>
          </a:prstGeom>
          <a:noFill/>
          <a:ln w="952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62473" name="Line 9"/>
          <p:cNvSpPr>
            <a:spLocks noChangeShapeType="1"/>
          </p:cNvSpPr>
          <p:nvPr/>
        </p:nvSpPr>
        <p:spPr bwMode="auto">
          <a:xfrm>
            <a:off x="468313" y="4005263"/>
            <a:ext cx="8351837" cy="0"/>
          </a:xfrm>
          <a:prstGeom prst="line">
            <a:avLst/>
          </a:prstGeom>
          <a:noFill/>
          <a:ln w="952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62474" name="Text Box 10"/>
          <p:cNvSpPr txBox="1">
            <a:spLocks noChangeArrowheads="1"/>
          </p:cNvSpPr>
          <p:nvPr/>
        </p:nvSpPr>
        <p:spPr bwMode="auto">
          <a:xfrm>
            <a:off x="611188" y="5949950"/>
            <a:ext cx="752475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400"/>
              <a:t>* Az összest figyelembe véve</a:t>
            </a:r>
          </a:p>
          <a:p>
            <a:r>
              <a:rPr lang="hu-HU" altLang="hu-HU" i="1"/>
              <a:t>forrás: Kutatástól az Innovációig, Állami Számvevőszék, 2005 augusztus</a:t>
            </a:r>
          </a:p>
        </p:txBody>
      </p:sp>
    </p:spTree>
    <p:extLst>
      <p:ext uri="{BB962C8B-B14F-4D97-AF65-F5344CB8AC3E}">
        <p14:creationId xmlns:p14="http://schemas.microsoft.com/office/powerpoint/2010/main" val="2454450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p:cNvPicPr>
            <a:picLocks noChangeAspect="1" noChangeArrowheads="1"/>
          </p:cNvPicPr>
          <p:nvPr/>
        </p:nvPicPr>
        <p:blipFill>
          <a:blip r:embed="rId3" cstate="print"/>
          <a:srcRect/>
          <a:stretch>
            <a:fillRect/>
          </a:stretch>
        </p:blipFill>
        <p:spPr bwMode="auto">
          <a:xfrm>
            <a:off x="1187624" y="623897"/>
            <a:ext cx="6984776" cy="5308216"/>
          </a:xfrm>
          <a:prstGeom prst="rect">
            <a:avLst/>
          </a:prstGeom>
          <a:noFill/>
          <a:ln w="9525">
            <a:noFill/>
            <a:miter lim="800000"/>
            <a:headEnd/>
            <a:tailEnd/>
          </a:ln>
        </p:spPr>
      </p:pic>
    </p:spTree>
    <p:extLst>
      <p:ext uri="{BB962C8B-B14F-4D97-AF65-F5344CB8AC3E}">
        <p14:creationId xmlns:p14="http://schemas.microsoft.com/office/powerpoint/2010/main" val="400670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524000" y="685800"/>
            <a:ext cx="62293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hu-HU" sz="3600">
                <a:solidFill>
                  <a:srgbClr val="006600"/>
                </a:solidFill>
              </a:rPr>
              <a:t>Magyarország helye a világban a</a:t>
            </a:r>
          </a:p>
          <a:p>
            <a:pPr algn="ctr"/>
            <a:r>
              <a:rPr lang="en-US" altLang="hu-HU" sz="3600">
                <a:solidFill>
                  <a:srgbClr val="006600"/>
                </a:solidFill>
              </a:rPr>
              <a:t>tudományos élet mutatói alapján</a:t>
            </a:r>
          </a:p>
          <a:p>
            <a:pPr algn="ctr"/>
            <a:r>
              <a:rPr lang="en-US" altLang="hu-HU" sz="3600">
                <a:solidFill>
                  <a:srgbClr val="006600"/>
                </a:solidFill>
              </a:rPr>
              <a:t>(90-es évtized)</a:t>
            </a:r>
          </a:p>
        </p:txBody>
      </p:sp>
      <p:sp>
        <p:nvSpPr>
          <p:cNvPr id="3075" name="Text Box 3"/>
          <p:cNvSpPr txBox="1">
            <a:spLocks noChangeArrowheads="1"/>
          </p:cNvSpPr>
          <p:nvPr/>
        </p:nvSpPr>
        <p:spPr bwMode="auto">
          <a:xfrm>
            <a:off x="2286000" y="3073400"/>
            <a:ext cx="4425950" cy="316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2800" u="sng">
                <a:solidFill>
                  <a:srgbClr val="C0504D"/>
                </a:solidFill>
              </a:rPr>
              <a:t>Tudomány területek       Rang</a:t>
            </a:r>
            <a:endParaRPr lang="en-US" altLang="hu-HU">
              <a:solidFill>
                <a:srgbClr val="C0504D"/>
              </a:solidFill>
            </a:endParaRPr>
          </a:p>
          <a:p>
            <a:endParaRPr lang="en-US" altLang="hu-HU" sz="600">
              <a:solidFill>
                <a:prstClr val="black"/>
              </a:solidFill>
            </a:endParaRPr>
          </a:p>
          <a:p>
            <a:r>
              <a:rPr lang="en-US" altLang="hu-HU">
                <a:solidFill>
                  <a:prstClr val="black"/>
                </a:solidFill>
              </a:rPr>
              <a:t>- élettudományok		26.</a:t>
            </a:r>
          </a:p>
          <a:p>
            <a:r>
              <a:rPr lang="en-US" altLang="hu-HU">
                <a:solidFill>
                  <a:prstClr val="black"/>
                </a:solidFill>
              </a:rPr>
              <a:t>   - idegtudományok		  9.</a:t>
            </a:r>
          </a:p>
          <a:p>
            <a:r>
              <a:rPr lang="en-US" altLang="hu-HU">
                <a:solidFill>
                  <a:prstClr val="black"/>
                </a:solidFill>
              </a:rPr>
              <a:t>- fizikai tudományok		27.</a:t>
            </a:r>
          </a:p>
          <a:p>
            <a:r>
              <a:rPr lang="en-US" altLang="hu-HU">
                <a:solidFill>
                  <a:prstClr val="black"/>
                </a:solidFill>
              </a:rPr>
              <a:t>   - elméleti fizika       		10.</a:t>
            </a:r>
          </a:p>
          <a:p>
            <a:r>
              <a:rPr lang="en-US" altLang="hu-HU">
                <a:solidFill>
                  <a:prstClr val="black"/>
                </a:solidFill>
              </a:rPr>
              <a:t>- kémiai tudományok		17.</a:t>
            </a:r>
          </a:p>
          <a:p>
            <a:r>
              <a:rPr lang="en-US" altLang="hu-HU">
                <a:solidFill>
                  <a:prstClr val="black"/>
                </a:solidFill>
              </a:rPr>
              <a:t>- műszaki tudományok	26.</a:t>
            </a:r>
          </a:p>
          <a:p>
            <a:r>
              <a:rPr lang="en-US" altLang="hu-HU">
                <a:solidFill>
                  <a:prstClr val="black"/>
                </a:solidFill>
              </a:rPr>
              <a:t>- matematika			14.</a:t>
            </a:r>
          </a:p>
        </p:txBody>
      </p:sp>
    </p:spTree>
    <p:extLst>
      <p:ext uri="{BB962C8B-B14F-4D97-AF65-F5344CB8AC3E}">
        <p14:creationId xmlns:p14="http://schemas.microsoft.com/office/powerpoint/2010/main" val="4241556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817563" y="293688"/>
            <a:ext cx="75295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hu-HU" sz="2800">
                <a:latin typeface="Times New Roman" panose="02020603050405020304" pitchFamily="18" charset="0"/>
              </a:rPr>
              <a:t>Magyar, illetve magyar származású Nobel-díjasok</a:t>
            </a:r>
          </a:p>
        </p:txBody>
      </p:sp>
      <p:sp>
        <p:nvSpPr>
          <p:cNvPr id="13315" name="Text Box 3"/>
          <p:cNvSpPr txBox="1">
            <a:spLocks noChangeArrowheads="1"/>
          </p:cNvSpPr>
          <p:nvPr/>
        </p:nvSpPr>
        <p:spPr bwMode="auto">
          <a:xfrm>
            <a:off x="1306513" y="1357313"/>
            <a:ext cx="70262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hu-HU" sz="2200">
                <a:latin typeface="Times New Roman" panose="02020603050405020304" pitchFamily="18" charset="0"/>
              </a:rPr>
              <a:t>Név                            Szakterület                 A díjazás éve</a:t>
            </a:r>
          </a:p>
        </p:txBody>
      </p:sp>
      <p:sp>
        <p:nvSpPr>
          <p:cNvPr id="13316" name="Text Box 4"/>
          <p:cNvSpPr txBox="1">
            <a:spLocks noChangeArrowheads="1"/>
          </p:cNvSpPr>
          <p:nvPr/>
        </p:nvSpPr>
        <p:spPr bwMode="auto">
          <a:xfrm>
            <a:off x="1041400" y="2200275"/>
            <a:ext cx="2182813" cy="477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hu-HU" sz="1500"/>
              <a:t>Lénárd Fülöp</a:t>
            </a:r>
          </a:p>
          <a:p>
            <a:pPr eaLnBrk="0" hangingPunct="0">
              <a:spcBef>
                <a:spcPct val="50000"/>
              </a:spcBef>
            </a:pPr>
            <a:r>
              <a:rPr lang="en-US" altLang="hu-HU" sz="1500"/>
              <a:t>Bárány Róbert</a:t>
            </a:r>
          </a:p>
          <a:p>
            <a:pPr eaLnBrk="0" hangingPunct="0">
              <a:spcBef>
                <a:spcPct val="50000"/>
              </a:spcBef>
            </a:pPr>
            <a:r>
              <a:rPr lang="en-US" altLang="hu-HU" sz="1500"/>
              <a:t>Zsigmondy Richárd</a:t>
            </a:r>
          </a:p>
          <a:p>
            <a:pPr eaLnBrk="0" hangingPunct="0">
              <a:spcBef>
                <a:spcPct val="50000"/>
              </a:spcBef>
            </a:pPr>
            <a:r>
              <a:rPr lang="en-US" altLang="hu-HU" sz="1500"/>
              <a:t>Szent-Györgyi Albert</a:t>
            </a:r>
          </a:p>
          <a:p>
            <a:pPr eaLnBrk="0" hangingPunct="0">
              <a:spcBef>
                <a:spcPct val="50000"/>
              </a:spcBef>
            </a:pPr>
            <a:r>
              <a:rPr lang="en-US" altLang="hu-HU" sz="1500"/>
              <a:t>Hevesy György</a:t>
            </a:r>
          </a:p>
          <a:p>
            <a:pPr eaLnBrk="0" hangingPunct="0">
              <a:spcBef>
                <a:spcPct val="50000"/>
              </a:spcBef>
            </a:pPr>
            <a:r>
              <a:rPr lang="en-US" altLang="hu-HU" sz="1500"/>
              <a:t>Békésy György</a:t>
            </a:r>
          </a:p>
          <a:p>
            <a:pPr eaLnBrk="0" hangingPunct="0">
              <a:spcBef>
                <a:spcPct val="50000"/>
              </a:spcBef>
            </a:pPr>
            <a:r>
              <a:rPr lang="en-US" altLang="hu-HU" sz="1500"/>
              <a:t>Wigner Jenő</a:t>
            </a:r>
          </a:p>
          <a:p>
            <a:pPr eaLnBrk="0" hangingPunct="0">
              <a:spcBef>
                <a:spcPct val="50000"/>
              </a:spcBef>
            </a:pPr>
            <a:r>
              <a:rPr lang="en-US" altLang="hu-HU" sz="1500"/>
              <a:t>Gábor Dénes</a:t>
            </a:r>
          </a:p>
          <a:p>
            <a:pPr eaLnBrk="0" hangingPunct="0">
              <a:spcBef>
                <a:spcPct val="50000"/>
              </a:spcBef>
            </a:pPr>
            <a:r>
              <a:rPr lang="en-US" altLang="hu-HU" sz="1500"/>
              <a:t>Wiesel, Eli</a:t>
            </a:r>
          </a:p>
          <a:p>
            <a:pPr eaLnBrk="0" hangingPunct="0">
              <a:spcBef>
                <a:spcPct val="50000"/>
              </a:spcBef>
            </a:pPr>
            <a:r>
              <a:rPr lang="en-US" altLang="hu-HU" sz="1500"/>
              <a:t>Polanyi, John C.                                   </a:t>
            </a:r>
          </a:p>
          <a:p>
            <a:pPr eaLnBrk="0" hangingPunct="0">
              <a:spcBef>
                <a:spcPct val="50000"/>
              </a:spcBef>
            </a:pPr>
            <a:r>
              <a:rPr lang="en-US" altLang="hu-HU" sz="1500"/>
              <a:t>Oláh György</a:t>
            </a:r>
          </a:p>
          <a:p>
            <a:pPr eaLnBrk="0" hangingPunct="0">
              <a:spcBef>
                <a:spcPct val="50000"/>
              </a:spcBef>
            </a:pPr>
            <a:r>
              <a:rPr lang="en-US" altLang="hu-HU" sz="1500"/>
              <a:t>Harsányi János</a:t>
            </a:r>
            <a:endParaRPr lang="hu-HU" altLang="hu-HU" sz="1500"/>
          </a:p>
          <a:p>
            <a:pPr eaLnBrk="0" hangingPunct="0">
              <a:spcBef>
                <a:spcPct val="50000"/>
              </a:spcBef>
            </a:pPr>
            <a:r>
              <a:rPr lang="hu-HU" altLang="hu-HU" sz="1500"/>
              <a:t>Kertész Imre</a:t>
            </a:r>
            <a:endParaRPr lang="en-US" altLang="hu-HU" sz="1500"/>
          </a:p>
          <a:p>
            <a:pPr eaLnBrk="0" hangingPunct="0">
              <a:spcBef>
                <a:spcPct val="50000"/>
              </a:spcBef>
            </a:pPr>
            <a:endParaRPr lang="en-US" altLang="hu-HU" sz="1500"/>
          </a:p>
        </p:txBody>
      </p:sp>
      <p:sp>
        <p:nvSpPr>
          <p:cNvPr id="13317" name="Text Box 5"/>
          <p:cNvSpPr txBox="1">
            <a:spLocks noChangeArrowheads="1"/>
          </p:cNvSpPr>
          <p:nvPr/>
        </p:nvSpPr>
        <p:spPr bwMode="auto">
          <a:xfrm>
            <a:off x="4287838" y="2200275"/>
            <a:ext cx="498475" cy="443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hu-HU" sz="1500"/>
              <a:t>F</a:t>
            </a:r>
          </a:p>
          <a:p>
            <a:pPr eaLnBrk="0" hangingPunct="0">
              <a:spcBef>
                <a:spcPct val="50000"/>
              </a:spcBef>
            </a:pPr>
            <a:r>
              <a:rPr lang="en-US" altLang="hu-HU" sz="1500"/>
              <a:t>O</a:t>
            </a:r>
          </a:p>
          <a:p>
            <a:pPr eaLnBrk="0" hangingPunct="0">
              <a:spcBef>
                <a:spcPct val="50000"/>
              </a:spcBef>
            </a:pPr>
            <a:r>
              <a:rPr lang="en-US" altLang="hu-HU" sz="1500"/>
              <a:t>K</a:t>
            </a:r>
          </a:p>
          <a:p>
            <a:pPr eaLnBrk="0" hangingPunct="0">
              <a:spcBef>
                <a:spcPct val="50000"/>
              </a:spcBef>
            </a:pPr>
            <a:r>
              <a:rPr lang="en-US" altLang="hu-HU" sz="1500"/>
              <a:t>O</a:t>
            </a:r>
          </a:p>
          <a:p>
            <a:pPr eaLnBrk="0" hangingPunct="0">
              <a:spcBef>
                <a:spcPct val="50000"/>
              </a:spcBef>
            </a:pPr>
            <a:r>
              <a:rPr lang="en-US" altLang="hu-HU" sz="1500"/>
              <a:t>K</a:t>
            </a:r>
          </a:p>
          <a:p>
            <a:pPr eaLnBrk="0" hangingPunct="0">
              <a:spcBef>
                <a:spcPct val="50000"/>
              </a:spcBef>
            </a:pPr>
            <a:r>
              <a:rPr lang="en-US" altLang="hu-HU" sz="1500"/>
              <a:t>O</a:t>
            </a:r>
          </a:p>
          <a:p>
            <a:pPr eaLnBrk="0" hangingPunct="0">
              <a:spcBef>
                <a:spcPct val="50000"/>
              </a:spcBef>
            </a:pPr>
            <a:r>
              <a:rPr lang="en-US" altLang="hu-HU" sz="1500"/>
              <a:t>F</a:t>
            </a:r>
          </a:p>
          <a:p>
            <a:pPr eaLnBrk="0" hangingPunct="0">
              <a:spcBef>
                <a:spcPct val="50000"/>
              </a:spcBef>
            </a:pPr>
            <a:r>
              <a:rPr lang="en-US" altLang="hu-HU" sz="1500"/>
              <a:t>F</a:t>
            </a:r>
          </a:p>
          <a:p>
            <a:pPr eaLnBrk="0" hangingPunct="0">
              <a:spcBef>
                <a:spcPct val="50000"/>
              </a:spcBef>
            </a:pPr>
            <a:r>
              <a:rPr lang="en-US" altLang="hu-HU" sz="1500"/>
              <a:t>B</a:t>
            </a:r>
          </a:p>
          <a:p>
            <a:pPr eaLnBrk="0" hangingPunct="0">
              <a:spcBef>
                <a:spcPct val="50000"/>
              </a:spcBef>
            </a:pPr>
            <a:r>
              <a:rPr lang="en-US" altLang="hu-HU" sz="1500"/>
              <a:t>K</a:t>
            </a:r>
          </a:p>
          <a:p>
            <a:pPr eaLnBrk="0" hangingPunct="0">
              <a:spcBef>
                <a:spcPct val="50000"/>
              </a:spcBef>
            </a:pPr>
            <a:r>
              <a:rPr lang="en-US" altLang="hu-HU" sz="1500"/>
              <a:t>K</a:t>
            </a:r>
          </a:p>
          <a:p>
            <a:pPr eaLnBrk="0" hangingPunct="0">
              <a:spcBef>
                <a:spcPct val="50000"/>
              </a:spcBef>
            </a:pPr>
            <a:r>
              <a:rPr lang="en-US" altLang="hu-HU" sz="1500"/>
              <a:t>G</a:t>
            </a:r>
          </a:p>
          <a:p>
            <a:pPr eaLnBrk="0" hangingPunct="0">
              <a:spcBef>
                <a:spcPct val="50000"/>
              </a:spcBef>
            </a:pPr>
            <a:r>
              <a:rPr lang="hu-HU" altLang="hu-HU" sz="1500"/>
              <a:t>I</a:t>
            </a:r>
            <a:endParaRPr lang="en-US" altLang="hu-HU" sz="1500"/>
          </a:p>
        </p:txBody>
      </p:sp>
      <p:sp>
        <p:nvSpPr>
          <p:cNvPr id="13318" name="Text Box 6"/>
          <p:cNvSpPr txBox="1">
            <a:spLocks noChangeArrowheads="1"/>
          </p:cNvSpPr>
          <p:nvPr/>
        </p:nvSpPr>
        <p:spPr bwMode="auto">
          <a:xfrm>
            <a:off x="6742113" y="2200275"/>
            <a:ext cx="708025" cy="443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hu-HU" sz="1500"/>
              <a:t>1905</a:t>
            </a:r>
          </a:p>
          <a:p>
            <a:pPr eaLnBrk="0" hangingPunct="0">
              <a:spcBef>
                <a:spcPct val="50000"/>
              </a:spcBef>
            </a:pPr>
            <a:r>
              <a:rPr lang="en-US" altLang="hu-HU" sz="1500"/>
              <a:t>1914</a:t>
            </a:r>
          </a:p>
          <a:p>
            <a:pPr eaLnBrk="0" hangingPunct="0">
              <a:spcBef>
                <a:spcPct val="50000"/>
              </a:spcBef>
            </a:pPr>
            <a:r>
              <a:rPr lang="en-US" altLang="hu-HU" sz="1500"/>
              <a:t>1925</a:t>
            </a:r>
          </a:p>
          <a:p>
            <a:pPr eaLnBrk="0" hangingPunct="0">
              <a:spcBef>
                <a:spcPct val="50000"/>
              </a:spcBef>
            </a:pPr>
            <a:r>
              <a:rPr lang="en-US" altLang="hu-HU" sz="1500"/>
              <a:t>1937</a:t>
            </a:r>
          </a:p>
          <a:p>
            <a:pPr eaLnBrk="0" hangingPunct="0">
              <a:spcBef>
                <a:spcPct val="50000"/>
              </a:spcBef>
            </a:pPr>
            <a:r>
              <a:rPr lang="en-US" altLang="hu-HU" sz="1500"/>
              <a:t>1943</a:t>
            </a:r>
          </a:p>
          <a:p>
            <a:pPr eaLnBrk="0" hangingPunct="0">
              <a:spcBef>
                <a:spcPct val="50000"/>
              </a:spcBef>
            </a:pPr>
            <a:r>
              <a:rPr lang="en-US" altLang="hu-HU" sz="1500"/>
              <a:t>1961</a:t>
            </a:r>
          </a:p>
          <a:p>
            <a:pPr eaLnBrk="0" hangingPunct="0">
              <a:spcBef>
                <a:spcPct val="50000"/>
              </a:spcBef>
            </a:pPr>
            <a:r>
              <a:rPr lang="en-US" altLang="hu-HU" sz="1500"/>
              <a:t>1963</a:t>
            </a:r>
          </a:p>
          <a:p>
            <a:pPr eaLnBrk="0" hangingPunct="0">
              <a:spcBef>
                <a:spcPct val="50000"/>
              </a:spcBef>
            </a:pPr>
            <a:r>
              <a:rPr lang="en-US" altLang="hu-HU" sz="1500"/>
              <a:t>1971</a:t>
            </a:r>
          </a:p>
          <a:p>
            <a:pPr eaLnBrk="0" hangingPunct="0">
              <a:spcBef>
                <a:spcPct val="50000"/>
              </a:spcBef>
            </a:pPr>
            <a:r>
              <a:rPr lang="en-US" altLang="hu-HU" sz="1500"/>
              <a:t>1986</a:t>
            </a:r>
          </a:p>
          <a:p>
            <a:pPr eaLnBrk="0" hangingPunct="0">
              <a:spcBef>
                <a:spcPct val="50000"/>
              </a:spcBef>
            </a:pPr>
            <a:r>
              <a:rPr lang="en-US" altLang="hu-HU" sz="1500"/>
              <a:t>1986</a:t>
            </a:r>
          </a:p>
          <a:p>
            <a:pPr eaLnBrk="0" hangingPunct="0">
              <a:spcBef>
                <a:spcPct val="50000"/>
              </a:spcBef>
            </a:pPr>
            <a:r>
              <a:rPr lang="en-US" altLang="hu-HU" sz="1500"/>
              <a:t>1994</a:t>
            </a:r>
          </a:p>
          <a:p>
            <a:pPr eaLnBrk="0" hangingPunct="0">
              <a:spcBef>
                <a:spcPct val="50000"/>
              </a:spcBef>
            </a:pPr>
            <a:r>
              <a:rPr lang="en-US" altLang="hu-HU" sz="1500"/>
              <a:t>1994</a:t>
            </a:r>
            <a:endParaRPr lang="hu-HU" altLang="hu-HU" sz="1500"/>
          </a:p>
          <a:p>
            <a:pPr eaLnBrk="0" hangingPunct="0">
              <a:spcBef>
                <a:spcPct val="50000"/>
              </a:spcBef>
            </a:pPr>
            <a:r>
              <a:rPr lang="hu-HU" altLang="hu-HU" sz="1500"/>
              <a:t>2002</a:t>
            </a:r>
            <a:endParaRPr lang="en-US" altLang="hu-HU" sz="1500"/>
          </a:p>
        </p:txBody>
      </p:sp>
    </p:spTree>
    <p:extLst>
      <p:ext uri="{BB962C8B-B14F-4D97-AF65-F5344CB8AC3E}">
        <p14:creationId xmlns:p14="http://schemas.microsoft.com/office/powerpoint/2010/main" val="967061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026" descr="szabad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52400"/>
            <a:ext cx="4552950" cy="6577013"/>
          </a:xfrm>
          <a:prstGeom prst="rect">
            <a:avLst/>
          </a:prstGeom>
          <a:noFill/>
          <a:extLst>
            <a:ext uri="{909E8E84-426E-40DD-AFC4-6F175D3DCCD1}">
              <a14:hiddenFill xmlns:a14="http://schemas.microsoft.com/office/drawing/2010/main">
                <a:solidFill>
                  <a:srgbClr val="FFFFFF"/>
                </a:solidFill>
              </a14:hiddenFill>
            </a:ext>
          </a:extLst>
        </p:spPr>
      </p:pic>
      <p:pic>
        <p:nvPicPr>
          <p:cNvPr id="57347" name="Picture 1027" descr="szabad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52400"/>
            <a:ext cx="2414588"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661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ves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488" y="1676400"/>
            <a:ext cx="4989512" cy="5181600"/>
          </a:xfrm>
          <a:prstGeom prst="rect">
            <a:avLst/>
          </a:prstGeom>
          <a:noFill/>
          <a:extLst>
            <a:ext uri="{909E8E84-426E-40DD-AFC4-6F175D3DCCD1}">
              <a14:hiddenFill xmlns:a14="http://schemas.microsoft.com/office/drawing/2010/main">
                <a:solidFill>
                  <a:srgbClr val="FFFFFF"/>
                </a:solidFill>
              </a14:hiddenFill>
            </a:ext>
          </a:extLst>
        </p:spPr>
      </p:pic>
      <p:sp>
        <p:nvSpPr>
          <p:cNvPr id="27651" name="Text Box 3"/>
          <p:cNvSpPr txBox="1">
            <a:spLocks noChangeArrowheads="1"/>
          </p:cNvSpPr>
          <p:nvPr/>
        </p:nvSpPr>
        <p:spPr bwMode="auto">
          <a:xfrm>
            <a:off x="609600" y="6172200"/>
            <a:ext cx="2951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hu-HU" sz="2000" i="1">
                <a:latin typeface="Times New Roman" pitchFamily="18" charset="0"/>
              </a:rPr>
              <a:t>SCIENCE 283: 2007, 1999</a:t>
            </a:r>
          </a:p>
        </p:txBody>
      </p:sp>
      <p:sp>
        <p:nvSpPr>
          <p:cNvPr id="27652" name="Text Box 4"/>
          <p:cNvSpPr txBox="1">
            <a:spLocks noChangeArrowheads="1"/>
          </p:cNvSpPr>
          <p:nvPr/>
        </p:nvSpPr>
        <p:spPr bwMode="auto">
          <a:xfrm>
            <a:off x="457200" y="1981200"/>
            <a:ext cx="3505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hu-HU" sz="2800" b="1">
                <a:latin typeface="Times New Roman" pitchFamily="18" charset="0"/>
              </a:rPr>
              <a:t>“If your main association with Hungary are goulash and rhapsodies, it’</a:t>
            </a:r>
            <a:r>
              <a:rPr lang="hu-HU" altLang="hu-HU" sz="2800" b="1">
                <a:latin typeface="Times New Roman" pitchFamily="18" charset="0"/>
              </a:rPr>
              <a:t>s time for an update</a:t>
            </a:r>
            <a:r>
              <a:rPr lang="en-US" altLang="hu-HU" sz="2800" b="1">
                <a:latin typeface="Times New Roman" pitchFamily="18" charset="0"/>
              </a:rPr>
              <a:t> “</a:t>
            </a:r>
          </a:p>
        </p:txBody>
      </p:sp>
    </p:spTree>
    <p:extLst>
      <p:ext uri="{BB962C8B-B14F-4D97-AF65-F5344CB8AC3E}">
        <p14:creationId xmlns:p14="http://schemas.microsoft.com/office/powerpoint/2010/main" val="1165364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2"/>
          <p:cNvSpPr>
            <a:spLocks noChangeShapeType="1"/>
          </p:cNvSpPr>
          <p:nvPr/>
        </p:nvSpPr>
        <p:spPr bwMode="auto">
          <a:xfrm>
            <a:off x="3270250" y="1203325"/>
            <a:ext cx="1588" cy="44180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hu-HU"/>
          </a:p>
        </p:txBody>
      </p:sp>
      <p:sp>
        <p:nvSpPr>
          <p:cNvPr id="41987" name="Line 3"/>
          <p:cNvSpPr>
            <a:spLocks noChangeShapeType="1"/>
          </p:cNvSpPr>
          <p:nvPr/>
        </p:nvSpPr>
        <p:spPr bwMode="auto">
          <a:xfrm>
            <a:off x="4529138" y="1203325"/>
            <a:ext cx="1587" cy="44180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hu-HU"/>
          </a:p>
        </p:txBody>
      </p:sp>
      <p:sp>
        <p:nvSpPr>
          <p:cNvPr id="41988" name="Line 4"/>
          <p:cNvSpPr>
            <a:spLocks noChangeShapeType="1"/>
          </p:cNvSpPr>
          <p:nvPr/>
        </p:nvSpPr>
        <p:spPr bwMode="auto">
          <a:xfrm>
            <a:off x="5773738" y="1203325"/>
            <a:ext cx="1587" cy="44180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hu-HU"/>
          </a:p>
        </p:txBody>
      </p:sp>
      <p:sp>
        <p:nvSpPr>
          <p:cNvPr id="41989" name="Line 5"/>
          <p:cNvSpPr>
            <a:spLocks noChangeShapeType="1"/>
          </p:cNvSpPr>
          <p:nvPr/>
        </p:nvSpPr>
        <p:spPr bwMode="auto">
          <a:xfrm>
            <a:off x="7032625" y="1203325"/>
            <a:ext cx="1588" cy="44180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hu-HU"/>
          </a:p>
        </p:txBody>
      </p:sp>
      <p:sp>
        <p:nvSpPr>
          <p:cNvPr id="41990" name="Line 6"/>
          <p:cNvSpPr>
            <a:spLocks noChangeShapeType="1"/>
          </p:cNvSpPr>
          <p:nvPr/>
        </p:nvSpPr>
        <p:spPr bwMode="auto">
          <a:xfrm>
            <a:off x="8277225" y="1203325"/>
            <a:ext cx="1588" cy="44180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hu-HU"/>
          </a:p>
        </p:txBody>
      </p:sp>
      <p:sp>
        <p:nvSpPr>
          <p:cNvPr id="41991" name="Rectangle 7"/>
          <p:cNvSpPr>
            <a:spLocks noChangeArrowheads="1"/>
          </p:cNvSpPr>
          <p:nvPr/>
        </p:nvSpPr>
        <p:spPr bwMode="auto">
          <a:xfrm>
            <a:off x="2025650" y="5349875"/>
            <a:ext cx="5629275" cy="200025"/>
          </a:xfrm>
          <a:prstGeom prst="rect">
            <a:avLst/>
          </a:prstGeom>
          <a:solidFill>
            <a:srgbClr val="9999FF"/>
          </a:solidFill>
          <a:ln w="15875">
            <a:solidFill>
              <a:srgbClr val="000000"/>
            </a:solidFill>
            <a:miter lim="800000"/>
            <a:headEnd/>
            <a:tailEnd/>
          </a:ln>
        </p:spPr>
        <p:txBody>
          <a:bodyPr/>
          <a:lstStyle/>
          <a:p>
            <a:endParaRPr lang="hu-HU"/>
          </a:p>
        </p:txBody>
      </p:sp>
      <p:sp>
        <p:nvSpPr>
          <p:cNvPr id="41992" name="Rectangle 8"/>
          <p:cNvSpPr>
            <a:spLocks noChangeArrowheads="1"/>
          </p:cNvSpPr>
          <p:nvPr/>
        </p:nvSpPr>
        <p:spPr bwMode="auto">
          <a:xfrm>
            <a:off x="2025650" y="5019675"/>
            <a:ext cx="3748088" cy="185738"/>
          </a:xfrm>
          <a:prstGeom prst="rect">
            <a:avLst/>
          </a:prstGeom>
          <a:solidFill>
            <a:srgbClr val="9999FF"/>
          </a:solidFill>
          <a:ln w="15875">
            <a:solidFill>
              <a:srgbClr val="000000"/>
            </a:solidFill>
            <a:miter lim="800000"/>
            <a:headEnd/>
            <a:tailEnd/>
          </a:ln>
        </p:spPr>
        <p:txBody>
          <a:bodyPr/>
          <a:lstStyle/>
          <a:p>
            <a:endParaRPr lang="hu-HU"/>
          </a:p>
        </p:txBody>
      </p:sp>
      <p:sp>
        <p:nvSpPr>
          <p:cNvPr id="41993" name="Rectangle 9"/>
          <p:cNvSpPr>
            <a:spLocks noChangeArrowheads="1"/>
          </p:cNvSpPr>
          <p:nvPr/>
        </p:nvSpPr>
        <p:spPr bwMode="auto">
          <a:xfrm>
            <a:off x="2025650" y="4675188"/>
            <a:ext cx="3508375" cy="200025"/>
          </a:xfrm>
          <a:prstGeom prst="rect">
            <a:avLst/>
          </a:prstGeom>
          <a:solidFill>
            <a:srgbClr val="9999FF"/>
          </a:solidFill>
          <a:ln w="15875">
            <a:solidFill>
              <a:srgbClr val="000000"/>
            </a:solidFill>
            <a:miter lim="800000"/>
            <a:headEnd/>
            <a:tailEnd/>
          </a:ln>
        </p:spPr>
        <p:txBody>
          <a:bodyPr/>
          <a:lstStyle/>
          <a:p>
            <a:endParaRPr lang="hu-HU"/>
          </a:p>
        </p:txBody>
      </p:sp>
      <p:sp>
        <p:nvSpPr>
          <p:cNvPr id="41994" name="Rectangle 10"/>
          <p:cNvSpPr>
            <a:spLocks noChangeArrowheads="1"/>
          </p:cNvSpPr>
          <p:nvPr/>
        </p:nvSpPr>
        <p:spPr bwMode="auto">
          <a:xfrm>
            <a:off x="2025650" y="4330700"/>
            <a:ext cx="2632075" cy="200025"/>
          </a:xfrm>
          <a:prstGeom prst="rect">
            <a:avLst/>
          </a:prstGeom>
          <a:solidFill>
            <a:srgbClr val="993300"/>
          </a:solidFill>
          <a:ln w="15875">
            <a:solidFill>
              <a:srgbClr val="000000"/>
            </a:solidFill>
            <a:miter lim="800000"/>
            <a:headEnd/>
            <a:tailEnd/>
          </a:ln>
        </p:spPr>
        <p:txBody>
          <a:bodyPr/>
          <a:lstStyle/>
          <a:p>
            <a:endParaRPr lang="hu-HU"/>
          </a:p>
        </p:txBody>
      </p:sp>
      <p:sp>
        <p:nvSpPr>
          <p:cNvPr id="41995" name="Rectangle 11"/>
          <p:cNvSpPr>
            <a:spLocks noChangeArrowheads="1"/>
          </p:cNvSpPr>
          <p:nvPr/>
        </p:nvSpPr>
        <p:spPr bwMode="auto">
          <a:xfrm>
            <a:off x="2025650" y="4000500"/>
            <a:ext cx="1754188" cy="185738"/>
          </a:xfrm>
          <a:prstGeom prst="rect">
            <a:avLst/>
          </a:prstGeom>
          <a:solidFill>
            <a:srgbClr val="9999FF"/>
          </a:solidFill>
          <a:ln w="15875">
            <a:solidFill>
              <a:srgbClr val="000000"/>
            </a:solidFill>
            <a:miter lim="800000"/>
            <a:headEnd/>
            <a:tailEnd/>
          </a:ln>
        </p:spPr>
        <p:txBody>
          <a:bodyPr/>
          <a:lstStyle/>
          <a:p>
            <a:endParaRPr lang="hu-HU"/>
          </a:p>
        </p:txBody>
      </p:sp>
      <p:sp>
        <p:nvSpPr>
          <p:cNvPr id="41996" name="Rectangle 12"/>
          <p:cNvSpPr>
            <a:spLocks noChangeArrowheads="1"/>
          </p:cNvSpPr>
          <p:nvPr/>
        </p:nvSpPr>
        <p:spPr bwMode="auto">
          <a:xfrm>
            <a:off x="2025650" y="3656013"/>
            <a:ext cx="1754188" cy="201612"/>
          </a:xfrm>
          <a:prstGeom prst="rect">
            <a:avLst/>
          </a:prstGeom>
          <a:solidFill>
            <a:srgbClr val="9999FF"/>
          </a:solidFill>
          <a:ln w="15875">
            <a:solidFill>
              <a:srgbClr val="000000"/>
            </a:solidFill>
            <a:miter lim="800000"/>
            <a:headEnd/>
            <a:tailEnd/>
          </a:ln>
        </p:spPr>
        <p:txBody>
          <a:bodyPr/>
          <a:lstStyle/>
          <a:p>
            <a:endParaRPr lang="hu-HU"/>
          </a:p>
        </p:txBody>
      </p:sp>
      <p:sp>
        <p:nvSpPr>
          <p:cNvPr id="41997" name="Rectangle 13"/>
          <p:cNvSpPr>
            <a:spLocks noChangeArrowheads="1"/>
          </p:cNvSpPr>
          <p:nvPr/>
        </p:nvSpPr>
        <p:spPr bwMode="auto">
          <a:xfrm>
            <a:off x="2025650" y="3311525"/>
            <a:ext cx="1131888" cy="201613"/>
          </a:xfrm>
          <a:prstGeom prst="rect">
            <a:avLst/>
          </a:prstGeom>
          <a:solidFill>
            <a:srgbClr val="9999FF"/>
          </a:solidFill>
          <a:ln w="15875">
            <a:solidFill>
              <a:srgbClr val="000000"/>
            </a:solidFill>
            <a:miter lim="800000"/>
            <a:headEnd/>
            <a:tailEnd/>
          </a:ln>
        </p:spPr>
        <p:txBody>
          <a:bodyPr/>
          <a:lstStyle/>
          <a:p>
            <a:endParaRPr lang="hu-HU"/>
          </a:p>
        </p:txBody>
      </p:sp>
      <p:sp>
        <p:nvSpPr>
          <p:cNvPr id="41998" name="Rectangle 14"/>
          <p:cNvSpPr>
            <a:spLocks noChangeArrowheads="1"/>
          </p:cNvSpPr>
          <p:nvPr/>
        </p:nvSpPr>
        <p:spPr bwMode="auto">
          <a:xfrm>
            <a:off x="2025650" y="2967038"/>
            <a:ext cx="1004888" cy="201612"/>
          </a:xfrm>
          <a:prstGeom prst="rect">
            <a:avLst/>
          </a:prstGeom>
          <a:solidFill>
            <a:srgbClr val="9999FF"/>
          </a:solidFill>
          <a:ln w="15875">
            <a:solidFill>
              <a:srgbClr val="000000"/>
            </a:solidFill>
            <a:miter lim="800000"/>
            <a:headEnd/>
            <a:tailEnd/>
          </a:ln>
        </p:spPr>
        <p:txBody>
          <a:bodyPr/>
          <a:lstStyle/>
          <a:p>
            <a:endParaRPr lang="hu-HU"/>
          </a:p>
        </p:txBody>
      </p:sp>
      <p:sp>
        <p:nvSpPr>
          <p:cNvPr id="41999" name="Rectangle 15"/>
          <p:cNvSpPr>
            <a:spLocks noChangeArrowheads="1"/>
          </p:cNvSpPr>
          <p:nvPr/>
        </p:nvSpPr>
        <p:spPr bwMode="auto">
          <a:xfrm>
            <a:off x="2025650" y="2636838"/>
            <a:ext cx="877888" cy="187325"/>
          </a:xfrm>
          <a:prstGeom prst="rect">
            <a:avLst/>
          </a:prstGeom>
          <a:solidFill>
            <a:srgbClr val="9999FF"/>
          </a:solidFill>
          <a:ln w="15875">
            <a:solidFill>
              <a:srgbClr val="000000"/>
            </a:solidFill>
            <a:miter lim="800000"/>
            <a:headEnd/>
            <a:tailEnd/>
          </a:ln>
        </p:spPr>
        <p:txBody>
          <a:bodyPr/>
          <a:lstStyle/>
          <a:p>
            <a:endParaRPr lang="hu-HU"/>
          </a:p>
        </p:txBody>
      </p:sp>
      <p:sp>
        <p:nvSpPr>
          <p:cNvPr id="42000" name="Rectangle 16"/>
          <p:cNvSpPr>
            <a:spLocks noChangeArrowheads="1"/>
          </p:cNvSpPr>
          <p:nvPr/>
        </p:nvSpPr>
        <p:spPr bwMode="auto">
          <a:xfrm>
            <a:off x="2025650" y="2292350"/>
            <a:ext cx="877888" cy="201613"/>
          </a:xfrm>
          <a:prstGeom prst="rect">
            <a:avLst/>
          </a:prstGeom>
          <a:solidFill>
            <a:srgbClr val="9999FF"/>
          </a:solidFill>
          <a:ln w="15875">
            <a:solidFill>
              <a:srgbClr val="000000"/>
            </a:solidFill>
            <a:miter lim="800000"/>
            <a:headEnd/>
            <a:tailEnd/>
          </a:ln>
        </p:spPr>
        <p:txBody>
          <a:bodyPr/>
          <a:lstStyle/>
          <a:p>
            <a:endParaRPr lang="hu-HU"/>
          </a:p>
        </p:txBody>
      </p:sp>
      <p:sp>
        <p:nvSpPr>
          <p:cNvPr id="42001" name="Rectangle 17"/>
          <p:cNvSpPr>
            <a:spLocks noChangeArrowheads="1"/>
          </p:cNvSpPr>
          <p:nvPr/>
        </p:nvSpPr>
        <p:spPr bwMode="auto">
          <a:xfrm>
            <a:off x="2025650" y="1949450"/>
            <a:ext cx="495300" cy="200025"/>
          </a:xfrm>
          <a:prstGeom prst="rect">
            <a:avLst/>
          </a:prstGeom>
          <a:solidFill>
            <a:srgbClr val="9999FF"/>
          </a:solidFill>
          <a:ln w="15875">
            <a:solidFill>
              <a:srgbClr val="000000"/>
            </a:solidFill>
            <a:miter lim="800000"/>
            <a:headEnd/>
            <a:tailEnd/>
          </a:ln>
        </p:spPr>
        <p:txBody>
          <a:bodyPr/>
          <a:lstStyle/>
          <a:p>
            <a:endParaRPr lang="hu-HU"/>
          </a:p>
        </p:txBody>
      </p:sp>
      <p:sp>
        <p:nvSpPr>
          <p:cNvPr id="42002" name="Rectangle 18"/>
          <p:cNvSpPr>
            <a:spLocks noChangeArrowheads="1"/>
          </p:cNvSpPr>
          <p:nvPr/>
        </p:nvSpPr>
        <p:spPr bwMode="auto">
          <a:xfrm>
            <a:off x="2025650" y="1619250"/>
            <a:ext cx="495300" cy="185738"/>
          </a:xfrm>
          <a:prstGeom prst="rect">
            <a:avLst/>
          </a:prstGeom>
          <a:solidFill>
            <a:srgbClr val="9999FF"/>
          </a:solidFill>
          <a:ln w="15875">
            <a:solidFill>
              <a:srgbClr val="000000"/>
            </a:solidFill>
            <a:miter lim="800000"/>
            <a:headEnd/>
            <a:tailEnd/>
          </a:ln>
        </p:spPr>
        <p:txBody>
          <a:bodyPr/>
          <a:lstStyle/>
          <a:p>
            <a:endParaRPr lang="hu-HU"/>
          </a:p>
        </p:txBody>
      </p:sp>
      <p:sp>
        <p:nvSpPr>
          <p:cNvPr id="42003" name="Rectangle 19"/>
          <p:cNvSpPr>
            <a:spLocks noChangeArrowheads="1"/>
          </p:cNvSpPr>
          <p:nvPr/>
        </p:nvSpPr>
        <p:spPr bwMode="auto">
          <a:xfrm>
            <a:off x="2025650" y="1274763"/>
            <a:ext cx="382588" cy="200025"/>
          </a:xfrm>
          <a:prstGeom prst="rect">
            <a:avLst/>
          </a:prstGeom>
          <a:solidFill>
            <a:srgbClr val="9999FF"/>
          </a:solidFill>
          <a:ln w="15875">
            <a:solidFill>
              <a:srgbClr val="000000"/>
            </a:solidFill>
            <a:miter lim="800000"/>
            <a:headEnd/>
            <a:tailEnd/>
          </a:ln>
        </p:spPr>
        <p:txBody>
          <a:bodyPr/>
          <a:lstStyle/>
          <a:p>
            <a:endParaRPr lang="hu-HU"/>
          </a:p>
        </p:txBody>
      </p:sp>
      <p:sp>
        <p:nvSpPr>
          <p:cNvPr id="42004" name="Line 20"/>
          <p:cNvSpPr>
            <a:spLocks noChangeShapeType="1"/>
          </p:cNvSpPr>
          <p:nvPr/>
        </p:nvSpPr>
        <p:spPr bwMode="auto">
          <a:xfrm>
            <a:off x="2025650" y="5621338"/>
            <a:ext cx="62515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05" name="Line 21"/>
          <p:cNvSpPr>
            <a:spLocks noChangeShapeType="1"/>
          </p:cNvSpPr>
          <p:nvPr/>
        </p:nvSpPr>
        <p:spPr bwMode="auto">
          <a:xfrm flipV="1">
            <a:off x="2025650" y="5621338"/>
            <a:ext cx="1588" cy="571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06" name="Line 22"/>
          <p:cNvSpPr>
            <a:spLocks noChangeShapeType="1"/>
          </p:cNvSpPr>
          <p:nvPr/>
        </p:nvSpPr>
        <p:spPr bwMode="auto">
          <a:xfrm flipV="1">
            <a:off x="3270250" y="5621338"/>
            <a:ext cx="1588" cy="571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07" name="Line 23"/>
          <p:cNvSpPr>
            <a:spLocks noChangeShapeType="1"/>
          </p:cNvSpPr>
          <p:nvPr/>
        </p:nvSpPr>
        <p:spPr bwMode="auto">
          <a:xfrm flipV="1">
            <a:off x="4529138" y="5621338"/>
            <a:ext cx="1587" cy="571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08" name="Line 24"/>
          <p:cNvSpPr>
            <a:spLocks noChangeShapeType="1"/>
          </p:cNvSpPr>
          <p:nvPr/>
        </p:nvSpPr>
        <p:spPr bwMode="auto">
          <a:xfrm flipV="1">
            <a:off x="5773738" y="5621338"/>
            <a:ext cx="1587" cy="571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09" name="Line 25"/>
          <p:cNvSpPr>
            <a:spLocks noChangeShapeType="1"/>
          </p:cNvSpPr>
          <p:nvPr/>
        </p:nvSpPr>
        <p:spPr bwMode="auto">
          <a:xfrm flipV="1">
            <a:off x="7032625" y="5621338"/>
            <a:ext cx="1588" cy="571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10" name="Line 26"/>
          <p:cNvSpPr>
            <a:spLocks noChangeShapeType="1"/>
          </p:cNvSpPr>
          <p:nvPr/>
        </p:nvSpPr>
        <p:spPr bwMode="auto">
          <a:xfrm flipV="1">
            <a:off x="8277225" y="5621338"/>
            <a:ext cx="1588" cy="571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11" name="Line 27"/>
          <p:cNvSpPr>
            <a:spLocks noChangeShapeType="1"/>
          </p:cNvSpPr>
          <p:nvPr/>
        </p:nvSpPr>
        <p:spPr bwMode="auto">
          <a:xfrm>
            <a:off x="2025650" y="1203325"/>
            <a:ext cx="1588" cy="44180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12" name="Line 28"/>
          <p:cNvSpPr>
            <a:spLocks noChangeShapeType="1"/>
          </p:cNvSpPr>
          <p:nvPr/>
        </p:nvSpPr>
        <p:spPr bwMode="auto">
          <a:xfrm>
            <a:off x="1970088" y="5621338"/>
            <a:ext cx="555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13" name="Line 29"/>
          <p:cNvSpPr>
            <a:spLocks noChangeShapeType="1"/>
          </p:cNvSpPr>
          <p:nvPr/>
        </p:nvSpPr>
        <p:spPr bwMode="auto">
          <a:xfrm>
            <a:off x="1970088" y="5276850"/>
            <a:ext cx="5556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14" name="Line 30"/>
          <p:cNvSpPr>
            <a:spLocks noChangeShapeType="1"/>
          </p:cNvSpPr>
          <p:nvPr/>
        </p:nvSpPr>
        <p:spPr bwMode="auto">
          <a:xfrm>
            <a:off x="1970088" y="4946650"/>
            <a:ext cx="5556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15" name="Line 31"/>
          <p:cNvSpPr>
            <a:spLocks noChangeShapeType="1"/>
          </p:cNvSpPr>
          <p:nvPr/>
        </p:nvSpPr>
        <p:spPr bwMode="auto">
          <a:xfrm>
            <a:off x="1970088" y="4603750"/>
            <a:ext cx="5556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16" name="Line 32"/>
          <p:cNvSpPr>
            <a:spLocks noChangeShapeType="1"/>
          </p:cNvSpPr>
          <p:nvPr/>
        </p:nvSpPr>
        <p:spPr bwMode="auto">
          <a:xfrm>
            <a:off x="1970088" y="4259263"/>
            <a:ext cx="555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17" name="Line 33"/>
          <p:cNvSpPr>
            <a:spLocks noChangeShapeType="1"/>
          </p:cNvSpPr>
          <p:nvPr/>
        </p:nvSpPr>
        <p:spPr bwMode="auto">
          <a:xfrm>
            <a:off x="1970088" y="3929063"/>
            <a:ext cx="555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18" name="Line 34"/>
          <p:cNvSpPr>
            <a:spLocks noChangeShapeType="1"/>
          </p:cNvSpPr>
          <p:nvPr/>
        </p:nvSpPr>
        <p:spPr bwMode="auto">
          <a:xfrm>
            <a:off x="1970088" y="3584575"/>
            <a:ext cx="5556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19" name="Line 35"/>
          <p:cNvSpPr>
            <a:spLocks noChangeShapeType="1"/>
          </p:cNvSpPr>
          <p:nvPr/>
        </p:nvSpPr>
        <p:spPr bwMode="auto">
          <a:xfrm>
            <a:off x="1970088" y="3240088"/>
            <a:ext cx="555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20" name="Line 36"/>
          <p:cNvSpPr>
            <a:spLocks noChangeShapeType="1"/>
          </p:cNvSpPr>
          <p:nvPr/>
        </p:nvSpPr>
        <p:spPr bwMode="auto">
          <a:xfrm>
            <a:off x="1970088" y="2895600"/>
            <a:ext cx="5556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21" name="Line 37"/>
          <p:cNvSpPr>
            <a:spLocks noChangeShapeType="1"/>
          </p:cNvSpPr>
          <p:nvPr/>
        </p:nvSpPr>
        <p:spPr bwMode="auto">
          <a:xfrm>
            <a:off x="1970088" y="2565400"/>
            <a:ext cx="5556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22" name="Line 38"/>
          <p:cNvSpPr>
            <a:spLocks noChangeShapeType="1"/>
          </p:cNvSpPr>
          <p:nvPr/>
        </p:nvSpPr>
        <p:spPr bwMode="auto">
          <a:xfrm>
            <a:off x="1970088" y="2220913"/>
            <a:ext cx="555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23" name="Line 39"/>
          <p:cNvSpPr>
            <a:spLocks noChangeShapeType="1"/>
          </p:cNvSpPr>
          <p:nvPr/>
        </p:nvSpPr>
        <p:spPr bwMode="auto">
          <a:xfrm>
            <a:off x="1970088" y="1876425"/>
            <a:ext cx="5556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24" name="Line 40"/>
          <p:cNvSpPr>
            <a:spLocks noChangeShapeType="1"/>
          </p:cNvSpPr>
          <p:nvPr/>
        </p:nvSpPr>
        <p:spPr bwMode="auto">
          <a:xfrm>
            <a:off x="1970088" y="1546225"/>
            <a:ext cx="5556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25" name="Line 41"/>
          <p:cNvSpPr>
            <a:spLocks noChangeShapeType="1"/>
          </p:cNvSpPr>
          <p:nvPr/>
        </p:nvSpPr>
        <p:spPr bwMode="auto">
          <a:xfrm>
            <a:off x="1970088" y="1203325"/>
            <a:ext cx="5556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42026" name="Rectangle 42"/>
          <p:cNvSpPr>
            <a:spLocks noChangeArrowheads="1"/>
          </p:cNvSpPr>
          <p:nvPr/>
        </p:nvSpPr>
        <p:spPr bwMode="auto">
          <a:xfrm>
            <a:off x="7712075" y="5334000"/>
            <a:ext cx="2825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45</a:t>
            </a:r>
            <a:endParaRPr lang="hu-HU" altLang="hu-HU" sz="2400">
              <a:latin typeface="Times New Roman" pitchFamily="18" charset="0"/>
            </a:endParaRPr>
          </a:p>
        </p:txBody>
      </p:sp>
      <p:sp>
        <p:nvSpPr>
          <p:cNvPr id="42027" name="Rectangle 43"/>
          <p:cNvSpPr>
            <a:spLocks noChangeArrowheads="1"/>
          </p:cNvSpPr>
          <p:nvPr/>
        </p:nvSpPr>
        <p:spPr bwMode="auto">
          <a:xfrm>
            <a:off x="5830888" y="4991100"/>
            <a:ext cx="2825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30</a:t>
            </a:r>
            <a:endParaRPr lang="hu-HU" altLang="hu-HU" sz="2400">
              <a:latin typeface="Times New Roman" pitchFamily="18" charset="0"/>
            </a:endParaRPr>
          </a:p>
        </p:txBody>
      </p:sp>
      <p:sp>
        <p:nvSpPr>
          <p:cNvPr id="42028" name="Rectangle 44"/>
          <p:cNvSpPr>
            <a:spLocks noChangeArrowheads="1"/>
          </p:cNvSpPr>
          <p:nvPr/>
        </p:nvSpPr>
        <p:spPr bwMode="auto">
          <a:xfrm>
            <a:off x="5591175" y="4646613"/>
            <a:ext cx="2825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28</a:t>
            </a:r>
            <a:endParaRPr lang="hu-HU" altLang="hu-HU" sz="2400">
              <a:latin typeface="Times New Roman" pitchFamily="18" charset="0"/>
            </a:endParaRPr>
          </a:p>
        </p:txBody>
      </p:sp>
      <p:sp>
        <p:nvSpPr>
          <p:cNvPr id="42029" name="Rectangle 45"/>
          <p:cNvSpPr>
            <a:spLocks noChangeArrowheads="1"/>
          </p:cNvSpPr>
          <p:nvPr/>
        </p:nvSpPr>
        <p:spPr bwMode="auto">
          <a:xfrm>
            <a:off x="4714875" y="4302125"/>
            <a:ext cx="2825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21</a:t>
            </a:r>
            <a:endParaRPr lang="hu-HU" altLang="hu-HU" sz="2400">
              <a:latin typeface="Times New Roman" pitchFamily="18" charset="0"/>
            </a:endParaRPr>
          </a:p>
        </p:txBody>
      </p:sp>
      <p:sp>
        <p:nvSpPr>
          <p:cNvPr id="42030" name="Rectangle 46"/>
          <p:cNvSpPr>
            <a:spLocks noChangeArrowheads="1"/>
          </p:cNvSpPr>
          <p:nvPr/>
        </p:nvSpPr>
        <p:spPr bwMode="auto">
          <a:xfrm>
            <a:off x="3836988" y="3971925"/>
            <a:ext cx="2825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14</a:t>
            </a:r>
            <a:endParaRPr lang="hu-HU" altLang="hu-HU" sz="2400">
              <a:latin typeface="Times New Roman" pitchFamily="18" charset="0"/>
            </a:endParaRPr>
          </a:p>
        </p:txBody>
      </p:sp>
      <p:sp>
        <p:nvSpPr>
          <p:cNvPr id="42031" name="Rectangle 47"/>
          <p:cNvSpPr>
            <a:spLocks noChangeArrowheads="1"/>
          </p:cNvSpPr>
          <p:nvPr/>
        </p:nvSpPr>
        <p:spPr bwMode="auto">
          <a:xfrm>
            <a:off x="3836988" y="3641725"/>
            <a:ext cx="2825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14</a:t>
            </a:r>
            <a:endParaRPr lang="hu-HU" altLang="hu-HU" sz="2400">
              <a:latin typeface="Times New Roman" pitchFamily="18" charset="0"/>
            </a:endParaRPr>
          </a:p>
        </p:txBody>
      </p:sp>
      <p:sp>
        <p:nvSpPr>
          <p:cNvPr id="42032" name="Rectangle 48"/>
          <p:cNvSpPr>
            <a:spLocks noChangeArrowheads="1"/>
          </p:cNvSpPr>
          <p:nvPr/>
        </p:nvSpPr>
        <p:spPr bwMode="auto">
          <a:xfrm>
            <a:off x="3214688" y="3297238"/>
            <a:ext cx="18256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9</a:t>
            </a:r>
            <a:endParaRPr lang="hu-HU" altLang="hu-HU" sz="2400">
              <a:latin typeface="Times New Roman" pitchFamily="18" charset="0"/>
            </a:endParaRPr>
          </a:p>
        </p:txBody>
      </p:sp>
      <p:sp>
        <p:nvSpPr>
          <p:cNvPr id="42033" name="Rectangle 49"/>
          <p:cNvSpPr>
            <a:spLocks noChangeArrowheads="1"/>
          </p:cNvSpPr>
          <p:nvPr/>
        </p:nvSpPr>
        <p:spPr bwMode="auto">
          <a:xfrm>
            <a:off x="3087688" y="2952750"/>
            <a:ext cx="18256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8</a:t>
            </a:r>
            <a:endParaRPr lang="hu-HU" altLang="hu-HU" sz="2400">
              <a:latin typeface="Times New Roman" pitchFamily="18" charset="0"/>
            </a:endParaRPr>
          </a:p>
        </p:txBody>
      </p:sp>
      <p:sp>
        <p:nvSpPr>
          <p:cNvPr id="42034" name="Rectangle 50"/>
          <p:cNvSpPr>
            <a:spLocks noChangeArrowheads="1"/>
          </p:cNvSpPr>
          <p:nvPr/>
        </p:nvSpPr>
        <p:spPr bwMode="auto">
          <a:xfrm>
            <a:off x="2960688" y="2608263"/>
            <a:ext cx="18256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7</a:t>
            </a:r>
            <a:endParaRPr lang="hu-HU" altLang="hu-HU" sz="2400">
              <a:latin typeface="Times New Roman" pitchFamily="18" charset="0"/>
            </a:endParaRPr>
          </a:p>
        </p:txBody>
      </p:sp>
      <p:sp>
        <p:nvSpPr>
          <p:cNvPr id="42035" name="Rectangle 51"/>
          <p:cNvSpPr>
            <a:spLocks noChangeArrowheads="1"/>
          </p:cNvSpPr>
          <p:nvPr/>
        </p:nvSpPr>
        <p:spPr bwMode="auto">
          <a:xfrm>
            <a:off x="2960688" y="2263775"/>
            <a:ext cx="18256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7</a:t>
            </a:r>
            <a:endParaRPr lang="hu-HU" altLang="hu-HU" sz="2400">
              <a:latin typeface="Times New Roman" pitchFamily="18" charset="0"/>
            </a:endParaRPr>
          </a:p>
        </p:txBody>
      </p:sp>
      <p:sp>
        <p:nvSpPr>
          <p:cNvPr id="42036" name="Rectangle 52"/>
          <p:cNvSpPr>
            <a:spLocks noChangeArrowheads="1"/>
          </p:cNvSpPr>
          <p:nvPr/>
        </p:nvSpPr>
        <p:spPr bwMode="auto">
          <a:xfrm>
            <a:off x="2578100" y="1919288"/>
            <a:ext cx="1841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4</a:t>
            </a:r>
            <a:endParaRPr lang="hu-HU" altLang="hu-HU" sz="2400">
              <a:latin typeface="Times New Roman" pitchFamily="18" charset="0"/>
            </a:endParaRPr>
          </a:p>
        </p:txBody>
      </p:sp>
      <p:sp>
        <p:nvSpPr>
          <p:cNvPr id="42037" name="Rectangle 53"/>
          <p:cNvSpPr>
            <a:spLocks noChangeArrowheads="1"/>
          </p:cNvSpPr>
          <p:nvPr/>
        </p:nvSpPr>
        <p:spPr bwMode="auto">
          <a:xfrm>
            <a:off x="2578100" y="1590675"/>
            <a:ext cx="1841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4</a:t>
            </a:r>
            <a:endParaRPr lang="hu-HU" altLang="hu-HU" sz="2400">
              <a:latin typeface="Times New Roman" pitchFamily="18" charset="0"/>
            </a:endParaRPr>
          </a:p>
        </p:txBody>
      </p:sp>
      <p:sp>
        <p:nvSpPr>
          <p:cNvPr id="42038" name="Rectangle 54"/>
          <p:cNvSpPr>
            <a:spLocks noChangeArrowheads="1"/>
          </p:cNvSpPr>
          <p:nvPr/>
        </p:nvSpPr>
        <p:spPr bwMode="auto">
          <a:xfrm>
            <a:off x="2465388" y="1260475"/>
            <a:ext cx="18256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3</a:t>
            </a:r>
            <a:endParaRPr lang="hu-HU" altLang="hu-HU" sz="2400">
              <a:latin typeface="Times New Roman" pitchFamily="18" charset="0"/>
            </a:endParaRPr>
          </a:p>
        </p:txBody>
      </p:sp>
      <p:sp>
        <p:nvSpPr>
          <p:cNvPr id="42039" name="Rectangle 55"/>
          <p:cNvSpPr>
            <a:spLocks noChangeArrowheads="1"/>
          </p:cNvSpPr>
          <p:nvPr/>
        </p:nvSpPr>
        <p:spPr bwMode="auto">
          <a:xfrm>
            <a:off x="1984375" y="5780088"/>
            <a:ext cx="18256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0</a:t>
            </a:r>
            <a:endParaRPr lang="hu-HU" altLang="hu-HU" sz="2400">
              <a:latin typeface="Times New Roman" pitchFamily="18" charset="0"/>
            </a:endParaRPr>
          </a:p>
        </p:txBody>
      </p:sp>
      <p:sp>
        <p:nvSpPr>
          <p:cNvPr id="42040" name="Rectangle 56"/>
          <p:cNvSpPr>
            <a:spLocks noChangeArrowheads="1"/>
          </p:cNvSpPr>
          <p:nvPr/>
        </p:nvSpPr>
        <p:spPr bwMode="auto">
          <a:xfrm>
            <a:off x="3171825" y="5780088"/>
            <a:ext cx="2825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10</a:t>
            </a:r>
            <a:endParaRPr lang="hu-HU" altLang="hu-HU" sz="2400">
              <a:latin typeface="Times New Roman" pitchFamily="18" charset="0"/>
            </a:endParaRPr>
          </a:p>
        </p:txBody>
      </p:sp>
      <p:sp>
        <p:nvSpPr>
          <p:cNvPr id="42041" name="Rectangle 57"/>
          <p:cNvSpPr>
            <a:spLocks noChangeArrowheads="1"/>
          </p:cNvSpPr>
          <p:nvPr/>
        </p:nvSpPr>
        <p:spPr bwMode="auto">
          <a:xfrm>
            <a:off x="4430713" y="5780088"/>
            <a:ext cx="2825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20</a:t>
            </a:r>
            <a:endParaRPr lang="hu-HU" altLang="hu-HU" sz="2400">
              <a:latin typeface="Times New Roman" pitchFamily="18" charset="0"/>
            </a:endParaRPr>
          </a:p>
        </p:txBody>
      </p:sp>
      <p:sp>
        <p:nvSpPr>
          <p:cNvPr id="42042" name="Rectangle 58"/>
          <p:cNvSpPr>
            <a:spLocks noChangeArrowheads="1"/>
          </p:cNvSpPr>
          <p:nvPr/>
        </p:nvSpPr>
        <p:spPr bwMode="auto">
          <a:xfrm>
            <a:off x="5675313" y="5780088"/>
            <a:ext cx="2825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30</a:t>
            </a:r>
            <a:endParaRPr lang="hu-HU" altLang="hu-HU" sz="2400">
              <a:latin typeface="Times New Roman" pitchFamily="18" charset="0"/>
            </a:endParaRPr>
          </a:p>
        </p:txBody>
      </p:sp>
      <p:sp>
        <p:nvSpPr>
          <p:cNvPr id="42043" name="Rectangle 59"/>
          <p:cNvSpPr>
            <a:spLocks noChangeArrowheads="1"/>
          </p:cNvSpPr>
          <p:nvPr/>
        </p:nvSpPr>
        <p:spPr bwMode="auto">
          <a:xfrm>
            <a:off x="6934200" y="5780088"/>
            <a:ext cx="2825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40</a:t>
            </a:r>
            <a:endParaRPr lang="hu-HU" altLang="hu-HU" sz="2400">
              <a:latin typeface="Times New Roman" pitchFamily="18" charset="0"/>
            </a:endParaRPr>
          </a:p>
        </p:txBody>
      </p:sp>
      <p:sp>
        <p:nvSpPr>
          <p:cNvPr id="42044" name="Rectangle 60"/>
          <p:cNvSpPr>
            <a:spLocks noChangeArrowheads="1"/>
          </p:cNvSpPr>
          <p:nvPr/>
        </p:nvSpPr>
        <p:spPr bwMode="auto">
          <a:xfrm>
            <a:off x="8178800" y="5780088"/>
            <a:ext cx="2825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50</a:t>
            </a:r>
            <a:endParaRPr lang="hu-HU" altLang="hu-HU" sz="2400">
              <a:latin typeface="Times New Roman" pitchFamily="18" charset="0"/>
            </a:endParaRPr>
          </a:p>
        </p:txBody>
      </p:sp>
      <p:sp>
        <p:nvSpPr>
          <p:cNvPr id="42045" name="Rectangle 61"/>
          <p:cNvSpPr>
            <a:spLocks noChangeArrowheads="1"/>
          </p:cNvSpPr>
          <p:nvPr/>
        </p:nvSpPr>
        <p:spPr bwMode="auto">
          <a:xfrm>
            <a:off x="1347788" y="5334000"/>
            <a:ext cx="6223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Ireland</a:t>
            </a:r>
            <a:endParaRPr lang="hu-HU" altLang="hu-HU" sz="2400">
              <a:latin typeface="Times New Roman" pitchFamily="18" charset="0"/>
            </a:endParaRPr>
          </a:p>
        </p:txBody>
      </p:sp>
      <p:sp>
        <p:nvSpPr>
          <p:cNvPr id="42046" name="Rectangle 62"/>
          <p:cNvSpPr>
            <a:spLocks noChangeArrowheads="1"/>
          </p:cNvSpPr>
          <p:nvPr/>
        </p:nvSpPr>
        <p:spPr bwMode="auto">
          <a:xfrm>
            <a:off x="908050" y="4991100"/>
            <a:ext cx="10620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Netherlands</a:t>
            </a:r>
            <a:endParaRPr lang="hu-HU" altLang="hu-HU" sz="2400">
              <a:latin typeface="Times New Roman" pitchFamily="18" charset="0"/>
            </a:endParaRPr>
          </a:p>
        </p:txBody>
      </p:sp>
      <p:sp>
        <p:nvSpPr>
          <p:cNvPr id="42047" name="Rectangle 63"/>
          <p:cNvSpPr>
            <a:spLocks noChangeArrowheads="1"/>
          </p:cNvSpPr>
          <p:nvPr/>
        </p:nvSpPr>
        <p:spPr bwMode="auto">
          <a:xfrm>
            <a:off x="1631950" y="4660900"/>
            <a:ext cx="3397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UK</a:t>
            </a:r>
            <a:endParaRPr lang="hu-HU" altLang="hu-HU" sz="2400">
              <a:latin typeface="Times New Roman" pitchFamily="18" charset="0"/>
            </a:endParaRPr>
          </a:p>
        </p:txBody>
      </p:sp>
      <p:sp>
        <p:nvSpPr>
          <p:cNvPr id="42048" name="Rectangle 64"/>
          <p:cNvSpPr>
            <a:spLocks noChangeArrowheads="1"/>
          </p:cNvSpPr>
          <p:nvPr/>
        </p:nvSpPr>
        <p:spPr bwMode="auto">
          <a:xfrm>
            <a:off x="1206500" y="4316413"/>
            <a:ext cx="76358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Hungary</a:t>
            </a:r>
            <a:endParaRPr lang="hu-HU" altLang="hu-HU" sz="2400">
              <a:latin typeface="Times New Roman" pitchFamily="18" charset="0"/>
            </a:endParaRPr>
          </a:p>
        </p:txBody>
      </p:sp>
      <p:sp>
        <p:nvSpPr>
          <p:cNvPr id="42049" name="Rectangle 65"/>
          <p:cNvSpPr>
            <a:spLocks noChangeArrowheads="1"/>
          </p:cNvSpPr>
          <p:nvPr/>
        </p:nvSpPr>
        <p:spPr bwMode="auto">
          <a:xfrm>
            <a:off x="1136650" y="3971925"/>
            <a:ext cx="8334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Germany</a:t>
            </a:r>
            <a:endParaRPr lang="hu-HU" altLang="hu-HU" sz="2400">
              <a:latin typeface="Times New Roman" pitchFamily="18" charset="0"/>
            </a:endParaRPr>
          </a:p>
        </p:txBody>
      </p:sp>
      <p:sp>
        <p:nvSpPr>
          <p:cNvPr id="42050" name="Rectangle 66"/>
          <p:cNvSpPr>
            <a:spLocks noChangeArrowheads="1"/>
          </p:cNvSpPr>
          <p:nvPr/>
        </p:nvSpPr>
        <p:spPr bwMode="auto">
          <a:xfrm>
            <a:off x="1149350" y="3641725"/>
            <a:ext cx="8207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Denmark</a:t>
            </a:r>
            <a:endParaRPr lang="hu-HU" altLang="hu-HU" sz="2400">
              <a:latin typeface="Times New Roman" pitchFamily="18" charset="0"/>
            </a:endParaRPr>
          </a:p>
        </p:txBody>
      </p:sp>
      <p:sp>
        <p:nvSpPr>
          <p:cNvPr id="42051" name="Rectangle 67"/>
          <p:cNvSpPr>
            <a:spLocks noChangeArrowheads="1"/>
          </p:cNvSpPr>
          <p:nvPr/>
        </p:nvSpPr>
        <p:spPr bwMode="auto">
          <a:xfrm>
            <a:off x="1263650" y="3297238"/>
            <a:ext cx="7064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Estonia</a:t>
            </a:r>
            <a:endParaRPr lang="hu-HU" altLang="hu-HU" sz="2400">
              <a:latin typeface="Times New Roman" pitchFamily="18" charset="0"/>
            </a:endParaRPr>
          </a:p>
        </p:txBody>
      </p:sp>
      <p:sp>
        <p:nvSpPr>
          <p:cNvPr id="42052" name="Rectangle 68"/>
          <p:cNvSpPr>
            <a:spLocks noChangeArrowheads="1"/>
          </p:cNvSpPr>
          <p:nvPr/>
        </p:nvSpPr>
        <p:spPr bwMode="auto">
          <a:xfrm>
            <a:off x="922338" y="2952750"/>
            <a:ext cx="10477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Czech Rep.</a:t>
            </a:r>
            <a:endParaRPr lang="hu-HU" altLang="hu-HU" sz="2400">
              <a:latin typeface="Times New Roman" pitchFamily="18" charset="0"/>
            </a:endParaRPr>
          </a:p>
        </p:txBody>
      </p:sp>
      <p:sp>
        <p:nvSpPr>
          <p:cNvPr id="42053" name="Rectangle 69"/>
          <p:cNvSpPr>
            <a:spLocks noChangeArrowheads="1"/>
          </p:cNvSpPr>
          <p:nvPr/>
        </p:nvSpPr>
        <p:spPr bwMode="auto">
          <a:xfrm>
            <a:off x="1417638" y="2622550"/>
            <a:ext cx="5524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Spain</a:t>
            </a:r>
            <a:endParaRPr lang="hu-HU" altLang="hu-HU" sz="2400">
              <a:latin typeface="Times New Roman" pitchFamily="18" charset="0"/>
            </a:endParaRPr>
          </a:p>
        </p:txBody>
      </p:sp>
      <p:sp>
        <p:nvSpPr>
          <p:cNvPr id="42054" name="Rectangle 70"/>
          <p:cNvSpPr>
            <a:spLocks noChangeArrowheads="1"/>
          </p:cNvSpPr>
          <p:nvPr/>
        </p:nvSpPr>
        <p:spPr bwMode="auto">
          <a:xfrm>
            <a:off x="1290638" y="2278063"/>
            <a:ext cx="6794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Greece</a:t>
            </a:r>
            <a:endParaRPr lang="hu-HU" altLang="hu-HU" sz="2400">
              <a:latin typeface="Times New Roman" pitchFamily="18" charset="0"/>
            </a:endParaRPr>
          </a:p>
        </p:txBody>
      </p:sp>
      <p:sp>
        <p:nvSpPr>
          <p:cNvPr id="42055" name="Rectangle 71"/>
          <p:cNvSpPr>
            <a:spLocks noChangeArrowheads="1"/>
          </p:cNvSpPr>
          <p:nvPr/>
        </p:nvSpPr>
        <p:spPr bwMode="auto">
          <a:xfrm>
            <a:off x="1206500" y="1933575"/>
            <a:ext cx="76358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Portugal</a:t>
            </a:r>
            <a:endParaRPr lang="hu-HU" altLang="hu-HU" sz="2400">
              <a:latin typeface="Times New Roman" pitchFamily="18" charset="0"/>
            </a:endParaRPr>
          </a:p>
        </p:txBody>
      </p:sp>
      <p:sp>
        <p:nvSpPr>
          <p:cNvPr id="42056" name="Rectangle 72"/>
          <p:cNvSpPr>
            <a:spLocks noChangeArrowheads="1"/>
          </p:cNvSpPr>
          <p:nvPr/>
        </p:nvSpPr>
        <p:spPr bwMode="auto">
          <a:xfrm>
            <a:off x="1206500" y="1604963"/>
            <a:ext cx="76358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Slovenia</a:t>
            </a:r>
            <a:endParaRPr lang="hu-HU" altLang="hu-HU" sz="2400">
              <a:latin typeface="Times New Roman" pitchFamily="18" charset="0"/>
            </a:endParaRPr>
          </a:p>
        </p:txBody>
      </p:sp>
      <p:sp>
        <p:nvSpPr>
          <p:cNvPr id="42057" name="Rectangle 73"/>
          <p:cNvSpPr>
            <a:spLocks noChangeArrowheads="1"/>
          </p:cNvSpPr>
          <p:nvPr/>
        </p:nvSpPr>
        <p:spPr bwMode="auto">
          <a:xfrm>
            <a:off x="1319213" y="1260475"/>
            <a:ext cx="6508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hu-HU" altLang="hu-HU" sz="1500">
                <a:solidFill>
                  <a:srgbClr val="000000"/>
                </a:solidFill>
              </a:rPr>
              <a:t>Poland</a:t>
            </a:r>
            <a:endParaRPr lang="hu-HU" altLang="hu-HU" sz="2400">
              <a:latin typeface="Times New Roman" pitchFamily="18" charset="0"/>
            </a:endParaRPr>
          </a:p>
        </p:txBody>
      </p:sp>
      <p:sp>
        <p:nvSpPr>
          <p:cNvPr id="42058" name="Text Box 74"/>
          <p:cNvSpPr txBox="1">
            <a:spLocks noChangeArrowheads="1"/>
          </p:cNvSpPr>
          <p:nvPr/>
        </p:nvSpPr>
        <p:spPr bwMode="auto">
          <a:xfrm>
            <a:off x="2055813" y="215900"/>
            <a:ext cx="53816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hu-HU" altLang="hu-HU" sz="2400" b="1"/>
              <a:t>High-tech export a teljes feldolgozóipari </a:t>
            </a:r>
          </a:p>
          <a:p>
            <a:pPr algn="ctr" eaLnBrk="0" hangingPunct="0"/>
            <a:r>
              <a:rPr lang="hu-HU" altLang="hu-HU" sz="2400" b="1"/>
              <a:t>export százalékában, 1998</a:t>
            </a:r>
          </a:p>
        </p:txBody>
      </p:sp>
      <p:sp>
        <p:nvSpPr>
          <p:cNvPr id="42059" name="Text Box 75"/>
          <p:cNvSpPr txBox="1">
            <a:spLocks noChangeArrowheads="1"/>
          </p:cNvSpPr>
          <p:nvPr/>
        </p:nvSpPr>
        <p:spPr bwMode="auto">
          <a:xfrm>
            <a:off x="969963" y="6070600"/>
            <a:ext cx="4741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u-HU" altLang="hu-HU" sz="2000" i="1">
                <a:latin typeface="Times New Roman" pitchFamily="18" charset="0"/>
              </a:rPr>
              <a:t>Forrás: World Bank Development Indicators 2000</a:t>
            </a:r>
          </a:p>
        </p:txBody>
      </p:sp>
    </p:spTree>
    <p:extLst>
      <p:ext uri="{BB962C8B-B14F-4D97-AF65-F5344CB8AC3E}">
        <p14:creationId xmlns:p14="http://schemas.microsoft.com/office/powerpoint/2010/main" val="959676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IMG_1364 m. trim m.jpg"/>
          <p:cNvPicPr>
            <a:picLocks noChangeAspect="1" noChangeArrowheads="1"/>
          </p:cNvPicPr>
          <p:nvPr/>
        </p:nvPicPr>
        <p:blipFill>
          <a:blip r:embed="rId2" cstate="print"/>
          <a:srcRect/>
          <a:stretch>
            <a:fillRect/>
          </a:stretch>
        </p:blipFill>
        <p:spPr bwMode="auto">
          <a:xfrm>
            <a:off x="2103929" y="2132856"/>
            <a:ext cx="5204375" cy="3813583"/>
          </a:xfrm>
          <a:prstGeom prst="rect">
            <a:avLst/>
          </a:prstGeom>
          <a:noFill/>
        </p:spPr>
      </p:pic>
      <p:sp>
        <p:nvSpPr>
          <p:cNvPr id="3" name="TextBox 2"/>
          <p:cNvSpPr txBox="1"/>
          <p:nvPr/>
        </p:nvSpPr>
        <p:spPr>
          <a:xfrm>
            <a:off x="467544" y="188640"/>
            <a:ext cx="8496944" cy="707886"/>
          </a:xfrm>
          <a:prstGeom prst="rect">
            <a:avLst/>
          </a:prstGeom>
          <a:noFill/>
        </p:spPr>
        <p:txBody>
          <a:bodyPr wrap="square" rtlCol="0">
            <a:spAutoFit/>
          </a:bodyPr>
          <a:lstStyle/>
          <a:p>
            <a:pPr algn="ctr"/>
            <a:r>
              <a:rPr lang="hu-HU" sz="4000" dirty="0"/>
              <a:t> </a:t>
            </a:r>
          </a:p>
        </p:txBody>
      </p:sp>
      <p:sp>
        <p:nvSpPr>
          <p:cNvPr id="4" name="TextBox 3"/>
          <p:cNvSpPr txBox="1"/>
          <p:nvPr/>
        </p:nvSpPr>
        <p:spPr>
          <a:xfrm>
            <a:off x="608619" y="332656"/>
            <a:ext cx="8136904" cy="1692771"/>
          </a:xfrm>
          <a:prstGeom prst="rect">
            <a:avLst/>
          </a:prstGeom>
          <a:noFill/>
        </p:spPr>
        <p:txBody>
          <a:bodyPr wrap="square" rtlCol="0">
            <a:spAutoFit/>
          </a:bodyPr>
          <a:lstStyle/>
          <a:p>
            <a:pPr algn="ctr"/>
            <a:r>
              <a:rPr lang="hu-HU" sz="3200" dirty="0" smtClean="0"/>
              <a:t>Vizi E. Szilveszter</a:t>
            </a:r>
            <a:r>
              <a:rPr lang="hu-HU" sz="2400" dirty="0" smtClean="0"/>
              <a:t>, az MTA korábbi elnöke, </a:t>
            </a:r>
          </a:p>
          <a:p>
            <a:pPr algn="ctr"/>
            <a:r>
              <a:rPr lang="hu-HU" sz="2400" dirty="0" smtClean="0"/>
              <a:t>a Magyar Atlanti Tanács és a Magyarország Barátai Alapítvány elnöke, </a:t>
            </a:r>
          </a:p>
          <a:p>
            <a:pPr algn="ctr"/>
            <a:r>
              <a:rPr lang="hu-HU" sz="2400" dirty="0" smtClean="0"/>
              <a:t>Széchenyi Nagydíjas orvos</a:t>
            </a:r>
            <a:endParaRPr lang="hu-HU" sz="2400" dirty="0"/>
          </a:p>
        </p:txBody>
      </p:sp>
    </p:spTree>
    <p:extLst>
      <p:ext uri="{BB962C8B-B14F-4D97-AF65-F5344CB8AC3E}">
        <p14:creationId xmlns:p14="http://schemas.microsoft.com/office/powerpoint/2010/main" val="276656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45" y="908720"/>
            <a:ext cx="9056710" cy="5040560"/>
          </a:xfrm>
          <a:prstGeom prst="rect">
            <a:avLst/>
          </a:prstGeom>
        </p:spPr>
      </p:pic>
      <p:sp>
        <p:nvSpPr>
          <p:cNvPr id="5" name="Téglalap 4"/>
          <p:cNvSpPr/>
          <p:nvPr/>
        </p:nvSpPr>
        <p:spPr>
          <a:xfrm>
            <a:off x="8574569" y="1069152"/>
            <a:ext cx="495907" cy="184666"/>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hu-HU">
              <a:solidFill>
                <a:schemeClr val="bg1"/>
              </a:solidFill>
            </a:endParaRPr>
          </a:p>
        </p:txBody>
      </p:sp>
    </p:spTree>
    <p:extLst>
      <p:ext uri="{BB962C8B-B14F-4D97-AF65-F5344CB8AC3E}">
        <p14:creationId xmlns:p14="http://schemas.microsoft.com/office/powerpoint/2010/main" val="517443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u-HU"/>
          </a:p>
        </p:txBody>
      </p:sp>
      <p:sp>
        <p:nvSpPr>
          <p:cNvPr id="3" name="Content Placeholder 2"/>
          <p:cNvSpPr>
            <a:spLocks noGrp="1"/>
          </p:cNvSpPr>
          <p:nvPr>
            <p:ph idx="1"/>
          </p:nvPr>
        </p:nvSpPr>
        <p:spPr/>
        <p:txBody>
          <a:bodyPr>
            <a:normAutofit/>
          </a:bodyPr>
          <a:lstStyle/>
          <a:p>
            <a:r>
              <a:rPr lang="hu-HU" dirty="0" smtClean="0"/>
              <a:t>1991    Varsói Szerződés megszűnése</a:t>
            </a:r>
          </a:p>
          <a:p>
            <a:r>
              <a:rPr lang="hu-HU" dirty="0" smtClean="0"/>
              <a:t>1992     Magyar Atlanti Tanács (MAT) 			megalapítása</a:t>
            </a:r>
          </a:p>
          <a:p>
            <a:r>
              <a:rPr lang="hu-HU" dirty="0" smtClean="0"/>
              <a:t>1997	Népszavazás, hogy belépjünk-e a 		NATO-ba. 85.3% igen!!!!!!</a:t>
            </a:r>
          </a:p>
          <a:p>
            <a:r>
              <a:rPr lang="hu-HU" dirty="0" smtClean="0"/>
              <a:t>1999. március 12. Magyarországot         		felveszik a NATO-ba</a:t>
            </a:r>
            <a:endParaRPr lang="hu-HU" dirty="0"/>
          </a:p>
        </p:txBody>
      </p:sp>
    </p:spTree>
    <p:extLst>
      <p:ext uri="{BB962C8B-B14F-4D97-AF65-F5344CB8AC3E}">
        <p14:creationId xmlns:p14="http://schemas.microsoft.com/office/powerpoint/2010/main" val="2494568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a:ln>
            <a:solidFill>
              <a:srgbClr val="00B050"/>
            </a:solidFill>
          </a:ln>
        </p:spPr>
        <p:txBody>
          <a:bodyPr>
            <a:normAutofit/>
          </a:bodyPr>
          <a:lstStyle/>
          <a:p>
            <a:endParaRPr lang="hu-HU" sz="2000" dirty="0"/>
          </a:p>
        </p:txBody>
      </p:sp>
      <p:sp>
        <p:nvSpPr>
          <p:cNvPr id="3" name="Content Placeholder 2"/>
          <p:cNvSpPr>
            <a:spLocks noGrp="1"/>
          </p:cNvSpPr>
          <p:nvPr>
            <p:ph idx="1"/>
          </p:nvPr>
        </p:nvSpPr>
        <p:spPr/>
        <p:txBody>
          <a:bodyPr>
            <a:normAutofit/>
          </a:bodyPr>
          <a:lstStyle/>
          <a:p>
            <a:r>
              <a:rPr lang="hu-HU" sz="1600" dirty="0" smtClean="0"/>
              <a:t>Magyar</a:t>
            </a:r>
          </a:p>
          <a:p>
            <a:r>
              <a:rPr lang="hu-HU" sz="1600" dirty="0" smtClean="0"/>
              <a:t>Atlanti </a:t>
            </a:r>
          </a:p>
          <a:p>
            <a:r>
              <a:rPr lang="hu-HU" sz="1600" dirty="0" smtClean="0"/>
              <a:t>Tanács</a:t>
            </a:r>
            <a:endParaRPr lang="hu-HU" sz="1600" dirty="0"/>
          </a:p>
        </p:txBody>
      </p:sp>
      <p:pic>
        <p:nvPicPr>
          <p:cNvPr id="6146" name="Picture 2" descr="L:\Vizi\Ludovika2016\20121005MartonyiLamersHen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372" y="188640"/>
            <a:ext cx="4726844" cy="579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72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t>
            </a:r>
            <a:endParaRPr lang="hu-HU" dirty="0"/>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60976" y="400164"/>
            <a:ext cx="6551384" cy="5527732"/>
          </a:xfrm>
        </p:spPr>
      </p:pic>
    </p:spTree>
    <p:extLst>
      <p:ext uri="{BB962C8B-B14F-4D97-AF65-F5344CB8AC3E}">
        <p14:creationId xmlns:p14="http://schemas.microsoft.com/office/powerpoint/2010/main" val="440352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t>
            </a:r>
            <a:endParaRPr lang="hu-HU" dirty="0"/>
          </a:p>
        </p:txBody>
      </p:sp>
      <p:sp>
        <p:nvSpPr>
          <p:cNvPr id="3" name="Tartalom helye 2"/>
          <p:cNvSpPr>
            <a:spLocks noGrp="1"/>
          </p:cNvSpPr>
          <p:nvPr>
            <p:ph idx="1"/>
          </p:nvPr>
        </p:nvSpPr>
        <p:spPr/>
        <p:txBody>
          <a:bodyPr/>
          <a:lstStyle/>
          <a:p>
            <a:endParaRPr lang="hu-HU"/>
          </a:p>
        </p:txBody>
      </p:sp>
      <p:pic>
        <p:nvPicPr>
          <p:cNvPr id="6146" name="Picture 2" descr="L:\Vizi\Ludovika2016\08_nato_konf_MO-780x5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36712"/>
            <a:ext cx="6812289" cy="4890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740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7170" name="Picture 2" descr="L:\Vizi\Ludovika2016\ÁderJán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2656"/>
            <a:ext cx="7462912" cy="522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482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8194" name="Picture 2" descr="L:\Vizi\Ludovika2016\MAT visit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980610"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061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11266" name="Picture 2" descr="L:\Vizi\Ludovika2016\veszprem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48679"/>
            <a:ext cx="7534920" cy="5459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595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908720"/>
            <a:ext cx="8352928" cy="3970318"/>
          </a:xfrm>
          <a:prstGeom prst="rect">
            <a:avLst/>
          </a:prstGeom>
        </p:spPr>
        <p:txBody>
          <a:bodyPr wrap="square">
            <a:spAutoFit/>
          </a:bodyPr>
          <a:lstStyle/>
          <a:p>
            <a:pPr algn="ctr"/>
            <a:r>
              <a:rPr lang="hu-HU" sz="3600" dirty="0" smtClean="0">
                <a:solidFill>
                  <a:schemeClr val="tx1">
                    <a:lumMod val="95000"/>
                    <a:lumOff val="5000"/>
                  </a:schemeClr>
                </a:solidFill>
              </a:rPr>
              <a:t>„He’s a </a:t>
            </a:r>
            <a:r>
              <a:rPr lang="hu-HU" sz="3600" dirty="0" err="1" smtClean="0">
                <a:solidFill>
                  <a:schemeClr val="tx1">
                    <a:lumMod val="95000"/>
                    <a:lumOff val="5000"/>
                  </a:schemeClr>
                </a:solidFill>
              </a:rPr>
              <a:t>dictator</a:t>
            </a:r>
            <a:r>
              <a:rPr lang="hu-HU" sz="3600" dirty="0" smtClean="0">
                <a:solidFill>
                  <a:schemeClr val="tx1">
                    <a:lumMod val="95000"/>
                    <a:lumOff val="5000"/>
                  </a:schemeClr>
                </a:solidFill>
              </a:rPr>
              <a:t>, </a:t>
            </a:r>
            <a:r>
              <a:rPr lang="hu-HU" sz="3600" dirty="0" err="1" smtClean="0">
                <a:solidFill>
                  <a:schemeClr val="tx1">
                    <a:lumMod val="95000"/>
                    <a:lumOff val="5000"/>
                  </a:schemeClr>
                </a:solidFill>
              </a:rPr>
              <a:t>isn</a:t>
            </a:r>
            <a:r>
              <a:rPr lang="hu-HU" sz="3600" dirty="0" smtClean="0">
                <a:solidFill>
                  <a:schemeClr val="tx1">
                    <a:lumMod val="95000"/>
                    <a:lumOff val="5000"/>
                  </a:schemeClr>
                </a:solidFill>
              </a:rPr>
              <a:t>’t he, </a:t>
            </a:r>
            <a:r>
              <a:rPr lang="hu-HU" sz="3600" dirty="0" err="1" smtClean="0">
                <a:solidFill>
                  <a:schemeClr val="tx1">
                    <a:lumMod val="95000"/>
                    <a:lumOff val="5000"/>
                  </a:schemeClr>
                </a:solidFill>
              </a:rPr>
              <a:t>well</a:t>
            </a:r>
            <a:r>
              <a:rPr lang="hu-HU" sz="3600" dirty="0" smtClean="0">
                <a:solidFill>
                  <a:schemeClr val="tx1">
                    <a:lumMod val="95000"/>
                    <a:lumOff val="5000"/>
                  </a:schemeClr>
                </a:solidFill>
              </a:rPr>
              <a:t>, an </a:t>
            </a:r>
            <a:r>
              <a:rPr lang="hu-HU" sz="3600" dirty="0" err="1" smtClean="0">
                <a:solidFill>
                  <a:schemeClr val="tx1">
                    <a:lumMod val="95000"/>
                    <a:lumOff val="5000"/>
                  </a:schemeClr>
                </a:solidFill>
              </a:rPr>
              <a:t>authoritarian</a:t>
            </a:r>
            <a:r>
              <a:rPr lang="hu-HU" sz="3600" dirty="0" smtClean="0">
                <a:solidFill>
                  <a:schemeClr val="tx1">
                    <a:lumMod val="95000"/>
                    <a:lumOff val="5000"/>
                  </a:schemeClr>
                </a:solidFill>
              </a:rPr>
              <a:t> </a:t>
            </a:r>
            <a:r>
              <a:rPr lang="hu-HU" sz="3600" dirty="0" err="1" smtClean="0">
                <a:solidFill>
                  <a:schemeClr val="tx1">
                    <a:lumMod val="95000"/>
                    <a:lumOff val="5000"/>
                  </a:schemeClr>
                </a:solidFill>
              </a:rPr>
              <a:t>anyway</a:t>
            </a:r>
            <a:r>
              <a:rPr lang="hu-HU" sz="3600" dirty="0" smtClean="0">
                <a:solidFill>
                  <a:schemeClr val="tx1">
                    <a:lumMod val="95000"/>
                    <a:lumOff val="5000"/>
                  </a:schemeClr>
                </a:solidFill>
              </a:rPr>
              <a:t>? …</a:t>
            </a:r>
          </a:p>
          <a:p>
            <a:pPr algn="ctr"/>
            <a:r>
              <a:rPr lang="hu-HU" sz="3600" dirty="0" smtClean="0">
                <a:solidFill>
                  <a:schemeClr val="tx1">
                    <a:lumMod val="95000"/>
                    <a:lumOff val="5000"/>
                  </a:schemeClr>
                </a:solidFill>
              </a:rPr>
              <a:t>I </a:t>
            </a:r>
            <a:r>
              <a:rPr lang="hu-HU" sz="3600" dirty="0" err="1" smtClean="0">
                <a:solidFill>
                  <a:schemeClr val="tx1">
                    <a:lumMod val="95000"/>
                    <a:lumOff val="5000"/>
                  </a:schemeClr>
                </a:solidFill>
              </a:rPr>
              <a:t>hear</a:t>
            </a:r>
            <a:r>
              <a:rPr lang="hu-HU" sz="3600" dirty="0" smtClean="0">
                <a:solidFill>
                  <a:schemeClr val="tx1">
                    <a:lumMod val="95000"/>
                    <a:lumOff val="5000"/>
                  </a:schemeClr>
                </a:solidFill>
              </a:rPr>
              <a:t> </a:t>
            </a:r>
            <a:r>
              <a:rPr lang="hu-HU" sz="3600" dirty="0" err="1" smtClean="0">
                <a:solidFill>
                  <a:schemeClr val="tx1">
                    <a:lumMod val="95000"/>
                    <a:lumOff val="5000"/>
                  </a:schemeClr>
                </a:solidFill>
              </a:rPr>
              <a:t>there</a:t>
            </a:r>
            <a:r>
              <a:rPr lang="hu-HU" sz="3600" dirty="0" smtClean="0">
                <a:solidFill>
                  <a:schemeClr val="tx1">
                    <a:lumMod val="95000"/>
                    <a:lumOff val="5000"/>
                  </a:schemeClr>
                </a:solidFill>
              </a:rPr>
              <a:t>’s no </a:t>
            </a:r>
            <a:r>
              <a:rPr lang="hu-HU" sz="3600" dirty="0" err="1" smtClean="0">
                <a:solidFill>
                  <a:schemeClr val="tx1">
                    <a:lumMod val="95000"/>
                    <a:lumOff val="5000"/>
                  </a:schemeClr>
                </a:solidFill>
              </a:rPr>
              <a:t>freedom</a:t>
            </a:r>
            <a:r>
              <a:rPr lang="hu-HU" sz="3600" dirty="0" smtClean="0">
                <a:solidFill>
                  <a:schemeClr val="tx1">
                    <a:lumMod val="95000"/>
                    <a:lumOff val="5000"/>
                  </a:schemeClr>
                </a:solidFill>
              </a:rPr>
              <a:t> of </a:t>
            </a:r>
            <a:r>
              <a:rPr lang="hu-HU" sz="3600" dirty="0" err="1" smtClean="0">
                <a:solidFill>
                  <a:schemeClr val="tx1">
                    <a:lumMod val="95000"/>
                    <a:lumOff val="5000"/>
                  </a:schemeClr>
                </a:solidFill>
              </a:rPr>
              <a:t>the</a:t>
            </a:r>
            <a:r>
              <a:rPr lang="hu-HU" sz="3600" dirty="0" smtClean="0">
                <a:solidFill>
                  <a:schemeClr val="tx1">
                    <a:lumMod val="95000"/>
                    <a:lumOff val="5000"/>
                  </a:schemeClr>
                </a:solidFill>
              </a:rPr>
              <a:t> </a:t>
            </a:r>
            <a:r>
              <a:rPr lang="hu-HU" sz="3600" dirty="0" err="1" smtClean="0">
                <a:solidFill>
                  <a:schemeClr val="tx1">
                    <a:lumMod val="95000"/>
                    <a:lumOff val="5000"/>
                  </a:schemeClr>
                </a:solidFill>
              </a:rPr>
              <a:t>press</a:t>
            </a:r>
            <a:r>
              <a:rPr lang="hu-HU" sz="3600" dirty="0" smtClean="0">
                <a:solidFill>
                  <a:schemeClr val="tx1">
                    <a:lumMod val="95000"/>
                    <a:lumOff val="5000"/>
                  </a:schemeClr>
                </a:solidFill>
              </a:rPr>
              <a:t> </a:t>
            </a:r>
            <a:r>
              <a:rPr lang="hu-HU" sz="3600" dirty="0" err="1" smtClean="0">
                <a:solidFill>
                  <a:schemeClr val="tx1">
                    <a:lumMod val="95000"/>
                    <a:lumOff val="5000"/>
                  </a:schemeClr>
                </a:solidFill>
              </a:rPr>
              <a:t>in</a:t>
            </a:r>
            <a:r>
              <a:rPr lang="hu-HU" sz="3600" dirty="0" smtClean="0">
                <a:solidFill>
                  <a:schemeClr val="tx1">
                    <a:lumMod val="95000"/>
                    <a:lumOff val="5000"/>
                  </a:schemeClr>
                </a:solidFill>
              </a:rPr>
              <a:t> Hungary … </a:t>
            </a:r>
            <a:r>
              <a:rPr lang="hu-HU" sz="3600" dirty="0" err="1" smtClean="0">
                <a:solidFill>
                  <a:schemeClr val="tx1">
                    <a:lumMod val="95000"/>
                    <a:lumOff val="5000"/>
                  </a:schemeClr>
                </a:solidFill>
              </a:rPr>
              <a:t>the</a:t>
            </a:r>
            <a:r>
              <a:rPr lang="hu-HU" sz="3600" dirty="0" smtClean="0">
                <a:solidFill>
                  <a:schemeClr val="tx1">
                    <a:lumMod val="95000"/>
                    <a:lumOff val="5000"/>
                  </a:schemeClr>
                </a:solidFill>
              </a:rPr>
              <a:t> </a:t>
            </a:r>
            <a:r>
              <a:rPr lang="hu-HU" sz="3600" dirty="0" err="1" smtClean="0">
                <a:solidFill>
                  <a:schemeClr val="tx1">
                    <a:lumMod val="95000"/>
                    <a:lumOff val="5000"/>
                  </a:schemeClr>
                </a:solidFill>
              </a:rPr>
              <a:t>light</a:t>
            </a:r>
            <a:r>
              <a:rPr lang="hu-HU" sz="3600" dirty="0" smtClean="0">
                <a:solidFill>
                  <a:schemeClr val="tx1">
                    <a:lumMod val="95000"/>
                    <a:lumOff val="5000"/>
                  </a:schemeClr>
                </a:solidFill>
              </a:rPr>
              <a:t> of </a:t>
            </a:r>
            <a:r>
              <a:rPr lang="hu-HU" sz="3600" dirty="0" err="1" smtClean="0">
                <a:solidFill>
                  <a:schemeClr val="tx1">
                    <a:lumMod val="95000"/>
                    <a:lumOff val="5000"/>
                  </a:schemeClr>
                </a:solidFill>
              </a:rPr>
              <a:t>Democracy</a:t>
            </a:r>
            <a:r>
              <a:rPr lang="hu-HU" sz="3600" dirty="0" smtClean="0">
                <a:solidFill>
                  <a:schemeClr val="tx1">
                    <a:lumMod val="95000"/>
                    <a:lumOff val="5000"/>
                  </a:schemeClr>
                </a:solidFill>
              </a:rPr>
              <a:t> has </a:t>
            </a:r>
            <a:r>
              <a:rPr lang="hu-HU" sz="3600" dirty="0" err="1" smtClean="0">
                <a:solidFill>
                  <a:schemeClr val="tx1">
                    <a:lumMod val="95000"/>
                    <a:lumOff val="5000"/>
                  </a:schemeClr>
                </a:solidFill>
              </a:rPr>
              <a:t>gone</a:t>
            </a:r>
            <a:r>
              <a:rPr lang="hu-HU" sz="3600" dirty="0" smtClean="0">
                <a:solidFill>
                  <a:schemeClr val="tx1">
                    <a:lumMod val="95000"/>
                    <a:lumOff val="5000"/>
                  </a:schemeClr>
                </a:solidFill>
              </a:rPr>
              <a:t> out </a:t>
            </a:r>
            <a:r>
              <a:rPr lang="hu-HU" sz="3600" dirty="0" err="1" smtClean="0">
                <a:solidFill>
                  <a:schemeClr val="tx1">
                    <a:lumMod val="95000"/>
                    <a:lumOff val="5000"/>
                  </a:schemeClr>
                </a:solidFill>
              </a:rPr>
              <a:t>there</a:t>
            </a:r>
            <a:r>
              <a:rPr lang="hu-HU" sz="3600" dirty="0" smtClean="0">
                <a:solidFill>
                  <a:schemeClr val="tx1">
                    <a:lumMod val="95000"/>
                    <a:lumOff val="5000"/>
                  </a:schemeClr>
                </a:solidFill>
              </a:rPr>
              <a:t>, </a:t>
            </a:r>
            <a:r>
              <a:rPr lang="hu-HU" sz="3600" dirty="0" err="1" smtClean="0">
                <a:solidFill>
                  <a:schemeClr val="tx1">
                    <a:lumMod val="95000"/>
                    <a:lumOff val="5000"/>
                  </a:schemeClr>
                </a:solidFill>
              </a:rPr>
              <a:t>everybody</a:t>
            </a:r>
            <a:r>
              <a:rPr lang="hu-HU" sz="3600" dirty="0" smtClean="0">
                <a:solidFill>
                  <a:schemeClr val="tx1">
                    <a:lumMod val="95000"/>
                    <a:lumOff val="5000"/>
                  </a:schemeClr>
                </a:solidFill>
              </a:rPr>
              <a:t> </a:t>
            </a:r>
            <a:r>
              <a:rPr lang="hu-HU" sz="3600" dirty="0" err="1" smtClean="0">
                <a:solidFill>
                  <a:schemeClr val="tx1">
                    <a:lumMod val="95000"/>
                    <a:lumOff val="5000"/>
                  </a:schemeClr>
                </a:solidFill>
              </a:rPr>
              <a:t>tells</a:t>
            </a:r>
            <a:r>
              <a:rPr lang="hu-HU" sz="3600" dirty="0" smtClean="0">
                <a:solidFill>
                  <a:schemeClr val="tx1">
                    <a:lumMod val="95000"/>
                    <a:lumOff val="5000"/>
                  </a:schemeClr>
                </a:solidFill>
              </a:rPr>
              <a:t> </a:t>
            </a:r>
            <a:r>
              <a:rPr lang="hu-HU" sz="3600" dirty="0" err="1" smtClean="0">
                <a:solidFill>
                  <a:schemeClr val="tx1">
                    <a:lumMod val="95000"/>
                    <a:lumOff val="5000"/>
                  </a:schemeClr>
                </a:solidFill>
              </a:rPr>
              <a:t>me</a:t>
            </a:r>
            <a:r>
              <a:rPr lang="hu-HU" sz="3600" dirty="0" smtClean="0">
                <a:solidFill>
                  <a:schemeClr val="tx1">
                    <a:lumMod val="95000"/>
                    <a:lumOff val="5000"/>
                  </a:schemeClr>
                </a:solidFill>
              </a:rPr>
              <a:t> … </a:t>
            </a:r>
          </a:p>
          <a:p>
            <a:pPr algn="ctr"/>
            <a:r>
              <a:rPr lang="hu-HU" sz="3600" dirty="0" smtClean="0">
                <a:solidFill>
                  <a:schemeClr val="tx1">
                    <a:lumMod val="95000"/>
                    <a:lumOff val="5000"/>
                  </a:schemeClr>
                </a:solidFill>
              </a:rPr>
              <a:t>Orbán’s </a:t>
            </a:r>
            <a:r>
              <a:rPr lang="hu-HU" sz="3600" dirty="0" err="1" smtClean="0">
                <a:solidFill>
                  <a:schemeClr val="tx1">
                    <a:lumMod val="95000"/>
                    <a:lumOff val="5000"/>
                  </a:schemeClr>
                </a:solidFill>
              </a:rPr>
              <a:t>cozying</a:t>
            </a:r>
            <a:r>
              <a:rPr lang="hu-HU" sz="3600" dirty="0" smtClean="0">
                <a:solidFill>
                  <a:schemeClr val="tx1">
                    <a:lumMod val="95000"/>
                    <a:lumOff val="5000"/>
                  </a:schemeClr>
                </a:solidFill>
              </a:rPr>
              <a:t> </a:t>
            </a:r>
            <a:r>
              <a:rPr lang="hu-HU" sz="3600" dirty="0" err="1" smtClean="0">
                <a:solidFill>
                  <a:schemeClr val="tx1">
                    <a:lumMod val="95000"/>
                    <a:lumOff val="5000"/>
                  </a:schemeClr>
                </a:solidFill>
              </a:rPr>
              <a:t>up</a:t>
            </a:r>
            <a:r>
              <a:rPr lang="hu-HU" sz="3600" dirty="0" smtClean="0">
                <a:solidFill>
                  <a:schemeClr val="tx1">
                    <a:lumMod val="95000"/>
                    <a:lumOff val="5000"/>
                  </a:schemeClr>
                </a:solidFill>
              </a:rPr>
              <a:t> </a:t>
            </a:r>
            <a:r>
              <a:rPr lang="hu-HU" sz="3600" dirty="0" err="1" smtClean="0">
                <a:solidFill>
                  <a:schemeClr val="tx1">
                    <a:lumMod val="95000"/>
                    <a:lumOff val="5000"/>
                  </a:schemeClr>
                </a:solidFill>
              </a:rPr>
              <a:t>to</a:t>
            </a:r>
            <a:r>
              <a:rPr lang="hu-HU" sz="3600" dirty="0" smtClean="0">
                <a:solidFill>
                  <a:schemeClr val="tx1">
                    <a:lumMod val="95000"/>
                    <a:lumOff val="5000"/>
                  </a:schemeClr>
                </a:solidFill>
              </a:rPr>
              <a:t> </a:t>
            </a:r>
            <a:r>
              <a:rPr lang="hu-HU" sz="3600" dirty="0" err="1" smtClean="0">
                <a:solidFill>
                  <a:schemeClr val="tx1">
                    <a:lumMod val="95000"/>
                    <a:lumOff val="5000"/>
                  </a:schemeClr>
                </a:solidFill>
              </a:rPr>
              <a:t>Putin</a:t>
            </a:r>
            <a:r>
              <a:rPr lang="hu-HU" sz="3600" dirty="0" smtClean="0">
                <a:solidFill>
                  <a:schemeClr val="tx1">
                    <a:lumMod val="95000"/>
                    <a:lumOff val="5000"/>
                  </a:schemeClr>
                </a:solidFill>
              </a:rPr>
              <a:t> … he </a:t>
            </a:r>
            <a:r>
              <a:rPr lang="hu-HU" sz="3600" dirty="0" err="1" smtClean="0">
                <a:solidFill>
                  <a:schemeClr val="tx1">
                    <a:lumMod val="95000"/>
                    <a:lumOff val="5000"/>
                  </a:schemeClr>
                </a:solidFill>
              </a:rPr>
              <a:t>probably</a:t>
            </a:r>
            <a:r>
              <a:rPr lang="hu-HU" sz="3600" dirty="0" smtClean="0">
                <a:solidFill>
                  <a:schemeClr val="tx1">
                    <a:lumMod val="95000"/>
                    <a:lumOff val="5000"/>
                  </a:schemeClr>
                </a:solidFill>
              </a:rPr>
              <a:t> </a:t>
            </a:r>
            <a:r>
              <a:rPr lang="hu-HU" sz="3600" dirty="0" err="1" smtClean="0">
                <a:solidFill>
                  <a:schemeClr val="tx1">
                    <a:lumMod val="95000"/>
                    <a:lumOff val="5000"/>
                  </a:schemeClr>
                </a:solidFill>
              </a:rPr>
              <a:t>wants</a:t>
            </a:r>
            <a:r>
              <a:rPr lang="hu-HU" sz="3600" dirty="0" smtClean="0">
                <a:solidFill>
                  <a:schemeClr val="tx1">
                    <a:lumMod val="95000"/>
                    <a:lumOff val="5000"/>
                  </a:schemeClr>
                </a:solidFill>
              </a:rPr>
              <a:t> </a:t>
            </a:r>
            <a:r>
              <a:rPr lang="hu-HU" sz="3600" dirty="0" err="1" smtClean="0">
                <a:solidFill>
                  <a:schemeClr val="tx1">
                    <a:lumMod val="95000"/>
                    <a:lumOff val="5000"/>
                  </a:schemeClr>
                </a:solidFill>
              </a:rPr>
              <a:t>to</a:t>
            </a:r>
            <a:r>
              <a:rPr lang="hu-HU" sz="3600" dirty="0" smtClean="0">
                <a:solidFill>
                  <a:schemeClr val="tx1">
                    <a:lumMod val="95000"/>
                    <a:lumOff val="5000"/>
                  </a:schemeClr>
                </a:solidFill>
              </a:rPr>
              <a:t> be </a:t>
            </a:r>
            <a:r>
              <a:rPr lang="hu-HU" sz="3600" dirty="0" err="1" smtClean="0">
                <a:solidFill>
                  <a:schemeClr val="tx1">
                    <a:lumMod val="95000"/>
                    <a:lumOff val="5000"/>
                  </a:schemeClr>
                </a:solidFill>
              </a:rPr>
              <a:t>another</a:t>
            </a:r>
            <a:r>
              <a:rPr lang="hu-HU" sz="3600" dirty="0" smtClean="0">
                <a:solidFill>
                  <a:schemeClr val="tx1">
                    <a:lumMod val="95000"/>
                    <a:lumOff val="5000"/>
                  </a:schemeClr>
                </a:solidFill>
              </a:rPr>
              <a:t> </a:t>
            </a:r>
            <a:r>
              <a:rPr lang="hu-HU" sz="3600" dirty="0" err="1" smtClean="0">
                <a:solidFill>
                  <a:schemeClr val="tx1">
                    <a:lumMod val="95000"/>
                    <a:lumOff val="5000"/>
                  </a:schemeClr>
                </a:solidFill>
              </a:rPr>
              <a:t>Putin</a:t>
            </a:r>
            <a:r>
              <a:rPr lang="hu-HU" sz="3600" dirty="0" smtClean="0">
                <a:solidFill>
                  <a:schemeClr val="tx1">
                    <a:lumMod val="95000"/>
                    <a:lumOff val="5000"/>
                  </a:schemeClr>
                </a:solidFill>
              </a:rPr>
              <a:t> </a:t>
            </a:r>
            <a:r>
              <a:rPr lang="hu-HU" sz="3600" dirty="0" err="1" smtClean="0">
                <a:solidFill>
                  <a:schemeClr val="tx1">
                    <a:lumMod val="95000"/>
                    <a:lumOff val="5000"/>
                  </a:schemeClr>
                </a:solidFill>
              </a:rPr>
              <a:t>himself</a:t>
            </a:r>
            <a:r>
              <a:rPr lang="hu-HU" sz="3600" dirty="0" smtClean="0">
                <a:solidFill>
                  <a:schemeClr val="tx1">
                    <a:lumMod val="95000"/>
                    <a:lumOff val="5000"/>
                  </a:schemeClr>
                </a:solidFill>
              </a:rPr>
              <a:t> …”</a:t>
            </a:r>
            <a:endParaRPr lang="hu-HU" sz="3600" dirty="0">
              <a:solidFill>
                <a:schemeClr val="tx1">
                  <a:lumMod val="95000"/>
                  <a:lumOff val="5000"/>
                </a:schemeClr>
              </a:solidFill>
            </a:endParaRPr>
          </a:p>
        </p:txBody>
      </p:sp>
    </p:spTree>
    <p:extLst>
      <p:ext uri="{BB962C8B-B14F-4D97-AF65-F5344CB8AC3E}">
        <p14:creationId xmlns:p14="http://schemas.microsoft.com/office/powerpoint/2010/main" val="1728031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0"/>
            <a:ext cx="6192688" cy="4970591"/>
          </a:xfrm>
          <a:prstGeom prst="rect">
            <a:avLst/>
          </a:prstGeom>
        </p:spPr>
        <p:txBody>
          <a:bodyPr wrap="square">
            <a:spAutoFit/>
          </a:bodyPr>
          <a:lstStyle/>
          <a:p>
            <a:pPr fontAlgn="base"/>
            <a:endParaRPr lang="hu-HU" sz="1500" dirty="0" smtClean="0"/>
          </a:p>
          <a:p>
            <a:pPr fontAlgn="base"/>
            <a:r>
              <a:rPr lang="hu-HU" sz="3200" dirty="0" smtClean="0"/>
              <a:t>Magyarország Barátai Alapítvány</a:t>
            </a:r>
            <a:endParaRPr lang="hu-HU" sz="3200" dirty="0"/>
          </a:p>
          <a:p>
            <a:pPr fontAlgn="base"/>
            <a:endParaRPr lang="hu-HU" sz="1500" dirty="0" smtClean="0"/>
          </a:p>
          <a:p>
            <a:pPr fontAlgn="base"/>
            <a:endParaRPr lang="hu-HU" sz="1500" dirty="0"/>
          </a:p>
          <a:p>
            <a:pPr fontAlgn="base"/>
            <a:r>
              <a:rPr lang="hu-HU" sz="1500" dirty="0" smtClean="0"/>
              <a:t>A </a:t>
            </a:r>
            <a:r>
              <a:rPr lang="hu-HU" sz="1500" dirty="0"/>
              <a:t>Magyarország Barátai Alapítvány alapító tagjai:</a:t>
            </a:r>
          </a:p>
          <a:p>
            <a:pPr fontAlgn="base"/>
            <a:r>
              <a:rPr lang="hu-HU" sz="1500" b="1" dirty="0"/>
              <a:t>B. Nagy János, </a:t>
            </a:r>
            <a:r>
              <a:rPr lang="hu-HU" sz="1500" dirty="0"/>
              <a:t>vegyész professzor, feltaláló (Belgium)</a:t>
            </a:r>
          </a:p>
          <a:p>
            <a:pPr fontAlgn="base"/>
            <a:r>
              <a:rPr lang="hu-HU" sz="1500" b="1" dirty="0"/>
              <a:t>báró </a:t>
            </a:r>
            <a:r>
              <a:rPr lang="hu-HU" sz="1500" b="1" dirty="0" err="1"/>
              <a:t>Gelsey</a:t>
            </a:r>
            <a:r>
              <a:rPr lang="hu-HU" sz="1500" b="1" dirty="0"/>
              <a:t> Vilmos, </a:t>
            </a:r>
            <a:r>
              <a:rPr lang="hu-HU" sz="1500" dirty="0"/>
              <a:t>befektetési bankár (Egyesült Királyság)</a:t>
            </a:r>
          </a:p>
          <a:p>
            <a:pPr fontAlgn="base"/>
            <a:r>
              <a:rPr lang="hu-HU" sz="1500" b="1" dirty="0" err="1"/>
              <a:t>Granasztói</a:t>
            </a:r>
            <a:r>
              <a:rPr lang="hu-HU" sz="1500" b="1" dirty="0"/>
              <a:t> György, </a:t>
            </a:r>
            <a:r>
              <a:rPr lang="hu-HU" sz="1500" dirty="0"/>
              <a:t>történész (Magyarország)</a:t>
            </a:r>
          </a:p>
          <a:p>
            <a:pPr fontAlgn="base"/>
            <a:r>
              <a:rPr lang="hu-HU" sz="1500" b="1" dirty="0"/>
              <a:t>Gulyás Balázs, </a:t>
            </a:r>
            <a:r>
              <a:rPr lang="hu-HU" sz="1500" dirty="0" err="1"/>
              <a:t>neurobiológus</a:t>
            </a:r>
            <a:r>
              <a:rPr lang="hu-HU" sz="1500" dirty="0"/>
              <a:t> professzor (Svédország, Szingapúr)</a:t>
            </a:r>
          </a:p>
          <a:p>
            <a:pPr fontAlgn="base"/>
            <a:r>
              <a:rPr lang="hu-HU" sz="1500" b="1" dirty="0"/>
              <a:t>Lajtha Ábel, </a:t>
            </a:r>
            <a:r>
              <a:rPr lang="hu-HU" sz="1500" dirty="0"/>
              <a:t>agykutató professzor (Amerikai Egyesült Államok)</a:t>
            </a:r>
          </a:p>
          <a:p>
            <a:pPr fontAlgn="base"/>
            <a:r>
              <a:rPr lang="hu-HU" sz="1500" b="1" dirty="0" err="1"/>
              <a:t>Lámfalussy</a:t>
            </a:r>
            <a:r>
              <a:rPr lang="hu-HU" sz="1500" b="1" dirty="0"/>
              <a:t> Sándor (†), </a:t>
            </a:r>
            <a:r>
              <a:rPr lang="hu-HU" sz="1500" dirty="0"/>
              <a:t>jegybankár (Belgium)</a:t>
            </a:r>
          </a:p>
          <a:p>
            <a:pPr fontAlgn="base"/>
            <a:r>
              <a:rPr lang="hu-HU" sz="1500" b="1" dirty="0"/>
              <a:t>Marton Éva, </a:t>
            </a:r>
            <a:r>
              <a:rPr lang="hu-HU" sz="1500" dirty="0"/>
              <a:t>operaénekes (Magyarország)</a:t>
            </a:r>
          </a:p>
          <a:p>
            <a:pPr fontAlgn="base"/>
            <a:r>
              <a:rPr lang="hu-HU" sz="1500" b="1" dirty="0" err="1"/>
              <a:t>Módy</a:t>
            </a:r>
            <a:r>
              <a:rPr lang="hu-HU" sz="1500" b="1" dirty="0"/>
              <a:t> István, </a:t>
            </a:r>
            <a:r>
              <a:rPr lang="hu-HU" sz="1500" dirty="0"/>
              <a:t>neurológus professzor (Amerikai Egyesült Államok)</a:t>
            </a:r>
          </a:p>
          <a:p>
            <a:pPr fontAlgn="base"/>
            <a:r>
              <a:rPr lang="hu-HU" sz="1500" b="1" dirty="0"/>
              <a:t>Oláh György, </a:t>
            </a:r>
            <a:r>
              <a:rPr lang="hu-HU" sz="1500" dirty="0"/>
              <a:t>Nobel-díjas vegyész (Amerikai Egyesült Államok)</a:t>
            </a:r>
          </a:p>
          <a:p>
            <a:pPr fontAlgn="base"/>
            <a:r>
              <a:rPr lang="hu-HU" sz="1500" b="1" dirty="0" err="1"/>
              <a:t>Oplatka</a:t>
            </a:r>
            <a:r>
              <a:rPr lang="hu-HU" sz="1500" b="1" dirty="0"/>
              <a:t> András, </a:t>
            </a:r>
            <a:r>
              <a:rPr lang="hu-HU" sz="1500" dirty="0"/>
              <a:t>újságíró (Svájc)</a:t>
            </a:r>
          </a:p>
          <a:p>
            <a:pPr fontAlgn="base"/>
            <a:r>
              <a:rPr lang="hu-HU" sz="1500" b="1" dirty="0" err="1"/>
              <a:t>Pasternak</a:t>
            </a:r>
            <a:r>
              <a:rPr lang="hu-HU" sz="1500" b="1" dirty="0"/>
              <a:t> Alfréd, </a:t>
            </a:r>
            <a:r>
              <a:rPr lang="hu-HU" sz="1500" dirty="0"/>
              <a:t>nőgyógyász professzor (Amerikai Egyesült Államok)</a:t>
            </a:r>
          </a:p>
          <a:p>
            <a:pPr fontAlgn="base"/>
            <a:r>
              <a:rPr lang="hu-HU" sz="1500" b="1" dirty="0"/>
              <a:t>Sir </a:t>
            </a:r>
            <a:r>
              <a:rPr lang="hu-HU" sz="1500" b="1" dirty="0" err="1"/>
              <a:t>Radda</a:t>
            </a:r>
            <a:r>
              <a:rPr lang="hu-HU" sz="1500" b="1" dirty="0"/>
              <a:t> György, </a:t>
            </a:r>
            <a:r>
              <a:rPr lang="hu-HU" sz="1500" dirty="0"/>
              <a:t>biokémikus professzor (Egyesült Királyság, Szingapúr)</a:t>
            </a:r>
          </a:p>
          <a:p>
            <a:pPr fontAlgn="base"/>
            <a:r>
              <a:rPr lang="hu-HU" sz="1500" b="1" dirty="0"/>
              <a:t>Vizi E. Szilveszter, </a:t>
            </a:r>
            <a:r>
              <a:rPr lang="hu-HU" sz="1500" dirty="0"/>
              <a:t>akadémikus (Magyarország)</a:t>
            </a:r>
          </a:p>
        </p:txBody>
      </p:sp>
    </p:spTree>
    <p:extLst>
      <p:ext uri="{BB962C8B-B14F-4D97-AF65-F5344CB8AC3E}">
        <p14:creationId xmlns:p14="http://schemas.microsoft.com/office/powerpoint/2010/main" val="3458662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2"/>
          <p:cNvSpPr>
            <a:spLocks noChangeShapeType="1"/>
          </p:cNvSpPr>
          <p:nvPr/>
        </p:nvSpPr>
        <p:spPr bwMode="auto">
          <a:xfrm>
            <a:off x="1830388" y="1241425"/>
            <a:ext cx="3175" cy="4375150"/>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2227" name="Line 3"/>
          <p:cNvSpPr>
            <a:spLocks noChangeShapeType="1"/>
          </p:cNvSpPr>
          <p:nvPr/>
        </p:nvSpPr>
        <p:spPr bwMode="auto">
          <a:xfrm>
            <a:off x="1719263" y="5627688"/>
            <a:ext cx="95250" cy="1587"/>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2228" name="Line 4"/>
          <p:cNvSpPr>
            <a:spLocks noChangeShapeType="1"/>
          </p:cNvSpPr>
          <p:nvPr/>
        </p:nvSpPr>
        <p:spPr bwMode="auto">
          <a:xfrm>
            <a:off x="1749425" y="5229225"/>
            <a:ext cx="93663" cy="1588"/>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2229" name="Line 5"/>
          <p:cNvSpPr>
            <a:spLocks noChangeShapeType="1"/>
          </p:cNvSpPr>
          <p:nvPr/>
        </p:nvSpPr>
        <p:spPr bwMode="auto">
          <a:xfrm>
            <a:off x="1719263" y="4752975"/>
            <a:ext cx="95250" cy="1588"/>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2230" name="Line 6"/>
          <p:cNvSpPr>
            <a:spLocks noChangeShapeType="1"/>
          </p:cNvSpPr>
          <p:nvPr/>
        </p:nvSpPr>
        <p:spPr bwMode="auto">
          <a:xfrm>
            <a:off x="1719263" y="4321175"/>
            <a:ext cx="95250" cy="1588"/>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2231" name="Line 7"/>
          <p:cNvSpPr>
            <a:spLocks noChangeShapeType="1"/>
          </p:cNvSpPr>
          <p:nvPr/>
        </p:nvSpPr>
        <p:spPr bwMode="auto">
          <a:xfrm>
            <a:off x="1719263" y="3878263"/>
            <a:ext cx="95250" cy="1587"/>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2232" name="Line 8"/>
          <p:cNvSpPr>
            <a:spLocks noChangeShapeType="1"/>
          </p:cNvSpPr>
          <p:nvPr/>
        </p:nvSpPr>
        <p:spPr bwMode="auto">
          <a:xfrm>
            <a:off x="1719263" y="3444875"/>
            <a:ext cx="95250" cy="1588"/>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2233" name="Line 9"/>
          <p:cNvSpPr>
            <a:spLocks noChangeShapeType="1"/>
          </p:cNvSpPr>
          <p:nvPr/>
        </p:nvSpPr>
        <p:spPr bwMode="auto">
          <a:xfrm>
            <a:off x="1719263" y="3001963"/>
            <a:ext cx="95250" cy="1587"/>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2234" name="Line 10"/>
          <p:cNvSpPr>
            <a:spLocks noChangeShapeType="1"/>
          </p:cNvSpPr>
          <p:nvPr/>
        </p:nvSpPr>
        <p:spPr bwMode="auto">
          <a:xfrm>
            <a:off x="1719263" y="2570163"/>
            <a:ext cx="95250" cy="1587"/>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2235" name="Line 11"/>
          <p:cNvSpPr>
            <a:spLocks noChangeShapeType="1"/>
          </p:cNvSpPr>
          <p:nvPr/>
        </p:nvSpPr>
        <p:spPr bwMode="auto">
          <a:xfrm>
            <a:off x="1719263" y="2127250"/>
            <a:ext cx="95250" cy="1588"/>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2236" name="Line 12"/>
          <p:cNvSpPr>
            <a:spLocks noChangeShapeType="1"/>
          </p:cNvSpPr>
          <p:nvPr/>
        </p:nvSpPr>
        <p:spPr bwMode="auto">
          <a:xfrm>
            <a:off x="1719263" y="1695450"/>
            <a:ext cx="95250" cy="1588"/>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2237" name="Line 13"/>
          <p:cNvSpPr>
            <a:spLocks noChangeShapeType="1"/>
          </p:cNvSpPr>
          <p:nvPr/>
        </p:nvSpPr>
        <p:spPr bwMode="auto">
          <a:xfrm>
            <a:off x="1719263" y="1252538"/>
            <a:ext cx="95250" cy="1587"/>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2238" name="Line 14"/>
          <p:cNvSpPr>
            <a:spLocks noChangeShapeType="1"/>
          </p:cNvSpPr>
          <p:nvPr/>
        </p:nvSpPr>
        <p:spPr bwMode="auto">
          <a:xfrm>
            <a:off x="1804988" y="5627688"/>
            <a:ext cx="5956300" cy="1587"/>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nvGrpSpPr>
          <p:cNvPr id="52239" name="Group 15"/>
          <p:cNvGrpSpPr>
            <a:grpSpLocks/>
          </p:cNvGrpSpPr>
          <p:nvPr/>
        </p:nvGrpSpPr>
        <p:grpSpPr bwMode="auto">
          <a:xfrm>
            <a:off x="2514600" y="5627688"/>
            <a:ext cx="4548188" cy="130175"/>
            <a:chOff x="1584" y="3545"/>
            <a:chExt cx="2865" cy="39"/>
          </a:xfrm>
        </p:grpSpPr>
        <p:sp>
          <p:nvSpPr>
            <p:cNvPr id="52240" name="Line 16"/>
            <p:cNvSpPr>
              <a:spLocks noChangeShapeType="1"/>
            </p:cNvSpPr>
            <p:nvPr/>
          </p:nvSpPr>
          <p:spPr bwMode="auto">
            <a:xfrm flipV="1">
              <a:off x="1584" y="3545"/>
              <a:ext cx="1" cy="39"/>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2241" name="Line 17"/>
            <p:cNvSpPr>
              <a:spLocks noChangeShapeType="1"/>
            </p:cNvSpPr>
            <p:nvPr/>
          </p:nvSpPr>
          <p:spPr bwMode="auto">
            <a:xfrm flipV="1">
              <a:off x="2575" y="3545"/>
              <a:ext cx="1" cy="39"/>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2242" name="Line 18"/>
            <p:cNvSpPr>
              <a:spLocks noChangeShapeType="1"/>
            </p:cNvSpPr>
            <p:nvPr/>
          </p:nvSpPr>
          <p:spPr bwMode="auto">
            <a:xfrm flipV="1">
              <a:off x="3511" y="3545"/>
              <a:ext cx="1" cy="39"/>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2243" name="Line 19"/>
            <p:cNvSpPr>
              <a:spLocks noChangeShapeType="1"/>
            </p:cNvSpPr>
            <p:nvPr/>
          </p:nvSpPr>
          <p:spPr bwMode="auto">
            <a:xfrm flipV="1">
              <a:off x="4448" y="3545"/>
              <a:ext cx="1" cy="39"/>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sp>
        <p:nvSpPr>
          <p:cNvPr id="52244" name="Freeform 20"/>
          <p:cNvSpPr>
            <a:spLocks/>
          </p:cNvSpPr>
          <p:nvPr/>
        </p:nvSpPr>
        <p:spPr bwMode="auto">
          <a:xfrm>
            <a:off x="2552700" y="4845050"/>
            <a:ext cx="1487488" cy="176213"/>
          </a:xfrm>
          <a:custGeom>
            <a:avLst/>
            <a:gdLst>
              <a:gd name="T0" fmla="*/ 0 w 937"/>
              <a:gd name="T1" fmla="*/ 111 h 111"/>
              <a:gd name="T2" fmla="*/ 233 w 937"/>
              <a:gd name="T3" fmla="*/ 91 h 111"/>
              <a:gd name="T4" fmla="*/ 465 w 937"/>
              <a:gd name="T5" fmla="*/ 72 h 111"/>
              <a:gd name="T6" fmla="*/ 585 w 937"/>
              <a:gd name="T7" fmla="*/ 65 h 111"/>
              <a:gd name="T8" fmla="*/ 704 w 937"/>
              <a:gd name="T9" fmla="*/ 46 h 111"/>
              <a:gd name="T10" fmla="*/ 817 w 937"/>
              <a:gd name="T11" fmla="*/ 26 h 111"/>
              <a:gd name="T12" fmla="*/ 937 w 937"/>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937" h="111">
                <a:moveTo>
                  <a:pt x="0" y="111"/>
                </a:moveTo>
                <a:lnTo>
                  <a:pt x="233" y="91"/>
                </a:lnTo>
                <a:lnTo>
                  <a:pt x="465" y="72"/>
                </a:lnTo>
                <a:lnTo>
                  <a:pt x="585" y="65"/>
                </a:lnTo>
                <a:lnTo>
                  <a:pt x="704" y="46"/>
                </a:lnTo>
                <a:lnTo>
                  <a:pt x="817" y="26"/>
                </a:lnTo>
                <a:lnTo>
                  <a:pt x="937" y="0"/>
                </a:lnTo>
              </a:path>
            </a:pathLst>
          </a:custGeom>
          <a:noFill/>
          <a:ln w="57150" cmpd="sng">
            <a:solidFill>
              <a:srgbClr val="333399"/>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hu-HU"/>
          </a:p>
        </p:txBody>
      </p:sp>
      <p:sp>
        <p:nvSpPr>
          <p:cNvPr id="52245" name="Freeform 21"/>
          <p:cNvSpPr>
            <a:spLocks/>
          </p:cNvSpPr>
          <p:nvPr/>
        </p:nvSpPr>
        <p:spPr bwMode="auto">
          <a:xfrm>
            <a:off x="4040188" y="4227513"/>
            <a:ext cx="1485900" cy="617537"/>
          </a:xfrm>
          <a:custGeom>
            <a:avLst/>
            <a:gdLst>
              <a:gd name="T0" fmla="*/ 0 w 936"/>
              <a:gd name="T1" fmla="*/ 389 h 389"/>
              <a:gd name="T2" fmla="*/ 119 w 936"/>
              <a:gd name="T3" fmla="*/ 364 h 389"/>
              <a:gd name="T4" fmla="*/ 232 w 936"/>
              <a:gd name="T5" fmla="*/ 344 h 389"/>
              <a:gd name="T6" fmla="*/ 352 w 936"/>
              <a:gd name="T7" fmla="*/ 325 h 389"/>
              <a:gd name="T8" fmla="*/ 465 w 936"/>
              <a:gd name="T9" fmla="*/ 292 h 389"/>
              <a:gd name="T10" fmla="*/ 584 w 936"/>
              <a:gd name="T11" fmla="*/ 253 h 389"/>
              <a:gd name="T12" fmla="*/ 641 w 936"/>
              <a:gd name="T13" fmla="*/ 227 h 389"/>
              <a:gd name="T14" fmla="*/ 703 w 936"/>
              <a:gd name="T15" fmla="*/ 195 h 389"/>
              <a:gd name="T16" fmla="*/ 760 w 936"/>
              <a:gd name="T17" fmla="*/ 156 h 389"/>
              <a:gd name="T18" fmla="*/ 817 w 936"/>
              <a:gd name="T19" fmla="*/ 117 h 389"/>
              <a:gd name="T20" fmla="*/ 879 w 936"/>
              <a:gd name="T21" fmla="*/ 59 h 389"/>
              <a:gd name="T22" fmla="*/ 936 w 936"/>
              <a:gd name="T2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6" h="389">
                <a:moveTo>
                  <a:pt x="0" y="389"/>
                </a:moveTo>
                <a:lnTo>
                  <a:pt x="119" y="364"/>
                </a:lnTo>
                <a:lnTo>
                  <a:pt x="232" y="344"/>
                </a:lnTo>
                <a:lnTo>
                  <a:pt x="352" y="325"/>
                </a:lnTo>
                <a:lnTo>
                  <a:pt x="465" y="292"/>
                </a:lnTo>
                <a:lnTo>
                  <a:pt x="584" y="253"/>
                </a:lnTo>
                <a:lnTo>
                  <a:pt x="641" y="227"/>
                </a:lnTo>
                <a:lnTo>
                  <a:pt x="703" y="195"/>
                </a:lnTo>
                <a:lnTo>
                  <a:pt x="760" y="156"/>
                </a:lnTo>
                <a:lnTo>
                  <a:pt x="817" y="117"/>
                </a:lnTo>
                <a:lnTo>
                  <a:pt x="879" y="59"/>
                </a:lnTo>
                <a:lnTo>
                  <a:pt x="936" y="0"/>
                </a:lnTo>
              </a:path>
            </a:pathLst>
          </a:custGeom>
          <a:noFill/>
          <a:ln w="57150"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2246" name="Freeform 22"/>
          <p:cNvSpPr>
            <a:spLocks/>
          </p:cNvSpPr>
          <p:nvPr/>
        </p:nvSpPr>
        <p:spPr bwMode="auto">
          <a:xfrm>
            <a:off x="5526088" y="1519238"/>
            <a:ext cx="1485900" cy="2708275"/>
          </a:xfrm>
          <a:custGeom>
            <a:avLst/>
            <a:gdLst>
              <a:gd name="T0" fmla="*/ 0 w 936"/>
              <a:gd name="T1" fmla="*/ 1706 h 1706"/>
              <a:gd name="T2" fmla="*/ 57 w 936"/>
              <a:gd name="T3" fmla="*/ 1635 h 1706"/>
              <a:gd name="T4" fmla="*/ 119 w 936"/>
              <a:gd name="T5" fmla="*/ 1557 h 1706"/>
              <a:gd name="T6" fmla="*/ 176 w 936"/>
              <a:gd name="T7" fmla="*/ 1466 h 1706"/>
              <a:gd name="T8" fmla="*/ 233 w 936"/>
              <a:gd name="T9" fmla="*/ 1375 h 1706"/>
              <a:gd name="T10" fmla="*/ 295 w 936"/>
              <a:gd name="T11" fmla="*/ 1272 h 1706"/>
              <a:gd name="T12" fmla="*/ 352 w 936"/>
              <a:gd name="T13" fmla="*/ 1161 h 1706"/>
              <a:gd name="T14" fmla="*/ 465 w 936"/>
              <a:gd name="T15" fmla="*/ 934 h 1706"/>
              <a:gd name="T16" fmla="*/ 584 w 936"/>
              <a:gd name="T17" fmla="*/ 701 h 1706"/>
              <a:gd name="T18" fmla="*/ 704 w 936"/>
              <a:gd name="T19" fmla="*/ 461 h 1706"/>
              <a:gd name="T20" fmla="*/ 817 w 936"/>
              <a:gd name="T21" fmla="*/ 221 h 1706"/>
              <a:gd name="T22" fmla="*/ 880 w 936"/>
              <a:gd name="T23" fmla="*/ 111 h 1706"/>
              <a:gd name="T24" fmla="*/ 936 w 936"/>
              <a:gd name="T25" fmla="*/ 0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6" h="1706">
                <a:moveTo>
                  <a:pt x="0" y="1706"/>
                </a:moveTo>
                <a:lnTo>
                  <a:pt x="57" y="1635"/>
                </a:lnTo>
                <a:lnTo>
                  <a:pt x="119" y="1557"/>
                </a:lnTo>
                <a:lnTo>
                  <a:pt x="176" y="1466"/>
                </a:lnTo>
                <a:lnTo>
                  <a:pt x="233" y="1375"/>
                </a:lnTo>
                <a:lnTo>
                  <a:pt x="295" y="1272"/>
                </a:lnTo>
                <a:lnTo>
                  <a:pt x="352" y="1161"/>
                </a:lnTo>
                <a:lnTo>
                  <a:pt x="465" y="934"/>
                </a:lnTo>
                <a:lnTo>
                  <a:pt x="584" y="701"/>
                </a:lnTo>
                <a:lnTo>
                  <a:pt x="704" y="461"/>
                </a:lnTo>
                <a:lnTo>
                  <a:pt x="817" y="221"/>
                </a:lnTo>
                <a:lnTo>
                  <a:pt x="880" y="111"/>
                </a:lnTo>
                <a:lnTo>
                  <a:pt x="936" y="0"/>
                </a:lnTo>
              </a:path>
            </a:pathLst>
          </a:custGeom>
          <a:noFill/>
          <a:ln w="57150"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2247" name="Oval 23"/>
          <p:cNvSpPr>
            <a:spLocks noChangeArrowheads="1"/>
          </p:cNvSpPr>
          <p:nvPr/>
        </p:nvSpPr>
        <p:spPr bwMode="auto">
          <a:xfrm>
            <a:off x="2493963" y="4959350"/>
            <a:ext cx="119062" cy="123825"/>
          </a:xfrm>
          <a:prstGeom prst="ellipse">
            <a:avLst/>
          </a:prstGeom>
          <a:solidFill>
            <a:schemeClr val="accent1"/>
          </a:solidFill>
          <a:ln w="9525">
            <a:solidFill>
              <a:srgbClr val="333399"/>
            </a:solidFill>
            <a:round/>
            <a:headEnd/>
            <a:tailEnd/>
          </a:ln>
        </p:spPr>
        <p:txBody>
          <a:bodyPr/>
          <a:lstStyle/>
          <a:p>
            <a:endParaRPr lang="hu-HU"/>
          </a:p>
        </p:txBody>
      </p:sp>
      <p:sp>
        <p:nvSpPr>
          <p:cNvPr id="52248" name="Oval 24"/>
          <p:cNvSpPr>
            <a:spLocks noChangeArrowheads="1"/>
          </p:cNvSpPr>
          <p:nvPr/>
        </p:nvSpPr>
        <p:spPr bwMode="auto">
          <a:xfrm>
            <a:off x="3979863" y="4784725"/>
            <a:ext cx="119062" cy="122238"/>
          </a:xfrm>
          <a:prstGeom prst="ellipse">
            <a:avLst/>
          </a:prstGeom>
          <a:solidFill>
            <a:schemeClr val="accent1"/>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2249" name="Oval 25"/>
          <p:cNvSpPr>
            <a:spLocks noChangeArrowheads="1"/>
          </p:cNvSpPr>
          <p:nvPr/>
        </p:nvSpPr>
        <p:spPr bwMode="auto">
          <a:xfrm>
            <a:off x="5397500" y="4154488"/>
            <a:ext cx="198438" cy="212725"/>
          </a:xfrm>
          <a:prstGeom prst="ellipse">
            <a:avLst/>
          </a:prstGeom>
          <a:solidFill>
            <a:schemeClr val="hlink"/>
          </a:solidFill>
          <a:ln w="38100">
            <a:solidFill>
              <a:srgbClr val="333399"/>
            </a:solidFill>
            <a:round/>
            <a:headEnd/>
            <a:tailEnd/>
          </a:ln>
        </p:spPr>
        <p:txBody>
          <a:bodyPr/>
          <a:lstStyle/>
          <a:p>
            <a:endParaRPr lang="hu-HU"/>
          </a:p>
        </p:txBody>
      </p:sp>
      <p:sp>
        <p:nvSpPr>
          <p:cNvPr id="52250" name="Oval 26"/>
          <p:cNvSpPr>
            <a:spLocks noChangeArrowheads="1"/>
          </p:cNvSpPr>
          <p:nvPr/>
        </p:nvSpPr>
        <p:spPr bwMode="auto">
          <a:xfrm>
            <a:off x="6953250" y="1457325"/>
            <a:ext cx="119063" cy="123825"/>
          </a:xfrm>
          <a:prstGeom prst="ellipse">
            <a:avLst/>
          </a:prstGeom>
          <a:solidFill>
            <a:schemeClr val="accent1"/>
          </a:solidFill>
          <a:ln w="9525">
            <a:solidFill>
              <a:srgbClr val="333399"/>
            </a:solidFill>
            <a:round/>
            <a:headEnd/>
            <a:tailEnd/>
          </a:ln>
        </p:spPr>
        <p:txBody>
          <a:bodyPr/>
          <a:lstStyle/>
          <a:p>
            <a:endParaRPr lang="hu-HU"/>
          </a:p>
        </p:txBody>
      </p:sp>
      <p:sp>
        <p:nvSpPr>
          <p:cNvPr id="52251" name="Rectangle 27"/>
          <p:cNvSpPr>
            <a:spLocks noChangeArrowheads="1"/>
          </p:cNvSpPr>
          <p:nvPr/>
        </p:nvSpPr>
        <p:spPr bwMode="auto">
          <a:xfrm>
            <a:off x="2224088" y="5813425"/>
            <a:ext cx="971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hu-HU" sz="1600" b="1">
                <a:solidFill>
                  <a:srgbClr val="A50021"/>
                </a:solidFill>
              </a:rPr>
              <a:t>490 </a:t>
            </a:r>
            <a:r>
              <a:rPr lang="hu-HU" altLang="hu-HU" sz="1600" b="1">
                <a:solidFill>
                  <a:srgbClr val="A50021"/>
                </a:solidFill>
              </a:rPr>
              <a:t>v.Chr.</a:t>
            </a:r>
            <a:endParaRPr lang="en-US" altLang="hu-HU" sz="2400">
              <a:solidFill>
                <a:srgbClr val="A50021"/>
              </a:solidFill>
              <a:latin typeface="Times New Roman" panose="02020603050405020304" pitchFamily="18" charset="0"/>
            </a:endParaRPr>
          </a:p>
        </p:txBody>
      </p:sp>
      <p:sp>
        <p:nvSpPr>
          <p:cNvPr id="52252" name="Rectangle 28"/>
          <p:cNvSpPr>
            <a:spLocks noChangeArrowheads="1"/>
          </p:cNvSpPr>
          <p:nvPr/>
        </p:nvSpPr>
        <p:spPr bwMode="auto">
          <a:xfrm>
            <a:off x="3819525" y="5813425"/>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hu-HU" sz="1600" b="1">
                <a:solidFill>
                  <a:srgbClr val="A50021"/>
                </a:solidFill>
              </a:rPr>
              <a:t>1800</a:t>
            </a:r>
            <a:endParaRPr lang="en-US" altLang="hu-HU" sz="2400">
              <a:solidFill>
                <a:srgbClr val="A50021"/>
              </a:solidFill>
              <a:latin typeface="Times New Roman" panose="02020603050405020304" pitchFamily="18" charset="0"/>
            </a:endParaRPr>
          </a:p>
        </p:txBody>
      </p:sp>
      <p:sp>
        <p:nvSpPr>
          <p:cNvPr id="52253" name="Rectangle 29"/>
          <p:cNvSpPr>
            <a:spLocks noChangeArrowheads="1"/>
          </p:cNvSpPr>
          <p:nvPr/>
        </p:nvSpPr>
        <p:spPr bwMode="auto">
          <a:xfrm>
            <a:off x="5307013" y="5813425"/>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hu-HU" sz="1600" b="1">
                <a:solidFill>
                  <a:srgbClr val="A50021"/>
                </a:solidFill>
              </a:rPr>
              <a:t>1900</a:t>
            </a:r>
            <a:endParaRPr lang="en-US" altLang="hu-HU" sz="2400">
              <a:solidFill>
                <a:srgbClr val="A50021"/>
              </a:solidFill>
              <a:latin typeface="Times New Roman" panose="02020603050405020304" pitchFamily="18" charset="0"/>
            </a:endParaRPr>
          </a:p>
        </p:txBody>
      </p:sp>
      <p:sp>
        <p:nvSpPr>
          <p:cNvPr id="52254" name="Rectangle 30"/>
          <p:cNvSpPr>
            <a:spLocks noChangeArrowheads="1"/>
          </p:cNvSpPr>
          <p:nvPr/>
        </p:nvSpPr>
        <p:spPr bwMode="auto">
          <a:xfrm>
            <a:off x="6792913" y="5813425"/>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hu-HU" sz="1600" b="1">
                <a:solidFill>
                  <a:srgbClr val="A50021"/>
                </a:solidFill>
              </a:rPr>
              <a:t>2000</a:t>
            </a:r>
            <a:endParaRPr lang="en-US" altLang="hu-HU" sz="2400">
              <a:solidFill>
                <a:srgbClr val="A50021"/>
              </a:solidFill>
              <a:latin typeface="Times New Roman" panose="02020603050405020304" pitchFamily="18" charset="0"/>
            </a:endParaRPr>
          </a:p>
        </p:txBody>
      </p:sp>
      <p:sp>
        <p:nvSpPr>
          <p:cNvPr id="52255" name="Line 31"/>
          <p:cNvSpPr>
            <a:spLocks noChangeShapeType="1"/>
          </p:cNvSpPr>
          <p:nvPr/>
        </p:nvSpPr>
        <p:spPr bwMode="auto">
          <a:xfrm flipH="1">
            <a:off x="3200400" y="5486400"/>
            <a:ext cx="228600" cy="304800"/>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2256" name="Line 32"/>
          <p:cNvSpPr>
            <a:spLocks noChangeShapeType="1"/>
          </p:cNvSpPr>
          <p:nvPr/>
        </p:nvSpPr>
        <p:spPr bwMode="auto">
          <a:xfrm flipH="1">
            <a:off x="3276600" y="5486400"/>
            <a:ext cx="228600" cy="304800"/>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2257" name="Rectangle 33"/>
          <p:cNvSpPr>
            <a:spLocks noChangeArrowheads="1"/>
          </p:cNvSpPr>
          <p:nvPr/>
        </p:nvSpPr>
        <p:spPr bwMode="auto">
          <a:xfrm>
            <a:off x="1295400" y="5105400"/>
            <a:ext cx="303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hu-HU" sz="1600" b="1">
                <a:solidFill>
                  <a:srgbClr val="A50021"/>
                </a:solidFill>
              </a:rPr>
              <a:t>10</a:t>
            </a:r>
            <a:r>
              <a:rPr lang="en-US" altLang="hu-HU" sz="1600" b="1" baseline="30000">
                <a:solidFill>
                  <a:srgbClr val="A50021"/>
                </a:solidFill>
              </a:rPr>
              <a:t>4</a:t>
            </a:r>
            <a:endParaRPr lang="en-US" altLang="hu-HU" sz="2400">
              <a:solidFill>
                <a:srgbClr val="A50021"/>
              </a:solidFill>
              <a:latin typeface="Times New Roman" panose="02020603050405020304" pitchFamily="18" charset="0"/>
            </a:endParaRPr>
          </a:p>
        </p:txBody>
      </p:sp>
      <p:sp>
        <p:nvSpPr>
          <p:cNvPr id="52258" name="Rectangle 34"/>
          <p:cNvSpPr>
            <a:spLocks noChangeArrowheads="1"/>
          </p:cNvSpPr>
          <p:nvPr/>
        </p:nvSpPr>
        <p:spPr bwMode="auto">
          <a:xfrm>
            <a:off x="1296988" y="4621213"/>
            <a:ext cx="303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hu-HU" sz="1600" b="1">
                <a:solidFill>
                  <a:srgbClr val="A50021"/>
                </a:solidFill>
              </a:rPr>
              <a:t>10</a:t>
            </a:r>
            <a:r>
              <a:rPr lang="en-US" altLang="hu-HU" sz="1600" b="1" baseline="30000">
                <a:solidFill>
                  <a:srgbClr val="A50021"/>
                </a:solidFill>
              </a:rPr>
              <a:t>3</a:t>
            </a:r>
            <a:endParaRPr lang="en-US" altLang="hu-HU" sz="2400">
              <a:solidFill>
                <a:srgbClr val="A50021"/>
              </a:solidFill>
              <a:latin typeface="Times New Roman" panose="02020603050405020304" pitchFamily="18" charset="0"/>
            </a:endParaRPr>
          </a:p>
        </p:txBody>
      </p:sp>
      <p:sp>
        <p:nvSpPr>
          <p:cNvPr id="52259" name="Rectangle 35"/>
          <p:cNvSpPr>
            <a:spLocks noChangeArrowheads="1"/>
          </p:cNvSpPr>
          <p:nvPr/>
        </p:nvSpPr>
        <p:spPr bwMode="auto">
          <a:xfrm>
            <a:off x="1295400" y="4191000"/>
            <a:ext cx="303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hu-HU" sz="1600" b="1">
                <a:solidFill>
                  <a:srgbClr val="A50021"/>
                </a:solidFill>
              </a:rPr>
              <a:t>10</a:t>
            </a:r>
            <a:r>
              <a:rPr lang="en-US" altLang="hu-HU" sz="1600" b="1" baseline="30000">
                <a:solidFill>
                  <a:srgbClr val="A50021"/>
                </a:solidFill>
              </a:rPr>
              <a:t>2</a:t>
            </a:r>
            <a:endParaRPr lang="en-US" altLang="hu-HU" sz="2400">
              <a:solidFill>
                <a:srgbClr val="A50021"/>
              </a:solidFill>
              <a:latin typeface="Times New Roman" panose="02020603050405020304" pitchFamily="18" charset="0"/>
            </a:endParaRPr>
          </a:p>
        </p:txBody>
      </p:sp>
      <p:sp>
        <p:nvSpPr>
          <p:cNvPr id="52260" name="Rectangle 36"/>
          <p:cNvSpPr>
            <a:spLocks noChangeArrowheads="1"/>
          </p:cNvSpPr>
          <p:nvPr/>
        </p:nvSpPr>
        <p:spPr bwMode="auto">
          <a:xfrm>
            <a:off x="1295400" y="3733800"/>
            <a:ext cx="303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hu-HU" sz="1600" b="1">
                <a:solidFill>
                  <a:srgbClr val="A50021"/>
                </a:solidFill>
              </a:rPr>
              <a:t>10</a:t>
            </a:r>
            <a:r>
              <a:rPr lang="en-US" altLang="hu-HU" sz="1600" b="1" baseline="30000">
                <a:solidFill>
                  <a:srgbClr val="A50021"/>
                </a:solidFill>
              </a:rPr>
              <a:t>1</a:t>
            </a:r>
            <a:endParaRPr lang="en-US" altLang="hu-HU" sz="2400">
              <a:solidFill>
                <a:srgbClr val="A50021"/>
              </a:solidFill>
              <a:latin typeface="Times New Roman" panose="02020603050405020304" pitchFamily="18" charset="0"/>
            </a:endParaRPr>
          </a:p>
        </p:txBody>
      </p:sp>
      <p:sp>
        <p:nvSpPr>
          <p:cNvPr id="52261" name="Rectangle 37"/>
          <p:cNvSpPr>
            <a:spLocks noChangeArrowheads="1"/>
          </p:cNvSpPr>
          <p:nvPr/>
        </p:nvSpPr>
        <p:spPr bwMode="auto">
          <a:xfrm>
            <a:off x="1295400" y="3297238"/>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hu-HU" sz="1600" b="1">
                <a:solidFill>
                  <a:srgbClr val="A50021"/>
                </a:solidFill>
              </a:rPr>
              <a:t>10</a:t>
            </a:r>
            <a:endParaRPr lang="en-US" altLang="hu-HU" sz="2400">
              <a:solidFill>
                <a:srgbClr val="A50021"/>
              </a:solidFill>
              <a:latin typeface="Times New Roman" panose="02020603050405020304" pitchFamily="18" charset="0"/>
            </a:endParaRPr>
          </a:p>
        </p:txBody>
      </p:sp>
      <p:sp>
        <p:nvSpPr>
          <p:cNvPr id="52262" name="Rectangle 38"/>
          <p:cNvSpPr>
            <a:spLocks noChangeArrowheads="1"/>
          </p:cNvSpPr>
          <p:nvPr/>
        </p:nvSpPr>
        <p:spPr bwMode="auto">
          <a:xfrm>
            <a:off x="1295400" y="2895600"/>
            <a:ext cx="349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hu-HU" sz="1600" b="1">
                <a:solidFill>
                  <a:srgbClr val="A50021"/>
                </a:solidFill>
              </a:rPr>
              <a:t>10</a:t>
            </a:r>
            <a:r>
              <a:rPr lang="en-US" altLang="hu-HU" sz="1600" b="1" baseline="30000">
                <a:solidFill>
                  <a:srgbClr val="A50021"/>
                </a:solidFill>
              </a:rPr>
              <a:t>-1</a:t>
            </a:r>
            <a:endParaRPr lang="en-US" altLang="hu-HU" sz="2400">
              <a:solidFill>
                <a:srgbClr val="A50021"/>
              </a:solidFill>
              <a:latin typeface="Times New Roman" panose="02020603050405020304" pitchFamily="18" charset="0"/>
            </a:endParaRPr>
          </a:p>
        </p:txBody>
      </p:sp>
      <p:sp>
        <p:nvSpPr>
          <p:cNvPr id="52263" name="Rectangle 39"/>
          <p:cNvSpPr>
            <a:spLocks noChangeArrowheads="1"/>
          </p:cNvSpPr>
          <p:nvPr/>
        </p:nvSpPr>
        <p:spPr bwMode="auto">
          <a:xfrm>
            <a:off x="1295400" y="2478088"/>
            <a:ext cx="349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hu-HU" sz="1600" b="1">
                <a:solidFill>
                  <a:srgbClr val="A50021"/>
                </a:solidFill>
              </a:rPr>
              <a:t>10</a:t>
            </a:r>
            <a:r>
              <a:rPr lang="en-US" altLang="hu-HU" sz="1600" b="1" baseline="30000">
                <a:solidFill>
                  <a:srgbClr val="A50021"/>
                </a:solidFill>
              </a:rPr>
              <a:t>-2</a:t>
            </a:r>
            <a:endParaRPr lang="en-US" altLang="hu-HU" sz="2400">
              <a:solidFill>
                <a:srgbClr val="A50021"/>
              </a:solidFill>
              <a:latin typeface="Times New Roman" panose="02020603050405020304" pitchFamily="18" charset="0"/>
            </a:endParaRPr>
          </a:p>
        </p:txBody>
      </p:sp>
      <p:sp>
        <p:nvSpPr>
          <p:cNvPr id="52264" name="Rectangle 40"/>
          <p:cNvSpPr>
            <a:spLocks noChangeArrowheads="1"/>
          </p:cNvSpPr>
          <p:nvPr/>
        </p:nvSpPr>
        <p:spPr bwMode="auto">
          <a:xfrm>
            <a:off x="1295400" y="2057400"/>
            <a:ext cx="349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hu-HU" sz="1600" b="1">
                <a:solidFill>
                  <a:srgbClr val="A50021"/>
                </a:solidFill>
              </a:rPr>
              <a:t>10</a:t>
            </a:r>
            <a:r>
              <a:rPr lang="en-US" altLang="hu-HU" sz="1600" b="1" baseline="30000">
                <a:solidFill>
                  <a:srgbClr val="A50021"/>
                </a:solidFill>
              </a:rPr>
              <a:t>-3</a:t>
            </a:r>
            <a:endParaRPr lang="en-US" altLang="hu-HU" sz="2400">
              <a:solidFill>
                <a:srgbClr val="A50021"/>
              </a:solidFill>
              <a:latin typeface="Times New Roman" panose="02020603050405020304" pitchFamily="18" charset="0"/>
            </a:endParaRPr>
          </a:p>
        </p:txBody>
      </p:sp>
      <p:sp>
        <p:nvSpPr>
          <p:cNvPr id="52265" name="Rectangle 41"/>
          <p:cNvSpPr>
            <a:spLocks noChangeArrowheads="1"/>
          </p:cNvSpPr>
          <p:nvPr/>
        </p:nvSpPr>
        <p:spPr bwMode="auto">
          <a:xfrm>
            <a:off x="1295400" y="1614488"/>
            <a:ext cx="349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hu-HU" sz="1600" b="1">
                <a:solidFill>
                  <a:srgbClr val="A50021"/>
                </a:solidFill>
              </a:rPr>
              <a:t>10</a:t>
            </a:r>
            <a:r>
              <a:rPr lang="en-US" altLang="hu-HU" sz="1600" b="1" baseline="30000">
                <a:solidFill>
                  <a:srgbClr val="A50021"/>
                </a:solidFill>
              </a:rPr>
              <a:t>-4</a:t>
            </a:r>
            <a:endParaRPr lang="en-US" altLang="hu-HU" sz="2400">
              <a:solidFill>
                <a:srgbClr val="A50021"/>
              </a:solidFill>
              <a:latin typeface="Times New Roman" panose="02020603050405020304" pitchFamily="18" charset="0"/>
            </a:endParaRPr>
          </a:p>
        </p:txBody>
      </p:sp>
      <p:sp>
        <p:nvSpPr>
          <p:cNvPr id="52266" name="Rectangle 42"/>
          <p:cNvSpPr>
            <a:spLocks noChangeArrowheads="1"/>
          </p:cNvSpPr>
          <p:nvPr/>
        </p:nvSpPr>
        <p:spPr bwMode="auto">
          <a:xfrm>
            <a:off x="1295400" y="1143000"/>
            <a:ext cx="349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hu-HU" sz="1600" b="1">
                <a:solidFill>
                  <a:srgbClr val="A50021"/>
                </a:solidFill>
              </a:rPr>
              <a:t>10</a:t>
            </a:r>
            <a:r>
              <a:rPr lang="en-US" altLang="hu-HU" sz="1600" b="1" baseline="30000">
                <a:solidFill>
                  <a:srgbClr val="A50021"/>
                </a:solidFill>
              </a:rPr>
              <a:t>-5</a:t>
            </a:r>
            <a:endParaRPr lang="en-US" altLang="hu-HU" sz="2400">
              <a:solidFill>
                <a:srgbClr val="A50021"/>
              </a:solidFill>
              <a:latin typeface="Times New Roman" panose="02020603050405020304" pitchFamily="18" charset="0"/>
            </a:endParaRPr>
          </a:p>
        </p:txBody>
      </p:sp>
      <p:sp>
        <p:nvSpPr>
          <p:cNvPr id="52267" name="Rectangle 43"/>
          <p:cNvSpPr>
            <a:spLocks noChangeArrowheads="1"/>
          </p:cNvSpPr>
          <p:nvPr/>
        </p:nvSpPr>
        <p:spPr bwMode="auto">
          <a:xfrm rot="16200000">
            <a:off x="-95250" y="3200400"/>
            <a:ext cx="19605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hu-HU" sz="1700" b="1">
                <a:solidFill>
                  <a:srgbClr val="A50021"/>
                </a:solidFill>
              </a:rPr>
              <a:t>42 km in </a:t>
            </a:r>
            <a:r>
              <a:rPr lang="hu-HU" altLang="hu-HU" sz="1700" b="1">
                <a:solidFill>
                  <a:srgbClr val="A50021"/>
                </a:solidFill>
              </a:rPr>
              <a:t>Sekunden</a:t>
            </a:r>
            <a:endParaRPr lang="en-US" altLang="hu-HU" sz="2400">
              <a:solidFill>
                <a:srgbClr val="A50021"/>
              </a:solidFill>
              <a:latin typeface="Times New Roman" panose="02020603050405020304" pitchFamily="18" charset="0"/>
            </a:endParaRPr>
          </a:p>
        </p:txBody>
      </p:sp>
      <p:sp>
        <p:nvSpPr>
          <p:cNvPr id="52268" name="Text Box 44"/>
          <p:cNvSpPr txBox="1">
            <a:spLocks noChangeArrowheads="1"/>
          </p:cNvSpPr>
          <p:nvPr/>
        </p:nvSpPr>
        <p:spPr bwMode="auto">
          <a:xfrm>
            <a:off x="1836738" y="260350"/>
            <a:ext cx="5470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u-HU" altLang="hu-HU" sz="2800" i="1" dirty="0" err="1">
                <a:solidFill>
                  <a:srgbClr val="CC3300"/>
                </a:solidFill>
                <a:latin typeface="Times New Roman" panose="02020603050405020304" pitchFamily="18" charset="0"/>
              </a:rPr>
              <a:t>Geschwindigkeit</a:t>
            </a:r>
            <a:r>
              <a:rPr lang="hu-HU" altLang="hu-HU" sz="2800" i="1" dirty="0">
                <a:solidFill>
                  <a:srgbClr val="CC3300"/>
                </a:solidFill>
                <a:latin typeface="Times New Roman" panose="02020603050405020304" pitchFamily="18" charset="0"/>
              </a:rPr>
              <a:t> der </a:t>
            </a:r>
            <a:r>
              <a:rPr lang="hu-HU" altLang="hu-HU" sz="2800" i="1" dirty="0" err="1">
                <a:solidFill>
                  <a:srgbClr val="CC3300"/>
                </a:solidFill>
                <a:latin typeface="Times New Roman" panose="02020603050405020304" pitchFamily="18" charset="0"/>
              </a:rPr>
              <a:t>Kommunikation</a:t>
            </a:r>
            <a:endParaRPr lang="en-US" altLang="hu-HU" sz="2800" i="1" dirty="0">
              <a:solidFill>
                <a:srgbClr val="CC3300"/>
              </a:solidFill>
              <a:latin typeface="Times New Roman" panose="02020603050405020304" pitchFamily="18" charset="0"/>
            </a:endParaRPr>
          </a:p>
        </p:txBody>
      </p:sp>
      <p:sp>
        <p:nvSpPr>
          <p:cNvPr id="52269" name="Text Box 45"/>
          <p:cNvSpPr txBox="1">
            <a:spLocks noChangeArrowheads="1"/>
          </p:cNvSpPr>
          <p:nvPr/>
        </p:nvSpPr>
        <p:spPr bwMode="auto">
          <a:xfrm>
            <a:off x="7229475" y="1055688"/>
            <a:ext cx="1387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hu-HU" altLang="hu-HU" sz="2400" b="1" i="1">
                <a:latin typeface="Times New Roman" panose="02020603050405020304" pitchFamily="18" charset="0"/>
              </a:rPr>
              <a:t>Glasfaser</a:t>
            </a:r>
            <a:endParaRPr lang="en-US" altLang="hu-HU" sz="2400" b="1" i="1">
              <a:latin typeface="Times New Roman" panose="02020603050405020304" pitchFamily="18" charset="0"/>
            </a:endParaRPr>
          </a:p>
          <a:p>
            <a:pPr algn="ctr" eaLnBrk="0" hangingPunct="0"/>
            <a:r>
              <a:rPr lang="hu-HU" altLang="hu-HU" sz="2400" b="1" i="1">
                <a:latin typeface="Times New Roman" panose="02020603050405020304" pitchFamily="18" charset="0"/>
              </a:rPr>
              <a:t>S</a:t>
            </a:r>
            <a:r>
              <a:rPr lang="en-US" altLang="hu-HU" sz="2400" b="1" i="1">
                <a:latin typeface="Times New Roman" panose="02020603050405020304" pitchFamily="18" charset="0"/>
              </a:rPr>
              <a:t>atellite </a:t>
            </a:r>
          </a:p>
        </p:txBody>
      </p:sp>
      <p:sp>
        <p:nvSpPr>
          <p:cNvPr id="52270" name="Text Box 46"/>
          <p:cNvSpPr txBox="1">
            <a:spLocks noChangeArrowheads="1"/>
          </p:cNvSpPr>
          <p:nvPr/>
        </p:nvSpPr>
        <p:spPr bwMode="auto">
          <a:xfrm>
            <a:off x="3862388" y="3429000"/>
            <a:ext cx="1895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hu-HU" altLang="hu-HU" sz="2400" b="1" i="1">
                <a:latin typeface="Times New Roman" panose="02020603050405020304" pitchFamily="18" charset="0"/>
              </a:rPr>
              <a:t>Fernsprecher</a:t>
            </a:r>
            <a:endParaRPr lang="en-US" altLang="hu-HU" sz="2400" b="1" i="1">
              <a:latin typeface="Times New Roman" panose="02020603050405020304" pitchFamily="18" charset="0"/>
            </a:endParaRPr>
          </a:p>
          <a:p>
            <a:pPr algn="ctr" eaLnBrk="0" hangingPunct="0"/>
            <a:r>
              <a:rPr lang="en-US" altLang="hu-HU" sz="2400" b="1" i="1">
                <a:latin typeface="Times New Roman" panose="02020603050405020304" pitchFamily="18" charset="0"/>
              </a:rPr>
              <a:t>Telegraph </a:t>
            </a:r>
          </a:p>
        </p:txBody>
      </p:sp>
      <p:sp>
        <p:nvSpPr>
          <p:cNvPr id="52271" name="Rectangle 47"/>
          <p:cNvSpPr>
            <a:spLocks noChangeArrowheads="1"/>
          </p:cNvSpPr>
          <p:nvPr/>
        </p:nvSpPr>
        <p:spPr bwMode="auto">
          <a:xfrm>
            <a:off x="2035175" y="6073775"/>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hu-HU" sz="1600" b="1" i="1">
                <a:solidFill>
                  <a:srgbClr val="A50021"/>
                </a:solidFill>
              </a:rPr>
              <a:t>Marathon</a:t>
            </a:r>
            <a:endParaRPr lang="en-US" altLang="hu-HU" sz="2400">
              <a:solidFill>
                <a:srgbClr val="A50021"/>
              </a:solidFill>
              <a:latin typeface="Times New Roman" panose="02020603050405020304" pitchFamily="18" charset="0"/>
            </a:endParaRPr>
          </a:p>
        </p:txBody>
      </p:sp>
      <p:sp>
        <p:nvSpPr>
          <p:cNvPr id="52272" name="Rectangle 48"/>
          <p:cNvSpPr>
            <a:spLocks noChangeArrowheads="1"/>
          </p:cNvSpPr>
          <p:nvPr/>
        </p:nvSpPr>
        <p:spPr bwMode="auto">
          <a:xfrm>
            <a:off x="6310313" y="4713288"/>
            <a:ext cx="266858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hu-HU" sz="2400" b="1" i="1">
                <a:latin typeface="Times New Roman" panose="02020603050405020304" pitchFamily="18" charset="0"/>
              </a:rPr>
              <a:t>New York </a:t>
            </a:r>
            <a:r>
              <a:rPr lang="hu-HU" altLang="hu-HU" sz="2400" b="1" i="1">
                <a:latin typeface="Times New Roman" panose="02020603050405020304" pitchFamily="18" charset="0"/>
              </a:rPr>
              <a:t>     </a:t>
            </a:r>
          </a:p>
          <a:p>
            <a:pPr eaLnBrk="0" hangingPunct="0"/>
            <a:r>
              <a:rPr lang="en-US" altLang="hu-HU" sz="2400" b="1" i="1">
                <a:latin typeface="Times New Roman" panose="02020603050405020304" pitchFamily="18" charset="0"/>
              </a:rPr>
              <a:t>Marathon</a:t>
            </a:r>
            <a:r>
              <a:rPr lang="hu-HU" altLang="hu-HU" sz="2400" b="1" i="1">
                <a:latin typeface="Times New Roman" panose="02020603050405020304" pitchFamily="18" charset="0"/>
              </a:rPr>
              <a:t>lauf </a:t>
            </a:r>
            <a:r>
              <a:rPr lang="en-US" altLang="hu-HU" sz="2400" b="1" i="1">
                <a:latin typeface="Times New Roman" panose="02020603050405020304" pitchFamily="18" charset="0"/>
              </a:rPr>
              <a:t>(1993)</a:t>
            </a:r>
          </a:p>
        </p:txBody>
      </p:sp>
      <p:sp>
        <p:nvSpPr>
          <p:cNvPr id="52273" name="Oval 49"/>
          <p:cNvSpPr>
            <a:spLocks noChangeArrowheads="1"/>
          </p:cNvSpPr>
          <p:nvPr/>
        </p:nvSpPr>
        <p:spPr bwMode="auto">
          <a:xfrm>
            <a:off x="5967413" y="5159375"/>
            <a:ext cx="198437" cy="200025"/>
          </a:xfrm>
          <a:prstGeom prst="ellipse">
            <a:avLst/>
          </a:prstGeom>
          <a:noFill/>
          <a:ln w="38100">
            <a:solidFill>
              <a:srgbClr val="3366CC"/>
            </a:solidFill>
            <a:round/>
            <a:headEnd/>
            <a:tailEnd/>
          </a:ln>
          <a:extLst>
            <a:ext uri="{909E8E84-426E-40DD-AFC4-6F175D3DCCD1}">
              <a14:hiddenFill xmlns:a14="http://schemas.microsoft.com/office/drawing/2010/main">
                <a:solidFill>
                  <a:schemeClr val="bg1"/>
                </a:solidFill>
              </a14:hiddenFill>
            </a:ext>
          </a:extLst>
        </p:spPr>
        <p:txBody>
          <a:bodyPr/>
          <a:lstStyle/>
          <a:p>
            <a:endParaRPr lang="hu-HU"/>
          </a:p>
        </p:txBody>
      </p:sp>
      <p:sp>
        <p:nvSpPr>
          <p:cNvPr id="52274" name="Line 50"/>
          <p:cNvSpPr>
            <a:spLocks noChangeShapeType="1"/>
          </p:cNvSpPr>
          <p:nvPr/>
        </p:nvSpPr>
        <p:spPr bwMode="auto">
          <a:xfrm>
            <a:off x="0" y="908050"/>
            <a:ext cx="9144000" cy="0"/>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2275" name="Oval 51"/>
          <p:cNvSpPr>
            <a:spLocks noChangeArrowheads="1"/>
          </p:cNvSpPr>
          <p:nvPr/>
        </p:nvSpPr>
        <p:spPr bwMode="auto">
          <a:xfrm>
            <a:off x="3941763" y="4752975"/>
            <a:ext cx="198437" cy="212725"/>
          </a:xfrm>
          <a:prstGeom prst="ellipse">
            <a:avLst/>
          </a:prstGeom>
          <a:solidFill>
            <a:schemeClr val="hlink"/>
          </a:solidFill>
          <a:ln w="38100">
            <a:solidFill>
              <a:srgbClr val="333399"/>
            </a:solidFill>
            <a:round/>
            <a:headEnd/>
            <a:tailEnd/>
          </a:ln>
        </p:spPr>
        <p:txBody>
          <a:bodyPr/>
          <a:lstStyle/>
          <a:p>
            <a:endParaRPr lang="hu-HU"/>
          </a:p>
        </p:txBody>
      </p:sp>
      <p:sp>
        <p:nvSpPr>
          <p:cNvPr id="52276" name="Oval 52"/>
          <p:cNvSpPr>
            <a:spLocks noChangeArrowheads="1"/>
          </p:cNvSpPr>
          <p:nvPr/>
        </p:nvSpPr>
        <p:spPr bwMode="auto">
          <a:xfrm>
            <a:off x="2462213" y="4922838"/>
            <a:ext cx="198437" cy="212725"/>
          </a:xfrm>
          <a:prstGeom prst="ellipse">
            <a:avLst/>
          </a:prstGeom>
          <a:solidFill>
            <a:schemeClr val="hlink"/>
          </a:solidFill>
          <a:ln w="38100">
            <a:solidFill>
              <a:srgbClr val="333399"/>
            </a:solidFill>
            <a:round/>
            <a:headEnd/>
            <a:tailEnd/>
          </a:ln>
        </p:spPr>
        <p:txBody>
          <a:bodyPr/>
          <a:lstStyle/>
          <a:p>
            <a:endParaRPr lang="hu-HU"/>
          </a:p>
        </p:txBody>
      </p:sp>
      <p:sp>
        <p:nvSpPr>
          <p:cNvPr id="52277" name="Oval 53"/>
          <p:cNvSpPr>
            <a:spLocks noChangeArrowheads="1"/>
          </p:cNvSpPr>
          <p:nvPr/>
        </p:nvSpPr>
        <p:spPr bwMode="auto">
          <a:xfrm>
            <a:off x="6910388" y="1411288"/>
            <a:ext cx="198437" cy="212725"/>
          </a:xfrm>
          <a:prstGeom prst="ellipse">
            <a:avLst/>
          </a:prstGeom>
          <a:solidFill>
            <a:schemeClr val="hlink"/>
          </a:solidFill>
          <a:ln w="38100">
            <a:solidFill>
              <a:srgbClr val="333399"/>
            </a:solidFill>
            <a:round/>
            <a:headEnd/>
            <a:tailEnd/>
          </a:ln>
        </p:spPr>
        <p:txBody>
          <a:bodyPr/>
          <a:lstStyle/>
          <a:p>
            <a:endParaRPr lang="hu-HU"/>
          </a:p>
        </p:txBody>
      </p:sp>
    </p:spTree>
    <p:extLst>
      <p:ext uri="{BB962C8B-B14F-4D97-AF65-F5344CB8AC3E}">
        <p14:creationId xmlns:p14="http://schemas.microsoft.com/office/powerpoint/2010/main" val="14998298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2487" y="0"/>
            <a:ext cx="3917705" cy="6135524"/>
          </a:xfrm>
          <a:prstGeom prst="rect">
            <a:avLst/>
          </a:prstGeom>
        </p:spPr>
      </p:pic>
    </p:spTree>
    <p:extLst>
      <p:ext uri="{BB962C8B-B14F-4D97-AF65-F5344CB8AC3E}">
        <p14:creationId xmlns:p14="http://schemas.microsoft.com/office/powerpoint/2010/main" val="150711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0846" y="0"/>
            <a:ext cx="4435370" cy="6105156"/>
          </a:xfrm>
          <a:prstGeom prst="rect">
            <a:avLst/>
          </a:prstGeom>
        </p:spPr>
      </p:pic>
    </p:spTree>
    <p:extLst>
      <p:ext uri="{BB962C8B-B14F-4D97-AF65-F5344CB8AC3E}">
        <p14:creationId xmlns:p14="http://schemas.microsoft.com/office/powerpoint/2010/main" val="18192321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0"/>
            <a:ext cx="4090245" cy="6011368"/>
          </a:xfrm>
          <a:prstGeom prst="rect">
            <a:avLst/>
          </a:prstGeom>
        </p:spPr>
      </p:pic>
    </p:spTree>
    <p:extLst>
      <p:ext uri="{BB962C8B-B14F-4D97-AF65-F5344CB8AC3E}">
        <p14:creationId xmlns:p14="http://schemas.microsoft.com/office/powerpoint/2010/main" val="5075231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616" y="957072"/>
            <a:ext cx="7668768" cy="4943856"/>
          </a:xfrm>
          <a:prstGeom prst="rect">
            <a:avLst/>
          </a:prstGeom>
        </p:spPr>
      </p:pic>
    </p:spTree>
    <p:extLst>
      <p:ext uri="{BB962C8B-B14F-4D97-AF65-F5344CB8AC3E}">
        <p14:creationId xmlns:p14="http://schemas.microsoft.com/office/powerpoint/2010/main" val="3256613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108356" y="1340768"/>
            <a:ext cx="7560840" cy="4493538"/>
          </a:xfrm>
          <a:prstGeom prst="rect">
            <a:avLst/>
          </a:prstGeom>
        </p:spPr>
        <p:txBody>
          <a:bodyPr wrap="square">
            <a:spAutoFit/>
          </a:bodyPr>
          <a:lstStyle/>
          <a:p>
            <a:r>
              <a:rPr lang="hu-HU" sz="2600" b="1" dirty="0"/>
              <a:t>Népvándorlás:</a:t>
            </a:r>
            <a:endParaRPr lang="hu-HU" sz="2600" dirty="0"/>
          </a:p>
          <a:p>
            <a:pPr marL="457200" lvl="0" indent="-457200">
              <a:buFont typeface="+mj-lt"/>
              <a:buAutoNum type="arabicPeriod"/>
            </a:pPr>
            <a:r>
              <a:rPr lang="hu-HU" sz="2600" dirty="0"/>
              <a:t>Észak-dél konfliktus, (gazdag és szegény országok</a:t>
            </a:r>
            <a:r>
              <a:rPr lang="hu-HU" sz="2600" dirty="0" smtClean="0"/>
              <a:t>).</a:t>
            </a:r>
            <a:endParaRPr lang="hu-HU" sz="2600" dirty="0"/>
          </a:p>
          <a:p>
            <a:pPr marL="457200" lvl="0" indent="-457200">
              <a:buFont typeface="+mj-lt"/>
              <a:buAutoNum type="arabicPeriod"/>
            </a:pPr>
            <a:r>
              <a:rPr lang="hu-HU" sz="2600" dirty="0"/>
              <a:t> Arab Tavasz, a radikális iszlám csoportok hatalomra jutását jelentették. </a:t>
            </a:r>
          </a:p>
          <a:p>
            <a:pPr marL="457200" lvl="0" indent="-457200">
              <a:buFont typeface="+mj-lt"/>
              <a:buAutoNum type="arabicPeriod"/>
            </a:pPr>
            <a:r>
              <a:rPr lang="hu-HU" sz="2600" dirty="0"/>
              <a:t>Stabilan működő diktatúrák destabilizálódtak. A lakosság a terrorizmus elől menekülni kényszerült. </a:t>
            </a:r>
          </a:p>
          <a:p>
            <a:pPr marL="457200" lvl="0" indent="-457200">
              <a:buFont typeface="+mj-lt"/>
              <a:buAutoNum type="arabicPeriod"/>
            </a:pPr>
            <a:r>
              <a:rPr lang="hu-HU" sz="2600" dirty="0"/>
              <a:t>Európát jellemző zsidó-keresztény </a:t>
            </a:r>
            <a:r>
              <a:rPr lang="hu-HU" sz="2600" dirty="0" smtClean="0"/>
              <a:t>hagyományt </a:t>
            </a:r>
            <a:r>
              <a:rPr lang="hu-HU" sz="2600" dirty="0"/>
              <a:t>"feladtuk".</a:t>
            </a:r>
          </a:p>
          <a:p>
            <a:pPr marL="457200" lvl="0" indent="-457200">
              <a:buFont typeface="+mj-lt"/>
              <a:buAutoNum type="arabicPeriod"/>
            </a:pPr>
            <a:r>
              <a:rPr lang="hu-HU" sz="2600" dirty="0"/>
              <a:t> Brüsszel nem találja a válságból kivezető utat.</a:t>
            </a:r>
          </a:p>
        </p:txBody>
      </p:sp>
    </p:spTree>
    <p:extLst>
      <p:ext uri="{BB962C8B-B14F-4D97-AF65-F5344CB8AC3E}">
        <p14:creationId xmlns:p14="http://schemas.microsoft.com/office/powerpoint/2010/main" val="3471426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899592" y="1628800"/>
            <a:ext cx="7488832" cy="3785652"/>
          </a:xfrm>
          <a:prstGeom prst="rect">
            <a:avLst/>
          </a:prstGeom>
        </p:spPr>
        <p:txBody>
          <a:bodyPr wrap="square">
            <a:spAutoFit/>
          </a:bodyPr>
          <a:lstStyle/>
          <a:p>
            <a:pPr algn="ctr"/>
            <a:r>
              <a:rPr lang="hu-HU" sz="4800" dirty="0"/>
              <a:t>A Magyar Honvédség nagyobb szerepet kapjon az ország védelme érdekében szükséges feladatokban.</a:t>
            </a:r>
          </a:p>
        </p:txBody>
      </p:sp>
    </p:spTree>
    <p:extLst>
      <p:ext uri="{BB962C8B-B14F-4D97-AF65-F5344CB8AC3E}">
        <p14:creationId xmlns:p14="http://schemas.microsoft.com/office/powerpoint/2010/main" val="3745881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rrowheads="1"/>
          </p:cNvPicPr>
          <p:nvPr/>
        </p:nvPicPr>
        <p:blipFill>
          <a:blip r:embed="rId3" cstate="print"/>
          <a:srcRect/>
          <a:stretch>
            <a:fillRect/>
          </a:stretch>
        </p:blipFill>
        <p:spPr bwMode="auto">
          <a:xfrm>
            <a:off x="1979712" y="260648"/>
            <a:ext cx="7164288" cy="5400600"/>
          </a:xfrm>
          <a:prstGeom prst="rect">
            <a:avLst/>
          </a:prstGeom>
          <a:noFill/>
          <a:ln w="12700">
            <a:noFill/>
            <a:miter lim="800000"/>
            <a:headEnd/>
            <a:tailEnd/>
          </a:ln>
        </p:spPr>
      </p:pic>
      <p:sp>
        <p:nvSpPr>
          <p:cNvPr id="6147" name="Rectangle 3"/>
          <p:cNvSpPr>
            <a:spLocks noGrp="1" noChangeArrowheads="1"/>
          </p:cNvSpPr>
          <p:nvPr>
            <p:ph type="ctrTitle" idx="4294967295"/>
          </p:nvPr>
        </p:nvSpPr>
        <p:spPr>
          <a:xfrm>
            <a:off x="1979712" y="2060848"/>
            <a:ext cx="7164288" cy="3096344"/>
          </a:xfrm>
          <a:noFill/>
        </p:spPr>
        <p:txBody>
          <a:bodyPr lIns="90488" tIns="44450" rIns="90488" bIns="44450">
            <a:normAutofit fontScale="90000"/>
          </a:bodyPr>
          <a:lstStyle/>
          <a:p>
            <a:pPr eaLnBrk="1" hangingPunct="1">
              <a:defRPr/>
            </a:pPr>
            <a:r>
              <a:rPr lang="hu-HU" sz="5400" b="1" dirty="0" smtClean="0">
                <a:solidFill>
                  <a:schemeClr val="accent2"/>
                </a:solidFill>
                <a:effectLst>
                  <a:outerShdw blurRad="38100" dist="38100" dir="2700000" algn="tl">
                    <a:srgbClr val="C0C0C0"/>
                  </a:outerShdw>
                </a:effectLst>
              </a:rPr>
              <a:t>Quo vadis</a:t>
            </a:r>
            <a:br>
              <a:rPr lang="hu-HU" sz="5400" b="1" dirty="0" smtClean="0">
                <a:solidFill>
                  <a:schemeClr val="accent2"/>
                </a:solidFill>
                <a:effectLst>
                  <a:outerShdw blurRad="38100" dist="38100" dir="2700000" algn="tl">
                    <a:srgbClr val="C0C0C0"/>
                  </a:outerShdw>
                </a:effectLst>
              </a:rPr>
            </a:br>
            <a:r>
              <a:rPr lang="hu-HU" sz="5400" b="1" dirty="0" smtClean="0">
                <a:solidFill>
                  <a:schemeClr val="accent2"/>
                </a:solidFill>
                <a:effectLst>
                  <a:outerShdw blurRad="38100" dist="38100" dir="2700000" algn="tl">
                    <a:srgbClr val="C0C0C0"/>
                  </a:outerShdw>
                </a:effectLst>
              </a:rPr>
              <a:t>magyar nemzet?</a:t>
            </a:r>
            <a:br>
              <a:rPr lang="hu-HU" sz="5400" b="1" dirty="0" smtClean="0">
                <a:solidFill>
                  <a:schemeClr val="accent2"/>
                </a:solidFill>
                <a:effectLst>
                  <a:outerShdw blurRad="38100" dist="38100" dir="2700000" algn="tl">
                    <a:srgbClr val="C0C0C0"/>
                  </a:outerShdw>
                </a:effectLst>
              </a:rPr>
            </a:br>
            <a:r>
              <a:rPr lang="hu-HU" sz="5400" b="1" dirty="0" smtClean="0">
                <a:solidFill>
                  <a:schemeClr val="accent2"/>
                </a:solidFill>
                <a:effectLst>
                  <a:outerShdw blurRad="38100" dist="38100" dir="2700000" algn="tl">
                    <a:srgbClr val="C0C0C0"/>
                  </a:outerShdw>
                </a:effectLst>
              </a:rPr>
              <a:t>Európa?</a:t>
            </a:r>
            <a:br>
              <a:rPr lang="hu-HU" sz="5400" b="1" dirty="0" smtClean="0">
                <a:solidFill>
                  <a:schemeClr val="accent2"/>
                </a:solidFill>
                <a:effectLst>
                  <a:outerShdw blurRad="38100" dist="38100" dir="2700000" algn="tl">
                    <a:srgbClr val="C0C0C0"/>
                  </a:outerShdw>
                </a:effectLst>
              </a:rPr>
            </a:br>
            <a:endParaRPr lang="en-GB" sz="5400" b="1" dirty="0" smtClean="0">
              <a:solidFill>
                <a:schemeClr val="accent2"/>
              </a:solidFill>
              <a:effectLst>
                <a:outerShdw blurRad="38100" dist="38100" dir="2700000" algn="tl">
                  <a:srgbClr val="C0C0C0"/>
                </a:outerShdw>
              </a:effectLst>
            </a:endParaRPr>
          </a:p>
        </p:txBody>
      </p:sp>
    </p:spTree>
    <p:extLst>
      <p:ext uri="{BB962C8B-B14F-4D97-AF65-F5344CB8AC3E}">
        <p14:creationId xmlns:p14="http://schemas.microsoft.com/office/powerpoint/2010/main" val="233511506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0" y="908050"/>
            <a:ext cx="9144000" cy="0"/>
          </a:xfrm>
          <a:prstGeom prst="line">
            <a:avLst/>
          </a:prstGeom>
          <a:noFill/>
          <a:ln w="76200">
            <a:solidFill>
              <a:srgbClr val="CC3300"/>
            </a:solidFill>
            <a:round/>
            <a:headEnd/>
            <a:tailEnd/>
          </a:ln>
        </p:spPr>
        <p:txBody>
          <a:bodyPr/>
          <a:lstStyle/>
          <a:p>
            <a:endParaRPr lang="hu-HU"/>
          </a:p>
        </p:txBody>
      </p:sp>
      <p:sp>
        <p:nvSpPr>
          <p:cNvPr id="19459" name="Freeform 3"/>
          <p:cNvSpPr>
            <a:spLocks/>
          </p:cNvSpPr>
          <p:nvPr/>
        </p:nvSpPr>
        <p:spPr bwMode="auto">
          <a:xfrm>
            <a:off x="2359025" y="361950"/>
            <a:ext cx="4989513" cy="4559300"/>
          </a:xfrm>
          <a:custGeom>
            <a:avLst/>
            <a:gdLst>
              <a:gd name="T0" fmla="*/ 0 w 3143"/>
              <a:gd name="T1" fmla="*/ 2147483647 h 2872"/>
              <a:gd name="T2" fmla="*/ 2147483647 w 3143"/>
              <a:gd name="T3" fmla="*/ 2147483647 h 2872"/>
              <a:gd name="T4" fmla="*/ 2147483647 w 3143"/>
              <a:gd name="T5" fmla="*/ 2147483647 h 2872"/>
              <a:gd name="T6" fmla="*/ 2147483647 w 3143"/>
              <a:gd name="T7" fmla="*/ 0 h 2872"/>
              <a:gd name="T8" fmla="*/ 0 60000 65536"/>
              <a:gd name="T9" fmla="*/ 0 60000 65536"/>
              <a:gd name="T10" fmla="*/ 0 60000 65536"/>
              <a:gd name="T11" fmla="*/ 0 60000 65536"/>
              <a:gd name="T12" fmla="*/ 0 w 3143"/>
              <a:gd name="T13" fmla="*/ 0 h 2872"/>
              <a:gd name="T14" fmla="*/ 3143 w 3143"/>
              <a:gd name="T15" fmla="*/ 2872 h 2872"/>
            </a:gdLst>
            <a:ahLst/>
            <a:cxnLst>
              <a:cxn ang="T8">
                <a:pos x="T0" y="T1"/>
              </a:cxn>
              <a:cxn ang="T9">
                <a:pos x="T2" y="T3"/>
              </a:cxn>
              <a:cxn ang="T10">
                <a:pos x="T4" y="T5"/>
              </a:cxn>
              <a:cxn ang="T11">
                <a:pos x="T6" y="T7"/>
              </a:cxn>
            </a:cxnLst>
            <a:rect l="T12" t="T13" r="T14" b="T15"/>
            <a:pathLst>
              <a:path w="3143" h="2872">
                <a:moveTo>
                  <a:pt x="0" y="2872"/>
                </a:moveTo>
                <a:cubicBezTo>
                  <a:pt x="251" y="2835"/>
                  <a:pt x="1107" y="2809"/>
                  <a:pt x="1508" y="2652"/>
                </a:cubicBezTo>
                <a:cubicBezTo>
                  <a:pt x="1909" y="2495"/>
                  <a:pt x="2132" y="2369"/>
                  <a:pt x="2404" y="1927"/>
                </a:cubicBezTo>
                <a:cubicBezTo>
                  <a:pt x="2676" y="1485"/>
                  <a:pt x="2989" y="402"/>
                  <a:pt x="3143" y="0"/>
                </a:cubicBezTo>
              </a:path>
            </a:pathLst>
          </a:custGeom>
          <a:noFill/>
          <a:ln w="76200" cmpd="sng">
            <a:solidFill>
              <a:srgbClr val="800000"/>
            </a:solidFill>
            <a:round/>
            <a:headEnd/>
            <a:tailEnd type="arrow" w="med" len="med"/>
          </a:ln>
        </p:spPr>
        <p:txBody>
          <a:bodyPr/>
          <a:lstStyle/>
          <a:p>
            <a:endParaRPr lang="hu-HU"/>
          </a:p>
        </p:txBody>
      </p:sp>
      <p:sp>
        <p:nvSpPr>
          <p:cNvPr id="19460" name="Line 4"/>
          <p:cNvSpPr>
            <a:spLocks noChangeShapeType="1"/>
          </p:cNvSpPr>
          <p:nvPr/>
        </p:nvSpPr>
        <p:spPr bwMode="auto">
          <a:xfrm flipH="1">
            <a:off x="1601788" y="1638300"/>
            <a:ext cx="9525" cy="3924300"/>
          </a:xfrm>
          <a:prstGeom prst="line">
            <a:avLst/>
          </a:prstGeom>
          <a:noFill/>
          <a:ln w="38100">
            <a:solidFill>
              <a:srgbClr val="A50021"/>
            </a:solidFill>
            <a:round/>
            <a:headEnd/>
            <a:tailEnd/>
          </a:ln>
        </p:spPr>
        <p:txBody>
          <a:bodyPr/>
          <a:lstStyle/>
          <a:p>
            <a:endParaRPr lang="hu-HU"/>
          </a:p>
        </p:txBody>
      </p:sp>
      <p:sp>
        <p:nvSpPr>
          <p:cNvPr id="19461" name="Line 5"/>
          <p:cNvSpPr>
            <a:spLocks noChangeShapeType="1"/>
          </p:cNvSpPr>
          <p:nvPr/>
        </p:nvSpPr>
        <p:spPr bwMode="auto">
          <a:xfrm>
            <a:off x="1600200" y="5562600"/>
            <a:ext cx="6335713" cy="1588"/>
          </a:xfrm>
          <a:prstGeom prst="line">
            <a:avLst/>
          </a:prstGeom>
          <a:noFill/>
          <a:ln w="38100">
            <a:solidFill>
              <a:srgbClr val="A50021"/>
            </a:solidFill>
            <a:round/>
            <a:headEnd/>
            <a:tailEnd/>
          </a:ln>
        </p:spPr>
        <p:txBody>
          <a:bodyPr/>
          <a:lstStyle/>
          <a:p>
            <a:endParaRPr lang="hu-HU"/>
          </a:p>
        </p:txBody>
      </p:sp>
      <p:grpSp>
        <p:nvGrpSpPr>
          <p:cNvPr id="2" name="Group 6"/>
          <p:cNvGrpSpPr>
            <a:grpSpLocks/>
          </p:cNvGrpSpPr>
          <p:nvPr/>
        </p:nvGrpSpPr>
        <p:grpSpPr bwMode="auto">
          <a:xfrm>
            <a:off x="2411413" y="5445125"/>
            <a:ext cx="4756150" cy="120650"/>
            <a:chOff x="1521" y="3504"/>
            <a:chExt cx="2996" cy="40"/>
          </a:xfrm>
        </p:grpSpPr>
        <p:sp>
          <p:nvSpPr>
            <p:cNvPr id="19495" name="Line 7"/>
            <p:cNvSpPr>
              <a:spLocks noChangeShapeType="1"/>
            </p:cNvSpPr>
            <p:nvPr/>
          </p:nvSpPr>
          <p:spPr bwMode="auto">
            <a:xfrm flipV="1">
              <a:off x="1521" y="3504"/>
              <a:ext cx="1" cy="40"/>
            </a:xfrm>
            <a:prstGeom prst="line">
              <a:avLst/>
            </a:prstGeom>
            <a:noFill/>
            <a:ln w="38100">
              <a:solidFill>
                <a:srgbClr val="A50021"/>
              </a:solidFill>
              <a:round/>
              <a:headEnd/>
              <a:tailEnd/>
            </a:ln>
          </p:spPr>
          <p:txBody>
            <a:bodyPr/>
            <a:lstStyle/>
            <a:p>
              <a:endParaRPr lang="hu-HU"/>
            </a:p>
          </p:txBody>
        </p:sp>
        <p:sp>
          <p:nvSpPr>
            <p:cNvPr id="19496" name="Line 8"/>
            <p:cNvSpPr>
              <a:spLocks noChangeShapeType="1"/>
            </p:cNvSpPr>
            <p:nvPr/>
          </p:nvSpPr>
          <p:spPr bwMode="auto">
            <a:xfrm flipV="1">
              <a:off x="2524" y="3504"/>
              <a:ext cx="1" cy="40"/>
            </a:xfrm>
            <a:prstGeom prst="line">
              <a:avLst/>
            </a:prstGeom>
            <a:noFill/>
            <a:ln w="38100">
              <a:solidFill>
                <a:srgbClr val="A50021"/>
              </a:solidFill>
              <a:round/>
              <a:headEnd/>
              <a:tailEnd/>
            </a:ln>
          </p:spPr>
          <p:txBody>
            <a:bodyPr/>
            <a:lstStyle/>
            <a:p>
              <a:endParaRPr lang="hu-HU"/>
            </a:p>
          </p:txBody>
        </p:sp>
        <p:sp>
          <p:nvSpPr>
            <p:cNvPr id="19497" name="Line 9"/>
            <p:cNvSpPr>
              <a:spLocks noChangeShapeType="1"/>
            </p:cNvSpPr>
            <p:nvPr/>
          </p:nvSpPr>
          <p:spPr bwMode="auto">
            <a:xfrm flipV="1">
              <a:off x="3520" y="3504"/>
              <a:ext cx="1" cy="40"/>
            </a:xfrm>
            <a:prstGeom prst="line">
              <a:avLst/>
            </a:prstGeom>
            <a:noFill/>
            <a:ln w="38100">
              <a:solidFill>
                <a:srgbClr val="A50021"/>
              </a:solidFill>
              <a:round/>
              <a:headEnd/>
              <a:tailEnd/>
            </a:ln>
          </p:spPr>
          <p:txBody>
            <a:bodyPr/>
            <a:lstStyle/>
            <a:p>
              <a:endParaRPr lang="hu-HU"/>
            </a:p>
          </p:txBody>
        </p:sp>
        <p:sp>
          <p:nvSpPr>
            <p:cNvPr id="19498" name="Line 10"/>
            <p:cNvSpPr>
              <a:spLocks noChangeShapeType="1"/>
            </p:cNvSpPr>
            <p:nvPr/>
          </p:nvSpPr>
          <p:spPr bwMode="auto">
            <a:xfrm flipV="1">
              <a:off x="4516" y="3504"/>
              <a:ext cx="1" cy="40"/>
            </a:xfrm>
            <a:prstGeom prst="line">
              <a:avLst/>
            </a:prstGeom>
            <a:noFill/>
            <a:ln w="38100">
              <a:solidFill>
                <a:srgbClr val="A50021"/>
              </a:solidFill>
              <a:round/>
              <a:headEnd/>
              <a:tailEnd/>
            </a:ln>
          </p:spPr>
          <p:txBody>
            <a:bodyPr/>
            <a:lstStyle/>
            <a:p>
              <a:endParaRPr lang="hu-HU"/>
            </a:p>
          </p:txBody>
        </p:sp>
      </p:grpSp>
      <p:sp>
        <p:nvSpPr>
          <p:cNvPr id="19463" name="Line 11"/>
          <p:cNvSpPr>
            <a:spLocks noChangeShapeType="1"/>
          </p:cNvSpPr>
          <p:nvPr/>
        </p:nvSpPr>
        <p:spPr bwMode="auto">
          <a:xfrm flipV="1">
            <a:off x="2395538" y="4883150"/>
            <a:ext cx="1581150" cy="180975"/>
          </a:xfrm>
          <a:prstGeom prst="line">
            <a:avLst/>
          </a:prstGeom>
          <a:noFill/>
          <a:ln w="57150">
            <a:solidFill>
              <a:srgbClr val="3366CC"/>
            </a:solidFill>
            <a:round/>
            <a:headEnd/>
            <a:tailEnd/>
          </a:ln>
        </p:spPr>
        <p:txBody>
          <a:bodyPr/>
          <a:lstStyle/>
          <a:p>
            <a:endParaRPr lang="hu-HU"/>
          </a:p>
        </p:txBody>
      </p:sp>
      <p:sp>
        <p:nvSpPr>
          <p:cNvPr id="19464" name="Line 12"/>
          <p:cNvSpPr>
            <a:spLocks noChangeShapeType="1"/>
          </p:cNvSpPr>
          <p:nvPr/>
        </p:nvSpPr>
        <p:spPr bwMode="auto">
          <a:xfrm flipV="1">
            <a:off x="3976688" y="4702175"/>
            <a:ext cx="1581150" cy="180975"/>
          </a:xfrm>
          <a:prstGeom prst="line">
            <a:avLst/>
          </a:prstGeom>
          <a:noFill/>
          <a:ln w="57150">
            <a:solidFill>
              <a:srgbClr val="3366CC"/>
            </a:solidFill>
            <a:round/>
            <a:headEnd/>
            <a:tailEnd/>
          </a:ln>
        </p:spPr>
        <p:txBody>
          <a:bodyPr/>
          <a:lstStyle/>
          <a:p>
            <a:endParaRPr lang="hu-HU"/>
          </a:p>
        </p:txBody>
      </p:sp>
      <p:sp>
        <p:nvSpPr>
          <p:cNvPr id="19465" name="Line 13"/>
          <p:cNvSpPr>
            <a:spLocks noChangeShapeType="1"/>
          </p:cNvSpPr>
          <p:nvPr/>
        </p:nvSpPr>
        <p:spPr bwMode="auto">
          <a:xfrm flipV="1">
            <a:off x="5557838" y="4522788"/>
            <a:ext cx="1581150" cy="179387"/>
          </a:xfrm>
          <a:prstGeom prst="line">
            <a:avLst/>
          </a:prstGeom>
          <a:noFill/>
          <a:ln w="57150">
            <a:solidFill>
              <a:srgbClr val="3366CC"/>
            </a:solidFill>
            <a:round/>
            <a:headEnd/>
            <a:tailEnd/>
          </a:ln>
        </p:spPr>
        <p:txBody>
          <a:bodyPr/>
          <a:lstStyle/>
          <a:p>
            <a:endParaRPr lang="hu-HU"/>
          </a:p>
        </p:txBody>
      </p:sp>
      <p:sp>
        <p:nvSpPr>
          <p:cNvPr id="19466" name="Oval 14"/>
          <p:cNvSpPr>
            <a:spLocks noChangeArrowheads="1"/>
          </p:cNvSpPr>
          <p:nvPr/>
        </p:nvSpPr>
        <p:spPr bwMode="auto">
          <a:xfrm>
            <a:off x="2332038" y="4872038"/>
            <a:ext cx="184150" cy="185737"/>
          </a:xfrm>
          <a:prstGeom prst="ellipse">
            <a:avLst/>
          </a:prstGeom>
          <a:solidFill>
            <a:srgbClr val="FF7C80"/>
          </a:solidFill>
          <a:ln w="28575">
            <a:solidFill>
              <a:srgbClr val="CC3300"/>
            </a:solidFill>
            <a:round/>
            <a:headEnd/>
            <a:tailEnd/>
          </a:ln>
        </p:spPr>
        <p:txBody>
          <a:bodyPr/>
          <a:lstStyle/>
          <a:p>
            <a:endParaRPr lang="hu-HU"/>
          </a:p>
        </p:txBody>
      </p:sp>
      <p:sp>
        <p:nvSpPr>
          <p:cNvPr id="19467" name="Oval 15"/>
          <p:cNvSpPr>
            <a:spLocks noChangeArrowheads="1"/>
          </p:cNvSpPr>
          <p:nvPr/>
        </p:nvSpPr>
        <p:spPr bwMode="auto">
          <a:xfrm>
            <a:off x="3913188" y="4692650"/>
            <a:ext cx="184150" cy="184150"/>
          </a:xfrm>
          <a:prstGeom prst="ellipse">
            <a:avLst/>
          </a:prstGeom>
          <a:solidFill>
            <a:srgbClr val="FF7C80"/>
          </a:solidFill>
          <a:ln w="28575">
            <a:solidFill>
              <a:srgbClr val="CC3300"/>
            </a:solidFill>
            <a:round/>
            <a:headEnd/>
            <a:tailEnd/>
          </a:ln>
        </p:spPr>
        <p:txBody>
          <a:bodyPr/>
          <a:lstStyle/>
          <a:p>
            <a:endParaRPr lang="hu-HU"/>
          </a:p>
        </p:txBody>
      </p:sp>
      <p:sp>
        <p:nvSpPr>
          <p:cNvPr id="19468" name="Oval 16"/>
          <p:cNvSpPr>
            <a:spLocks noChangeArrowheads="1"/>
          </p:cNvSpPr>
          <p:nvPr/>
        </p:nvSpPr>
        <p:spPr bwMode="auto">
          <a:xfrm>
            <a:off x="5494338" y="3875088"/>
            <a:ext cx="184150" cy="184150"/>
          </a:xfrm>
          <a:prstGeom prst="ellipse">
            <a:avLst/>
          </a:prstGeom>
          <a:solidFill>
            <a:srgbClr val="FF7C80"/>
          </a:solidFill>
          <a:ln w="28575">
            <a:solidFill>
              <a:srgbClr val="CC3300"/>
            </a:solidFill>
            <a:round/>
            <a:headEnd/>
            <a:tailEnd/>
          </a:ln>
        </p:spPr>
        <p:txBody>
          <a:bodyPr/>
          <a:lstStyle/>
          <a:p>
            <a:endParaRPr lang="hu-HU"/>
          </a:p>
        </p:txBody>
      </p:sp>
      <p:sp>
        <p:nvSpPr>
          <p:cNvPr id="19469" name="Oval 17"/>
          <p:cNvSpPr>
            <a:spLocks noChangeArrowheads="1"/>
          </p:cNvSpPr>
          <p:nvPr/>
        </p:nvSpPr>
        <p:spPr bwMode="auto">
          <a:xfrm>
            <a:off x="7051675" y="1376363"/>
            <a:ext cx="185738" cy="184150"/>
          </a:xfrm>
          <a:prstGeom prst="ellipse">
            <a:avLst/>
          </a:prstGeom>
          <a:solidFill>
            <a:srgbClr val="FF7C80"/>
          </a:solidFill>
          <a:ln w="28575">
            <a:solidFill>
              <a:srgbClr val="CC3300"/>
            </a:solidFill>
            <a:round/>
            <a:headEnd/>
            <a:tailEnd/>
          </a:ln>
        </p:spPr>
        <p:txBody>
          <a:bodyPr/>
          <a:lstStyle/>
          <a:p>
            <a:endParaRPr lang="hu-HU"/>
          </a:p>
        </p:txBody>
      </p:sp>
      <p:sp>
        <p:nvSpPr>
          <p:cNvPr id="19470" name="Oval 18"/>
          <p:cNvSpPr>
            <a:spLocks noChangeArrowheads="1"/>
          </p:cNvSpPr>
          <p:nvPr/>
        </p:nvSpPr>
        <p:spPr bwMode="auto">
          <a:xfrm>
            <a:off x="2309813" y="4967288"/>
            <a:ext cx="193675" cy="182562"/>
          </a:xfrm>
          <a:prstGeom prst="ellipse">
            <a:avLst/>
          </a:prstGeom>
          <a:solidFill>
            <a:schemeClr val="hlink"/>
          </a:solidFill>
          <a:ln w="28575">
            <a:solidFill>
              <a:srgbClr val="3366CC"/>
            </a:solidFill>
            <a:round/>
            <a:headEnd/>
            <a:tailEnd/>
          </a:ln>
        </p:spPr>
        <p:txBody>
          <a:bodyPr/>
          <a:lstStyle/>
          <a:p>
            <a:endParaRPr lang="hu-HU"/>
          </a:p>
        </p:txBody>
      </p:sp>
      <p:sp>
        <p:nvSpPr>
          <p:cNvPr id="19471" name="Oval 19"/>
          <p:cNvSpPr>
            <a:spLocks noChangeArrowheads="1"/>
          </p:cNvSpPr>
          <p:nvPr/>
        </p:nvSpPr>
        <p:spPr bwMode="auto">
          <a:xfrm>
            <a:off x="3890963" y="4786313"/>
            <a:ext cx="193675" cy="182562"/>
          </a:xfrm>
          <a:prstGeom prst="ellipse">
            <a:avLst/>
          </a:prstGeom>
          <a:solidFill>
            <a:schemeClr val="hlink"/>
          </a:solidFill>
          <a:ln w="28575">
            <a:solidFill>
              <a:srgbClr val="3366CC"/>
            </a:solidFill>
            <a:round/>
            <a:headEnd/>
            <a:tailEnd/>
          </a:ln>
        </p:spPr>
        <p:txBody>
          <a:bodyPr/>
          <a:lstStyle/>
          <a:p>
            <a:endParaRPr lang="hu-HU"/>
          </a:p>
        </p:txBody>
      </p:sp>
      <p:sp>
        <p:nvSpPr>
          <p:cNvPr id="19472" name="Oval 20"/>
          <p:cNvSpPr>
            <a:spLocks noChangeArrowheads="1"/>
          </p:cNvSpPr>
          <p:nvPr/>
        </p:nvSpPr>
        <p:spPr bwMode="auto">
          <a:xfrm>
            <a:off x="5472113" y="4605338"/>
            <a:ext cx="193675" cy="184150"/>
          </a:xfrm>
          <a:prstGeom prst="ellipse">
            <a:avLst/>
          </a:prstGeom>
          <a:solidFill>
            <a:schemeClr val="hlink"/>
          </a:solidFill>
          <a:ln w="28575">
            <a:solidFill>
              <a:srgbClr val="3366CC"/>
            </a:solidFill>
            <a:round/>
            <a:headEnd/>
            <a:tailEnd/>
          </a:ln>
        </p:spPr>
        <p:txBody>
          <a:bodyPr/>
          <a:lstStyle/>
          <a:p>
            <a:endParaRPr lang="hu-HU"/>
          </a:p>
        </p:txBody>
      </p:sp>
      <p:sp>
        <p:nvSpPr>
          <p:cNvPr id="19473" name="Oval 21"/>
          <p:cNvSpPr>
            <a:spLocks noChangeArrowheads="1"/>
          </p:cNvSpPr>
          <p:nvPr/>
        </p:nvSpPr>
        <p:spPr bwMode="auto">
          <a:xfrm>
            <a:off x="7053263" y="4425950"/>
            <a:ext cx="195262" cy="182563"/>
          </a:xfrm>
          <a:prstGeom prst="ellipse">
            <a:avLst/>
          </a:prstGeom>
          <a:solidFill>
            <a:schemeClr val="hlink"/>
          </a:solidFill>
          <a:ln w="28575">
            <a:solidFill>
              <a:srgbClr val="3366CC"/>
            </a:solidFill>
            <a:round/>
            <a:headEnd/>
            <a:tailEnd/>
          </a:ln>
        </p:spPr>
        <p:txBody>
          <a:bodyPr/>
          <a:lstStyle/>
          <a:p>
            <a:endParaRPr lang="hu-HU"/>
          </a:p>
        </p:txBody>
      </p:sp>
      <p:sp>
        <p:nvSpPr>
          <p:cNvPr id="19474" name="Rectangle 22"/>
          <p:cNvSpPr>
            <a:spLocks noChangeArrowheads="1"/>
          </p:cNvSpPr>
          <p:nvPr/>
        </p:nvSpPr>
        <p:spPr bwMode="auto">
          <a:xfrm>
            <a:off x="2354263" y="5186363"/>
            <a:ext cx="120650" cy="258762"/>
          </a:xfrm>
          <a:prstGeom prst="rect">
            <a:avLst/>
          </a:prstGeom>
          <a:noFill/>
          <a:ln w="9525">
            <a:noFill/>
            <a:miter lim="800000"/>
            <a:headEnd/>
            <a:tailEnd/>
          </a:ln>
        </p:spPr>
        <p:txBody>
          <a:bodyPr wrap="none" lIns="0" tIns="0" rIns="0" bIns="0">
            <a:spAutoFit/>
          </a:bodyPr>
          <a:lstStyle/>
          <a:p>
            <a:pPr eaLnBrk="0" hangingPunct="0"/>
            <a:r>
              <a:rPr lang="en-US" sz="1700" b="1">
                <a:solidFill>
                  <a:srgbClr val="A50021"/>
                </a:solidFill>
              </a:rPr>
              <a:t>0</a:t>
            </a:r>
            <a:endParaRPr lang="en-US" sz="2400">
              <a:solidFill>
                <a:srgbClr val="A50021"/>
              </a:solidFill>
              <a:latin typeface="Times New Roman" pitchFamily="18" charset="0"/>
            </a:endParaRPr>
          </a:p>
        </p:txBody>
      </p:sp>
      <p:sp>
        <p:nvSpPr>
          <p:cNvPr id="19475" name="Rectangle 23"/>
          <p:cNvSpPr>
            <a:spLocks noChangeArrowheads="1"/>
          </p:cNvSpPr>
          <p:nvPr/>
        </p:nvSpPr>
        <p:spPr bwMode="auto">
          <a:xfrm>
            <a:off x="3743325" y="5753100"/>
            <a:ext cx="482600" cy="258763"/>
          </a:xfrm>
          <a:prstGeom prst="rect">
            <a:avLst/>
          </a:prstGeom>
          <a:noFill/>
          <a:ln w="9525">
            <a:noFill/>
            <a:miter lim="800000"/>
            <a:headEnd/>
            <a:tailEnd/>
          </a:ln>
        </p:spPr>
        <p:txBody>
          <a:bodyPr wrap="none" lIns="0" tIns="0" rIns="0" bIns="0">
            <a:spAutoFit/>
          </a:bodyPr>
          <a:lstStyle/>
          <a:p>
            <a:pPr eaLnBrk="0" hangingPunct="0"/>
            <a:r>
              <a:rPr lang="en-US" sz="1700" b="1">
                <a:solidFill>
                  <a:srgbClr val="A50021"/>
                </a:solidFill>
              </a:rPr>
              <a:t>1800</a:t>
            </a:r>
            <a:endParaRPr lang="en-US" sz="2400">
              <a:solidFill>
                <a:srgbClr val="A50021"/>
              </a:solidFill>
              <a:latin typeface="Times New Roman" pitchFamily="18" charset="0"/>
            </a:endParaRPr>
          </a:p>
        </p:txBody>
      </p:sp>
      <p:sp>
        <p:nvSpPr>
          <p:cNvPr id="19476" name="Rectangle 24"/>
          <p:cNvSpPr>
            <a:spLocks noChangeArrowheads="1"/>
          </p:cNvSpPr>
          <p:nvPr/>
        </p:nvSpPr>
        <p:spPr bwMode="auto">
          <a:xfrm>
            <a:off x="5324475" y="5753100"/>
            <a:ext cx="482600" cy="258763"/>
          </a:xfrm>
          <a:prstGeom prst="rect">
            <a:avLst/>
          </a:prstGeom>
          <a:noFill/>
          <a:ln w="9525">
            <a:noFill/>
            <a:miter lim="800000"/>
            <a:headEnd/>
            <a:tailEnd/>
          </a:ln>
        </p:spPr>
        <p:txBody>
          <a:bodyPr wrap="none" lIns="0" tIns="0" rIns="0" bIns="0">
            <a:spAutoFit/>
          </a:bodyPr>
          <a:lstStyle/>
          <a:p>
            <a:pPr eaLnBrk="0" hangingPunct="0"/>
            <a:r>
              <a:rPr lang="en-US" sz="1700" b="1">
                <a:solidFill>
                  <a:srgbClr val="A50021"/>
                </a:solidFill>
              </a:rPr>
              <a:t>1900</a:t>
            </a:r>
            <a:endParaRPr lang="en-US" sz="2400">
              <a:solidFill>
                <a:srgbClr val="A50021"/>
              </a:solidFill>
              <a:latin typeface="Times New Roman" pitchFamily="18" charset="0"/>
            </a:endParaRPr>
          </a:p>
        </p:txBody>
      </p:sp>
      <p:sp>
        <p:nvSpPr>
          <p:cNvPr id="19477" name="Rectangle 25"/>
          <p:cNvSpPr>
            <a:spLocks noChangeArrowheads="1"/>
          </p:cNvSpPr>
          <p:nvPr/>
        </p:nvSpPr>
        <p:spPr bwMode="auto">
          <a:xfrm>
            <a:off x="6905625" y="5753100"/>
            <a:ext cx="482600" cy="258763"/>
          </a:xfrm>
          <a:prstGeom prst="rect">
            <a:avLst/>
          </a:prstGeom>
          <a:noFill/>
          <a:ln w="9525">
            <a:noFill/>
            <a:miter lim="800000"/>
            <a:headEnd/>
            <a:tailEnd/>
          </a:ln>
        </p:spPr>
        <p:txBody>
          <a:bodyPr wrap="none" lIns="0" tIns="0" rIns="0" bIns="0">
            <a:spAutoFit/>
          </a:bodyPr>
          <a:lstStyle/>
          <a:p>
            <a:pPr eaLnBrk="0" hangingPunct="0"/>
            <a:r>
              <a:rPr lang="en-US" sz="1700" b="1">
                <a:solidFill>
                  <a:srgbClr val="A50021"/>
                </a:solidFill>
              </a:rPr>
              <a:t>2000</a:t>
            </a:r>
            <a:endParaRPr lang="en-US" sz="2400">
              <a:solidFill>
                <a:srgbClr val="A50021"/>
              </a:solidFill>
              <a:latin typeface="Times New Roman" pitchFamily="18" charset="0"/>
            </a:endParaRPr>
          </a:p>
        </p:txBody>
      </p:sp>
      <p:sp>
        <p:nvSpPr>
          <p:cNvPr id="19478" name="Rectangle 26"/>
          <p:cNvSpPr>
            <a:spLocks noChangeArrowheads="1"/>
          </p:cNvSpPr>
          <p:nvPr/>
        </p:nvSpPr>
        <p:spPr bwMode="auto">
          <a:xfrm rot="-5400000">
            <a:off x="509588" y="3103562"/>
            <a:ext cx="877888" cy="258763"/>
          </a:xfrm>
          <a:prstGeom prst="rect">
            <a:avLst/>
          </a:prstGeom>
          <a:noFill/>
          <a:ln w="9525">
            <a:noFill/>
            <a:miter lim="800000"/>
            <a:headEnd/>
            <a:tailEnd/>
          </a:ln>
        </p:spPr>
        <p:txBody>
          <a:bodyPr wrap="none" lIns="0" tIns="0" rIns="0" bIns="0">
            <a:spAutoFit/>
          </a:bodyPr>
          <a:lstStyle/>
          <a:p>
            <a:pPr eaLnBrk="0" hangingPunct="0"/>
            <a:r>
              <a:rPr lang="hu-HU" sz="1700" b="1" dirty="0">
                <a:solidFill>
                  <a:srgbClr val="A50021"/>
                </a:solidFill>
              </a:rPr>
              <a:t>Fejlődés</a:t>
            </a:r>
            <a:endParaRPr lang="en-US" sz="2400" dirty="0">
              <a:solidFill>
                <a:srgbClr val="A50021"/>
              </a:solidFill>
              <a:latin typeface="Times New Roman" pitchFamily="18" charset="0"/>
            </a:endParaRPr>
          </a:p>
        </p:txBody>
      </p:sp>
      <p:sp>
        <p:nvSpPr>
          <p:cNvPr id="19479" name="Line 27"/>
          <p:cNvSpPr>
            <a:spLocks noChangeShapeType="1"/>
          </p:cNvSpPr>
          <p:nvPr/>
        </p:nvSpPr>
        <p:spPr bwMode="auto">
          <a:xfrm flipH="1">
            <a:off x="2795588" y="5432425"/>
            <a:ext cx="228600" cy="304800"/>
          </a:xfrm>
          <a:prstGeom prst="line">
            <a:avLst/>
          </a:prstGeom>
          <a:noFill/>
          <a:ln w="38100">
            <a:solidFill>
              <a:srgbClr val="A50021"/>
            </a:solidFill>
            <a:round/>
            <a:headEnd/>
            <a:tailEnd/>
          </a:ln>
        </p:spPr>
        <p:txBody>
          <a:bodyPr/>
          <a:lstStyle/>
          <a:p>
            <a:endParaRPr lang="hu-HU"/>
          </a:p>
        </p:txBody>
      </p:sp>
      <p:sp>
        <p:nvSpPr>
          <p:cNvPr id="19480" name="Line 28"/>
          <p:cNvSpPr>
            <a:spLocks noChangeShapeType="1"/>
          </p:cNvSpPr>
          <p:nvPr/>
        </p:nvSpPr>
        <p:spPr bwMode="auto">
          <a:xfrm flipH="1">
            <a:off x="2871788" y="5432425"/>
            <a:ext cx="228600" cy="304800"/>
          </a:xfrm>
          <a:prstGeom prst="line">
            <a:avLst/>
          </a:prstGeom>
          <a:noFill/>
          <a:ln w="38100">
            <a:solidFill>
              <a:srgbClr val="A50021"/>
            </a:solidFill>
            <a:round/>
            <a:headEnd/>
            <a:tailEnd/>
          </a:ln>
        </p:spPr>
        <p:txBody>
          <a:bodyPr/>
          <a:lstStyle/>
          <a:p>
            <a:endParaRPr lang="hu-HU"/>
          </a:p>
        </p:txBody>
      </p:sp>
      <p:sp>
        <p:nvSpPr>
          <p:cNvPr id="19481" name="Text Box 29"/>
          <p:cNvSpPr txBox="1">
            <a:spLocks noChangeArrowheads="1"/>
          </p:cNvSpPr>
          <p:nvPr/>
        </p:nvSpPr>
        <p:spPr bwMode="auto">
          <a:xfrm>
            <a:off x="2503488" y="119063"/>
            <a:ext cx="4549775" cy="615950"/>
          </a:xfrm>
          <a:prstGeom prst="rect">
            <a:avLst/>
          </a:prstGeom>
          <a:noFill/>
          <a:ln w="9525">
            <a:noFill/>
            <a:miter lim="800000"/>
            <a:headEnd/>
            <a:tailEnd/>
          </a:ln>
        </p:spPr>
        <p:txBody>
          <a:bodyPr>
            <a:spAutoFit/>
          </a:bodyPr>
          <a:lstStyle/>
          <a:p>
            <a:pPr eaLnBrk="0" hangingPunct="0"/>
            <a:r>
              <a:rPr lang="en-GB" sz="3400" i="1">
                <a:solidFill>
                  <a:srgbClr val="CC3300"/>
                </a:solidFill>
                <a:latin typeface="Times New Roman" pitchFamily="18" charset="0"/>
              </a:rPr>
              <a:t>Tudom</a:t>
            </a:r>
            <a:r>
              <a:rPr lang="hu-HU" sz="3400" i="1">
                <a:solidFill>
                  <a:srgbClr val="CC3300"/>
                </a:solidFill>
                <a:latin typeface="Times New Roman" pitchFamily="18" charset="0"/>
              </a:rPr>
              <a:t>ány ésT</a:t>
            </a:r>
            <a:r>
              <a:rPr lang="en-US" sz="3400" i="1">
                <a:solidFill>
                  <a:srgbClr val="CC3300"/>
                </a:solidFill>
                <a:latin typeface="Times New Roman" pitchFamily="18" charset="0"/>
              </a:rPr>
              <a:t>echnika</a:t>
            </a:r>
          </a:p>
        </p:txBody>
      </p:sp>
      <p:sp>
        <p:nvSpPr>
          <p:cNvPr id="19482" name="Text Box 30"/>
          <p:cNvSpPr txBox="1">
            <a:spLocks noChangeArrowheads="1"/>
          </p:cNvSpPr>
          <p:nvPr/>
        </p:nvSpPr>
        <p:spPr bwMode="auto">
          <a:xfrm>
            <a:off x="7165975" y="4616450"/>
            <a:ext cx="1022350" cy="519113"/>
          </a:xfrm>
          <a:prstGeom prst="rect">
            <a:avLst/>
          </a:prstGeom>
          <a:noFill/>
          <a:ln w="9525">
            <a:noFill/>
            <a:miter lim="800000"/>
            <a:headEnd/>
            <a:tailEnd/>
          </a:ln>
        </p:spPr>
        <p:txBody>
          <a:bodyPr wrap="none">
            <a:spAutoFit/>
          </a:bodyPr>
          <a:lstStyle/>
          <a:p>
            <a:pPr eaLnBrk="0" hangingPunct="0"/>
            <a:r>
              <a:rPr lang="hu-HU" sz="2800" i="1" dirty="0">
                <a:solidFill>
                  <a:schemeClr val="accent2"/>
                </a:solidFill>
                <a:latin typeface="Times New Roman" pitchFamily="18" charset="0"/>
              </a:rPr>
              <a:t>Etika</a:t>
            </a:r>
            <a:r>
              <a:rPr lang="en-US" sz="2800" b="1" i="1" dirty="0">
                <a:solidFill>
                  <a:srgbClr val="3366CC"/>
                </a:solidFill>
                <a:latin typeface="Times New Roman" pitchFamily="18" charset="0"/>
              </a:rPr>
              <a:t> </a:t>
            </a:r>
          </a:p>
        </p:txBody>
      </p:sp>
      <p:sp>
        <p:nvSpPr>
          <p:cNvPr id="19484" name="Text Box 32"/>
          <p:cNvSpPr txBox="1">
            <a:spLocks noChangeArrowheads="1"/>
          </p:cNvSpPr>
          <p:nvPr/>
        </p:nvSpPr>
        <p:spPr bwMode="auto">
          <a:xfrm>
            <a:off x="5000625" y="2509838"/>
            <a:ext cx="1374775" cy="701675"/>
          </a:xfrm>
          <a:prstGeom prst="rect">
            <a:avLst/>
          </a:prstGeom>
          <a:noFill/>
          <a:ln w="9525">
            <a:noFill/>
            <a:miter lim="800000"/>
            <a:headEnd/>
            <a:tailEnd/>
          </a:ln>
        </p:spPr>
        <p:txBody>
          <a:bodyPr wrap="none">
            <a:spAutoFit/>
          </a:bodyPr>
          <a:lstStyle/>
          <a:p>
            <a:pPr eaLnBrk="0" hangingPunct="0"/>
            <a:r>
              <a:rPr lang="hu-HU" sz="2000" b="1" i="1">
                <a:latin typeface="Times New Roman" pitchFamily="18" charset="0"/>
              </a:rPr>
              <a:t>     Einstein</a:t>
            </a:r>
          </a:p>
          <a:p>
            <a:pPr eaLnBrk="0" hangingPunct="0"/>
            <a:r>
              <a:rPr lang="hu-HU" sz="2000" b="1" i="1">
                <a:latin typeface="Times New Roman" pitchFamily="18" charset="0"/>
              </a:rPr>
              <a:t>Newton</a:t>
            </a:r>
            <a:endParaRPr lang="en-US" sz="2000" b="1" i="1">
              <a:latin typeface="Times New Roman" pitchFamily="18" charset="0"/>
            </a:endParaRPr>
          </a:p>
        </p:txBody>
      </p:sp>
      <p:sp>
        <p:nvSpPr>
          <p:cNvPr id="19485" name="Text Box 33"/>
          <p:cNvSpPr txBox="1">
            <a:spLocks noChangeArrowheads="1"/>
          </p:cNvSpPr>
          <p:nvPr/>
        </p:nvSpPr>
        <p:spPr bwMode="auto">
          <a:xfrm>
            <a:off x="2244725" y="3860800"/>
            <a:ext cx="887413" cy="396875"/>
          </a:xfrm>
          <a:prstGeom prst="rect">
            <a:avLst/>
          </a:prstGeom>
          <a:noFill/>
          <a:ln w="9525">
            <a:noFill/>
            <a:miter lim="800000"/>
            <a:headEnd/>
            <a:tailEnd/>
          </a:ln>
        </p:spPr>
        <p:txBody>
          <a:bodyPr wrap="none">
            <a:spAutoFit/>
          </a:bodyPr>
          <a:lstStyle/>
          <a:p>
            <a:pPr eaLnBrk="0" hangingPunct="0"/>
            <a:r>
              <a:rPr lang="hu-HU" sz="2000" b="1" i="1">
                <a:latin typeface="Times New Roman" pitchFamily="18" charset="0"/>
              </a:rPr>
              <a:t>Galilei</a:t>
            </a:r>
            <a:endParaRPr lang="en-US" sz="2000" b="1" i="1">
              <a:latin typeface="Times New Roman" pitchFamily="18" charset="0"/>
            </a:endParaRPr>
          </a:p>
        </p:txBody>
      </p:sp>
      <p:pic>
        <p:nvPicPr>
          <p:cNvPr id="19486" name="Picture 34" descr="Hitler - The SOB Who Started It All"/>
          <p:cNvPicPr>
            <a:picLocks noChangeAspect="1" noChangeArrowheads="1"/>
          </p:cNvPicPr>
          <p:nvPr/>
        </p:nvPicPr>
        <p:blipFill>
          <a:blip r:embed="rId3" cstate="print"/>
          <a:srcRect l="30960" t="4582" r="24255" b="55078"/>
          <a:stretch>
            <a:fillRect/>
          </a:stretch>
        </p:blipFill>
        <p:spPr bwMode="auto">
          <a:xfrm>
            <a:off x="6669088" y="3002990"/>
            <a:ext cx="679450" cy="828675"/>
          </a:xfrm>
          <a:prstGeom prst="rect">
            <a:avLst/>
          </a:prstGeom>
          <a:noFill/>
          <a:ln w="9525">
            <a:noFill/>
            <a:miter lim="800000"/>
            <a:headEnd/>
            <a:tailEnd/>
          </a:ln>
        </p:spPr>
      </p:pic>
      <p:pic>
        <p:nvPicPr>
          <p:cNvPr id="19487" name="Picture 35" descr="stalin"/>
          <p:cNvPicPr>
            <a:picLocks noChangeAspect="1" noChangeArrowheads="1"/>
          </p:cNvPicPr>
          <p:nvPr/>
        </p:nvPicPr>
        <p:blipFill>
          <a:blip r:embed="rId4" cstate="print"/>
          <a:srcRect/>
          <a:stretch>
            <a:fillRect/>
          </a:stretch>
        </p:blipFill>
        <p:spPr bwMode="auto">
          <a:xfrm>
            <a:off x="7766050" y="2461279"/>
            <a:ext cx="669925" cy="849312"/>
          </a:xfrm>
          <a:prstGeom prst="rect">
            <a:avLst/>
          </a:prstGeom>
          <a:noFill/>
          <a:ln w="9525">
            <a:noFill/>
            <a:miter lim="800000"/>
            <a:headEnd/>
            <a:tailEnd/>
          </a:ln>
        </p:spPr>
      </p:pic>
      <p:pic>
        <p:nvPicPr>
          <p:cNvPr id="19488" name="Picture 36" descr="Einstein-180"/>
          <p:cNvPicPr>
            <a:picLocks noChangeAspect="1" noChangeArrowheads="1"/>
          </p:cNvPicPr>
          <p:nvPr/>
        </p:nvPicPr>
        <p:blipFill>
          <a:blip r:embed="rId5" cstate="print"/>
          <a:srcRect/>
          <a:stretch>
            <a:fillRect/>
          </a:stretch>
        </p:blipFill>
        <p:spPr bwMode="auto">
          <a:xfrm>
            <a:off x="5324475" y="1574800"/>
            <a:ext cx="752475" cy="862013"/>
          </a:xfrm>
          <a:prstGeom prst="rect">
            <a:avLst/>
          </a:prstGeom>
          <a:noFill/>
          <a:ln w="9525">
            <a:noFill/>
            <a:miter lim="800000"/>
            <a:headEnd/>
            <a:tailEnd/>
          </a:ln>
        </p:spPr>
      </p:pic>
      <p:pic>
        <p:nvPicPr>
          <p:cNvPr id="19489" name="Picture 37" descr="newton"/>
          <p:cNvPicPr>
            <a:picLocks noChangeAspect="1" noChangeArrowheads="1"/>
          </p:cNvPicPr>
          <p:nvPr/>
        </p:nvPicPr>
        <p:blipFill>
          <a:blip r:embed="rId6" cstate="print"/>
          <a:srcRect/>
          <a:stretch>
            <a:fillRect/>
          </a:stretch>
        </p:blipFill>
        <p:spPr bwMode="auto">
          <a:xfrm>
            <a:off x="4211638" y="2924175"/>
            <a:ext cx="768350" cy="838200"/>
          </a:xfrm>
          <a:prstGeom prst="rect">
            <a:avLst/>
          </a:prstGeom>
          <a:noFill/>
          <a:ln w="9525">
            <a:noFill/>
            <a:miter lim="800000"/>
            <a:headEnd/>
            <a:tailEnd/>
          </a:ln>
        </p:spPr>
      </p:pic>
      <p:pic>
        <p:nvPicPr>
          <p:cNvPr id="19490" name="Picture 38" descr="aristoteles"/>
          <p:cNvPicPr>
            <a:picLocks noChangeAspect="1" noChangeArrowheads="1"/>
          </p:cNvPicPr>
          <p:nvPr/>
        </p:nvPicPr>
        <p:blipFill>
          <a:blip r:embed="rId7" cstate="print"/>
          <a:srcRect l="21373" t="3458" r="20509" b="36375"/>
          <a:stretch>
            <a:fillRect/>
          </a:stretch>
        </p:blipFill>
        <p:spPr bwMode="auto">
          <a:xfrm>
            <a:off x="611188" y="4379913"/>
            <a:ext cx="711200" cy="849312"/>
          </a:xfrm>
          <a:prstGeom prst="rect">
            <a:avLst/>
          </a:prstGeom>
          <a:noFill/>
          <a:ln w="9525">
            <a:noFill/>
            <a:miter lim="800000"/>
            <a:headEnd/>
            <a:tailEnd/>
          </a:ln>
        </p:spPr>
      </p:pic>
      <p:pic>
        <p:nvPicPr>
          <p:cNvPr id="19491" name="Picture 39" descr="galilei"/>
          <p:cNvPicPr>
            <a:picLocks noChangeAspect="1" noChangeArrowheads="1"/>
          </p:cNvPicPr>
          <p:nvPr/>
        </p:nvPicPr>
        <p:blipFill>
          <a:blip r:embed="rId8" cstate="print"/>
          <a:srcRect l="11682" r="11682" b="28992"/>
          <a:stretch>
            <a:fillRect/>
          </a:stretch>
        </p:blipFill>
        <p:spPr bwMode="auto">
          <a:xfrm>
            <a:off x="3189288" y="3543300"/>
            <a:ext cx="703262" cy="777875"/>
          </a:xfrm>
          <a:prstGeom prst="rect">
            <a:avLst/>
          </a:prstGeom>
          <a:noFill/>
          <a:ln w="9525">
            <a:noFill/>
            <a:miter lim="800000"/>
            <a:headEnd/>
            <a:tailEnd/>
          </a:ln>
        </p:spPr>
      </p:pic>
      <p:pic>
        <p:nvPicPr>
          <p:cNvPr id="19492" name="Picture 40" descr="Jezus"/>
          <p:cNvPicPr>
            <a:picLocks noChangeAspect="1" noChangeArrowheads="1"/>
          </p:cNvPicPr>
          <p:nvPr/>
        </p:nvPicPr>
        <p:blipFill>
          <a:blip r:embed="rId9" cstate="print"/>
          <a:srcRect/>
          <a:stretch>
            <a:fillRect/>
          </a:stretch>
        </p:blipFill>
        <p:spPr bwMode="auto">
          <a:xfrm>
            <a:off x="1908175" y="5661025"/>
            <a:ext cx="1011238" cy="1196975"/>
          </a:xfrm>
          <a:prstGeom prst="rect">
            <a:avLst/>
          </a:prstGeom>
          <a:noFill/>
          <a:ln w="9525">
            <a:noFill/>
            <a:miter lim="800000"/>
            <a:headEnd/>
            <a:tailEnd/>
          </a:ln>
        </p:spPr>
      </p:pic>
      <p:sp>
        <p:nvSpPr>
          <p:cNvPr id="19494" name="Text Box 42"/>
          <p:cNvSpPr txBox="1">
            <a:spLocks noChangeArrowheads="1"/>
          </p:cNvSpPr>
          <p:nvPr/>
        </p:nvSpPr>
        <p:spPr bwMode="auto">
          <a:xfrm>
            <a:off x="250825" y="5229225"/>
            <a:ext cx="1601977" cy="707886"/>
          </a:xfrm>
          <a:prstGeom prst="rect">
            <a:avLst/>
          </a:prstGeom>
          <a:noFill/>
          <a:ln w="9525">
            <a:noFill/>
            <a:miter lim="800000"/>
            <a:headEnd/>
            <a:tailEnd/>
          </a:ln>
        </p:spPr>
        <p:txBody>
          <a:bodyPr wrap="none">
            <a:spAutoFit/>
          </a:bodyPr>
          <a:lstStyle/>
          <a:p>
            <a:pPr eaLnBrk="0" hangingPunct="0"/>
            <a:r>
              <a:rPr lang="hu-HU" sz="2000" b="1" i="1" dirty="0" smtClean="0">
                <a:latin typeface="Times New Roman" pitchFamily="18" charset="0"/>
              </a:rPr>
              <a:t>Arisztotelesz</a:t>
            </a:r>
            <a:endParaRPr lang="hu-HU" sz="2000" b="1" i="1" dirty="0">
              <a:latin typeface="Times New Roman" pitchFamily="18" charset="0"/>
            </a:endParaRPr>
          </a:p>
          <a:p>
            <a:pPr eaLnBrk="0" hangingPunct="0"/>
            <a:r>
              <a:rPr lang="hu-HU" sz="2000" b="1" i="1" dirty="0" smtClean="0">
                <a:latin typeface="Times New Roman" pitchFamily="18" charset="0"/>
              </a:rPr>
              <a:t>Kr.e</a:t>
            </a:r>
            <a:r>
              <a:rPr lang="hu-HU" sz="2000" b="1" i="1" dirty="0">
                <a:latin typeface="Times New Roman" pitchFamily="18" charset="0"/>
              </a:rPr>
              <a:t>. 384-322</a:t>
            </a:r>
            <a:endParaRPr lang="en-US" sz="2000" b="1" i="1" dirty="0">
              <a:latin typeface="Times New Roman" pitchFamily="18" charset="0"/>
            </a:endParaRPr>
          </a:p>
        </p:txBody>
      </p:sp>
      <p:sp>
        <p:nvSpPr>
          <p:cNvPr id="5" name="Rectangle 4"/>
          <p:cNvSpPr/>
          <p:nvPr/>
        </p:nvSpPr>
        <p:spPr>
          <a:xfrm>
            <a:off x="6669089" y="3781396"/>
            <a:ext cx="1237554" cy="400110"/>
          </a:xfrm>
          <a:prstGeom prst="rect">
            <a:avLst/>
          </a:prstGeom>
        </p:spPr>
        <p:txBody>
          <a:bodyPr wrap="square">
            <a:spAutoFit/>
          </a:bodyPr>
          <a:lstStyle/>
          <a:p>
            <a:r>
              <a:rPr lang="hu-HU" sz="2000" b="1" i="1" dirty="0">
                <a:solidFill>
                  <a:prstClr val="black"/>
                </a:solidFill>
                <a:latin typeface="Times New Roman" pitchFamily="18" charset="0"/>
              </a:rPr>
              <a:t>Hitler</a:t>
            </a:r>
            <a:endParaRPr lang="hu-HU" dirty="0"/>
          </a:p>
        </p:txBody>
      </p:sp>
      <p:sp>
        <p:nvSpPr>
          <p:cNvPr id="7" name="Rectangle 6"/>
          <p:cNvSpPr/>
          <p:nvPr/>
        </p:nvSpPr>
        <p:spPr>
          <a:xfrm>
            <a:off x="7677151" y="3459133"/>
            <a:ext cx="2015124" cy="400110"/>
          </a:xfrm>
          <a:prstGeom prst="rect">
            <a:avLst/>
          </a:prstGeom>
        </p:spPr>
        <p:txBody>
          <a:bodyPr wrap="square">
            <a:spAutoFit/>
          </a:bodyPr>
          <a:lstStyle/>
          <a:p>
            <a:r>
              <a:rPr lang="hu-HU" sz="2000" b="1" i="1" dirty="0">
                <a:solidFill>
                  <a:prstClr val="black"/>
                </a:solidFill>
                <a:latin typeface="Times New Roman" pitchFamily="18" charset="0"/>
              </a:rPr>
              <a:t>Sztálin</a:t>
            </a:r>
            <a:endParaRPr lang="hu-HU" dirty="0"/>
          </a:p>
        </p:txBody>
      </p:sp>
    </p:spTree>
    <p:extLst>
      <p:ext uri="{BB962C8B-B14F-4D97-AF65-F5344CB8AC3E}">
        <p14:creationId xmlns:p14="http://schemas.microsoft.com/office/powerpoint/2010/main" val="1754180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u-HU"/>
          </a:p>
        </p:txBody>
      </p:sp>
      <p:sp>
        <p:nvSpPr>
          <p:cNvPr id="3" name="Content Placeholder 2"/>
          <p:cNvSpPr>
            <a:spLocks noGrp="1"/>
          </p:cNvSpPr>
          <p:nvPr>
            <p:ph idx="1"/>
          </p:nvPr>
        </p:nvSpPr>
        <p:spPr/>
        <p:txBody>
          <a:bodyPr/>
          <a:lstStyle/>
          <a:p>
            <a:r>
              <a:rPr lang="hu-HU" dirty="0" smtClean="0"/>
              <a:t>19. és 20. század: </a:t>
            </a:r>
          </a:p>
          <a:p>
            <a:pPr lvl="1"/>
            <a:r>
              <a:rPr lang="hu-HU" dirty="0" smtClean="0"/>
              <a:t>Nyersanyag + anyagi tőke = profit</a:t>
            </a:r>
          </a:p>
          <a:p>
            <a:pPr marL="457200" lvl="1" indent="0">
              <a:buNone/>
            </a:pPr>
            <a:r>
              <a:rPr lang="hu-HU" dirty="0" smtClean="0"/>
              <a:t>20. És 21. század</a:t>
            </a:r>
          </a:p>
          <a:p>
            <a:pPr marL="457200" lvl="1" indent="0">
              <a:buNone/>
            </a:pPr>
            <a:r>
              <a:rPr lang="hu-HU" dirty="0" smtClean="0"/>
              <a:t>-  Anyagi tőke + szellemi tőke = extra profit</a:t>
            </a:r>
            <a:endParaRPr lang="hu-HU" dirty="0"/>
          </a:p>
        </p:txBody>
      </p:sp>
    </p:spTree>
    <p:extLst>
      <p:ext uri="{BB962C8B-B14F-4D97-AF65-F5344CB8AC3E}">
        <p14:creationId xmlns:p14="http://schemas.microsoft.com/office/powerpoint/2010/main" val="868768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ChangeArrowheads="1"/>
          </p:cNvSpPr>
          <p:nvPr/>
        </p:nvSpPr>
        <p:spPr bwMode="auto">
          <a:xfrm>
            <a:off x="950913" y="1052736"/>
            <a:ext cx="7678737" cy="4770537"/>
          </a:xfrm>
          <a:prstGeom prst="rect">
            <a:avLst/>
          </a:prstGeom>
          <a:noFill/>
          <a:ln w="9525">
            <a:noFill/>
            <a:miter lim="800000"/>
            <a:headEnd/>
            <a:tailEnd/>
          </a:ln>
        </p:spPr>
        <p:txBody>
          <a:bodyPr wrap="square">
            <a:spAutoFit/>
          </a:bodyPr>
          <a:lstStyle/>
          <a:p>
            <a:pPr>
              <a:spcBef>
                <a:spcPct val="50000"/>
              </a:spcBef>
            </a:pPr>
            <a:r>
              <a:rPr lang="hu-HU" sz="3200" b="1" dirty="0" smtClean="0">
                <a:latin typeface="Garamond" pitchFamily="18" charset="0"/>
              </a:rPr>
              <a:t>A társadalmi tőke alapjai:</a:t>
            </a:r>
          </a:p>
          <a:p>
            <a:pPr>
              <a:spcBef>
                <a:spcPct val="50000"/>
              </a:spcBef>
            </a:pPr>
            <a:r>
              <a:rPr lang="hu-HU" sz="3200" dirty="0" smtClean="0">
                <a:latin typeface="Garamond" pitchFamily="18" charset="0"/>
              </a:rPr>
              <a:t>-</a:t>
            </a:r>
            <a:r>
              <a:rPr lang="en-GB" sz="3200" dirty="0" smtClean="0">
                <a:latin typeface="Garamond" pitchFamily="18" charset="0"/>
              </a:rPr>
              <a:t>e</a:t>
            </a:r>
            <a:r>
              <a:rPr lang="hu-HU" sz="3200" dirty="0" err="1" smtClean="0">
                <a:latin typeface="Garamond" pitchFamily="18" charset="0"/>
              </a:rPr>
              <a:t>mberi</a:t>
            </a:r>
            <a:r>
              <a:rPr lang="en-GB" sz="3200" dirty="0">
                <a:latin typeface="Garamond" pitchFamily="18" charset="0"/>
              </a:rPr>
              <a:t> </a:t>
            </a:r>
            <a:r>
              <a:rPr lang="hu-HU" sz="3200" dirty="0" smtClean="0">
                <a:latin typeface="Garamond" pitchFamily="18" charset="0"/>
              </a:rPr>
              <a:t>kis (család) és nagy </a:t>
            </a:r>
            <a:r>
              <a:rPr lang="hu-HU" sz="3200" dirty="0">
                <a:latin typeface="Garamond" pitchFamily="18" charset="0"/>
              </a:rPr>
              <a:t>közösségekben</a:t>
            </a:r>
            <a:r>
              <a:rPr lang="hu-HU" sz="3200" dirty="0" smtClean="0">
                <a:latin typeface="Garamond" pitchFamily="18" charset="0"/>
              </a:rPr>
              <a:t>, a </a:t>
            </a:r>
            <a:r>
              <a:rPr lang="hu-HU" sz="3200" dirty="0">
                <a:latin typeface="Garamond" pitchFamily="18" charset="0"/>
              </a:rPr>
              <a:t>kapcsolati hálóban felhalmozódó </a:t>
            </a:r>
            <a:r>
              <a:rPr lang="hu-HU" sz="3200" b="1" dirty="0" smtClean="0">
                <a:solidFill>
                  <a:srgbClr val="FF0000"/>
                </a:solidFill>
                <a:latin typeface="Garamond" pitchFamily="18" charset="0"/>
              </a:rPr>
              <a:t>bizalom;</a:t>
            </a:r>
          </a:p>
          <a:p>
            <a:pPr>
              <a:spcBef>
                <a:spcPct val="50000"/>
              </a:spcBef>
            </a:pPr>
            <a:r>
              <a:rPr lang="hu-HU" sz="3200" dirty="0" smtClean="0">
                <a:latin typeface="Garamond" pitchFamily="18" charset="0"/>
              </a:rPr>
              <a:t>-</a:t>
            </a:r>
            <a:r>
              <a:rPr lang="en-GB" sz="3200" dirty="0" smtClean="0">
                <a:latin typeface="Garamond" pitchFamily="18" charset="0"/>
              </a:rPr>
              <a:t>e</a:t>
            </a:r>
            <a:r>
              <a:rPr lang="hu-HU" sz="3200" dirty="0" err="1" smtClean="0">
                <a:latin typeface="Garamond" pitchFamily="18" charset="0"/>
              </a:rPr>
              <a:t>mberi</a:t>
            </a:r>
            <a:r>
              <a:rPr lang="en-GB" sz="3200" dirty="0" smtClean="0">
                <a:latin typeface="Garamond" pitchFamily="18" charset="0"/>
              </a:rPr>
              <a:t> </a:t>
            </a:r>
            <a:r>
              <a:rPr lang="hu-HU" sz="3200" dirty="0" smtClean="0">
                <a:latin typeface="Garamond" pitchFamily="18" charset="0"/>
              </a:rPr>
              <a:t>kapcsolatok minősége;</a:t>
            </a:r>
          </a:p>
          <a:p>
            <a:pPr>
              <a:spcBef>
                <a:spcPct val="50000"/>
              </a:spcBef>
            </a:pPr>
            <a:r>
              <a:rPr lang="hu-HU" sz="3200" dirty="0" smtClean="0">
                <a:latin typeface="Garamond" pitchFamily="18" charset="0"/>
              </a:rPr>
              <a:t>-</a:t>
            </a:r>
            <a:r>
              <a:rPr lang="en-GB" sz="3200" dirty="0" smtClean="0">
                <a:latin typeface="Garamond" pitchFamily="18" charset="0"/>
              </a:rPr>
              <a:t>e</a:t>
            </a:r>
            <a:r>
              <a:rPr lang="hu-HU" sz="3200" dirty="0" err="1" smtClean="0">
                <a:latin typeface="Garamond" pitchFamily="18" charset="0"/>
              </a:rPr>
              <a:t>gyütt</a:t>
            </a:r>
            <a:r>
              <a:rPr lang="en-GB" sz="3200" dirty="0" smtClean="0">
                <a:latin typeface="Garamond" pitchFamily="18" charset="0"/>
              </a:rPr>
              <a:t> </a:t>
            </a:r>
            <a:r>
              <a:rPr lang="hu-HU" sz="3200" dirty="0" smtClean="0">
                <a:latin typeface="Garamond" pitchFamily="18" charset="0"/>
              </a:rPr>
              <a:t>működési </a:t>
            </a:r>
            <a:r>
              <a:rPr lang="hu-HU" sz="3200" dirty="0">
                <a:latin typeface="Garamond" pitchFamily="18" charset="0"/>
              </a:rPr>
              <a:t>hajlam (</a:t>
            </a:r>
            <a:r>
              <a:rPr lang="hu-HU" sz="3200" dirty="0" smtClean="0">
                <a:latin typeface="Garamond" pitchFamily="18" charset="0"/>
              </a:rPr>
              <a:t>közösségi érzés);</a:t>
            </a:r>
          </a:p>
          <a:p>
            <a:pPr>
              <a:spcBef>
                <a:spcPct val="50000"/>
              </a:spcBef>
            </a:pPr>
            <a:r>
              <a:rPr lang="hu-HU" sz="3200" dirty="0" smtClean="0">
                <a:latin typeface="Garamond" pitchFamily="18" charset="0"/>
              </a:rPr>
              <a:t>-</a:t>
            </a:r>
            <a:r>
              <a:rPr lang="en-GB" sz="3200" dirty="0" smtClean="0">
                <a:latin typeface="Garamond" pitchFamily="18" charset="0"/>
              </a:rPr>
              <a:t>t</a:t>
            </a:r>
            <a:r>
              <a:rPr lang="hu-HU" sz="3200" dirty="0" err="1" smtClean="0">
                <a:latin typeface="Garamond" pitchFamily="18" charset="0"/>
              </a:rPr>
              <a:t>ársadalmi</a:t>
            </a:r>
            <a:r>
              <a:rPr lang="en-GB" sz="3200" dirty="0" smtClean="0">
                <a:latin typeface="Garamond" pitchFamily="18" charset="0"/>
              </a:rPr>
              <a:t> </a:t>
            </a:r>
            <a:r>
              <a:rPr lang="hu-HU" sz="3200" dirty="0" smtClean="0">
                <a:latin typeface="Garamond" pitchFamily="18" charset="0"/>
              </a:rPr>
              <a:t>kohézió. </a:t>
            </a:r>
            <a:endParaRPr lang="hu-HU" sz="3200" dirty="0">
              <a:latin typeface="Garamond" pitchFamily="18" charset="0"/>
            </a:endParaRPr>
          </a:p>
          <a:p>
            <a:pPr>
              <a:spcBef>
                <a:spcPct val="50000"/>
              </a:spcBef>
            </a:pPr>
            <a:r>
              <a:rPr lang="hu-HU" sz="3200" dirty="0">
                <a:latin typeface="Garamond" pitchFamily="18" charset="0"/>
              </a:rPr>
              <a:t>Ellentéte az individualizmus!</a:t>
            </a:r>
          </a:p>
        </p:txBody>
      </p:sp>
    </p:spTree>
    <p:extLst>
      <p:ext uri="{BB962C8B-B14F-4D97-AF65-F5344CB8AC3E}">
        <p14:creationId xmlns:p14="http://schemas.microsoft.com/office/powerpoint/2010/main" val="1349535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2012950" y="1773238"/>
            <a:ext cx="6732588" cy="4068806"/>
          </a:xfrm>
          <a:prstGeom prst="rect">
            <a:avLst/>
          </a:prstGeom>
          <a:noFill/>
          <a:ln w="9525">
            <a:noFill/>
            <a:miter lim="800000"/>
            <a:headEnd/>
            <a:tailEnd/>
          </a:ln>
        </p:spPr>
        <p:txBody>
          <a:bodyPr>
            <a:spAutoFit/>
          </a:bodyPr>
          <a:lstStyle/>
          <a:p>
            <a:pPr marL="784225" lvl="1" indent="-342900">
              <a:spcBef>
                <a:spcPct val="70000"/>
              </a:spcBef>
              <a:buFont typeface="Times New Roman" pitchFamily="18" charset="0"/>
              <a:buAutoNum type="arabicPeriod"/>
              <a:tabLst>
                <a:tab pos="449263" algn="l"/>
              </a:tabLst>
            </a:pPr>
            <a:r>
              <a:rPr lang="hu-HU" altLang="ja-JP" sz="2400" dirty="0">
                <a:latin typeface="Garamond" pitchFamily="18" charset="0"/>
              </a:rPr>
              <a:t> Családpolitika (erkölcs, </a:t>
            </a:r>
            <a:br>
              <a:rPr lang="hu-HU" altLang="ja-JP" sz="2400" dirty="0">
                <a:latin typeface="Garamond" pitchFamily="18" charset="0"/>
              </a:rPr>
            </a:br>
            <a:r>
              <a:rPr lang="hu-HU" altLang="ja-JP" sz="2400" dirty="0">
                <a:latin typeface="Garamond" pitchFamily="18" charset="0"/>
              </a:rPr>
              <a:t>bizalom, társadalom reprodukciója)</a:t>
            </a:r>
          </a:p>
          <a:p>
            <a:pPr marL="784225" lvl="1" indent="-342900">
              <a:spcBef>
                <a:spcPct val="70000"/>
              </a:spcBef>
              <a:buFont typeface="Times New Roman" pitchFamily="18" charset="0"/>
              <a:buAutoNum type="arabicPeriod"/>
              <a:tabLst>
                <a:tab pos="449263" algn="l"/>
              </a:tabLst>
            </a:pPr>
            <a:r>
              <a:rPr lang="hu-HU" altLang="ja-JP" sz="2400" dirty="0">
                <a:latin typeface="Garamond" pitchFamily="18" charset="0"/>
              </a:rPr>
              <a:t> Oktatás</a:t>
            </a:r>
          </a:p>
          <a:p>
            <a:pPr marL="784225" lvl="1" indent="-342900">
              <a:spcBef>
                <a:spcPct val="70000"/>
              </a:spcBef>
              <a:buFont typeface="Times New Roman" pitchFamily="18" charset="0"/>
              <a:buAutoNum type="arabicPeriod"/>
              <a:tabLst>
                <a:tab pos="449263" algn="l"/>
              </a:tabLst>
            </a:pPr>
            <a:r>
              <a:rPr lang="hu-HU" altLang="ja-JP" sz="2400" dirty="0">
                <a:latin typeface="Garamond" pitchFamily="18" charset="0"/>
              </a:rPr>
              <a:t> Kutatás + Fejlesztés + Innováció</a:t>
            </a:r>
          </a:p>
          <a:p>
            <a:pPr marL="784225" lvl="1" indent="-342900">
              <a:spcBef>
                <a:spcPct val="70000"/>
              </a:spcBef>
              <a:buFont typeface="Times New Roman" pitchFamily="18" charset="0"/>
              <a:buAutoNum type="arabicPeriod"/>
              <a:tabLst>
                <a:tab pos="449263" algn="l"/>
              </a:tabLst>
            </a:pPr>
            <a:r>
              <a:rPr lang="hu-HU" altLang="ja-JP" sz="2400" dirty="0">
                <a:latin typeface="Garamond" pitchFamily="18" charset="0"/>
              </a:rPr>
              <a:t> Társadalmi kohézió – egészséges                 nemzeti öntudat, bizalom helyreállítása a </a:t>
            </a:r>
            <a:r>
              <a:rPr lang="hu-HU" altLang="ja-JP" sz="2400" dirty="0" smtClean="0">
                <a:latin typeface="Garamond" pitchFamily="18" charset="0"/>
              </a:rPr>
              <a:t>társadalomban, </a:t>
            </a:r>
            <a:r>
              <a:rPr lang="hu-HU" altLang="ja-JP" sz="4000" b="1" dirty="0" smtClean="0">
                <a:latin typeface="Garamond" pitchFamily="18" charset="0"/>
              </a:rPr>
              <a:t>erkölcs</a:t>
            </a:r>
            <a:r>
              <a:rPr lang="hu-HU" altLang="ja-JP" sz="2400" dirty="0">
                <a:latin typeface="Garamond" pitchFamily="18" charset="0"/>
              </a:rPr>
              <a:t>	</a:t>
            </a:r>
            <a:br>
              <a:rPr lang="hu-HU" altLang="ja-JP" sz="2400" dirty="0">
                <a:latin typeface="Garamond" pitchFamily="18" charset="0"/>
              </a:rPr>
            </a:br>
            <a:r>
              <a:rPr lang="hu-HU" altLang="ja-JP" sz="2400" dirty="0">
                <a:latin typeface="Garamond" pitchFamily="18" charset="0"/>
              </a:rPr>
              <a:t>  (Jövőkép!) (</a:t>
            </a:r>
            <a:r>
              <a:rPr lang="hu-HU" altLang="ja-JP" sz="2400" b="1" dirty="0">
                <a:latin typeface="Garamond" pitchFamily="18" charset="0"/>
              </a:rPr>
              <a:t>Társadalmi tőke</a:t>
            </a:r>
            <a:r>
              <a:rPr lang="hu-HU" altLang="ja-JP" sz="2400" dirty="0">
                <a:latin typeface="Garamond" pitchFamily="18" charset="0"/>
              </a:rPr>
              <a:t>)</a:t>
            </a:r>
          </a:p>
        </p:txBody>
      </p:sp>
      <p:sp>
        <p:nvSpPr>
          <p:cNvPr id="18435" name="Freeform 6"/>
          <p:cNvSpPr>
            <a:spLocks/>
          </p:cNvSpPr>
          <p:nvPr/>
        </p:nvSpPr>
        <p:spPr bwMode="auto">
          <a:xfrm>
            <a:off x="1684338" y="1792288"/>
            <a:ext cx="652462" cy="2492375"/>
          </a:xfrm>
          <a:custGeom>
            <a:avLst/>
            <a:gdLst>
              <a:gd name="T0" fmla="*/ 2147483647 w 530"/>
              <a:gd name="T1" fmla="*/ 2147483647 h 2429"/>
              <a:gd name="T2" fmla="*/ 2147483647 w 530"/>
              <a:gd name="T3" fmla="*/ 2147483647 h 2429"/>
              <a:gd name="T4" fmla="*/ 2147483647 w 530"/>
              <a:gd name="T5" fmla="*/ 2147483647 h 2429"/>
              <a:gd name="T6" fmla="*/ 0 w 530"/>
              <a:gd name="T7" fmla="*/ 2147483647 h 2429"/>
              <a:gd name="T8" fmla="*/ 2147483647 w 530"/>
              <a:gd name="T9" fmla="*/ 2147483647 h 2429"/>
              <a:gd name="T10" fmla="*/ 2147483647 w 530"/>
              <a:gd name="T11" fmla="*/ 2147483647 h 2429"/>
              <a:gd name="T12" fmla="*/ 2147483647 w 530"/>
              <a:gd name="T13" fmla="*/ 2147483647 h 2429"/>
              <a:gd name="T14" fmla="*/ 0 60000 65536"/>
              <a:gd name="T15" fmla="*/ 0 60000 65536"/>
              <a:gd name="T16" fmla="*/ 0 60000 65536"/>
              <a:gd name="T17" fmla="*/ 0 60000 65536"/>
              <a:gd name="T18" fmla="*/ 0 60000 65536"/>
              <a:gd name="T19" fmla="*/ 0 60000 65536"/>
              <a:gd name="T20" fmla="*/ 0 60000 65536"/>
              <a:gd name="T21" fmla="*/ 0 w 530"/>
              <a:gd name="T22" fmla="*/ 0 h 2429"/>
              <a:gd name="T23" fmla="*/ 530 w 530"/>
              <a:gd name="T24" fmla="*/ 2429 h 24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0" h="2429">
                <a:moveTo>
                  <a:pt x="530" y="25"/>
                </a:moveTo>
                <a:cubicBezTo>
                  <a:pt x="495" y="49"/>
                  <a:pt x="376" y="0"/>
                  <a:pt x="320" y="171"/>
                </a:cubicBezTo>
                <a:cubicBezTo>
                  <a:pt x="264" y="342"/>
                  <a:pt x="245" y="875"/>
                  <a:pt x="192" y="1049"/>
                </a:cubicBezTo>
                <a:cubicBezTo>
                  <a:pt x="139" y="1223"/>
                  <a:pt x="0" y="1194"/>
                  <a:pt x="0" y="1213"/>
                </a:cubicBezTo>
                <a:cubicBezTo>
                  <a:pt x="0" y="1232"/>
                  <a:pt x="117" y="1241"/>
                  <a:pt x="164" y="1415"/>
                </a:cubicBezTo>
                <a:cubicBezTo>
                  <a:pt x="208" y="1587"/>
                  <a:pt x="215" y="2078"/>
                  <a:pt x="265" y="2247"/>
                </a:cubicBezTo>
                <a:cubicBezTo>
                  <a:pt x="315" y="2416"/>
                  <a:pt x="424" y="2391"/>
                  <a:pt x="466" y="2429"/>
                </a:cubicBezTo>
              </a:path>
            </a:pathLst>
          </a:custGeom>
          <a:noFill/>
          <a:ln w="38100" cmpd="sng">
            <a:solidFill>
              <a:srgbClr val="4D4D4D"/>
            </a:solidFill>
            <a:round/>
            <a:headEnd/>
            <a:tailEnd/>
          </a:ln>
        </p:spPr>
        <p:txBody>
          <a:bodyPr/>
          <a:lstStyle/>
          <a:p>
            <a:endParaRPr lang="hu-HU"/>
          </a:p>
        </p:txBody>
      </p:sp>
      <p:sp>
        <p:nvSpPr>
          <p:cNvPr id="18436" name="Freeform 7"/>
          <p:cNvSpPr>
            <a:spLocks/>
          </p:cNvSpPr>
          <p:nvPr/>
        </p:nvSpPr>
        <p:spPr bwMode="auto">
          <a:xfrm flipH="1">
            <a:off x="6967538" y="1760538"/>
            <a:ext cx="481012" cy="2055812"/>
          </a:xfrm>
          <a:custGeom>
            <a:avLst/>
            <a:gdLst>
              <a:gd name="T0" fmla="*/ 2147483647 w 530"/>
              <a:gd name="T1" fmla="*/ 2147483647 h 2429"/>
              <a:gd name="T2" fmla="*/ 2147483647 w 530"/>
              <a:gd name="T3" fmla="*/ 2147483647 h 2429"/>
              <a:gd name="T4" fmla="*/ 2147483647 w 530"/>
              <a:gd name="T5" fmla="*/ 2147483647 h 2429"/>
              <a:gd name="T6" fmla="*/ 0 w 530"/>
              <a:gd name="T7" fmla="*/ 2147483647 h 2429"/>
              <a:gd name="T8" fmla="*/ 2147483647 w 530"/>
              <a:gd name="T9" fmla="*/ 2147483647 h 2429"/>
              <a:gd name="T10" fmla="*/ 2147483647 w 530"/>
              <a:gd name="T11" fmla="*/ 2147483647 h 2429"/>
              <a:gd name="T12" fmla="*/ 2147483647 w 530"/>
              <a:gd name="T13" fmla="*/ 2147483647 h 2429"/>
              <a:gd name="T14" fmla="*/ 0 60000 65536"/>
              <a:gd name="T15" fmla="*/ 0 60000 65536"/>
              <a:gd name="T16" fmla="*/ 0 60000 65536"/>
              <a:gd name="T17" fmla="*/ 0 60000 65536"/>
              <a:gd name="T18" fmla="*/ 0 60000 65536"/>
              <a:gd name="T19" fmla="*/ 0 60000 65536"/>
              <a:gd name="T20" fmla="*/ 0 60000 65536"/>
              <a:gd name="T21" fmla="*/ 0 w 530"/>
              <a:gd name="T22" fmla="*/ 0 h 2429"/>
              <a:gd name="T23" fmla="*/ 530 w 530"/>
              <a:gd name="T24" fmla="*/ 2429 h 24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0" h="2429">
                <a:moveTo>
                  <a:pt x="530" y="25"/>
                </a:moveTo>
                <a:cubicBezTo>
                  <a:pt x="495" y="49"/>
                  <a:pt x="376" y="0"/>
                  <a:pt x="320" y="171"/>
                </a:cubicBezTo>
                <a:cubicBezTo>
                  <a:pt x="264" y="342"/>
                  <a:pt x="245" y="875"/>
                  <a:pt x="192" y="1049"/>
                </a:cubicBezTo>
                <a:cubicBezTo>
                  <a:pt x="139" y="1223"/>
                  <a:pt x="0" y="1194"/>
                  <a:pt x="0" y="1213"/>
                </a:cubicBezTo>
                <a:cubicBezTo>
                  <a:pt x="0" y="1232"/>
                  <a:pt x="117" y="1241"/>
                  <a:pt x="164" y="1415"/>
                </a:cubicBezTo>
                <a:cubicBezTo>
                  <a:pt x="208" y="1587"/>
                  <a:pt x="215" y="2078"/>
                  <a:pt x="265" y="2247"/>
                </a:cubicBezTo>
                <a:cubicBezTo>
                  <a:pt x="315" y="2416"/>
                  <a:pt x="424" y="2391"/>
                  <a:pt x="466" y="2429"/>
                </a:cubicBezTo>
              </a:path>
            </a:pathLst>
          </a:custGeom>
          <a:noFill/>
          <a:ln w="38100" cmpd="sng">
            <a:solidFill>
              <a:srgbClr val="4D4D4D"/>
            </a:solidFill>
            <a:round/>
            <a:headEnd/>
            <a:tailEnd/>
          </a:ln>
        </p:spPr>
        <p:txBody>
          <a:bodyPr/>
          <a:lstStyle/>
          <a:p>
            <a:endParaRPr lang="hu-HU"/>
          </a:p>
        </p:txBody>
      </p:sp>
      <p:sp>
        <p:nvSpPr>
          <p:cNvPr id="18437" name="Text Box 8"/>
          <p:cNvSpPr txBox="1">
            <a:spLocks noChangeArrowheads="1"/>
          </p:cNvSpPr>
          <p:nvPr/>
        </p:nvSpPr>
        <p:spPr bwMode="auto">
          <a:xfrm>
            <a:off x="7439025" y="2490788"/>
            <a:ext cx="1346200" cy="822325"/>
          </a:xfrm>
          <a:prstGeom prst="rect">
            <a:avLst/>
          </a:prstGeom>
          <a:noFill/>
          <a:ln w="9525">
            <a:noFill/>
            <a:miter lim="800000"/>
            <a:headEnd/>
            <a:tailEnd/>
          </a:ln>
        </p:spPr>
        <p:txBody>
          <a:bodyPr wrap="none">
            <a:spAutoFit/>
          </a:bodyPr>
          <a:lstStyle/>
          <a:p>
            <a:r>
              <a:rPr lang="hu-HU" sz="2400" b="1">
                <a:latin typeface="Garamond" pitchFamily="18" charset="0"/>
              </a:rPr>
              <a:t>Szellemi </a:t>
            </a:r>
          </a:p>
          <a:p>
            <a:r>
              <a:rPr lang="hu-HU" sz="2400" b="1">
                <a:latin typeface="Garamond" pitchFamily="18" charset="0"/>
              </a:rPr>
              <a:t>tőke</a:t>
            </a:r>
          </a:p>
        </p:txBody>
      </p:sp>
      <p:sp>
        <p:nvSpPr>
          <p:cNvPr id="18438" name="Text Box 9"/>
          <p:cNvSpPr txBox="1">
            <a:spLocks noChangeArrowheads="1"/>
          </p:cNvSpPr>
          <p:nvPr/>
        </p:nvSpPr>
        <p:spPr bwMode="auto">
          <a:xfrm>
            <a:off x="254000" y="2419350"/>
            <a:ext cx="1365250" cy="822325"/>
          </a:xfrm>
          <a:prstGeom prst="rect">
            <a:avLst/>
          </a:prstGeom>
          <a:noFill/>
          <a:ln w="9525">
            <a:noFill/>
            <a:miter lim="800000"/>
            <a:headEnd/>
            <a:tailEnd/>
          </a:ln>
        </p:spPr>
        <p:txBody>
          <a:bodyPr wrap="none">
            <a:spAutoFit/>
          </a:bodyPr>
          <a:lstStyle/>
          <a:p>
            <a:r>
              <a:rPr lang="hu-HU" sz="2400" b="1">
                <a:latin typeface="Garamond" pitchFamily="18" charset="0"/>
              </a:rPr>
              <a:t>Anyagi </a:t>
            </a:r>
          </a:p>
          <a:p>
            <a:r>
              <a:rPr lang="hu-HU" sz="2400" b="1">
                <a:latin typeface="Garamond" pitchFamily="18" charset="0"/>
              </a:rPr>
              <a:t>Tőke    +</a:t>
            </a:r>
          </a:p>
        </p:txBody>
      </p:sp>
      <p:sp>
        <p:nvSpPr>
          <p:cNvPr id="18439" name="Line 10"/>
          <p:cNvSpPr>
            <a:spLocks noChangeShapeType="1"/>
          </p:cNvSpPr>
          <p:nvPr/>
        </p:nvSpPr>
        <p:spPr bwMode="auto">
          <a:xfrm>
            <a:off x="0" y="706438"/>
            <a:ext cx="9144000" cy="0"/>
          </a:xfrm>
          <a:prstGeom prst="line">
            <a:avLst/>
          </a:prstGeom>
          <a:noFill/>
          <a:ln w="57150">
            <a:solidFill>
              <a:schemeClr val="accent2"/>
            </a:solidFill>
            <a:round/>
            <a:headEnd/>
            <a:tailEnd/>
          </a:ln>
        </p:spPr>
        <p:txBody>
          <a:bodyPr/>
          <a:lstStyle/>
          <a:p>
            <a:endParaRPr lang="hu-HU"/>
          </a:p>
        </p:txBody>
      </p:sp>
      <p:sp>
        <p:nvSpPr>
          <p:cNvPr id="18440" name="Line 11"/>
          <p:cNvSpPr>
            <a:spLocks noChangeShapeType="1"/>
          </p:cNvSpPr>
          <p:nvPr/>
        </p:nvSpPr>
        <p:spPr bwMode="auto">
          <a:xfrm>
            <a:off x="-30163" y="6176963"/>
            <a:ext cx="9144001" cy="0"/>
          </a:xfrm>
          <a:prstGeom prst="line">
            <a:avLst/>
          </a:prstGeom>
          <a:noFill/>
          <a:ln w="57150">
            <a:solidFill>
              <a:schemeClr val="accent2"/>
            </a:solidFill>
            <a:round/>
            <a:headEnd/>
            <a:tailEnd/>
          </a:ln>
        </p:spPr>
        <p:txBody>
          <a:bodyPr/>
          <a:lstStyle/>
          <a:p>
            <a:endParaRPr lang="hu-HU"/>
          </a:p>
        </p:txBody>
      </p:sp>
      <p:sp>
        <p:nvSpPr>
          <p:cNvPr id="18441" name="Text Box 14"/>
          <p:cNvSpPr txBox="1">
            <a:spLocks noChangeArrowheads="1"/>
          </p:cNvSpPr>
          <p:nvPr/>
        </p:nvSpPr>
        <p:spPr bwMode="auto">
          <a:xfrm>
            <a:off x="1835696" y="65088"/>
            <a:ext cx="6048672" cy="584775"/>
          </a:xfrm>
          <a:prstGeom prst="rect">
            <a:avLst/>
          </a:prstGeom>
          <a:noFill/>
          <a:ln w="9525">
            <a:noFill/>
            <a:miter lim="800000"/>
            <a:headEnd/>
            <a:tailEnd/>
          </a:ln>
        </p:spPr>
        <p:txBody>
          <a:bodyPr wrap="square">
            <a:spAutoFit/>
          </a:bodyPr>
          <a:lstStyle/>
          <a:p>
            <a:r>
              <a:rPr lang="hu-HU" sz="3200" b="1" dirty="0" smtClean="0">
                <a:solidFill>
                  <a:schemeClr val="accent2"/>
                </a:solidFill>
                <a:latin typeface="Garamond" pitchFamily="18" charset="0"/>
              </a:rPr>
              <a:t>Quo vadis emberiség?</a:t>
            </a:r>
            <a:endParaRPr lang="hu-HU" sz="3200" b="1" dirty="0">
              <a:solidFill>
                <a:schemeClr val="accent2"/>
              </a:solidFill>
              <a:latin typeface="Garamond" pitchFamily="18" charset="0"/>
            </a:endParaRPr>
          </a:p>
        </p:txBody>
      </p:sp>
    </p:spTree>
    <p:extLst>
      <p:ext uri="{BB962C8B-B14F-4D97-AF65-F5344CB8AC3E}">
        <p14:creationId xmlns:p14="http://schemas.microsoft.com/office/powerpoint/2010/main" val="4154513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796925" y="1606550"/>
            <a:ext cx="2976563" cy="642938"/>
          </a:xfrm>
          <a:prstGeom prst="rect">
            <a:avLst/>
          </a:prstGeom>
          <a:solidFill>
            <a:srgbClr val="F4FAFA"/>
          </a:solidFill>
          <a:ln w="28575">
            <a:solidFill>
              <a:schemeClr val="accent2"/>
            </a:solidFill>
            <a:miter lim="800000"/>
            <a:headEnd/>
            <a:tailEnd/>
          </a:ln>
        </p:spPr>
        <p:txBody>
          <a:bodyPr wrap="none" anchor="ctr"/>
          <a:lstStyle/>
          <a:p>
            <a:pPr algn="ctr"/>
            <a:r>
              <a:rPr lang="hu-HU" sz="2800" b="1">
                <a:latin typeface="Garamond" pitchFamily="18" charset="0"/>
              </a:rPr>
              <a:t>Társadalmi tőke</a:t>
            </a:r>
          </a:p>
        </p:txBody>
      </p:sp>
      <p:sp>
        <p:nvSpPr>
          <p:cNvPr id="15363" name="Rectangle 6"/>
          <p:cNvSpPr>
            <a:spLocks noChangeArrowheads="1"/>
          </p:cNvSpPr>
          <p:nvPr/>
        </p:nvSpPr>
        <p:spPr bwMode="auto">
          <a:xfrm>
            <a:off x="912813" y="4278313"/>
            <a:ext cx="2963862" cy="642937"/>
          </a:xfrm>
          <a:prstGeom prst="rect">
            <a:avLst/>
          </a:prstGeom>
          <a:solidFill>
            <a:srgbClr val="F4FAFA"/>
          </a:solidFill>
          <a:ln w="28575">
            <a:solidFill>
              <a:schemeClr val="accent2"/>
            </a:solidFill>
            <a:miter lim="800000"/>
            <a:headEnd/>
            <a:tailEnd/>
          </a:ln>
        </p:spPr>
        <p:txBody>
          <a:bodyPr wrap="none" anchor="ctr"/>
          <a:lstStyle/>
          <a:p>
            <a:pPr algn="ctr"/>
            <a:r>
              <a:rPr lang="hu-HU" sz="2800" b="1">
                <a:latin typeface="Garamond" pitchFamily="18" charset="0"/>
              </a:rPr>
              <a:t>Anyagi tőke</a:t>
            </a:r>
          </a:p>
        </p:txBody>
      </p:sp>
      <p:sp>
        <p:nvSpPr>
          <p:cNvPr id="15364" name="Rectangle 7"/>
          <p:cNvSpPr>
            <a:spLocks noChangeArrowheads="1"/>
          </p:cNvSpPr>
          <p:nvPr/>
        </p:nvSpPr>
        <p:spPr bwMode="auto">
          <a:xfrm>
            <a:off x="5394325" y="2835275"/>
            <a:ext cx="2928938" cy="642938"/>
          </a:xfrm>
          <a:prstGeom prst="rect">
            <a:avLst/>
          </a:prstGeom>
          <a:solidFill>
            <a:srgbClr val="F4FAFA"/>
          </a:solidFill>
          <a:ln w="28575">
            <a:solidFill>
              <a:schemeClr val="accent2"/>
            </a:solidFill>
            <a:miter lim="800000"/>
            <a:headEnd/>
            <a:tailEnd/>
          </a:ln>
        </p:spPr>
        <p:txBody>
          <a:bodyPr wrap="none" anchor="ctr"/>
          <a:lstStyle/>
          <a:p>
            <a:pPr algn="ctr"/>
            <a:r>
              <a:rPr lang="hu-HU" sz="2800" b="1">
                <a:latin typeface="Garamond" pitchFamily="18" charset="0"/>
              </a:rPr>
              <a:t>Emberi tőke</a:t>
            </a:r>
          </a:p>
        </p:txBody>
      </p:sp>
      <p:sp>
        <p:nvSpPr>
          <p:cNvPr id="15365" name="Line 8"/>
          <p:cNvSpPr>
            <a:spLocks noChangeShapeType="1"/>
          </p:cNvSpPr>
          <p:nvPr/>
        </p:nvSpPr>
        <p:spPr bwMode="auto">
          <a:xfrm>
            <a:off x="2203450" y="2357438"/>
            <a:ext cx="9525" cy="1735137"/>
          </a:xfrm>
          <a:prstGeom prst="line">
            <a:avLst/>
          </a:prstGeom>
          <a:noFill/>
          <a:ln w="38100">
            <a:solidFill>
              <a:schemeClr val="accent2"/>
            </a:solidFill>
            <a:round/>
            <a:headEnd/>
            <a:tailEnd type="arrow" w="lg" len="med"/>
          </a:ln>
        </p:spPr>
        <p:txBody>
          <a:bodyPr/>
          <a:lstStyle/>
          <a:p>
            <a:endParaRPr lang="hu-HU"/>
          </a:p>
        </p:txBody>
      </p:sp>
      <p:sp>
        <p:nvSpPr>
          <p:cNvPr id="15366" name="Line 9"/>
          <p:cNvSpPr>
            <a:spLocks noChangeShapeType="1"/>
          </p:cNvSpPr>
          <p:nvPr/>
        </p:nvSpPr>
        <p:spPr bwMode="auto">
          <a:xfrm flipV="1">
            <a:off x="4208463" y="3810000"/>
            <a:ext cx="1416050" cy="844550"/>
          </a:xfrm>
          <a:prstGeom prst="line">
            <a:avLst/>
          </a:prstGeom>
          <a:noFill/>
          <a:ln w="38100">
            <a:solidFill>
              <a:schemeClr val="accent2"/>
            </a:solidFill>
            <a:round/>
            <a:headEnd/>
            <a:tailEnd type="arrow" w="lg" len="med"/>
          </a:ln>
        </p:spPr>
        <p:txBody>
          <a:bodyPr/>
          <a:lstStyle/>
          <a:p>
            <a:endParaRPr lang="hu-HU"/>
          </a:p>
        </p:txBody>
      </p:sp>
      <p:sp>
        <p:nvSpPr>
          <p:cNvPr id="15367" name="Line 10"/>
          <p:cNvSpPr>
            <a:spLocks noChangeShapeType="1"/>
          </p:cNvSpPr>
          <p:nvPr/>
        </p:nvSpPr>
        <p:spPr bwMode="auto">
          <a:xfrm flipH="1">
            <a:off x="4078288" y="3633788"/>
            <a:ext cx="1290637" cy="752475"/>
          </a:xfrm>
          <a:prstGeom prst="line">
            <a:avLst/>
          </a:prstGeom>
          <a:noFill/>
          <a:ln w="38100">
            <a:solidFill>
              <a:schemeClr val="accent2"/>
            </a:solidFill>
            <a:round/>
            <a:headEnd/>
            <a:tailEnd type="arrow" w="lg" len="med"/>
          </a:ln>
        </p:spPr>
        <p:txBody>
          <a:bodyPr/>
          <a:lstStyle/>
          <a:p>
            <a:endParaRPr lang="hu-HU"/>
          </a:p>
        </p:txBody>
      </p:sp>
      <p:sp>
        <p:nvSpPr>
          <p:cNvPr id="15368" name="Line 11"/>
          <p:cNvSpPr>
            <a:spLocks noChangeShapeType="1"/>
          </p:cNvSpPr>
          <p:nvPr/>
        </p:nvSpPr>
        <p:spPr bwMode="auto">
          <a:xfrm>
            <a:off x="4129088" y="1876425"/>
            <a:ext cx="1230312" cy="527050"/>
          </a:xfrm>
          <a:prstGeom prst="line">
            <a:avLst/>
          </a:prstGeom>
          <a:noFill/>
          <a:ln w="38100">
            <a:solidFill>
              <a:schemeClr val="accent2"/>
            </a:solidFill>
            <a:round/>
            <a:headEnd/>
            <a:tailEnd type="arrow" w="lg" len="med"/>
          </a:ln>
        </p:spPr>
        <p:txBody>
          <a:bodyPr/>
          <a:lstStyle/>
          <a:p>
            <a:endParaRPr lang="hu-HU"/>
          </a:p>
        </p:txBody>
      </p:sp>
      <p:sp>
        <p:nvSpPr>
          <p:cNvPr id="15369" name="Line 12"/>
          <p:cNvSpPr>
            <a:spLocks noChangeShapeType="1"/>
          </p:cNvSpPr>
          <p:nvPr/>
        </p:nvSpPr>
        <p:spPr bwMode="auto">
          <a:xfrm flipH="1" flipV="1">
            <a:off x="3971925" y="2124075"/>
            <a:ext cx="1255713" cy="538163"/>
          </a:xfrm>
          <a:prstGeom prst="line">
            <a:avLst/>
          </a:prstGeom>
          <a:noFill/>
          <a:ln w="38100">
            <a:solidFill>
              <a:schemeClr val="accent2"/>
            </a:solidFill>
            <a:round/>
            <a:headEnd/>
            <a:tailEnd type="arrow" w="lg" len="med"/>
          </a:ln>
        </p:spPr>
        <p:txBody>
          <a:bodyPr/>
          <a:lstStyle/>
          <a:p>
            <a:endParaRPr lang="hu-HU"/>
          </a:p>
        </p:txBody>
      </p:sp>
      <p:sp>
        <p:nvSpPr>
          <p:cNvPr id="15370" name="Text Box 13"/>
          <p:cNvSpPr txBox="1">
            <a:spLocks noChangeArrowheads="1"/>
          </p:cNvSpPr>
          <p:nvPr/>
        </p:nvSpPr>
        <p:spPr bwMode="auto">
          <a:xfrm>
            <a:off x="3883025" y="5813425"/>
            <a:ext cx="5073650" cy="822325"/>
          </a:xfrm>
          <a:prstGeom prst="rect">
            <a:avLst/>
          </a:prstGeom>
          <a:noFill/>
          <a:ln w="9525">
            <a:noFill/>
            <a:miter lim="800000"/>
            <a:headEnd/>
            <a:tailEnd/>
          </a:ln>
        </p:spPr>
        <p:txBody>
          <a:bodyPr wrap="none">
            <a:spAutoFit/>
          </a:bodyPr>
          <a:lstStyle/>
          <a:p>
            <a:r>
              <a:rPr lang="hu-HU" sz="2400" i="1">
                <a:latin typeface="Garamond" pitchFamily="18" charset="0"/>
              </a:rPr>
              <a:t>Source: The well-being of nations: the role of </a:t>
            </a:r>
          </a:p>
          <a:p>
            <a:r>
              <a:rPr lang="hu-HU" sz="2400" i="1">
                <a:latin typeface="Garamond" pitchFamily="18" charset="0"/>
              </a:rPr>
              <a:t>human and social capital, OECD 2001, Paris </a:t>
            </a:r>
          </a:p>
        </p:txBody>
      </p:sp>
      <p:sp>
        <p:nvSpPr>
          <p:cNvPr id="15371" name="Text Box 14"/>
          <p:cNvSpPr txBox="1">
            <a:spLocks noChangeArrowheads="1"/>
          </p:cNvSpPr>
          <p:nvPr/>
        </p:nvSpPr>
        <p:spPr bwMode="auto">
          <a:xfrm>
            <a:off x="6124575" y="3640138"/>
            <a:ext cx="2706688" cy="1006475"/>
          </a:xfrm>
          <a:prstGeom prst="rect">
            <a:avLst/>
          </a:prstGeom>
          <a:noFill/>
          <a:ln w="9525">
            <a:noFill/>
            <a:miter lim="800000"/>
            <a:headEnd/>
            <a:tailEnd/>
          </a:ln>
        </p:spPr>
        <p:txBody>
          <a:bodyPr wrap="none">
            <a:spAutoFit/>
          </a:bodyPr>
          <a:lstStyle/>
          <a:p>
            <a:r>
              <a:rPr lang="hu-HU" sz="2000" b="1">
                <a:latin typeface="Garamond" pitchFamily="18" charset="0"/>
              </a:rPr>
              <a:t>(életminőség, egészség</a:t>
            </a:r>
          </a:p>
          <a:p>
            <a:r>
              <a:rPr lang="hu-HU" sz="2000" b="1">
                <a:latin typeface="Garamond" pitchFamily="18" charset="0"/>
              </a:rPr>
              <a:t>képesség, iskolázottság</a:t>
            </a:r>
          </a:p>
          <a:p>
            <a:r>
              <a:rPr lang="hu-HU" sz="2000" b="1">
                <a:latin typeface="Garamond" pitchFamily="18" charset="0"/>
              </a:rPr>
              <a:t>szellemi tőke)</a:t>
            </a:r>
          </a:p>
        </p:txBody>
      </p:sp>
    </p:spTree>
    <p:extLst>
      <p:ext uri="{BB962C8B-B14F-4D97-AF65-F5344CB8AC3E}">
        <p14:creationId xmlns:p14="http://schemas.microsoft.com/office/powerpoint/2010/main" val="3421957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5181600" y="315433"/>
            <a:ext cx="39624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u-HU" dirty="0" smtClean="0">
                <a:latin typeface="Arial" charset="0"/>
              </a:rPr>
              <a:t>A “</a:t>
            </a:r>
            <a:r>
              <a:rPr lang="en-US" altLang="hu-HU" dirty="0" err="1" smtClean="0">
                <a:latin typeface="Arial" charset="0"/>
              </a:rPr>
              <a:t>legnagyobb</a:t>
            </a:r>
            <a:r>
              <a:rPr lang="en-US" altLang="hu-HU" dirty="0" smtClean="0">
                <a:latin typeface="Arial" charset="0"/>
              </a:rPr>
              <a:t> </a:t>
            </a:r>
            <a:r>
              <a:rPr lang="en-US" altLang="hu-HU" dirty="0" err="1" smtClean="0">
                <a:latin typeface="Arial" charset="0"/>
              </a:rPr>
              <a:t>magyar</a:t>
            </a:r>
            <a:r>
              <a:rPr lang="en-US" altLang="hu-HU" dirty="0" smtClean="0">
                <a:latin typeface="Arial" charset="0"/>
              </a:rPr>
              <a:t>” (1791-1860). </a:t>
            </a:r>
          </a:p>
          <a:p>
            <a:endParaRPr lang="en-US" altLang="hu-HU" dirty="0" smtClean="0">
              <a:latin typeface="Arial" charset="0"/>
            </a:endParaRPr>
          </a:p>
          <a:p>
            <a:r>
              <a:rPr lang="en-US" altLang="hu-HU" dirty="0" smtClean="0">
                <a:latin typeface="Arial" charset="0"/>
              </a:rPr>
              <a:t>“-</a:t>
            </a:r>
            <a:r>
              <a:rPr lang="en-US" altLang="hu-HU" dirty="0" err="1" smtClean="0">
                <a:latin typeface="Arial" charset="0"/>
              </a:rPr>
              <a:t>Semmi</a:t>
            </a:r>
            <a:r>
              <a:rPr lang="en-US" altLang="hu-HU" dirty="0" smtClean="0">
                <a:latin typeface="Arial" charset="0"/>
              </a:rPr>
              <a:t> </a:t>
            </a:r>
            <a:r>
              <a:rPr lang="en-US" altLang="hu-HU" dirty="0" err="1" smtClean="0">
                <a:latin typeface="Arial" charset="0"/>
              </a:rPr>
              <a:t>sem</a:t>
            </a:r>
            <a:r>
              <a:rPr lang="en-US" altLang="hu-HU" dirty="0" smtClean="0">
                <a:latin typeface="Arial" charset="0"/>
              </a:rPr>
              <a:t> </a:t>
            </a:r>
            <a:r>
              <a:rPr lang="en-US" altLang="hu-HU" dirty="0" err="1" smtClean="0">
                <a:latin typeface="Arial" charset="0"/>
              </a:rPr>
              <a:t>áll</a:t>
            </a:r>
            <a:r>
              <a:rPr lang="en-US" altLang="hu-HU" dirty="0" smtClean="0">
                <a:latin typeface="Arial" charset="0"/>
              </a:rPr>
              <a:t> </a:t>
            </a:r>
            <a:r>
              <a:rPr lang="en-US" altLang="hu-HU" dirty="0" err="1" smtClean="0">
                <a:latin typeface="Arial" charset="0"/>
              </a:rPr>
              <a:t>csendesen</a:t>
            </a:r>
            <a:r>
              <a:rPr lang="en-US" altLang="hu-HU" dirty="0" smtClean="0">
                <a:latin typeface="Arial" charset="0"/>
              </a:rPr>
              <a:t> a </a:t>
            </a:r>
            <a:r>
              <a:rPr lang="en-US" altLang="hu-HU" dirty="0" err="1" smtClean="0">
                <a:latin typeface="Arial" charset="0"/>
              </a:rPr>
              <a:t>világon</a:t>
            </a:r>
            <a:r>
              <a:rPr lang="en-US" altLang="hu-HU" dirty="0" smtClean="0">
                <a:latin typeface="Arial" charset="0"/>
              </a:rPr>
              <a:t>, </a:t>
            </a:r>
            <a:r>
              <a:rPr lang="en-US" altLang="hu-HU" dirty="0" err="1" smtClean="0">
                <a:latin typeface="Arial" charset="0"/>
              </a:rPr>
              <a:t>még</a:t>
            </a:r>
            <a:r>
              <a:rPr lang="en-US" altLang="hu-HU" dirty="0" smtClean="0">
                <a:latin typeface="Arial" charset="0"/>
              </a:rPr>
              <a:t> a </a:t>
            </a:r>
            <a:r>
              <a:rPr lang="en-US" altLang="hu-HU" dirty="0" err="1" smtClean="0">
                <a:latin typeface="Arial" charset="0"/>
              </a:rPr>
              <a:t>naprendszerek</a:t>
            </a:r>
            <a:r>
              <a:rPr lang="en-US" altLang="hu-HU" dirty="0" smtClean="0">
                <a:latin typeface="Arial" charset="0"/>
              </a:rPr>
              <a:t> is </a:t>
            </a:r>
            <a:r>
              <a:rPr lang="en-US" altLang="hu-HU" dirty="0" err="1" smtClean="0">
                <a:latin typeface="Arial" charset="0"/>
              </a:rPr>
              <a:t>mozognak</a:t>
            </a:r>
            <a:r>
              <a:rPr lang="en-US" altLang="hu-HU" dirty="0" smtClean="0">
                <a:latin typeface="Arial" charset="0"/>
              </a:rPr>
              <a:t>, </a:t>
            </a:r>
            <a:r>
              <a:rPr lang="en-US" altLang="hu-HU" dirty="0" err="1" smtClean="0">
                <a:latin typeface="Arial" charset="0"/>
              </a:rPr>
              <a:t>tehát</a:t>
            </a:r>
            <a:r>
              <a:rPr lang="en-US" altLang="hu-HU" dirty="0" smtClean="0">
                <a:latin typeface="Arial" charset="0"/>
              </a:rPr>
              <a:t> </a:t>
            </a:r>
            <a:r>
              <a:rPr lang="en-US" altLang="hu-HU" dirty="0" err="1" smtClean="0">
                <a:latin typeface="Arial" charset="0"/>
              </a:rPr>
              <a:t>csak</a:t>
            </a:r>
            <a:r>
              <a:rPr lang="en-US" altLang="hu-HU" dirty="0" smtClean="0">
                <a:latin typeface="Arial" charset="0"/>
              </a:rPr>
              <a:t> </a:t>
            </a:r>
            <a:r>
              <a:rPr lang="en-US" altLang="hu-HU" dirty="0" err="1" smtClean="0">
                <a:latin typeface="Arial" charset="0"/>
              </a:rPr>
              <a:t>Magyarország</a:t>
            </a:r>
            <a:r>
              <a:rPr lang="en-US" altLang="hu-HU" dirty="0" smtClean="0">
                <a:latin typeface="Arial" charset="0"/>
              </a:rPr>
              <a:t> </a:t>
            </a:r>
            <a:r>
              <a:rPr lang="en-US" altLang="hu-HU" dirty="0" err="1" smtClean="0">
                <a:latin typeface="Arial" charset="0"/>
              </a:rPr>
              <a:t>álljon</a:t>
            </a:r>
            <a:r>
              <a:rPr lang="en-US" altLang="hu-HU" dirty="0" smtClean="0">
                <a:latin typeface="Arial" charset="0"/>
              </a:rPr>
              <a:t> </a:t>
            </a:r>
            <a:r>
              <a:rPr lang="en-US" altLang="hu-HU" dirty="0" err="1" smtClean="0">
                <a:latin typeface="Arial" charset="0"/>
              </a:rPr>
              <a:t>és</a:t>
            </a:r>
            <a:r>
              <a:rPr lang="en-US" altLang="hu-HU" dirty="0" smtClean="0">
                <a:latin typeface="Arial" charset="0"/>
              </a:rPr>
              <a:t> </a:t>
            </a:r>
            <a:r>
              <a:rPr lang="en-US" altLang="hu-HU" dirty="0" err="1" smtClean="0">
                <a:latin typeface="Arial" charset="0"/>
              </a:rPr>
              <a:t>vesztegeljen</a:t>
            </a:r>
            <a:r>
              <a:rPr lang="en-US" altLang="hu-HU" dirty="0" smtClean="0">
                <a:latin typeface="Arial" charset="0"/>
              </a:rPr>
              <a:t> </a:t>
            </a:r>
            <a:r>
              <a:rPr lang="en-US" altLang="hu-HU" dirty="0" err="1" smtClean="0">
                <a:latin typeface="Arial" charset="0"/>
              </a:rPr>
              <a:t>mozdulatlan</a:t>
            </a:r>
            <a:r>
              <a:rPr lang="en-US" altLang="hu-HU" dirty="0" smtClean="0">
                <a:latin typeface="Arial" charset="0"/>
              </a:rPr>
              <a:t>?”</a:t>
            </a:r>
            <a:endParaRPr lang="hu-HU" altLang="hu-HU" dirty="0" smtClean="0">
              <a:latin typeface="Arial" charset="0"/>
            </a:endParaRPr>
          </a:p>
          <a:p>
            <a:endParaRPr lang="hu-HU" altLang="hu-HU" dirty="0">
              <a:latin typeface="Arial" charset="0"/>
            </a:endParaRPr>
          </a:p>
          <a:p>
            <a:r>
              <a:rPr lang="hu-HU" altLang="hu-HU" dirty="0" smtClean="0">
                <a:latin typeface="Arial" charset="0"/>
              </a:rPr>
              <a:t>„Kiművelt emberfő mennyisége a nemzet igazi hatalma”</a:t>
            </a:r>
            <a:endParaRPr lang="en-US" altLang="hu-HU" dirty="0">
              <a:latin typeface="Arial" charset="0"/>
            </a:endParaRPr>
          </a:p>
        </p:txBody>
      </p:sp>
      <p:pic>
        <p:nvPicPr>
          <p:cNvPr id="55299" name="Picture 3" descr="szecheny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112472"/>
            <a:ext cx="4361235" cy="5776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753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LudovikaSzabadegyetem_Vizi E. Szilvesz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KE">
      <a:majorFont>
        <a:latin typeface="Optima HU Bd"/>
        <a:ea typeface=""/>
        <a:cs typeface=""/>
      </a:majorFont>
      <a:minorFont>
        <a:latin typeface="Optima HU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LudovikaSzabadegyetem_Vizi E. Szilveszter</Template>
  <TotalTime>445</TotalTime>
  <Words>729</Words>
  <Application>Microsoft Office PowerPoint</Application>
  <PresentationFormat>Diavetítés a képernyőre (4:3 oldalarány)</PresentationFormat>
  <Paragraphs>267</Paragraphs>
  <Slides>36</Slides>
  <Notes>12</Notes>
  <HiddenSlides>0</HiddenSlides>
  <MMClips>0</MMClips>
  <ScaleCrop>false</ScaleCrop>
  <HeadingPairs>
    <vt:vector size="4" baseType="variant">
      <vt:variant>
        <vt:lpstr>Téma</vt:lpstr>
      </vt:variant>
      <vt:variant>
        <vt:i4>1</vt:i4>
      </vt:variant>
      <vt:variant>
        <vt:lpstr>Diacímek</vt:lpstr>
      </vt:variant>
      <vt:variant>
        <vt:i4>36</vt:i4>
      </vt:variant>
    </vt:vector>
  </HeadingPairs>
  <TitlesOfParts>
    <vt:vector size="37" baseType="lpstr">
      <vt:lpstr>LudovikaSzabadegyetem_Vizi E. Szilveszter</vt:lpstr>
      <vt:lpstr>Magyarország és a világ</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Magyar nemzet (&gt; 1000 éves államiságot alkotva) nagyon sokat adott a világnak:  Tudományban Zenében Technikában Filmművészetben stb.</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   </vt:lpstr>
      <vt:lpstr>  </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Quo vadis magyar nemzet? Európa? </vt:lpstr>
    </vt:vector>
  </TitlesOfParts>
  <Company>NKE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egeresiz</dc:creator>
  <cp:lastModifiedBy>peteryd</cp:lastModifiedBy>
  <cp:revision>51</cp:revision>
  <dcterms:created xsi:type="dcterms:W3CDTF">2016-01-28T14:36:19Z</dcterms:created>
  <dcterms:modified xsi:type="dcterms:W3CDTF">2016-02-11T07:30:12Z</dcterms:modified>
</cp:coreProperties>
</file>