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Layouts/slideLayout39.xml" ContentType="application/vnd.openxmlformats-officedocument.presentationml.slideLayout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diagrams/quickStyle2.xml" ContentType="application/vnd.openxmlformats-officedocument.drawingml.diagramStyle+xml"/>
  <Override PartName="/ppt/notesSlides/notesSlide38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34.xml" ContentType="application/vnd.openxmlformats-officedocument.presentationml.notesSlide+xml"/>
  <Override PartName="/ppt/charts/chart13.xml" ContentType="application/vnd.openxmlformats-officedocument.drawingml.char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7.xml" ContentType="application/vnd.openxmlformats-officedocument.drawingml.chart+xml"/>
  <Override PartName="/ppt/notesSlides/notesSlide30.xml" ContentType="application/vnd.openxmlformats-officedocument.presentationml.notesSlide+xml"/>
  <Override PartName="/ppt/diagrams/layout1.xml" ContentType="application/vnd.openxmlformats-officedocument.drawingml.diagramLayout+xml"/>
  <Override PartName="/ppt/notesSlides/notesSlide7.xml" ContentType="application/vnd.openxmlformats-officedocument.presentationml.notesSlide+xml"/>
  <Override PartName="/ppt/charts/chart3.xml" ContentType="application/vnd.openxmlformats-officedocument.drawingml.char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diagrams/quickStyle3.xml" ContentType="application/vnd.openxmlformats-officedocument.drawingml.diagramStyle+xml"/>
  <Override PartName="/ppt/notesSlides/notesSlide3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14.xml" ContentType="application/vnd.openxmlformats-officedocument.presentationml.slideLayout+xml"/>
  <Override PartName="/ppt/slideLayouts/slideLayout32.xml" ContentType="application/vnd.openxmlformats-officedocument.presentationml.slideLayout+xml"/>
  <Override PartName="/ppt/notesSlides/notesSlide24.xml" ContentType="application/vnd.openxmlformats-officedocument.presentationml.notesSlide+xml"/>
  <Override PartName="/ppt/notesSlides/notesSlide35.xml" ContentType="application/vnd.openxmlformats-officedocument.presentationml.notesSlide+xml"/>
  <Override PartName="/ppt/charts/chart14.xml" ContentType="application/vnd.openxmlformats-officedocument.drawingml.char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charts/chart8.xml" ContentType="application/vnd.openxmlformats-officedocument.drawingml.chart+xml"/>
  <Override PartName="/ppt/notesSlides/notesSlide42.xml" ContentType="application/vnd.openxmlformats-officedocument.presentationml.notesSlide+xml"/>
  <Default Extension="wdp" ContentType="image/vnd.ms-photo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Default Extension="vml" ContentType="application/vnd.openxmlformats-officedocument.vmlDrawing"/>
  <Override PartName="/ppt/notesSlides/notesSlide20.xml" ContentType="application/vnd.openxmlformats-officedocument.presentationml.notesSlide+xml"/>
  <Override PartName="/ppt/diagrams/layout2.xml" ContentType="application/vnd.openxmlformats-officedocument.drawingml.diagramLayout+xml"/>
  <Override PartName="/ppt/notesSlides/notesSlide31.xml" ContentType="application/vnd.openxmlformats-officedocument.presentationml.notesSlide+xml"/>
  <Override PartName="/ppt/charts/chart10.xml" ContentType="application/vnd.openxmlformats-officedocument.drawingml.chart+xml"/>
  <Default Extension="gif" ContentType="image/gif"/>
  <Override PartName="/ppt/charts/chart4.xml" ContentType="application/vnd.openxmlformats-officedocument.drawingml.chart+xml"/>
  <Override PartName="/ppt/diagrams/data3.xml" ContentType="application/vnd.openxmlformats-officedocument.drawingml.diagramData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charts/chart2.xml" ContentType="application/vnd.openxmlformats-officedocument.drawingml.chart+xml"/>
  <Override PartName="/ppt/diagrams/colors3.xml" ContentType="application/vnd.openxmlformats-officedocument.drawingml.diagramColor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notesSlides/notesSlide25.xml" ContentType="application/vnd.openxmlformats-officedocument.presentationml.notesSlide+xml"/>
  <Override PartName="/ppt/charts/chart15.xml" ContentType="application/vnd.openxmlformats-officedocument.drawingml.chart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harts/chart9.xml" ContentType="application/vnd.openxmlformats-officedocument.drawingml.chart+xml"/>
  <Override PartName="/ppt/notesSlides/notesSlide32.xml" ContentType="application/vnd.openxmlformats-officedocument.presentationml.notesSlide+xml"/>
  <Override PartName="/ppt/charts/chart11.xml" ContentType="application/vnd.openxmlformats-officedocument.drawingml.chart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diagrams/layout3.xml" ContentType="application/vnd.openxmlformats-officedocument.drawingml.diagramLayout+xml"/>
  <Override PartName="/ppt/notesSlides/notesSlide10.xml" ContentType="application/vnd.openxmlformats-officedocument.presentationml.notesSlide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notesSlides/notesSlide19.xml" ContentType="application/vnd.openxmlformats-officedocument.presentationml.notesSlide+xml"/>
  <Override PartName="/ppt/drawings/drawing1.xml" ContentType="application/vnd.openxmlformats-officedocument.drawingml.chartshapes+xml"/>
  <Override PartName="/ppt/slides/slide24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diagrams/quickStyle1.xml" ContentType="application/vnd.openxmlformats-officedocument.drawingml.diagramStyle+xml"/>
  <Override PartName="/ppt/notesSlides/notesSlide37.xml" ContentType="application/vnd.openxmlformats-officedocument.presentationml.notesSlide+xml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44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charts/chart12.xml" ContentType="application/vnd.openxmlformats-officedocument.drawingml.chart+xml"/>
  <Override PartName="/ppt/notesSlides/notesSlide11.xml" ContentType="application/vnd.openxmlformats-officedocument.presentationml.notesSlide+xml"/>
  <Override PartName="/ppt/charts/chart6.xml" ContentType="application/vnd.openxmlformats-officedocument.drawingml.chart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6" r:id="rId3"/>
  </p:sldMasterIdLst>
  <p:notesMasterIdLst>
    <p:notesMasterId r:id="rId50"/>
  </p:notesMasterIdLst>
  <p:sldIdLst>
    <p:sldId id="257" r:id="rId4"/>
    <p:sldId id="261" r:id="rId5"/>
    <p:sldId id="266" r:id="rId6"/>
    <p:sldId id="264" r:id="rId7"/>
    <p:sldId id="352" r:id="rId8"/>
    <p:sldId id="355" r:id="rId9"/>
    <p:sldId id="356" r:id="rId10"/>
    <p:sldId id="277" r:id="rId11"/>
    <p:sldId id="291" r:id="rId12"/>
    <p:sldId id="286" r:id="rId13"/>
    <p:sldId id="287" r:id="rId14"/>
    <p:sldId id="308" r:id="rId15"/>
    <p:sldId id="309" r:id="rId16"/>
    <p:sldId id="310" r:id="rId17"/>
    <p:sldId id="285" r:id="rId18"/>
    <p:sldId id="312" r:id="rId19"/>
    <p:sldId id="315" r:id="rId20"/>
    <p:sldId id="313" r:id="rId21"/>
    <p:sldId id="318" r:id="rId22"/>
    <p:sldId id="319" r:id="rId23"/>
    <p:sldId id="365" r:id="rId24"/>
    <p:sldId id="321" r:id="rId25"/>
    <p:sldId id="322" r:id="rId26"/>
    <p:sldId id="323" r:id="rId27"/>
    <p:sldId id="324" r:id="rId28"/>
    <p:sldId id="325" r:id="rId29"/>
    <p:sldId id="327" r:id="rId30"/>
    <p:sldId id="330" r:id="rId31"/>
    <p:sldId id="332" r:id="rId32"/>
    <p:sldId id="333" r:id="rId33"/>
    <p:sldId id="336" r:id="rId34"/>
    <p:sldId id="337" r:id="rId35"/>
    <p:sldId id="339" r:id="rId36"/>
    <p:sldId id="340" r:id="rId37"/>
    <p:sldId id="341" r:id="rId38"/>
    <p:sldId id="342" r:id="rId39"/>
    <p:sldId id="362" r:id="rId40"/>
    <p:sldId id="344" r:id="rId41"/>
    <p:sldId id="357" r:id="rId42"/>
    <p:sldId id="346" r:id="rId43"/>
    <p:sldId id="366" r:id="rId44"/>
    <p:sldId id="347" r:id="rId45"/>
    <p:sldId id="360" r:id="rId46"/>
    <p:sldId id="361" r:id="rId47"/>
    <p:sldId id="348" r:id="rId48"/>
    <p:sldId id="350" r:id="rId49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vertBarState="minimized" horzBarState="maximized">
    <p:restoredLeft sz="15620"/>
    <p:restoredTop sz="84799" autoAdjust="0"/>
  </p:normalViewPr>
  <p:slideViewPr>
    <p:cSldViewPr>
      <p:cViewPr>
        <p:scale>
          <a:sx n="60" d="100"/>
          <a:sy n="60" d="100"/>
        </p:scale>
        <p:origin x="-2292" y="-3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208"/>
    </p:cViewPr>
  </p:sorterViewPr>
  <p:notesViewPr>
    <p:cSldViewPr>
      <p:cViewPr varScale="1">
        <p:scale>
          <a:sx n="55" d="100"/>
          <a:sy n="55" d="100"/>
        </p:scale>
        <p:origin x="-2856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oleObject" Target="file:///G:\1_Romakutatas_OKRI\1_kutatasi_anyagok\Belk_2011_kereszttablak.xlsx" TargetMode="External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rezsi\Documents\TERKEPEK-ADATOK\2013_Romakutatas_OKRI\1_a%20munkaban%20levo%20adatbazisok\krimstat_belk_514\Helyi%20vs%20idegen.xlsx" TargetMode="External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rezsi\Documents\TERKEPEK-ADATOK\2013_Romakutatas_OKRI\1_a%20munkaban%20levo%20adatbazisok\krimstat_belk_514\Helyi%20vs%20idegen.xlsx" TargetMode="External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rezsi\Desktop\Helyi%20vs%20idegen.xlsx" TargetMode="External"/></Relationships>
</file>

<file path=ppt/charts/_rels/chart14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15.xml.rels><?xml version="1.0" encoding="UTF-8" standalone="yes"?>
<Relationships xmlns="http://schemas.openxmlformats.org/package/2006/relationships"><Relationship Id="rId1" Type="http://schemas.openxmlformats.org/officeDocument/2006/relationships/oleObject" Target="Munkaf&#252;zet1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rezsi\Documents\TERKEPEK-ADATOK\2013_Romakutatas_OKRI\1_a%20munkaban%20levo%20adatbazisok\EXCEL%20tablak\ESC%20ea-hoz%20plusz%20grafikonok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erezsi\Documents\TERKEPEK-ADATOK\2013_Romakutatas_OKRI\1_a%20munkaban%20levo%20adatbazisok\EXCEL%20tablak\ESC%20ea-hoz%20plusz%20grafikonok.xlsx" TargetMode="Externa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D:\Dokumentumok\TERKEPEK-ADATOK\2013_Romakutatas_OKRI\1_a%20munkaban%20levo%20adatbazisok\514telep_minta(1)_syntaxos_erubs%20kodos_ezen%20dolgozom.xlsx" TargetMode="External"/><Relationship Id="rId1" Type="http://schemas.openxmlformats.org/officeDocument/2006/relationships/themeOverride" Target="../theme/themeOverride1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Office_Excel_munkalap1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kumentumok\TERKEPEK-ADATOK\2013_Romakutatas_OKRI\1_a%20munkaban%20levo%20adatbazisok\514telep_minta(1)_syntaxos_erubs%20kodos_ezen%20dolgozom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D:\Dokumentumok\TERKEPEK-ADATOK\2013_Romakutatas_OKRI\1_a%20munkaban%20levo%20adatbazisok\514telep_minta(1)_syntaxos_erubs%20kodos_ezen%20dolgozom.xlsx" TargetMode="External"/></Relationships>
</file>

<file path=ppt/charts/_rels/chart8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Dokumentumok\TERKEPEK-ADATOK\2013_Romakutatas_OKRI\1_a%20munkaban%20levo%20adatbazisok\514tel_lak-cig_2011_erubs%20kodokkal_Andinak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E:\ESC_PLENARY\roma\BCS_per_szazezer_lakos_2011_ez%20a%20JOOO_2013_nov_6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plotArea>
      <c:layout>
        <c:manualLayout>
          <c:layoutTarget val="inner"/>
          <c:xMode val="edge"/>
          <c:yMode val="edge"/>
          <c:x val="8.23101990385465E-2"/>
          <c:y val="4.8135423747644034E-2"/>
          <c:w val="0.91768980096145369"/>
          <c:h val="0.89192396701684762"/>
        </c:manualLayout>
      </c:layout>
      <c:barChart>
        <c:barDir val="col"/>
        <c:grouping val="clustered"/>
        <c:ser>
          <c:idx val="0"/>
          <c:order val="0"/>
          <c:spPr>
            <a:solidFill>
              <a:srgbClr val="FF0000"/>
            </a:solidFill>
            <a:ln>
              <a:solidFill>
                <a:schemeClr val="tx1"/>
              </a:solidFill>
            </a:ln>
          </c:spPr>
          <c:cat>
            <c:numRef>
              <c:f>Munka1!$A$1:$J$1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Munka1!$A$4:$J$4</c:f>
              <c:numCache>
                <c:formatCode>0.0</c:formatCode>
                <c:ptCount val="10"/>
                <c:pt idx="0">
                  <c:v>16.659115375275018</c:v>
                </c:pt>
                <c:pt idx="1">
                  <c:v>14.272632229607618</c:v>
                </c:pt>
                <c:pt idx="2">
                  <c:v>11.461549826401791</c:v>
                </c:pt>
                <c:pt idx="3">
                  <c:v>11.618762827953601</c:v>
                </c:pt>
                <c:pt idx="4">
                  <c:v>19.843370396787726</c:v>
                </c:pt>
                <c:pt idx="5">
                  <c:v>20.16857632029501</c:v>
                </c:pt>
                <c:pt idx="6">
                  <c:v>20.354349044465181</c:v>
                </c:pt>
                <c:pt idx="7">
                  <c:v>22.783274186533529</c:v>
                </c:pt>
                <c:pt idx="8">
                  <c:v>23.393773787449984</c:v>
                </c:pt>
                <c:pt idx="9">
                  <c:v>36.618172153595488</c:v>
                </c:pt>
              </c:numCache>
            </c:numRef>
          </c:val>
        </c:ser>
        <c:gapWidth val="104"/>
        <c:axId val="142736384"/>
        <c:axId val="141292288"/>
      </c:barChart>
      <c:catAx>
        <c:axId val="142736384"/>
        <c:scaling>
          <c:orientation val="minMax"/>
        </c:scaling>
        <c:axPos val="b"/>
        <c:numFmt formatCode="General" sourceLinked="1"/>
        <c:tickLblPos val="nextTo"/>
        <c:crossAx val="141292288"/>
        <c:crosses val="autoZero"/>
        <c:auto val="1"/>
        <c:lblAlgn val="ctr"/>
        <c:lblOffset val="100"/>
      </c:catAx>
      <c:valAx>
        <c:axId val="141292288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b="1"/>
            </a:pPr>
            <a:endParaRPr lang="hu-HU"/>
          </a:p>
        </c:txPr>
        <c:crossAx val="142736384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plotArea>
      <c:layout>
        <c:manualLayout>
          <c:layoutTarget val="inner"/>
          <c:xMode val="edge"/>
          <c:yMode val="edge"/>
          <c:x val="5.8278132987945701E-2"/>
          <c:y val="4.3033022035036644E-2"/>
          <c:w val="0.9063335310046875"/>
          <c:h val="0.76903558566807406"/>
        </c:manualLayout>
      </c:layout>
      <c:barChart>
        <c:barDir val="col"/>
        <c:grouping val="clustered"/>
        <c:ser>
          <c:idx val="0"/>
          <c:order val="0"/>
          <c:tx>
            <c:strRef>
              <c:f>negyedek_teltip!$A$21</c:f>
              <c:strCache>
                <c:ptCount val="1"/>
                <c:pt idx="0">
                  <c:v>BELK_első negyed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cat>
            <c:strRef>
              <c:f>negyedek_teltip!$C$14:$M$14</c:f>
              <c:strCache>
                <c:ptCount val="11"/>
                <c:pt idx="0">
                  <c:v>1M felett</c:v>
                </c:pt>
                <c:pt idx="1">
                  <c:v>100e-1M</c:v>
                </c:pt>
                <c:pt idx="2">
                  <c:v>50-100e</c:v>
                </c:pt>
                <c:pt idx="3">
                  <c:v>20-50e</c:v>
                </c:pt>
                <c:pt idx="4">
                  <c:v>10-20e</c:v>
                </c:pt>
                <c:pt idx="5">
                  <c:v>5-10e</c:v>
                </c:pt>
                <c:pt idx="6">
                  <c:v>2-5e</c:v>
                </c:pt>
                <c:pt idx="7">
                  <c:v>1000-2000</c:v>
                </c:pt>
                <c:pt idx="8">
                  <c:v>500-1000</c:v>
                </c:pt>
                <c:pt idx="9">
                  <c:v>200-500</c:v>
                </c:pt>
                <c:pt idx="10">
                  <c:v>200 alatt</c:v>
                </c:pt>
              </c:strCache>
            </c:strRef>
          </c:cat>
          <c:val>
            <c:numRef>
              <c:f>negyedek_teltip!$C$21:$M$21</c:f>
              <c:numCache>
                <c:formatCode>0.0</c:formatCode>
                <c:ptCount val="11"/>
                <c:pt idx="0">
                  <c:v>49.320896743577158</c:v>
                </c:pt>
                <c:pt idx="1">
                  <c:v>4.7837233404243946</c:v>
                </c:pt>
                <c:pt idx="2">
                  <c:v>15.393007145584464</c:v>
                </c:pt>
                <c:pt idx="3">
                  <c:v>17.029400534555077</c:v>
                </c:pt>
                <c:pt idx="4">
                  <c:v>8.0074183166966666</c:v>
                </c:pt>
                <c:pt idx="5">
                  <c:v>3.0491463481154284</c:v>
                </c:pt>
                <c:pt idx="6">
                  <c:v>1.7182130584192439</c:v>
                </c:pt>
                <c:pt idx="7">
                  <c:v>0.59455626465935496</c:v>
                </c:pt>
                <c:pt idx="8">
                  <c:v>0.10363824796814536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1"/>
          <c:order val="1"/>
          <c:tx>
            <c:strRef>
              <c:f>negyedek_teltip!$A$22</c:f>
              <c:strCache>
                <c:ptCount val="1"/>
                <c:pt idx="0">
                  <c:v>BELK_második negyed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cat>
            <c:strRef>
              <c:f>negyedek_teltip!$C$14:$M$14</c:f>
              <c:strCache>
                <c:ptCount val="11"/>
                <c:pt idx="0">
                  <c:v>1M felett</c:v>
                </c:pt>
                <c:pt idx="1">
                  <c:v>100e-1M</c:v>
                </c:pt>
                <c:pt idx="2">
                  <c:v>50-100e</c:v>
                </c:pt>
                <c:pt idx="3">
                  <c:v>20-50e</c:v>
                </c:pt>
                <c:pt idx="4">
                  <c:v>10-20e</c:v>
                </c:pt>
                <c:pt idx="5">
                  <c:v>5-10e</c:v>
                </c:pt>
                <c:pt idx="6">
                  <c:v>2-5e</c:v>
                </c:pt>
                <c:pt idx="7">
                  <c:v>1000-2000</c:v>
                </c:pt>
                <c:pt idx="8">
                  <c:v>500-1000</c:v>
                </c:pt>
                <c:pt idx="9">
                  <c:v>200-500</c:v>
                </c:pt>
                <c:pt idx="10">
                  <c:v>200 alatt</c:v>
                </c:pt>
              </c:strCache>
            </c:strRef>
          </c:cat>
          <c:val>
            <c:numRef>
              <c:f>negyedek_teltip!$C$22:$M$22</c:f>
              <c:numCache>
                <c:formatCode>0.0</c:formatCode>
                <c:ptCount val="11"/>
                <c:pt idx="0">
                  <c:v>13.4552401746725</c:v>
                </c:pt>
                <c:pt idx="1">
                  <c:v>43.782751091703055</c:v>
                </c:pt>
                <c:pt idx="2">
                  <c:v>12.22707423580786</c:v>
                </c:pt>
                <c:pt idx="3">
                  <c:v>14.350436681222771</c:v>
                </c:pt>
                <c:pt idx="4">
                  <c:v>9.8580786026200879</c:v>
                </c:pt>
                <c:pt idx="5">
                  <c:v>3.4770742358078603</c:v>
                </c:pt>
                <c:pt idx="6">
                  <c:v>1.7248908296943231</c:v>
                </c:pt>
                <c:pt idx="7">
                  <c:v>1.0043668122270697</c:v>
                </c:pt>
                <c:pt idx="8">
                  <c:v>0.12008733624454145</c:v>
                </c:pt>
                <c:pt idx="9">
                  <c:v>0</c:v>
                </c:pt>
                <c:pt idx="10">
                  <c:v>0</c:v>
                </c:pt>
              </c:numCache>
            </c:numRef>
          </c:val>
        </c:ser>
        <c:ser>
          <c:idx val="2"/>
          <c:order val="2"/>
          <c:tx>
            <c:strRef>
              <c:f>negyedek_teltip!$A$23</c:f>
              <c:strCache>
                <c:ptCount val="1"/>
                <c:pt idx="0">
                  <c:v>BELK_harmadik negyed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cat>
            <c:strRef>
              <c:f>negyedek_teltip!$C$14:$M$14</c:f>
              <c:strCache>
                <c:ptCount val="11"/>
                <c:pt idx="0">
                  <c:v>1M felett</c:v>
                </c:pt>
                <c:pt idx="1">
                  <c:v>100e-1M</c:v>
                </c:pt>
                <c:pt idx="2">
                  <c:v>50-100e</c:v>
                </c:pt>
                <c:pt idx="3">
                  <c:v>20-50e</c:v>
                </c:pt>
                <c:pt idx="4">
                  <c:v>10-20e</c:v>
                </c:pt>
                <c:pt idx="5">
                  <c:v>5-10e</c:v>
                </c:pt>
                <c:pt idx="6">
                  <c:v>2-5e</c:v>
                </c:pt>
                <c:pt idx="7">
                  <c:v>1000-2000</c:v>
                </c:pt>
                <c:pt idx="8">
                  <c:v>500-1000</c:v>
                </c:pt>
                <c:pt idx="9">
                  <c:v>200-500</c:v>
                </c:pt>
                <c:pt idx="10">
                  <c:v>200 alatt</c:v>
                </c:pt>
              </c:strCache>
            </c:strRef>
          </c:cat>
          <c:val>
            <c:numRef>
              <c:f>negyedek_teltip!$C$23:$M$23</c:f>
              <c:numCache>
                <c:formatCode>0.0</c:formatCode>
                <c:ptCount val="11"/>
                <c:pt idx="0">
                  <c:v>4.3569762812126722</c:v>
                </c:pt>
                <c:pt idx="1">
                  <c:v>24.389966441044308</c:v>
                </c:pt>
                <c:pt idx="2">
                  <c:v>10.107502417382404</c:v>
                </c:pt>
                <c:pt idx="3">
                  <c:v>22.347989306637846</c:v>
                </c:pt>
                <c:pt idx="4">
                  <c:v>22.285421762129495</c:v>
                </c:pt>
                <c:pt idx="5">
                  <c:v>9.5045788066662897</c:v>
                </c:pt>
                <c:pt idx="6">
                  <c:v>2.9406745918889712</c:v>
                </c:pt>
                <c:pt idx="7">
                  <c:v>3.8564359251464548</c:v>
                </c:pt>
                <c:pt idx="8">
                  <c:v>0.1933905921164894</c:v>
                </c:pt>
                <c:pt idx="9">
                  <c:v>1.7063875774984381E-2</c:v>
                </c:pt>
                <c:pt idx="10">
                  <c:v>0</c:v>
                </c:pt>
              </c:numCache>
            </c:numRef>
          </c:val>
        </c:ser>
        <c:ser>
          <c:idx val="3"/>
          <c:order val="3"/>
          <c:tx>
            <c:strRef>
              <c:f>negyedek_teltip!$A$24</c:f>
              <c:strCache>
                <c:ptCount val="1"/>
                <c:pt idx="0">
                  <c:v>BELK_negyedik negyed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cat>
            <c:strRef>
              <c:f>negyedek_teltip!$C$14:$M$14</c:f>
              <c:strCache>
                <c:ptCount val="11"/>
                <c:pt idx="0">
                  <c:v>1M felett</c:v>
                </c:pt>
                <c:pt idx="1">
                  <c:v>100e-1M</c:v>
                </c:pt>
                <c:pt idx="2">
                  <c:v>50-100e</c:v>
                </c:pt>
                <c:pt idx="3">
                  <c:v>20-50e</c:v>
                </c:pt>
                <c:pt idx="4">
                  <c:v>10-20e</c:v>
                </c:pt>
                <c:pt idx="5">
                  <c:v>5-10e</c:v>
                </c:pt>
                <c:pt idx="6">
                  <c:v>2-5e</c:v>
                </c:pt>
                <c:pt idx="7">
                  <c:v>1000-2000</c:v>
                </c:pt>
                <c:pt idx="8">
                  <c:v>500-1000</c:v>
                </c:pt>
                <c:pt idx="9">
                  <c:v>200-500</c:v>
                </c:pt>
                <c:pt idx="10">
                  <c:v>200 alatt</c:v>
                </c:pt>
              </c:strCache>
            </c:strRef>
          </c:cat>
          <c:val>
            <c:numRef>
              <c:f>negyedek_teltip!$C$24:$M$24</c:f>
              <c:numCache>
                <c:formatCode>0.0</c:formatCode>
                <c:ptCount val="11"/>
                <c:pt idx="0">
                  <c:v>7.4240104963918654</c:v>
                </c:pt>
                <c:pt idx="1">
                  <c:v>0</c:v>
                </c:pt>
                <c:pt idx="2">
                  <c:v>0</c:v>
                </c:pt>
                <c:pt idx="3">
                  <c:v>14.596544937677724</c:v>
                </c:pt>
                <c:pt idx="4">
                  <c:v>13.39383336977915</c:v>
                </c:pt>
                <c:pt idx="5">
                  <c:v>14.913623441941818</c:v>
                </c:pt>
                <c:pt idx="6">
                  <c:v>28.630002186748303</c:v>
                </c:pt>
                <c:pt idx="7">
                  <c:v>15.006560244915809</c:v>
                </c:pt>
                <c:pt idx="8">
                  <c:v>5.0841898097528855</c:v>
                </c:pt>
                <c:pt idx="9">
                  <c:v>0.91296741745025134</c:v>
                </c:pt>
                <c:pt idx="10">
                  <c:v>3.8268095342226111E-2</c:v>
                </c:pt>
              </c:numCache>
            </c:numRef>
          </c:val>
        </c:ser>
        <c:gapWidth val="34"/>
        <c:axId val="146674048"/>
        <c:axId val="146675584"/>
      </c:barChart>
      <c:catAx>
        <c:axId val="146674048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/>
            </a:pPr>
            <a:endParaRPr lang="hu-HU"/>
          </a:p>
        </c:txPr>
        <c:crossAx val="146675584"/>
        <c:crosses val="autoZero"/>
        <c:auto val="1"/>
        <c:lblAlgn val="ctr"/>
        <c:lblOffset val="100"/>
      </c:catAx>
      <c:valAx>
        <c:axId val="146675584"/>
        <c:scaling>
          <c:orientation val="minMax"/>
        </c:scaling>
        <c:axPos val="l"/>
        <c:majorGridlines/>
        <c:numFmt formatCode="0.0" sourceLinked="1"/>
        <c:tickLblPos val="nextTo"/>
        <c:crossAx val="1466740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4344748986527551"/>
          <c:y val="4.1726241367706404E-2"/>
          <c:w val="0.33221313257009927"/>
          <c:h val="0.31171829890575692"/>
        </c:manualLayout>
      </c:layout>
      <c:txPr>
        <a:bodyPr/>
        <a:lstStyle/>
        <a:p>
          <a:pPr>
            <a:defRPr sz="1800"/>
          </a:pPr>
          <a:endParaRPr lang="hu-HU"/>
        </a:p>
      </c:txPr>
    </c:legend>
    <c:plotVisOnly val="1"/>
    <c:dispBlanksAs val="gap"/>
  </c:chart>
  <c:txPr>
    <a:bodyPr/>
    <a:lstStyle/>
    <a:p>
      <a:pPr>
        <a:defRPr sz="1600"/>
      </a:pPr>
      <a:endParaRPr lang="hu-HU"/>
    </a:p>
  </c:txPr>
  <c:externalData r:id="rId1"/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plotArea>
      <c:layout>
        <c:manualLayout>
          <c:layoutTarget val="inner"/>
          <c:xMode val="edge"/>
          <c:yMode val="edge"/>
          <c:x val="6.3076955380577435E-2"/>
          <c:y val="3.7008458575194816E-2"/>
          <c:w val="0.91972395450568944"/>
          <c:h val="0.62652760804355223"/>
        </c:manualLayout>
      </c:layout>
      <c:barChart>
        <c:barDir val="col"/>
        <c:grouping val="clustered"/>
        <c:ser>
          <c:idx val="0"/>
          <c:order val="0"/>
          <c:tx>
            <c:v>Bcs elkövetésének helye</c:v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BCS_BELK_2011!$B$3:$B$22</c:f>
              <c:strCache>
                <c:ptCount val="20"/>
                <c:pt idx="0">
                  <c:v>Bp</c:v>
                </c:pt>
                <c:pt idx="1">
                  <c:v>Baranya</c:v>
                </c:pt>
                <c:pt idx="2">
                  <c:v>Bács-Kiskun</c:v>
                </c:pt>
                <c:pt idx="3">
                  <c:v>Békés</c:v>
                </c:pt>
                <c:pt idx="4">
                  <c:v>B-A-Z</c:v>
                </c:pt>
                <c:pt idx="5">
                  <c:v>Csongrád</c:v>
                </c:pt>
                <c:pt idx="6">
                  <c:v>Fejér</c:v>
                </c:pt>
                <c:pt idx="7">
                  <c:v>Győr-M-S</c:v>
                </c:pt>
                <c:pt idx="8">
                  <c:v>Hajdú-Bihar</c:v>
                </c:pt>
                <c:pt idx="9">
                  <c:v>Heves</c:v>
                </c:pt>
                <c:pt idx="10">
                  <c:v>Komárom-E.</c:v>
                </c:pt>
                <c:pt idx="11">
                  <c:v>Nógrád</c:v>
                </c:pt>
                <c:pt idx="12">
                  <c:v>Pest</c:v>
                </c:pt>
                <c:pt idx="13">
                  <c:v>Somogy</c:v>
                </c:pt>
                <c:pt idx="14">
                  <c:v>Szabolcs-Sz-B.</c:v>
                </c:pt>
                <c:pt idx="15">
                  <c:v>J-N-Szolnok</c:v>
                </c:pt>
                <c:pt idx="16">
                  <c:v>Tolna</c:v>
                </c:pt>
                <c:pt idx="17">
                  <c:v>Vas</c:v>
                </c:pt>
                <c:pt idx="18">
                  <c:v>Veszprém</c:v>
                </c:pt>
                <c:pt idx="19">
                  <c:v>Zala</c:v>
                </c:pt>
              </c:strCache>
            </c:strRef>
          </c:cat>
          <c:val>
            <c:numRef>
              <c:f>BCS_BELK_2011!$D$3:$D$22</c:f>
              <c:numCache>
                <c:formatCode>###0.0</c:formatCode>
                <c:ptCount val="20"/>
                <c:pt idx="0">
                  <c:v>29.866673624337889</c:v>
                </c:pt>
                <c:pt idx="1">
                  <c:v>3.3283759925552907</c:v>
                </c:pt>
                <c:pt idx="2">
                  <c:v>3.5315979741580477</c:v>
                </c:pt>
                <c:pt idx="3">
                  <c:v>2.137744496916882</c:v>
                </c:pt>
                <c:pt idx="4">
                  <c:v>5.4968502042366421</c:v>
                </c:pt>
                <c:pt idx="5">
                  <c:v>5.2466639415787739</c:v>
                </c:pt>
                <c:pt idx="6">
                  <c:v>5.4362604836161807</c:v>
                </c:pt>
                <c:pt idx="7">
                  <c:v>3.1141376981124567</c:v>
                </c:pt>
                <c:pt idx="8">
                  <c:v>8.7031770466424589</c:v>
                </c:pt>
                <c:pt idx="9">
                  <c:v>2.8491663840112667</c:v>
                </c:pt>
                <c:pt idx="10">
                  <c:v>2.1391940117642632</c:v>
                </c:pt>
                <c:pt idx="11">
                  <c:v>1.5008276729778538</c:v>
                </c:pt>
                <c:pt idx="12">
                  <c:v>6.3039400712581495</c:v>
                </c:pt>
                <c:pt idx="13">
                  <c:v>2.9141046491739213</c:v>
                </c:pt>
                <c:pt idx="14">
                  <c:v>4.1696744099749816</c:v>
                </c:pt>
                <c:pt idx="15">
                  <c:v>4.3639093995239797</c:v>
                </c:pt>
                <c:pt idx="16">
                  <c:v>1.6747694546635241</c:v>
                </c:pt>
                <c:pt idx="17">
                  <c:v>1.3984919247527905</c:v>
                </c:pt>
                <c:pt idx="18">
                  <c:v>2.1907967403310269</c:v>
                </c:pt>
                <c:pt idx="19">
                  <c:v>2.0258419506990997</c:v>
                </c:pt>
              </c:numCache>
            </c:numRef>
          </c:val>
        </c:ser>
        <c:ser>
          <c:idx val="1"/>
          <c:order val="1"/>
          <c:tx>
            <c:v>Bűnelkövető lakóhelye</c:v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BCS_BELK_2011!$B$3:$B$22</c:f>
              <c:strCache>
                <c:ptCount val="20"/>
                <c:pt idx="0">
                  <c:v>Bp</c:v>
                </c:pt>
                <c:pt idx="1">
                  <c:v>Baranya</c:v>
                </c:pt>
                <c:pt idx="2">
                  <c:v>Bács-Kiskun</c:v>
                </c:pt>
                <c:pt idx="3">
                  <c:v>Békés</c:v>
                </c:pt>
                <c:pt idx="4">
                  <c:v>B-A-Z</c:v>
                </c:pt>
                <c:pt idx="5">
                  <c:v>Csongrád</c:v>
                </c:pt>
                <c:pt idx="6">
                  <c:v>Fejér</c:v>
                </c:pt>
                <c:pt idx="7">
                  <c:v>Győr-M-S</c:v>
                </c:pt>
                <c:pt idx="8">
                  <c:v>Hajdú-Bihar</c:v>
                </c:pt>
                <c:pt idx="9">
                  <c:v>Heves</c:v>
                </c:pt>
                <c:pt idx="10">
                  <c:v>Komárom-E.</c:v>
                </c:pt>
                <c:pt idx="11">
                  <c:v>Nógrád</c:v>
                </c:pt>
                <c:pt idx="12">
                  <c:v>Pest</c:v>
                </c:pt>
                <c:pt idx="13">
                  <c:v>Somogy</c:v>
                </c:pt>
                <c:pt idx="14">
                  <c:v>Szabolcs-Sz-B.</c:v>
                </c:pt>
                <c:pt idx="15">
                  <c:v>J-N-Szolnok</c:v>
                </c:pt>
                <c:pt idx="16">
                  <c:v>Tolna</c:v>
                </c:pt>
                <c:pt idx="17">
                  <c:v>Vas</c:v>
                </c:pt>
                <c:pt idx="18">
                  <c:v>Veszprém</c:v>
                </c:pt>
                <c:pt idx="19">
                  <c:v>Zala</c:v>
                </c:pt>
              </c:strCache>
            </c:strRef>
          </c:cat>
          <c:val>
            <c:numRef>
              <c:f>BCS_BELK_2011!$O$3:$O$22</c:f>
              <c:numCache>
                <c:formatCode>###0.0</c:formatCode>
                <c:ptCount val="20"/>
                <c:pt idx="0">
                  <c:v>18.794639163886053</c:v>
                </c:pt>
                <c:pt idx="1">
                  <c:v>4.3667098695640165</c:v>
                </c:pt>
                <c:pt idx="2">
                  <c:v>4.1750544632269655</c:v>
                </c:pt>
                <c:pt idx="3">
                  <c:v>3.2140197997959352</c:v>
                </c:pt>
                <c:pt idx="4">
                  <c:v>10.507955767586797</c:v>
                </c:pt>
                <c:pt idx="5">
                  <c:v>4.8947963488955466</c:v>
                </c:pt>
                <c:pt idx="6">
                  <c:v>2.6680087141163202</c:v>
                </c:pt>
                <c:pt idx="7">
                  <c:v>2.7893445109340189</c:v>
                </c:pt>
                <c:pt idx="8">
                  <c:v>7.6413975677687835</c:v>
                </c:pt>
                <c:pt idx="9">
                  <c:v>3.7296969362711305</c:v>
                </c:pt>
                <c:pt idx="10">
                  <c:v>2.6914485839560967</c:v>
                </c:pt>
                <c:pt idx="11">
                  <c:v>2.6624934506246034</c:v>
                </c:pt>
                <c:pt idx="12">
                  <c:v>7.4414692661942023</c:v>
                </c:pt>
                <c:pt idx="13">
                  <c:v>2.3991396188952931</c:v>
                </c:pt>
                <c:pt idx="14">
                  <c:v>7.5214405868240384</c:v>
                </c:pt>
                <c:pt idx="15">
                  <c:v>6.0585169456470656</c:v>
                </c:pt>
                <c:pt idx="16">
                  <c:v>2.3770785649284387</c:v>
                </c:pt>
                <c:pt idx="17">
                  <c:v>1.64216970465764</c:v>
                </c:pt>
                <c:pt idx="18">
                  <c:v>2.2915919808068832</c:v>
                </c:pt>
                <c:pt idx="19">
                  <c:v>2.1330281554201247</c:v>
                </c:pt>
              </c:numCache>
            </c:numRef>
          </c:val>
        </c:ser>
        <c:gapWidth val="72"/>
        <c:axId val="151128704"/>
        <c:axId val="151142784"/>
      </c:barChart>
      <c:catAx>
        <c:axId val="151128704"/>
        <c:scaling>
          <c:orientation val="minMax"/>
        </c:scaling>
        <c:axPos val="b"/>
        <c:tickLblPos val="nextTo"/>
        <c:txPr>
          <a:bodyPr rot="-5400000" vert="horz"/>
          <a:lstStyle/>
          <a:p>
            <a:pPr>
              <a:defRPr b="1"/>
            </a:pPr>
            <a:endParaRPr lang="hu-HU"/>
          </a:p>
        </c:txPr>
        <c:crossAx val="151142784"/>
        <c:crosses val="autoZero"/>
        <c:auto val="1"/>
        <c:lblAlgn val="ctr"/>
        <c:lblOffset val="100"/>
      </c:catAx>
      <c:valAx>
        <c:axId val="151142784"/>
        <c:scaling>
          <c:orientation val="minMax"/>
          <c:max val="30"/>
        </c:scaling>
        <c:axPos val="l"/>
        <c:majorGridlines/>
        <c:numFmt formatCode="###0.0" sourceLinked="1"/>
        <c:tickLblPos val="nextTo"/>
        <c:crossAx val="15112870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9.8177524260407045E-2"/>
          <c:y val="0.92531796867126492"/>
          <c:w val="0.77998443827089914"/>
          <c:h val="6.0381815755797361E-2"/>
        </c:manualLayout>
      </c:layout>
      <c:txPr>
        <a:bodyPr/>
        <a:lstStyle/>
        <a:p>
          <a:pPr>
            <a:defRPr sz="2000"/>
          </a:pPr>
          <a:endParaRPr lang="hu-HU"/>
        </a:p>
      </c:txPr>
    </c:legend>
    <c:plotVisOnly val="1"/>
    <c:dispBlanksAs val="gap"/>
  </c:chart>
  <c:txPr>
    <a:bodyPr/>
    <a:lstStyle/>
    <a:p>
      <a:pPr>
        <a:defRPr sz="1600"/>
      </a:pPr>
      <a:endParaRPr lang="hu-HU"/>
    </a:p>
  </c:txPr>
  <c:externalData r:id="rId1"/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plotArea>
      <c:layout>
        <c:manualLayout>
          <c:layoutTarget val="inner"/>
          <c:xMode val="edge"/>
          <c:yMode val="edge"/>
          <c:x val="8.3942071707550053E-2"/>
          <c:y val="3.2963115378726628E-2"/>
          <c:w val="0.90836850400516667"/>
          <c:h val="0.68568518506473697"/>
        </c:manualLayout>
      </c:layout>
      <c:barChart>
        <c:barDir val="col"/>
        <c:grouping val="percentStacked"/>
        <c:ser>
          <c:idx val="0"/>
          <c:order val="0"/>
          <c:tx>
            <c:v>Helyi lakos</c:v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20"/>
            <c:spPr>
              <a:solidFill>
                <a:schemeClr val="accent1">
                  <a:lumMod val="75000"/>
                </a:schemeClr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strRef>
              <c:f>'helyi vs idegen'!$H$6:$H$26</c:f>
              <c:strCache>
                <c:ptCount val="21"/>
                <c:pt idx="0">
                  <c:v>Budapest</c:v>
                </c:pt>
                <c:pt idx="1">
                  <c:v>Baranya</c:v>
                </c:pt>
                <c:pt idx="2">
                  <c:v>Bács-Kiskun</c:v>
                </c:pt>
                <c:pt idx="3">
                  <c:v>Békés</c:v>
                </c:pt>
                <c:pt idx="4">
                  <c:v>Borsod-A-Z.</c:v>
                </c:pt>
                <c:pt idx="5">
                  <c:v>Csongrád</c:v>
                </c:pt>
                <c:pt idx="6">
                  <c:v>Fejér</c:v>
                </c:pt>
                <c:pt idx="7">
                  <c:v>Győr-M-S.</c:v>
                </c:pt>
                <c:pt idx="8">
                  <c:v>Hajdú-B.</c:v>
                </c:pt>
                <c:pt idx="9">
                  <c:v>Heves</c:v>
                </c:pt>
                <c:pt idx="10">
                  <c:v>Komárom-E.</c:v>
                </c:pt>
                <c:pt idx="11">
                  <c:v>Nógrád</c:v>
                </c:pt>
                <c:pt idx="12">
                  <c:v>Pest</c:v>
                </c:pt>
                <c:pt idx="13">
                  <c:v>Somogy</c:v>
                </c:pt>
                <c:pt idx="14">
                  <c:v>Szabolcs-Sz-B.</c:v>
                </c:pt>
                <c:pt idx="15">
                  <c:v>J-N-Szolnok</c:v>
                </c:pt>
                <c:pt idx="16">
                  <c:v>Tolna</c:v>
                </c:pt>
                <c:pt idx="17">
                  <c:v>Vas</c:v>
                </c:pt>
                <c:pt idx="18">
                  <c:v>Veszprém</c:v>
                </c:pt>
                <c:pt idx="19">
                  <c:v>Zala</c:v>
                </c:pt>
                <c:pt idx="20">
                  <c:v>Total</c:v>
                </c:pt>
              </c:strCache>
            </c:strRef>
          </c:cat>
          <c:val>
            <c:numRef>
              <c:f>'helyi vs idegen'!$I$6:$I$26</c:f>
              <c:numCache>
                <c:formatCode>0.0</c:formatCode>
                <c:ptCount val="21"/>
                <c:pt idx="0">
                  <c:v>85.408575127560297</c:v>
                </c:pt>
                <c:pt idx="1">
                  <c:v>79.578139980824488</c:v>
                </c:pt>
                <c:pt idx="2">
                  <c:v>77.706792199058199</c:v>
                </c:pt>
                <c:pt idx="3">
                  <c:v>75.26315789473685</c:v>
                </c:pt>
                <c:pt idx="4">
                  <c:v>77.134913279491585</c:v>
                </c:pt>
                <c:pt idx="5">
                  <c:v>84.899713467048727</c:v>
                </c:pt>
                <c:pt idx="6">
                  <c:v>70.477189302569258</c:v>
                </c:pt>
                <c:pt idx="7">
                  <c:v>83.691845922961448</c:v>
                </c:pt>
                <c:pt idx="8">
                  <c:v>77.681052046675319</c:v>
                </c:pt>
                <c:pt idx="9">
                  <c:v>73.033707865168509</c:v>
                </c:pt>
                <c:pt idx="10">
                  <c:v>76.827371695178854</c:v>
                </c:pt>
                <c:pt idx="11">
                  <c:v>70.892762810353446</c:v>
                </c:pt>
                <c:pt idx="12">
                  <c:v>59.927453226422301</c:v>
                </c:pt>
                <c:pt idx="13">
                  <c:v>73.852411388727418</c:v>
                </c:pt>
                <c:pt idx="14">
                  <c:v>74.516728624535332</c:v>
                </c:pt>
                <c:pt idx="15">
                  <c:v>76.170607324987998</c:v>
                </c:pt>
                <c:pt idx="16">
                  <c:v>73.674911660777397</c:v>
                </c:pt>
                <c:pt idx="17">
                  <c:v>81.516183986371729</c:v>
                </c:pt>
                <c:pt idx="18">
                  <c:v>74.43146896127891</c:v>
                </c:pt>
                <c:pt idx="19">
                  <c:v>69.367588932806058</c:v>
                </c:pt>
                <c:pt idx="20">
                  <c:v>76.992284298265716</c:v>
                </c:pt>
              </c:numCache>
            </c:numRef>
          </c:val>
        </c:ser>
        <c:ser>
          <c:idx val="1"/>
          <c:order val="1"/>
          <c:tx>
            <c:v>Idegen</c:v>
          </c:tx>
          <c:spPr>
            <a:scene3d>
              <a:camera prst="orthographicFront"/>
              <a:lightRig rig="threePt" dir="t"/>
            </a:scene3d>
            <a:sp3d>
              <a:bevelT/>
            </a:sp3d>
          </c:spPr>
          <c:dPt>
            <c:idx val="20"/>
            <c:spPr>
              <a:solidFill>
                <a:srgbClr val="3366CC"/>
              </a:solidFill>
              <a:scene3d>
                <a:camera prst="orthographicFront"/>
                <a:lightRig rig="threePt" dir="t"/>
              </a:scene3d>
              <a:sp3d>
                <a:bevelT/>
              </a:sp3d>
            </c:spPr>
          </c:dPt>
          <c:cat>
            <c:strRef>
              <c:f>'helyi vs idegen'!$H$6:$H$26</c:f>
              <c:strCache>
                <c:ptCount val="21"/>
                <c:pt idx="0">
                  <c:v>Budapest</c:v>
                </c:pt>
                <c:pt idx="1">
                  <c:v>Baranya</c:v>
                </c:pt>
                <c:pt idx="2">
                  <c:v>Bács-Kiskun</c:v>
                </c:pt>
                <c:pt idx="3">
                  <c:v>Békés</c:v>
                </c:pt>
                <c:pt idx="4">
                  <c:v>Borsod-A-Z.</c:v>
                </c:pt>
                <c:pt idx="5">
                  <c:v>Csongrád</c:v>
                </c:pt>
                <c:pt idx="6">
                  <c:v>Fejér</c:v>
                </c:pt>
                <c:pt idx="7">
                  <c:v>Győr-M-S.</c:v>
                </c:pt>
                <c:pt idx="8">
                  <c:v>Hajdú-B.</c:v>
                </c:pt>
                <c:pt idx="9">
                  <c:v>Heves</c:v>
                </c:pt>
                <c:pt idx="10">
                  <c:v>Komárom-E.</c:v>
                </c:pt>
                <c:pt idx="11">
                  <c:v>Nógrád</c:v>
                </c:pt>
                <c:pt idx="12">
                  <c:v>Pest</c:v>
                </c:pt>
                <c:pt idx="13">
                  <c:v>Somogy</c:v>
                </c:pt>
                <c:pt idx="14">
                  <c:v>Szabolcs-Sz-B.</c:v>
                </c:pt>
                <c:pt idx="15">
                  <c:v>J-N-Szolnok</c:v>
                </c:pt>
                <c:pt idx="16">
                  <c:v>Tolna</c:v>
                </c:pt>
                <c:pt idx="17">
                  <c:v>Vas</c:v>
                </c:pt>
                <c:pt idx="18">
                  <c:v>Veszprém</c:v>
                </c:pt>
                <c:pt idx="19">
                  <c:v>Zala</c:v>
                </c:pt>
                <c:pt idx="20">
                  <c:v>Total</c:v>
                </c:pt>
              </c:strCache>
            </c:strRef>
          </c:cat>
          <c:val>
            <c:numRef>
              <c:f>'helyi vs idegen'!$J$6:$J$26</c:f>
              <c:numCache>
                <c:formatCode>0.0</c:formatCode>
                <c:ptCount val="21"/>
                <c:pt idx="0">
                  <c:v>14.591424872439276</c:v>
                </c:pt>
                <c:pt idx="1">
                  <c:v>20.421860019175455</c:v>
                </c:pt>
                <c:pt idx="2">
                  <c:v>22.29320780094141</c:v>
                </c:pt>
                <c:pt idx="3">
                  <c:v>24.736842105263129</c:v>
                </c:pt>
                <c:pt idx="4">
                  <c:v>22.865086720508408</c:v>
                </c:pt>
                <c:pt idx="5">
                  <c:v>15.100286532951326</c:v>
                </c:pt>
                <c:pt idx="6">
                  <c:v>29.522810697430518</c:v>
                </c:pt>
                <c:pt idx="7">
                  <c:v>16.30815407703853</c:v>
                </c:pt>
                <c:pt idx="8">
                  <c:v>22.318947953324688</c:v>
                </c:pt>
                <c:pt idx="9">
                  <c:v>26.966292134831349</c:v>
                </c:pt>
                <c:pt idx="10">
                  <c:v>23.172628304821089</c:v>
                </c:pt>
                <c:pt idx="11">
                  <c:v>29.107237189646131</c:v>
                </c:pt>
                <c:pt idx="12">
                  <c:v>40.072546773577699</c:v>
                </c:pt>
                <c:pt idx="13">
                  <c:v>26.147588611272589</c:v>
                </c:pt>
                <c:pt idx="14">
                  <c:v>25.483271375464682</c:v>
                </c:pt>
                <c:pt idx="15">
                  <c:v>23.829392675011587</c:v>
                </c:pt>
                <c:pt idx="16">
                  <c:v>26.325088339222614</c:v>
                </c:pt>
                <c:pt idx="17">
                  <c:v>18.483816013628619</c:v>
                </c:pt>
                <c:pt idx="18">
                  <c:v>25.568531038721424</c:v>
                </c:pt>
                <c:pt idx="19">
                  <c:v>30.63241106719369</c:v>
                </c:pt>
                <c:pt idx="20">
                  <c:v>23.007715701734625</c:v>
                </c:pt>
              </c:numCache>
            </c:numRef>
          </c:val>
        </c:ser>
        <c:gapWidth val="60"/>
        <c:overlap val="100"/>
        <c:axId val="151156992"/>
        <c:axId val="151166976"/>
      </c:barChart>
      <c:catAx>
        <c:axId val="151156992"/>
        <c:scaling>
          <c:orientation val="minMax"/>
        </c:scaling>
        <c:axPos val="b"/>
        <c:tickLblPos val="nextTo"/>
        <c:crossAx val="151166976"/>
        <c:crosses val="autoZero"/>
        <c:auto val="1"/>
        <c:lblAlgn val="ctr"/>
        <c:lblOffset val="100"/>
      </c:catAx>
      <c:valAx>
        <c:axId val="151166976"/>
        <c:scaling>
          <c:orientation val="minMax"/>
        </c:scaling>
        <c:axPos val="l"/>
        <c:majorGridlines/>
        <c:numFmt formatCode="0%" sourceLinked="1"/>
        <c:tickLblPos val="nextTo"/>
        <c:crossAx val="151156992"/>
        <c:crosses val="autoZero"/>
        <c:crossBetween val="between"/>
        <c:majorUnit val="0.25"/>
      </c:valAx>
    </c:plotArea>
    <c:legend>
      <c:legendPos val="b"/>
      <c:layout>
        <c:manualLayout>
          <c:xMode val="edge"/>
          <c:yMode val="edge"/>
          <c:x val="0.23406429772436152"/>
          <c:y val="0.91922924865402633"/>
          <c:w val="0.51420878168730821"/>
          <c:h val="7.0705428683584634E-2"/>
        </c:manualLayout>
      </c:layout>
      <c:txPr>
        <a:bodyPr/>
        <a:lstStyle/>
        <a:p>
          <a:pPr>
            <a:defRPr sz="2000"/>
          </a:pPr>
          <a:endParaRPr lang="hu-HU"/>
        </a:p>
      </c:txPr>
    </c:legend>
    <c:plotVisOnly val="1"/>
  </c:chart>
  <c:spPr>
    <a:ln>
      <a:noFill/>
    </a:ln>
  </c:spPr>
  <c:txPr>
    <a:bodyPr/>
    <a:lstStyle/>
    <a:p>
      <a:pPr>
        <a:defRPr sz="1600"/>
      </a:pPr>
      <a:endParaRPr lang="hu-HU"/>
    </a:p>
  </c:txPr>
  <c:externalData r:id="rId1"/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plotArea>
      <c:layout>
        <c:manualLayout>
          <c:layoutTarget val="inner"/>
          <c:xMode val="edge"/>
          <c:yMode val="edge"/>
          <c:x val="5.6954191518409289E-2"/>
          <c:y val="3.1164967536952613E-2"/>
          <c:w val="0.9030982123496738"/>
          <c:h val="0.5742695256082655"/>
        </c:manualLayout>
      </c:layout>
      <c:barChart>
        <c:barDir val="col"/>
        <c:grouping val="stacked"/>
        <c:ser>
          <c:idx val="6"/>
          <c:order val="0"/>
          <c:tx>
            <c:v>Vagyon elleni</c:v>
          </c:tx>
          <c:spPr>
            <a:solidFill>
              <a:srgbClr val="990033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cat>
            <c:strRef>
              <c:f>BELK_vandorlo_bcstipusok!$L$4:$AE$4</c:f>
              <c:strCache>
                <c:ptCount val="20"/>
                <c:pt idx="0">
                  <c:v>Bp</c:v>
                </c:pt>
                <c:pt idx="1">
                  <c:v>Baranya</c:v>
                </c:pt>
                <c:pt idx="2">
                  <c:v>Bács-Kiskun</c:v>
                </c:pt>
                <c:pt idx="3">
                  <c:v>Békés</c:v>
                </c:pt>
                <c:pt idx="4">
                  <c:v>BAZ</c:v>
                </c:pt>
                <c:pt idx="5">
                  <c:v>Csongrád</c:v>
                </c:pt>
                <c:pt idx="6">
                  <c:v>Fejér</c:v>
                </c:pt>
                <c:pt idx="7">
                  <c:v>Győr</c:v>
                </c:pt>
                <c:pt idx="8">
                  <c:v>Hajdú</c:v>
                </c:pt>
                <c:pt idx="9">
                  <c:v>Heves</c:v>
                </c:pt>
                <c:pt idx="10">
                  <c:v>Komárom</c:v>
                </c:pt>
                <c:pt idx="11">
                  <c:v>Nógrád</c:v>
                </c:pt>
                <c:pt idx="12">
                  <c:v>Pest</c:v>
                </c:pt>
                <c:pt idx="13">
                  <c:v>Somogy</c:v>
                </c:pt>
                <c:pt idx="14">
                  <c:v>Szabolcs</c:v>
                </c:pt>
                <c:pt idx="15">
                  <c:v>Szolnok</c:v>
                </c:pt>
                <c:pt idx="16">
                  <c:v>Tolna</c:v>
                </c:pt>
                <c:pt idx="17">
                  <c:v>Vas</c:v>
                </c:pt>
                <c:pt idx="18">
                  <c:v>Veszprém</c:v>
                </c:pt>
                <c:pt idx="19">
                  <c:v>Zala</c:v>
                </c:pt>
              </c:strCache>
            </c:strRef>
          </c:cat>
          <c:val>
            <c:numRef>
              <c:f>BELK_vandorlo_bcstipusok!$L$11:$AE$11</c:f>
              <c:numCache>
                <c:formatCode>0.0</c:formatCode>
                <c:ptCount val="20"/>
                <c:pt idx="0">
                  <c:v>47.860125260960338</c:v>
                </c:pt>
                <c:pt idx="1">
                  <c:v>43.661971830986012</c:v>
                </c:pt>
                <c:pt idx="2">
                  <c:v>47.209653092006029</c:v>
                </c:pt>
                <c:pt idx="3">
                  <c:v>46.631205673758856</c:v>
                </c:pt>
                <c:pt idx="4">
                  <c:v>47.075854082223444</c:v>
                </c:pt>
                <c:pt idx="5">
                  <c:v>40.037950664136595</c:v>
                </c:pt>
                <c:pt idx="6">
                  <c:v>46.358792184724692</c:v>
                </c:pt>
                <c:pt idx="7">
                  <c:v>38.95705521472393</c:v>
                </c:pt>
                <c:pt idx="8">
                  <c:v>49.792531120332171</c:v>
                </c:pt>
                <c:pt idx="9">
                  <c:v>47.083333333333336</c:v>
                </c:pt>
                <c:pt idx="10">
                  <c:v>42.058165548098437</c:v>
                </c:pt>
                <c:pt idx="11">
                  <c:v>50.635208711433762</c:v>
                </c:pt>
                <c:pt idx="12">
                  <c:v>45.402572653644363</c:v>
                </c:pt>
                <c:pt idx="13">
                  <c:v>48.444444444444095</c:v>
                </c:pt>
                <c:pt idx="14">
                  <c:v>43.617797228300496</c:v>
                </c:pt>
                <c:pt idx="15">
                  <c:v>43.482490272373525</c:v>
                </c:pt>
                <c:pt idx="16">
                  <c:v>44.519015659955258</c:v>
                </c:pt>
                <c:pt idx="17">
                  <c:v>43.317972350230207</c:v>
                </c:pt>
                <c:pt idx="18">
                  <c:v>43.75</c:v>
                </c:pt>
                <c:pt idx="19">
                  <c:v>50.107526881720425</c:v>
                </c:pt>
              </c:numCache>
            </c:numRef>
          </c:val>
        </c:ser>
        <c:ser>
          <c:idx val="4"/>
          <c:order val="1"/>
          <c:tx>
            <c:v>Közrend elleni</c:v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cat>
            <c:strRef>
              <c:f>BELK_vandorlo_bcstipusok!$L$4:$AE$4</c:f>
              <c:strCache>
                <c:ptCount val="20"/>
                <c:pt idx="0">
                  <c:v>Bp</c:v>
                </c:pt>
                <c:pt idx="1">
                  <c:v>Baranya</c:v>
                </c:pt>
                <c:pt idx="2">
                  <c:v>Bács-Kiskun</c:v>
                </c:pt>
                <c:pt idx="3">
                  <c:v>Békés</c:v>
                </c:pt>
                <c:pt idx="4">
                  <c:v>BAZ</c:v>
                </c:pt>
                <c:pt idx="5">
                  <c:v>Csongrád</c:v>
                </c:pt>
                <c:pt idx="6">
                  <c:v>Fejér</c:v>
                </c:pt>
                <c:pt idx="7">
                  <c:v>Győr</c:v>
                </c:pt>
                <c:pt idx="8">
                  <c:v>Hajdú</c:v>
                </c:pt>
                <c:pt idx="9">
                  <c:v>Heves</c:v>
                </c:pt>
                <c:pt idx="10">
                  <c:v>Komárom</c:v>
                </c:pt>
                <c:pt idx="11">
                  <c:v>Nógrád</c:v>
                </c:pt>
                <c:pt idx="12">
                  <c:v>Pest</c:v>
                </c:pt>
                <c:pt idx="13">
                  <c:v>Somogy</c:v>
                </c:pt>
                <c:pt idx="14">
                  <c:v>Szabolcs</c:v>
                </c:pt>
                <c:pt idx="15">
                  <c:v>Szolnok</c:v>
                </c:pt>
                <c:pt idx="16">
                  <c:v>Tolna</c:v>
                </c:pt>
                <c:pt idx="17">
                  <c:v>Vas</c:v>
                </c:pt>
                <c:pt idx="18">
                  <c:v>Veszprém</c:v>
                </c:pt>
                <c:pt idx="19">
                  <c:v>Zala</c:v>
                </c:pt>
              </c:strCache>
            </c:strRef>
          </c:cat>
          <c:val>
            <c:numRef>
              <c:f>BELK_vandorlo_bcstipusok!$L$9:$AE$9</c:f>
              <c:numCache>
                <c:formatCode>0.0</c:formatCode>
                <c:ptCount val="20"/>
                <c:pt idx="0">
                  <c:v>21.398747390396629</c:v>
                </c:pt>
                <c:pt idx="1">
                  <c:v>25.821596244131303</c:v>
                </c:pt>
                <c:pt idx="2">
                  <c:v>22.624434389140273</c:v>
                </c:pt>
                <c:pt idx="3">
                  <c:v>24.822695035460896</c:v>
                </c:pt>
                <c:pt idx="4">
                  <c:v>27.09901563404749</c:v>
                </c:pt>
                <c:pt idx="5">
                  <c:v>24.857685009487735</c:v>
                </c:pt>
                <c:pt idx="6">
                  <c:v>23.978685612788627</c:v>
                </c:pt>
                <c:pt idx="7">
                  <c:v>18.098159509202453</c:v>
                </c:pt>
                <c:pt idx="8">
                  <c:v>24.647302904564214</c:v>
                </c:pt>
                <c:pt idx="9">
                  <c:v>29.027777777777779</c:v>
                </c:pt>
                <c:pt idx="10">
                  <c:v>31.319910514541387</c:v>
                </c:pt>
                <c:pt idx="11">
                  <c:v>24.319419237749489</c:v>
                </c:pt>
                <c:pt idx="12">
                  <c:v>24.011434016198191</c:v>
                </c:pt>
                <c:pt idx="13">
                  <c:v>23.777777777777779</c:v>
                </c:pt>
                <c:pt idx="14">
                  <c:v>24.36177972283005</c:v>
                </c:pt>
                <c:pt idx="15">
                  <c:v>25</c:v>
                </c:pt>
                <c:pt idx="16">
                  <c:v>21.029082774049186</c:v>
                </c:pt>
                <c:pt idx="17">
                  <c:v>27.188940092165751</c:v>
                </c:pt>
                <c:pt idx="18">
                  <c:v>22.596153846153829</c:v>
                </c:pt>
                <c:pt idx="19">
                  <c:v>22.365591397849464</c:v>
                </c:pt>
              </c:numCache>
            </c:numRef>
          </c:val>
        </c:ser>
        <c:ser>
          <c:idx val="0"/>
          <c:order val="2"/>
          <c:tx>
            <c:v>Személy elleni bcsek</c:v>
          </c:tx>
          <c:spPr>
            <a:solidFill>
              <a:schemeClr val="accent4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cat>
            <c:strRef>
              <c:f>BELK_vandorlo_bcstipusok!$L$4:$AE$4</c:f>
              <c:strCache>
                <c:ptCount val="20"/>
                <c:pt idx="0">
                  <c:v>Bp</c:v>
                </c:pt>
                <c:pt idx="1">
                  <c:v>Baranya</c:v>
                </c:pt>
                <c:pt idx="2">
                  <c:v>Bács-Kiskun</c:v>
                </c:pt>
                <c:pt idx="3">
                  <c:v>Békés</c:v>
                </c:pt>
                <c:pt idx="4">
                  <c:v>BAZ</c:v>
                </c:pt>
                <c:pt idx="5">
                  <c:v>Csongrád</c:v>
                </c:pt>
                <c:pt idx="6">
                  <c:v>Fejér</c:v>
                </c:pt>
                <c:pt idx="7">
                  <c:v>Győr</c:v>
                </c:pt>
                <c:pt idx="8">
                  <c:v>Hajdú</c:v>
                </c:pt>
                <c:pt idx="9">
                  <c:v>Heves</c:v>
                </c:pt>
                <c:pt idx="10">
                  <c:v>Komárom</c:v>
                </c:pt>
                <c:pt idx="11">
                  <c:v>Nógrád</c:v>
                </c:pt>
                <c:pt idx="12">
                  <c:v>Pest</c:v>
                </c:pt>
                <c:pt idx="13">
                  <c:v>Somogy</c:v>
                </c:pt>
                <c:pt idx="14">
                  <c:v>Szabolcs</c:v>
                </c:pt>
                <c:pt idx="15">
                  <c:v>Szolnok</c:v>
                </c:pt>
                <c:pt idx="16">
                  <c:v>Tolna</c:v>
                </c:pt>
                <c:pt idx="17">
                  <c:v>Vas</c:v>
                </c:pt>
                <c:pt idx="18">
                  <c:v>Veszprém</c:v>
                </c:pt>
                <c:pt idx="19">
                  <c:v>Zala</c:v>
                </c:pt>
              </c:strCache>
            </c:strRef>
          </c:cat>
          <c:val>
            <c:numRef>
              <c:f>BELK_vandorlo_bcstipusok!$L$5:$AE$5</c:f>
              <c:numCache>
                <c:formatCode>0.0</c:formatCode>
                <c:ptCount val="20"/>
                <c:pt idx="0">
                  <c:v>5.2713987473904034</c:v>
                </c:pt>
                <c:pt idx="1">
                  <c:v>7.042253521126761</c:v>
                </c:pt>
                <c:pt idx="2">
                  <c:v>4.0723981900452504</c:v>
                </c:pt>
                <c:pt idx="3">
                  <c:v>5.3191489361702065</c:v>
                </c:pt>
                <c:pt idx="4">
                  <c:v>6.2536189924724974</c:v>
                </c:pt>
                <c:pt idx="5">
                  <c:v>5.5028462998102468</c:v>
                </c:pt>
                <c:pt idx="6">
                  <c:v>5.5062166962699806</c:v>
                </c:pt>
                <c:pt idx="7">
                  <c:v>9.5092024539877347</c:v>
                </c:pt>
                <c:pt idx="8">
                  <c:v>7.3029045643153143</c:v>
                </c:pt>
                <c:pt idx="9">
                  <c:v>6.1111111111111107</c:v>
                </c:pt>
                <c:pt idx="10">
                  <c:v>4.9217002237136533</c:v>
                </c:pt>
                <c:pt idx="11">
                  <c:v>5.2631578947368416</c:v>
                </c:pt>
                <c:pt idx="12">
                  <c:v>5.1453072891853262</c:v>
                </c:pt>
                <c:pt idx="13">
                  <c:v>8.2222222222222232</c:v>
                </c:pt>
                <c:pt idx="14">
                  <c:v>7.5127644055434004</c:v>
                </c:pt>
                <c:pt idx="15">
                  <c:v>5.7392996108949843</c:v>
                </c:pt>
                <c:pt idx="16">
                  <c:v>7.6062639821029441</c:v>
                </c:pt>
                <c:pt idx="17">
                  <c:v>3.6866359447004609</c:v>
                </c:pt>
                <c:pt idx="18">
                  <c:v>6.9711538461538494</c:v>
                </c:pt>
                <c:pt idx="19">
                  <c:v>4.946236559139785</c:v>
                </c:pt>
              </c:numCache>
            </c:numRef>
          </c:val>
        </c:ser>
        <c:ser>
          <c:idx val="1"/>
          <c:order val="3"/>
          <c:tx>
            <c:v>Közlekedési bcsek</c:v>
          </c:tx>
          <c:spPr>
            <a:solidFill>
              <a:srgbClr val="FF66CC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cat>
            <c:strRef>
              <c:f>BELK_vandorlo_bcstipusok!$L$4:$AE$4</c:f>
              <c:strCache>
                <c:ptCount val="20"/>
                <c:pt idx="0">
                  <c:v>Bp</c:v>
                </c:pt>
                <c:pt idx="1">
                  <c:v>Baranya</c:v>
                </c:pt>
                <c:pt idx="2">
                  <c:v>Bács-Kiskun</c:v>
                </c:pt>
                <c:pt idx="3">
                  <c:v>Békés</c:v>
                </c:pt>
                <c:pt idx="4">
                  <c:v>BAZ</c:v>
                </c:pt>
                <c:pt idx="5">
                  <c:v>Csongrád</c:v>
                </c:pt>
                <c:pt idx="6">
                  <c:v>Fejér</c:v>
                </c:pt>
                <c:pt idx="7">
                  <c:v>Győr</c:v>
                </c:pt>
                <c:pt idx="8">
                  <c:v>Hajdú</c:v>
                </c:pt>
                <c:pt idx="9">
                  <c:v>Heves</c:v>
                </c:pt>
                <c:pt idx="10">
                  <c:v>Komárom</c:v>
                </c:pt>
                <c:pt idx="11">
                  <c:v>Nógrád</c:v>
                </c:pt>
                <c:pt idx="12">
                  <c:v>Pest</c:v>
                </c:pt>
                <c:pt idx="13">
                  <c:v>Somogy</c:v>
                </c:pt>
                <c:pt idx="14">
                  <c:v>Szabolcs</c:v>
                </c:pt>
                <c:pt idx="15">
                  <c:v>Szolnok</c:v>
                </c:pt>
                <c:pt idx="16">
                  <c:v>Tolna</c:v>
                </c:pt>
                <c:pt idx="17">
                  <c:v>Vas</c:v>
                </c:pt>
                <c:pt idx="18">
                  <c:v>Veszprém</c:v>
                </c:pt>
                <c:pt idx="19">
                  <c:v>Zala</c:v>
                </c:pt>
              </c:strCache>
            </c:strRef>
          </c:cat>
          <c:val>
            <c:numRef>
              <c:f>BELK_vandorlo_bcstipusok!$L$6:$AE$6</c:f>
              <c:numCache>
                <c:formatCode>0.0</c:formatCode>
                <c:ptCount val="20"/>
                <c:pt idx="0">
                  <c:v>12.682672233820472</c:v>
                </c:pt>
                <c:pt idx="1">
                  <c:v>12.519561815336466</c:v>
                </c:pt>
                <c:pt idx="2">
                  <c:v>12.066365007541478</c:v>
                </c:pt>
                <c:pt idx="3">
                  <c:v>11.524822695035461</c:v>
                </c:pt>
                <c:pt idx="4">
                  <c:v>8.0486392588303506</c:v>
                </c:pt>
                <c:pt idx="5">
                  <c:v>9.6774193548387206</c:v>
                </c:pt>
                <c:pt idx="6">
                  <c:v>9.946714031971581</c:v>
                </c:pt>
                <c:pt idx="7">
                  <c:v>10.429447852760806</c:v>
                </c:pt>
                <c:pt idx="8">
                  <c:v>6.8049792531120286</c:v>
                </c:pt>
                <c:pt idx="9">
                  <c:v>8.611111111111029</c:v>
                </c:pt>
                <c:pt idx="10">
                  <c:v>7.8299776286353255</c:v>
                </c:pt>
                <c:pt idx="11">
                  <c:v>7.0780399274047179</c:v>
                </c:pt>
                <c:pt idx="12">
                  <c:v>12.720343020485947</c:v>
                </c:pt>
                <c:pt idx="13">
                  <c:v>10.444444444444446</c:v>
                </c:pt>
                <c:pt idx="14">
                  <c:v>8.4609773887673221</c:v>
                </c:pt>
                <c:pt idx="15">
                  <c:v>10.894941634241254</c:v>
                </c:pt>
                <c:pt idx="16">
                  <c:v>11.633109619686802</c:v>
                </c:pt>
                <c:pt idx="17">
                  <c:v>16.129032258064516</c:v>
                </c:pt>
                <c:pt idx="18">
                  <c:v>14.903846153846176</c:v>
                </c:pt>
                <c:pt idx="19">
                  <c:v>14.408602150537634</c:v>
                </c:pt>
              </c:numCache>
            </c:numRef>
          </c:val>
        </c:ser>
        <c:ser>
          <c:idx val="2"/>
          <c:order val="4"/>
          <c:tx>
            <c:v>Ház., család, nemi erk</c:v>
          </c:tx>
          <c:spPr>
            <a:solidFill>
              <a:srgbClr val="FFFF00"/>
            </a:solidFill>
            <a:ln>
              <a:solidFill>
                <a:prstClr val="black"/>
              </a:solidFill>
            </a:ln>
            <a:scene3d>
              <a:camera prst="orthographicFront"/>
              <a:lightRig rig="threePt" dir="t"/>
            </a:scene3d>
            <a:sp3d prstMaterial="matte">
              <a:bevelT w="63500" h="63500" prst="artDeco"/>
              <a:contourClr>
                <a:srgbClr val="000000"/>
              </a:contourClr>
            </a:sp3d>
          </c:spPr>
          <c:cat>
            <c:strRef>
              <c:f>BELK_vandorlo_bcstipusok!$L$4:$AE$4</c:f>
              <c:strCache>
                <c:ptCount val="20"/>
                <c:pt idx="0">
                  <c:v>Bp</c:v>
                </c:pt>
                <c:pt idx="1">
                  <c:v>Baranya</c:v>
                </c:pt>
                <c:pt idx="2">
                  <c:v>Bács-Kiskun</c:v>
                </c:pt>
                <c:pt idx="3">
                  <c:v>Békés</c:v>
                </c:pt>
                <c:pt idx="4">
                  <c:v>BAZ</c:v>
                </c:pt>
                <c:pt idx="5">
                  <c:v>Csongrád</c:v>
                </c:pt>
                <c:pt idx="6">
                  <c:v>Fejér</c:v>
                </c:pt>
                <c:pt idx="7">
                  <c:v>Győr</c:v>
                </c:pt>
                <c:pt idx="8">
                  <c:v>Hajdú</c:v>
                </c:pt>
                <c:pt idx="9">
                  <c:v>Heves</c:v>
                </c:pt>
                <c:pt idx="10">
                  <c:v>Komárom</c:v>
                </c:pt>
                <c:pt idx="11">
                  <c:v>Nógrád</c:v>
                </c:pt>
                <c:pt idx="12">
                  <c:v>Pest</c:v>
                </c:pt>
                <c:pt idx="13">
                  <c:v>Somogy</c:v>
                </c:pt>
                <c:pt idx="14">
                  <c:v>Szabolcs</c:v>
                </c:pt>
                <c:pt idx="15">
                  <c:v>Szolnok</c:v>
                </c:pt>
                <c:pt idx="16">
                  <c:v>Tolna</c:v>
                </c:pt>
                <c:pt idx="17">
                  <c:v>Vas</c:v>
                </c:pt>
                <c:pt idx="18">
                  <c:v>Veszprém</c:v>
                </c:pt>
                <c:pt idx="19">
                  <c:v>Zala</c:v>
                </c:pt>
              </c:strCache>
            </c:strRef>
          </c:cat>
          <c:val>
            <c:numRef>
              <c:f>BELK_vandorlo_bcstipusok!$L$7:$AE$7</c:f>
              <c:numCache>
                <c:formatCode>0.0</c:formatCode>
                <c:ptCount val="20"/>
                <c:pt idx="0">
                  <c:v>1.3569937369519833</c:v>
                </c:pt>
                <c:pt idx="1">
                  <c:v>0.46948356807511737</c:v>
                </c:pt>
                <c:pt idx="2">
                  <c:v>2.1116138763197587</c:v>
                </c:pt>
                <c:pt idx="3">
                  <c:v>1.4184397163120503</c:v>
                </c:pt>
                <c:pt idx="4">
                  <c:v>0.75275043427910326</c:v>
                </c:pt>
                <c:pt idx="5">
                  <c:v>1.8975332068311195</c:v>
                </c:pt>
                <c:pt idx="6">
                  <c:v>1.0657193605683837</c:v>
                </c:pt>
                <c:pt idx="7">
                  <c:v>2.4539877300613639</c:v>
                </c:pt>
                <c:pt idx="8">
                  <c:v>1.1618257261410789</c:v>
                </c:pt>
                <c:pt idx="9">
                  <c:v>1.111111111111112</c:v>
                </c:pt>
                <c:pt idx="10">
                  <c:v>2.4608501118568227</c:v>
                </c:pt>
                <c:pt idx="11">
                  <c:v>1.0889292196007259</c:v>
                </c:pt>
                <c:pt idx="12">
                  <c:v>1.1910433539780849</c:v>
                </c:pt>
                <c:pt idx="13">
                  <c:v>0.88888888888888884</c:v>
                </c:pt>
                <c:pt idx="14">
                  <c:v>1.3129102844638949</c:v>
                </c:pt>
                <c:pt idx="15">
                  <c:v>1.3618677042801557</c:v>
                </c:pt>
                <c:pt idx="16">
                  <c:v>0.89485458612975388</c:v>
                </c:pt>
                <c:pt idx="17">
                  <c:v>2.3041474654377883</c:v>
                </c:pt>
                <c:pt idx="18">
                  <c:v>1.6826923076923077</c:v>
                </c:pt>
                <c:pt idx="19">
                  <c:v>0.21505376344086041</c:v>
                </c:pt>
              </c:numCache>
            </c:numRef>
          </c:val>
        </c:ser>
        <c:gapWidth val="62"/>
        <c:overlap val="100"/>
        <c:axId val="146253696"/>
        <c:axId val="146255232"/>
      </c:barChart>
      <c:catAx>
        <c:axId val="146253696"/>
        <c:scaling>
          <c:orientation val="minMax"/>
        </c:scaling>
        <c:axPos val="b"/>
        <c:tickLblPos val="nextTo"/>
        <c:crossAx val="146255232"/>
        <c:crosses val="autoZero"/>
        <c:auto val="1"/>
        <c:lblAlgn val="ctr"/>
        <c:lblOffset val="100"/>
      </c:catAx>
      <c:valAx>
        <c:axId val="146255232"/>
        <c:scaling>
          <c:orientation val="minMax"/>
          <c:max val="100"/>
        </c:scaling>
        <c:axPos val="l"/>
        <c:majorGridlines/>
        <c:numFmt formatCode="0.0" sourceLinked="1"/>
        <c:tickLblPos val="nextTo"/>
        <c:crossAx val="146253696"/>
        <c:crosses val="autoZero"/>
        <c:crossBetween val="between"/>
        <c:majorUnit val="25"/>
      </c:valAx>
    </c:plotArea>
    <c:legend>
      <c:legendPos val="b"/>
      <c:layout>
        <c:manualLayout>
          <c:xMode val="edge"/>
          <c:yMode val="edge"/>
          <c:x val="1.6020358497923399E-2"/>
          <c:y val="0.78963878817846522"/>
          <c:w val="0.95909501656060092"/>
          <c:h val="0.19351899084765295"/>
        </c:manualLayout>
      </c:layout>
      <c:txPr>
        <a:bodyPr/>
        <a:lstStyle/>
        <a:p>
          <a:pPr>
            <a:defRPr sz="2400"/>
          </a:pPr>
          <a:endParaRPr lang="hu-HU"/>
        </a:p>
      </c:txPr>
    </c:legend>
    <c:plotVisOnly val="1"/>
  </c:chart>
  <c:txPr>
    <a:bodyPr/>
    <a:lstStyle/>
    <a:p>
      <a:pPr>
        <a:defRPr sz="1600"/>
      </a:pPr>
      <a:endParaRPr lang="hu-HU"/>
    </a:p>
  </c:txPr>
  <c:externalData r:id="rId1"/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title>
      <c:tx>
        <c:rich>
          <a:bodyPr/>
          <a:lstStyle/>
          <a:p>
            <a:pPr>
              <a:defRPr/>
            </a:pPr>
            <a:r>
              <a:rPr lang="hu-HU"/>
              <a:t>Employment rate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spPr>
            <a:ln>
              <a:solidFill>
                <a:schemeClr val="accent5">
                  <a:lumMod val="50000"/>
                </a:schemeClr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c:spPr>
          <c:dPt>
            <c:idx val="0"/>
            <c:spPr>
              <a:solidFill>
                <a:srgbClr val="CC6600"/>
              </a:solidFill>
              <a:ln>
                <a:solidFill>
                  <a:schemeClr val="accent5">
                    <a:lumMod val="5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c:spPr>
          </c:dPt>
          <c:dPt>
            <c:idx val="1"/>
            <c:spPr>
              <a:solidFill>
                <a:srgbClr val="CC6600"/>
              </a:solidFill>
              <a:ln>
                <a:solidFill>
                  <a:schemeClr val="accent5">
                    <a:lumMod val="5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c:spPr>
          </c:dPt>
          <c:dPt>
            <c:idx val="2"/>
            <c:spPr>
              <a:solidFill>
                <a:srgbClr val="CC6600"/>
              </a:solidFill>
              <a:ln>
                <a:solidFill>
                  <a:schemeClr val="accent5">
                    <a:lumMod val="50000"/>
                  </a:schemeClr>
                </a:solidFill>
              </a:ln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 b="1"/>
                      <a:t>4</a:t>
                    </a:r>
                    <a:r>
                      <a:rPr lang="en-US"/>
                      <a:t>4,8</a:t>
                    </a:r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b="1"/>
                      <a:t>6</a:t>
                    </a:r>
                    <a:r>
                      <a:rPr lang="en-US"/>
                      <a:t>8,3</a:t>
                    </a:r>
                  </a:p>
                </c:rich>
              </c:tx>
              <c:dLblPos val="ctr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800" b="1"/>
                      <a:t>8</a:t>
                    </a:r>
                    <a:r>
                      <a:rPr lang="en-US"/>
                      <a:t>2,0</a:t>
                    </a:r>
                  </a:p>
                </c:rich>
              </c:tx>
              <c:dLblPos val="ctr"/>
              <c:showVal val="1"/>
            </c:dLbl>
            <c:txPr>
              <a:bodyPr/>
              <a:lstStyle/>
              <a:p>
                <a:pPr>
                  <a:defRPr sz="1800" b="1"/>
                </a:pPr>
                <a:endParaRPr lang="hu-HU"/>
              </a:p>
            </c:txPr>
            <c:dLblPos val="ctr"/>
            <c:showVal val="1"/>
          </c:dLbls>
          <c:val>
            <c:numRef>
              <c:f>Munka2!$B$3:$B$5</c:f>
              <c:numCache>
                <c:formatCode>General</c:formatCode>
                <c:ptCount val="3"/>
                <c:pt idx="0">
                  <c:v>-44.8</c:v>
                </c:pt>
                <c:pt idx="1">
                  <c:v>-68.3</c:v>
                </c:pt>
                <c:pt idx="2" formatCode="0.0">
                  <c:v>-82</c:v>
                </c:pt>
              </c:numCache>
            </c:numRef>
          </c:val>
        </c:ser>
        <c:ser>
          <c:idx val="1"/>
          <c:order val="1"/>
          <c:spPr>
            <a:solidFill>
              <a:srgbClr val="FFCC00"/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c:spPr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1800" b="1"/>
                      <a:t>2</a:t>
                    </a:r>
                    <a:r>
                      <a:rPr lang="en-US"/>
                      <a:t>5,7</a:t>
                    </a:r>
                  </a:p>
                </c:rich>
              </c:tx>
              <c:dLblPos val="ctr"/>
              <c:showVal val="1"/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z="1800" b="1"/>
                      <a:t>6</a:t>
                    </a:r>
                    <a:r>
                      <a:rPr lang="en-US"/>
                      <a:t>1,1</a:t>
                    </a:r>
                  </a:p>
                </c:rich>
              </c:tx>
              <c:dLblPos val="ctr"/>
              <c:showVal val="1"/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z="1800" b="1"/>
                      <a:t>7</a:t>
                    </a:r>
                    <a:r>
                      <a:rPr lang="en-US"/>
                      <a:t>8,4</a:t>
                    </a:r>
                  </a:p>
                </c:rich>
              </c:tx>
              <c:dLblPos val="ctr"/>
              <c:showVal val="1"/>
            </c:dLbl>
            <c:numFmt formatCode="General" sourceLinked="0"/>
            <c:txPr>
              <a:bodyPr/>
              <a:lstStyle/>
              <a:p>
                <a:pPr>
                  <a:defRPr sz="1800" b="1"/>
                </a:pPr>
                <a:endParaRPr lang="hu-HU"/>
              </a:p>
            </c:txPr>
            <c:dLblPos val="ctr"/>
            <c:showVal val="1"/>
          </c:dLbls>
          <c:val>
            <c:numRef>
              <c:f>Munka2!$C$3:$C$5</c:f>
              <c:numCache>
                <c:formatCode>General</c:formatCode>
                <c:ptCount val="3"/>
                <c:pt idx="0">
                  <c:v>-25.7</c:v>
                </c:pt>
                <c:pt idx="1">
                  <c:v>-61.1</c:v>
                </c:pt>
                <c:pt idx="2">
                  <c:v>-78.400000000000006</c:v>
                </c:pt>
              </c:numCache>
            </c:numRef>
          </c:val>
        </c:ser>
        <c:dLbls>
          <c:showVal val="1"/>
        </c:dLbls>
        <c:axId val="151194624"/>
        <c:axId val="151208704"/>
      </c:barChart>
      <c:catAx>
        <c:axId val="151194624"/>
        <c:scaling>
          <c:orientation val="minMax"/>
        </c:scaling>
        <c:delete val="1"/>
        <c:axPos val="l"/>
        <c:tickLblPos val="none"/>
        <c:crossAx val="151208704"/>
        <c:crosses val="autoZero"/>
        <c:auto val="1"/>
        <c:lblAlgn val="ctr"/>
        <c:lblOffset val="100"/>
      </c:catAx>
      <c:valAx>
        <c:axId val="151208704"/>
        <c:scaling>
          <c:orientation val="minMax"/>
          <c:min val="-100"/>
        </c:scaling>
        <c:delete val="1"/>
        <c:axPos val="b"/>
        <c:majorGridlines/>
        <c:numFmt formatCode="General" sourceLinked="0"/>
        <c:tickLblPos val="none"/>
        <c:crossAx val="151194624"/>
        <c:crosses val="autoZero"/>
        <c:crossBetween val="between"/>
      </c:valAx>
    </c:plotArea>
    <c:plotVisOnly val="1"/>
  </c:chart>
  <c:spPr>
    <a:ln>
      <a:noFill/>
    </a:ln>
  </c:spPr>
  <c:txPr>
    <a:bodyPr/>
    <a:lstStyle/>
    <a:p>
      <a:pPr>
        <a:defRPr sz="1600"/>
      </a:pPr>
      <a:endParaRPr lang="hu-HU"/>
    </a:p>
  </c:txPr>
  <c:externalData r:id="rId1"/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title>
      <c:tx>
        <c:rich>
          <a:bodyPr/>
          <a:lstStyle/>
          <a:p>
            <a:pPr>
              <a:defRPr/>
            </a:pPr>
            <a:r>
              <a:rPr lang="hu-HU"/>
              <a:t>Unemployment rate</a:t>
            </a:r>
          </a:p>
        </c:rich>
      </c:tx>
      <c:layout/>
    </c:title>
    <c:plotArea>
      <c:layout/>
      <c:barChart>
        <c:barDir val="bar"/>
        <c:grouping val="clustered"/>
        <c:ser>
          <c:idx val="0"/>
          <c:order val="0"/>
          <c:tx>
            <c:strRef>
              <c:f>Munka2!$D$2</c:f>
              <c:strCache>
                <c:ptCount val="1"/>
                <c:pt idx="0">
                  <c:v>EU-27</c:v>
                </c:pt>
              </c:strCache>
            </c:strRef>
          </c:tx>
          <c:spPr>
            <a:solidFill>
              <a:srgbClr val="CC6600"/>
            </a:solidFill>
            <a:ln>
              <a:solidFill>
                <a:schemeClr val="accent5">
                  <a:lumMod val="50000"/>
                </a:schemeClr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c:spPr>
          <c:dLbls>
            <c:txPr>
              <a:bodyPr/>
              <a:lstStyle/>
              <a:p>
                <a:pPr>
                  <a:defRPr sz="1800" b="1"/>
                </a:pPr>
                <a:endParaRPr lang="hu-HU"/>
              </a:p>
            </c:txPr>
            <c:dLblPos val="ctr"/>
            <c:showVal val="1"/>
          </c:dLbls>
          <c:cat>
            <c:strRef>
              <c:f>Munka2!$A$3:$A$5</c:f>
              <c:strCache>
                <c:ptCount val="3"/>
                <c:pt idx="0">
                  <c:v>Primary 
school or less</c:v>
                </c:pt>
                <c:pt idx="1">
                  <c:v>Secondary 
school</c:v>
                </c:pt>
                <c:pt idx="2">
                  <c:v>University, 
college</c:v>
                </c:pt>
              </c:strCache>
            </c:strRef>
          </c:cat>
          <c:val>
            <c:numRef>
              <c:f>Munka2!$D$3:$D$5</c:f>
              <c:numCache>
                <c:formatCode>0.0</c:formatCode>
                <c:ptCount val="3"/>
                <c:pt idx="0" formatCode="General">
                  <c:v>16.7</c:v>
                </c:pt>
                <c:pt idx="1">
                  <c:v>9</c:v>
                </c:pt>
                <c:pt idx="2" formatCode="General">
                  <c:v>5.6</c:v>
                </c:pt>
              </c:numCache>
            </c:numRef>
          </c:val>
        </c:ser>
        <c:ser>
          <c:idx val="1"/>
          <c:order val="1"/>
          <c:tx>
            <c:strRef>
              <c:f>Munka2!$E$2</c:f>
              <c:strCache>
                <c:ptCount val="1"/>
                <c:pt idx="0">
                  <c:v>Hungary</c:v>
                </c:pt>
              </c:strCache>
            </c:strRef>
          </c:tx>
          <c:spPr>
            <a:solidFill>
              <a:srgbClr val="FFCC00"/>
            </a:solidFill>
            <a:ln>
              <a:solidFill>
                <a:schemeClr val="accent1">
                  <a:lumMod val="75000"/>
                </a:schemeClr>
              </a:solidFill>
            </a:ln>
            <a:effectLst>
              <a:glow rad="63500">
                <a:schemeClr val="accent2">
                  <a:satMod val="175000"/>
                  <a:alpha val="40000"/>
                </a:schemeClr>
              </a:glow>
            </a:effectLst>
          </c:spPr>
          <c:dLbls>
            <c:txPr>
              <a:bodyPr/>
              <a:lstStyle/>
              <a:p>
                <a:pPr>
                  <a:defRPr sz="1800" b="1"/>
                </a:pPr>
                <a:endParaRPr lang="hu-HU"/>
              </a:p>
            </c:txPr>
            <c:dLblPos val="ctr"/>
            <c:showVal val="1"/>
          </c:dLbls>
          <c:cat>
            <c:strRef>
              <c:f>Munka2!$A$3:$A$5</c:f>
              <c:strCache>
                <c:ptCount val="3"/>
                <c:pt idx="0">
                  <c:v>Primary 
school or less</c:v>
                </c:pt>
                <c:pt idx="1">
                  <c:v>Secondary 
school</c:v>
                </c:pt>
                <c:pt idx="2">
                  <c:v>University, 
college</c:v>
                </c:pt>
              </c:strCache>
            </c:strRef>
          </c:cat>
          <c:val>
            <c:numRef>
              <c:f>Munka2!$E$3:$E$5</c:f>
              <c:numCache>
                <c:formatCode>General</c:formatCode>
                <c:ptCount val="3"/>
                <c:pt idx="0">
                  <c:v>24.9</c:v>
                </c:pt>
                <c:pt idx="1">
                  <c:v>10.6</c:v>
                </c:pt>
                <c:pt idx="2">
                  <c:v>4.5</c:v>
                </c:pt>
              </c:numCache>
            </c:numRef>
          </c:val>
        </c:ser>
        <c:dLbls>
          <c:showVal val="1"/>
        </c:dLbls>
        <c:axId val="151238144"/>
        <c:axId val="151239680"/>
      </c:barChart>
      <c:catAx>
        <c:axId val="151238144"/>
        <c:scaling>
          <c:orientation val="minMax"/>
        </c:scaling>
        <c:axPos val="l"/>
        <c:tickLblPos val="nextTo"/>
        <c:crossAx val="151239680"/>
        <c:crosses val="autoZero"/>
        <c:auto val="1"/>
        <c:lblAlgn val="ctr"/>
        <c:lblOffset val="100"/>
      </c:catAx>
      <c:valAx>
        <c:axId val="151239680"/>
        <c:scaling>
          <c:orientation val="minMax"/>
        </c:scaling>
        <c:delete val="1"/>
        <c:axPos val="b"/>
        <c:majorGridlines/>
        <c:numFmt formatCode="General" sourceLinked="1"/>
        <c:tickLblPos val="none"/>
        <c:crossAx val="151238144"/>
        <c:crosses val="autoZero"/>
        <c:crossBetween val="between"/>
      </c:valAx>
    </c:plotArea>
    <c:plotVisOnly val="1"/>
  </c:chart>
  <c:spPr>
    <a:ln>
      <a:noFill/>
    </a:ln>
  </c:spPr>
  <c:txPr>
    <a:bodyPr/>
    <a:lstStyle/>
    <a:p>
      <a:pPr>
        <a:defRPr sz="1600"/>
      </a:pPr>
      <a:endParaRPr lang="hu-H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autoTitleDeleted val="1"/>
    <c:plotArea>
      <c:layout/>
      <c:barChart>
        <c:barDir val="col"/>
        <c:grouping val="clustered"/>
        <c:ser>
          <c:idx val="0"/>
          <c:order val="0"/>
          <c:tx>
            <c:v>Okirattal kapcs-os bcs-ek</c:v>
          </c:tx>
          <c:spPr>
            <a:solidFill>
              <a:srgbClr val="0000CC"/>
            </a:solidFill>
            <a:ln>
              <a:solidFill>
                <a:schemeClr val="tx1"/>
              </a:solidFill>
            </a:ln>
          </c:spPr>
          <c:cat>
            <c:numRef>
              <c:f>'rate of petty offences'!$B$1:$K$1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'MKT ulesre'!$B$22:$K$22</c:f>
              <c:numCache>
                <c:formatCode>0.0</c:formatCode>
                <c:ptCount val="10"/>
                <c:pt idx="0">
                  <c:v>19.986516414090989</c:v>
                </c:pt>
                <c:pt idx="1">
                  <c:v>21.100647888828689</c:v>
                </c:pt>
                <c:pt idx="2">
                  <c:v>23.00251163477866</c:v>
                </c:pt>
                <c:pt idx="3">
                  <c:v>22.994611298592478</c:v>
                </c:pt>
                <c:pt idx="4">
                  <c:v>21.294891615645675</c:v>
                </c:pt>
                <c:pt idx="5">
                  <c:v>18.304453349889936</c:v>
                </c:pt>
                <c:pt idx="6">
                  <c:v>19.744953940149824</c:v>
                </c:pt>
                <c:pt idx="7">
                  <c:v>23.743389385738119</c:v>
                </c:pt>
                <c:pt idx="8">
                  <c:v>32.817409973650513</c:v>
                </c:pt>
                <c:pt idx="9">
                  <c:v>43.351552479228843</c:v>
                </c:pt>
              </c:numCache>
            </c:numRef>
          </c:val>
        </c:ser>
        <c:gapWidth val="104"/>
        <c:axId val="145170816"/>
        <c:axId val="145172352"/>
      </c:barChart>
      <c:catAx>
        <c:axId val="145170816"/>
        <c:scaling>
          <c:orientation val="minMax"/>
        </c:scaling>
        <c:axPos val="b"/>
        <c:numFmt formatCode="General" sourceLinked="1"/>
        <c:tickLblPos val="nextTo"/>
        <c:crossAx val="145172352"/>
        <c:crosses val="autoZero"/>
        <c:auto val="1"/>
        <c:lblAlgn val="ctr"/>
        <c:lblOffset val="100"/>
      </c:catAx>
      <c:valAx>
        <c:axId val="145172352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b="1"/>
            </a:pPr>
            <a:endParaRPr lang="hu-HU"/>
          </a:p>
        </c:txPr>
        <c:crossAx val="145170816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autoTitleDeleted val="1"/>
    <c:plotArea>
      <c:layout/>
      <c:barChart>
        <c:barDir val="col"/>
        <c:grouping val="clustered"/>
        <c:ser>
          <c:idx val="0"/>
          <c:order val="0"/>
          <c:tx>
            <c:v>Garázdaság</c:v>
          </c:tx>
          <c:spPr>
            <a:solidFill>
              <a:srgbClr val="00FF00"/>
            </a:solidFill>
            <a:ln>
              <a:solidFill>
                <a:schemeClr val="tx1"/>
              </a:solidFill>
            </a:ln>
          </c:spPr>
          <c:cat>
            <c:numRef>
              <c:f>'rate of petty offences'!$B$1:$K$1</c:f>
              <c:numCache>
                <c:formatCode>General</c:formatCode>
                <c:ptCount val="10"/>
                <c:pt idx="0">
                  <c:v>2003</c:v>
                </c:pt>
                <c:pt idx="1">
                  <c:v>2004</c:v>
                </c:pt>
                <c:pt idx="2">
                  <c:v>2005</c:v>
                </c:pt>
                <c:pt idx="3">
                  <c:v>2006</c:v>
                </c:pt>
                <c:pt idx="4">
                  <c:v>2007</c:v>
                </c:pt>
                <c:pt idx="5">
                  <c:v>2008</c:v>
                </c:pt>
                <c:pt idx="6">
                  <c:v>2009</c:v>
                </c:pt>
                <c:pt idx="7">
                  <c:v>2010</c:v>
                </c:pt>
                <c:pt idx="8">
                  <c:v>2011</c:v>
                </c:pt>
                <c:pt idx="9">
                  <c:v>2012</c:v>
                </c:pt>
              </c:numCache>
            </c:numRef>
          </c:cat>
          <c:val>
            <c:numRef>
              <c:f>'MKT ulesre'!$B$24:$K$24</c:f>
              <c:numCache>
                <c:formatCode>0.0</c:formatCode>
                <c:ptCount val="10"/>
                <c:pt idx="0">
                  <c:v>34.925022239166353</c:v>
                </c:pt>
                <c:pt idx="1">
                  <c:v>32.239405382725167</c:v>
                </c:pt>
                <c:pt idx="2">
                  <c:v>33.305860805860796</c:v>
                </c:pt>
                <c:pt idx="3">
                  <c:v>32.561894510225997</c:v>
                </c:pt>
                <c:pt idx="4">
                  <c:v>31.755776690841589</c:v>
                </c:pt>
                <c:pt idx="5">
                  <c:v>32.65021946420439</c:v>
                </c:pt>
                <c:pt idx="6">
                  <c:v>32.403420083629776</c:v>
                </c:pt>
                <c:pt idx="7">
                  <c:v>34.540252308492654</c:v>
                </c:pt>
                <c:pt idx="8">
                  <c:v>32.305583183247442</c:v>
                </c:pt>
                <c:pt idx="9">
                  <c:v>38.805930207664304</c:v>
                </c:pt>
              </c:numCache>
            </c:numRef>
          </c:val>
        </c:ser>
        <c:gapWidth val="104"/>
        <c:axId val="145203968"/>
        <c:axId val="145205504"/>
      </c:barChart>
      <c:catAx>
        <c:axId val="145203968"/>
        <c:scaling>
          <c:orientation val="minMax"/>
        </c:scaling>
        <c:axPos val="b"/>
        <c:numFmt formatCode="General" sourceLinked="1"/>
        <c:tickLblPos val="nextTo"/>
        <c:crossAx val="145205504"/>
        <c:crosses val="autoZero"/>
        <c:auto val="1"/>
        <c:lblAlgn val="ctr"/>
        <c:lblOffset val="100"/>
      </c:catAx>
      <c:valAx>
        <c:axId val="145205504"/>
        <c:scaling>
          <c:orientation val="minMax"/>
        </c:scaling>
        <c:axPos val="l"/>
        <c:majorGridlines/>
        <c:numFmt formatCode="0.0" sourceLinked="1"/>
        <c:tickLblPos val="nextTo"/>
        <c:txPr>
          <a:bodyPr/>
          <a:lstStyle/>
          <a:p>
            <a:pPr>
              <a:defRPr b="1"/>
            </a:pPr>
            <a:endParaRPr lang="hu-HU"/>
          </a:p>
        </c:txPr>
        <c:crossAx val="145203968"/>
        <c:crosses val="autoZero"/>
        <c:crossBetween val="between"/>
      </c:valAx>
    </c:plotArea>
    <c:plotVisOnly val="1"/>
    <c:dispBlanksAs val="gap"/>
  </c:chart>
  <c:spPr>
    <a:ln>
      <a:noFill/>
    </a:ln>
  </c:spPr>
  <c:externalData r:id="rId1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9.2186902072609225E-2"/>
          <c:y val="0.12184834401115929"/>
          <c:w val="0.88984955889674811"/>
          <c:h val="0.7804096226962437"/>
        </c:manualLayout>
      </c:layout>
      <c:barChart>
        <c:barDir val="col"/>
        <c:grouping val="clustered"/>
        <c:ser>
          <c:idx val="0"/>
          <c:order val="0"/>
          <c:tx>
            <c:strRef>
              <c:f>'telepules_kozig tipusa'!$J$12:$J$13</c:f>
              <c:strCache>
                <c:ptCount val="1"/>
                <c:pt idx="0">
                  <c:v>Population 2001</c:v>
                </c:pt>
              </c:strCache>
            </c:strRef>
          </c:tx>
          <c:spPr>
            <a:solidFill>
              <a:srgbClr val="4F81BD">
                <a:lumMod val="40000"/>
                <a:lumOff val="60000"/>
              </a:srgbClr>
            </a:solidFill>
            <a:ln>
              <a:solidFill>
                <a:schemeClr val="tx1"/>
              </a:solidFill>
            </a:ln>
            <a:scene3d>
              <a:camera prst="orthographicFront"/>
              <a:lightRig rig="balanced" dir="t">
                <a:rot lat="0" lon="0" rev="8700000"/>
              </a:lightRig>
            </a:scene3d>
            <a:sp3d>
              <a:bevelT w="190500" h="38100"/>
            </a:sp3d>
          </c:spPr>
          <c:dLbls>
            <c:dLblPos val="ctr"/>
            <c:showVal val="1"/>
          </c:dLbls>
          <c:cat>
            <c:strRef>
              <c:f>'telepules_kozig tipusa'!$I$14:$I$17</c:f>
              <c:strCache>
                <c:ptCount val="4"/>
                <c:pt idx="0">
                  <c:v>Capital</c:v>
                </c:pt>
                <c:pt idx="1">
                  <c:v>County towns</c:v>
                </c:pt>
                <c:pt idx="2">
                  <c:v>Other cities</c:v>
                </c:pt>
                <c:pt idx="3">
                  <c:v>Villages</c:v>
                </c:pt>
              </c:strCache>
            </c:strRef>
          </c:cat>
          <c:val>
            <c:numRef>
              <c:f>'telepules_kozig tipusa'!$J$14:$J$17</c:f>
              <c:numCache>
                <c:formatCode>General</c:formatCode>
                <c:ptCount val="4"/>
                <c:pt idx="0">
                  <c:v>17.399999999999999</c:v>
                </c:pt>
                <c:pt idx="1">
                  <c:v>19.899999999999999</c:v>
                </c:pt>
                <c:pt idx="2">
                  <c:v>27.1</c:v>
                </c:pt>
                <c:pt idx="3">
                  <c:v>35.5</c:v>
                </c:pt>
              </c:numCache>
            </c:numRef>
          </c:val>
        </c:ser>
        <c:ser>
          <c:idx val="1"/>
          <c:order val="1"/>
          <c:tx>
            <c:strRef>
              <c:f>'telepules_kozig tipusa'!$K$12:$K$13</c:f>
              <c:strCache>
                <c:ptCount val="1"/>
                <c:pt idx="0">
                  <c:v>Population 2011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LblPos val="ctr"/>
            <c:showVal val="1"/>
          </c:dLbls>
          <c:cat>
            <c:strRef>
              <c:f>'telepules_kozig tipusa'!$I$14:$I$17</c:f>
              <c:strCache>
                <c:ptCount val="4"/>
                <c:pt idx="0">
                  <c:v>Capital</c:v>
                </c:pt>
                <c:pt idx="1">
                  <c:v>County towns</c:v>
                </c:pt>
                <c:pt idx="2">
                  <c:v>Other cities</c:v>
                </c:pt>
                <c:pt idx="3">
                  <c:v>Villages</c:v>
                </c:pt>
              </c:strCache>
            </c:strRef>
          </c:cat>
          <c:val>
            <c:numRef>
              <c:f>'telepules_kozig tipusa'!$K$14:$K$17</c:f>
              <c:numCache>
                <c:formatCode>General</c:formatCode>
                <c:ptCount val="4"/>
                <c:pt idx="0">
                  <c:v>17.399999999999999</c:v>
                </c:pt>
                <c:pt idx="1">
                  <c:v>20.399999999999999</c:v>
                </c:pt>
                <c:pt idx="2">
                  <c:v>31.7</c:v>
                </c:pt>
                <c:pt idx="3">
                  <c:v>30.5</c:v>
                </c:pt>
              </c:numCache>
            </c:numRef>
          </c:val>
        </c:ser>
        <c:dLbls>
          <c:showVal val="1"/>
        </c:dLbls>
        <c:gapWidth val="75"/>
        <c:axId val="146110720"/>
        <c:axId val="146128896"/>
      </c:barChart>
      <c:lineChart>
        <c:grouping val="standard"/>
        <c:ser>
          <c:idx val="2"/>
          <c:order val="2"/>
          <c:tx>
            <c:strRef>
              <c:f>'telepules_kozig tipusa'!$L$12:$L$13</c:f>
              <c:strCache>
                <c:ptCount val="1"/>
                <c:pt idx="0">
                  <c:v>Roma 2001</c:v>
                </c:pt>
              </c:strCache>
            </c:strRef>
          </c:tx>
          <c:spPr>
            <a:ln w="38100">
              <a:solidFill>
                <a:srgbClr val="0000CC"/>
              </a:solidFill>
            </a:ln>
          </c:spPr>
          <c:marker>
            <c:symbol val="diamond"/>
            <c:size val="9"/>
            <c:spPr>
              <a:solidFill>
                <a:srgbClr val="0000CC"/>
              </a:solidFill>
              <a:ln>
                <a:solidFill>
                  <a:srgbClr val="0000CC"/>
                </a:solidFill>
              </a:ln>
            </c:spPr>
          </c:marker>
          <c:dPt>
            <c:idx val="2"/>
            <c:marker>
              <c:spPr>
                <a:solidFill>
                  <a:srgbClr val="0000CC"/>
                </a:solidFill>
                <a:ln w="57150">
                  <a:solidFill>
                    <a:srgbClr val="0000CC"/>
                  </a:solidFill>
                </a:ln>
              </c:spPr>
            </c:marker>
            <c:spPr>
              <a:ln w="57150">
                <a:solidFill>
                  <a:srgbClr val="0000CC"/>
                </a:solidFill>
              </a:ln>
            </c:spPr>
          </c:dPt>
          <c:dPt>
            <c:idx val="3"/>
            <c:marker>
              <c:spPr>
                <a:solidFill>
                  <a:srgbClr val="0000CC"/>
                </a:solidFill>
                <a:ln w="57150">
                  <a:solidFill>
                    <a:srgbClr val="0000CC"/>
                  </a:solidFill>
                </a:ln>
              </c:spPr>
            </c:marker>
            <c:spPr>
              <a:ln w="57150">
                <a:solidFill>
                  <a:srgbClr val="0000CC"/>
                </a:solidFill>
              </a:ln>
            </c:spPr>
          </c:dPt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7.7632013833384916E-2"/>
                  <c:y val="-2.3376620986131393E-2"/>
                </c:manualLayout>
              </c:layout>
              <c:dLblPos val="r"/>
              <c:showVal val="1"/>
            </c:dLbl>
            <c:dLblPos val="ctr"/>
            <c:showVal val="1"/>
          </c:dLbls>
          <c:cat>
            <c:strRef>
              <c:f>'telepules_kozig tipusa'!$I$14:$I$17</c:f>
              <c:strCache>
                <c:ptCount val="4"/>
                <c:pt idx="0">
                  <c:v>Capital</c:v>
                </c:pt>
                <c:pt idx="1">
                  <c:v>County towns</c:v>
                </c:pt>
                <c:pt idx="2">
                  <c:v>Other cities</c:v>
                </c:pt>
                <c:pt idx="3">
                  <c:v>Villages</c:v>
                </c:pt>
              </c:strCache>
            </c:strRef>
          </c:cat>
          <c:val>
            <c:numRef>
              <c:f>'telepules_kozig tipusa'!$L$14:$L$17</c:f>
              <c:numCache>
                <c:formatCode>General</c:formatCode>
                <c:ptCount val="4"/>
                <c:pt idx="0">
                  <c:v>6.8</c:v>
                </c:pt>
                <c:pt idx="1">
                  <c:v>9.4</c:v>
                </c:pt>
                <c:pt idx="2">
                  <c:v>27.4</c:v>
                </c:pt>
                <c:pt idx="3">
                  <c:v>56.3</c:v>
                </c:pt>
              </c:numCache>
            </c:numRef>
          </c:val>
        </c:ser>
        <c:ser>
          <c:idx val="3"/>
          <c:order val="3"/>
          <c:tx>
            <c:strRef>
              <c:f>'telepules_kozig tipusa'!$M$12:$M$13</c:f>
              <c:strCache>
                <c:ptCount val="1"/>
                <c:pt idx="0">
                  <c:v>Roma 2011</c:v>
                </c:pt>
              </c:strCache>
            </c:strRef>
          </c:tx>
          <c:spPr>
            <a:ln w="57150">
              <a:solidFill>
                <a:srgbClr val="C00000"/>
              </a:solidFill>
            </a:ln>
          </c:spPr>
          <c:marker>
            <c:symbol val="circle"/>
            <c:size val="6"/>
            <c:spPr>
              <a:solidFill>
                <a:srgbClr val="C00000"/>
              </a:solidFill>
              <a:ln w="57150">
                <a:solidFill>
                  <a:srgbClr val="C00000"/>
                </a:solidFill>
              </a:ln>
            </c:spPr>
          </c:marker>
          <c:dLbls>
            <c:dLbl>
              <c:idx val="0"/>
              <c:delete val="1"/>
            </c:dLbl>
            <c:dLbl>
              <c:idx val="1"/>
              <c:delete val="1"/>
            </c:dLbl>
            <c:dLbl>
              <c:idx val="2"/>
              <c:delete val="1"/>
            </c:dLbl>
            <c:dLbl>
              <c:idx val="3"/>
              <c:layout>
                <c:manualLayout>
                  <c:x val="-1.4995766110021378E-2"/>
                  <c:y val="3.707111246898543E-2"/>
                </c:manualLayout>
              </c:layout>
              <c:dLblPos val="r"/>
              <c:showVal val="1"/>
            </c:dLbl>
            <c:dLblPos val="ctr"/>
            <c:showVal val="1"/>
          </c:dLbls>
          <c:cat>
            <c:strRef>
              <c:f>'telepules_kozig tipusa'!$I$14:$I$17</c:f>
              <c:strCache>
                <c:ptCount val="4"/>
                <c:pt idx="0">
                  <c:v>Capital</c:v>
                </c:pt>
                <c:pt idx="1">
                  <c:v>County towns</c:v>
                </c:pt>
                <c:pt idx="2">
                  <c:v>Other cities</c:v>
                </c:pt>
                <c:pt idx="3">
                  <c:v>Villages</c:v>
                </c:pt>
              </c:strCache>
            </c:strRef>
          </c:cat>
          <c:val>
            <c:numRef>
              <c:f>'telepules_kozig tipusa'!$M$14:$M$17</c:f>
              <c:numCache>
                <c:formatCode>General</c:formatCode>
                <c:ptCount val="4"/>
                <c:pt idx="0">
                  <c:v>6.4</c:v>
                </c:pt>
                <c:pt idx="1">
                  <c:v>9.5</c:v>
                </c:pt>
                <c:pt idx="2">
                  <c:v>31.3</c:v>
                </c:pt>
                <c:pt idx="3">
                  <c:v>52.8</c:v>
                </c:pt>
              </c:numCache>
            </c:numRef>
          </c:val>
        </c:ser>
        <c:dLbls>
          <c:showVal val="1"/>
        </c:dLbls>
        <c:marker val="1"/>
        <c:axId val="146110720"/>
        <c:axId val="146128896"/>
      </c:lineChart>
      <c:catAx>
        <c:axId val="146110720"/>
        <c:scaling>
          <c:orientation val="minMax"/>
        </c:scaling>
        <c:axPos val="b"/>
        <c:majorTickMark val="none"/>
        <c:tickLblPos val="nextTo"/>
        <c:crossAx val="146128896"/>
        <c:crosses val="autoZero"/>
        <c:auto val="1"/>
        <c:lblAlgn val="ctr"/>
        <c:lblOffset val="100"/>
      </c:catAx>
      <c:valAx>
        <c:axId val="146128896"/>
        <c:scaling>
          <c:orientation val="minMax"/>
        </c:scaling>
        <c:axPos val="l"/>
        <c:numFmt formatCode="General" sourceLinked="1"/>
        <c:majorTickMark val="none"/>
        <c:tickLblPos val="nextTo"/>
        <c:crossAx val="146110720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12705440136281154"/>
          <c:y val="5.6340190596106614E-2"/>
          <c:w val="0.47377844260690616"/>
          <c:h val="0.19474977317335121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1800" b="1">
          <a:latin typeface="+mn-lt"/>
        </a:defRPr>
      </a:pPr>
      <a:endParaRPr lang="hu-HU"/>
    </a:p>
  </c:txPr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plotArea>
      <c:layout>
        <c:manualLayout>
          <c:layoutTarget val="inner"/>
          <c:xMode val="edge"/>
          <c:yMode val="edge"/>
          <c:x val="8.3723336295967246E-2"/>
          <c:y val="4.3146826278561617E-2"/>
          <c:w val="0.89955198943412418"/>
          <c:h val="0.70345592617679575"/>
        </c:manualLayout>
      </c:layout>
      <c:barChart>
        <c:barDir val="col"/>
        <c:grouping val="clustered"/>
        <c:ser>
          <c:idx val="1"/>
          <c:order val="0"/>
          <c:tx>
            <c:strRef>
              <c:f>Munka1!$B$1</c:f>
              <c:strCache>
                <c:ptCount val="1"/>
                <c:pt idx="0">
                  <c:v>2001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Munka1!$A$2:$A$6</c:f>
              <c:strCache>
                <c:ptCount val="5"/>
                <c:pt idx="0">
                  <c:v> 1% alatt</c:v>
                </c:pt>
                <c:pt idx="1">
                  <c:v>1-5%</c:v>
                </c:pt>
                <c:pt idx="2">
                  <c:v>5-10%</c:v>
                </c:pt>
                <c:pt idx="3">
                  <c:v>10-25%</c:v>
                </c:pt>
                <c:pt idx="4">
                  <c:v> 25% felett</c:v>
                </c:pt>
              </c:strCache>
            </c:strRef>
          </c:cat>
          <c:val>
            <c:numRef>
              <c:f>Munka1!$B$2:$B$6</c:f>
              <c:numCache>
                <c:formatCode>0.0</c:formatCode>
                <c:ptCount val="5"/>
                <c:pt idx="0">
                  <c:v>12.280701754385964</c:v>
                </c:pt>
                <c:pt idx="1">
                  <c:v>29.0448343079922</c:v>
                </c:pt>
                <c:pt idx="2">
                  <c:v>22.612085769980691</c:v>
                </c:pt>
                <c:pt idx="3">
                  <c:v>26.315789473684209</c:v>
                </c:pt>
                <c:pt idx="4">
                  <c:v>9.7465886939571149</c:v>
                </c:pt>
              </c:numCache>
            </c:numRef>
          </c:val>
        </c:ser>
        <c:ser>
          <c:idx val="2"/>
          <c:order val="1"/>
          <c:tx>
            <c:strRef>
              <c:f>Munka1!$C$1</c:f>
              <c:strCache>
                <c:ptCount val="1"/>
                <c:pt idx="0">
                  <c:v>2011</c:v>
                </c:pt>
              </c:strCache>
            </c:strRef>
          </c:tx>
          <c:spPr>
            <a:ln>
              <a:solidFill>
                <a:schemeClr val="tx1"/>
              </a:solidFill>
            </a:ln>
            <a:effectLst/>
            <a:scene3d>
              <a:camera prst="orthographicFront"/>
              <a:lightRig rig="threePt" dir="t"/>
            </a:scene3d>
            <a:sp3d>
              <a:bevelT/>
            </a:sp3d>
          </c:spPr>
          <c:cat>
            <c:strRef>
              <c:f>Munka1!$A$2:$A$6</c:f>
              <c:strCache>
                <c:ptCount val="5"/>
                <c:pt idx="0">
                  <c:v> 1% alatt</c:v>
                </c:pt>
                <c:pt idx="1">
                  <c:v>1-5%</c:v>
                </c:pt>
                <c:pt idx="2">
                  <c:v>5-10%</c:v>
                </c:pt>
                <c:pt idx="3">
                  <c:v>10-25%</c:v>
                </c:pt>
                <c:pt idx="4">
                  <c:v> 25% felett</c:v>
                </c:pt>
              </c:strCache>
            </c:strRef>
          </c:cat>
          <c:val>
            <c:numRef>
              <c:f>Munka1!$C$2:$C$6</c:f>
              <c:numCache>
                <c:formatCode>0.0</c:formatCode>
                <c:ptCount val="5"/>
                <c:pt idx="0">
                  <c:v>5.4580896686159655</c:v>
                </c:pt>
                <c:pt idx="1">
                  <c:v>26.510721247563168</c:v>
                </c:pt>
                <c:pt idx="2">
                  <c:v>21.442495126705627</c:v>
                </c:pt>
                <c:pt idx="3">
                  <c:v>29.824561403508795</c:v>
                </c:pt>
                <c:pt idx="4">
                  <c:v>16.764132553606125</c:v>
                </c:pt>
              </c:numCache>
            </c:numRef>
          </c:val>
        </c:ser>
        <c:axId val="197448832"/>
        <c:axId val="197451136"/>
      </c:barChart>
      <c:catAx>
        <c:axId val="197448832"/>
        <c:scaling>
          <c:orientation val="minMax"/>
        </c:scaling>
        <c:axPos val="b"/>
        <c:numFmt formatCode="General" sourceLinked="1"/>
        <c:tickLblPos val="nextTo"/>
        <c:crossAx val="197451136"/>
        <c:crosses val="autoZero"/>
        <c:auto val="1"/>
        <c:lblAlgn val="ctr"/>
        <c:lblOffset val="100"/>
      </c:catAx>
      <c:valAx>
        <c:axId val="197451136"/>
        <c:scaling>
          <c:orientation val="minMax"/>
        </c:scaling>
        <c:axPos val="l"/>
        <c:majorGridlines/>
        <c:numFmt formatCode="0.0" sourceLinked="1"/>
        <c:tickLblPos val="nextTo"/>
        <c:crossAx val="19744883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25607408390865927"/>
          <c:y val="0.9035799725956376"/>
          <c:w val="0.48462155340279933"/>
          <c:h val="8.2310484020293992E-2"/>
        </c:manualLayout>
      </c:layout>
      <c:txPr>
        <a:bodyPr/>
        <a:lstStyle/>
        <a:p>
          <a:pPr>
            <a:defRPr sz="2800"/>
          </a:pPr>
          <a:endParaRPr lang="hu-HU"/>
        </a:p>
      </c:txPr>
    </c:legend>
    <c:plotVisOnly val="1"/>
  </c:chart>
  <c:txPr>
    <a:bodyPr/>
    <a:lstStyle/>
    <a:p>
      <a:pPr>
        <a:defRPr sz="1800"/>
      </a:pPr>
      <a:endParaRPr lang="hu-HU"/>
    </a:p>
  </c:tx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style val="25"/>
  <c:chart>
    <c:title>
      <c:tx>
        <c:rich>
          <a:bodyPr/>
          <a:lstStyle/>
          <a:p>
            <a:pPr>
              <a:defRPr/>
            </a:pPr>
            <a:r>
              <a:rPr lang="hu-HU" dirty="0" smtClean="0"/>
              <a:t>A regisztrált bűncselekmények megoszlása megyénként (2001</a:t>
            </a:r>
            <a:r>
              <a:rPr lang="hu-HU" baseline="0" dirty="0" smtClean="0"/>
              <a:t> és </a:t>
            </a:r>
            <a:r>
              <a:rPr lang="hu-HU" dirty="0" smtClean="0"/>
              <a:t>2011, %)</a:t>
            </a:r>
            <a:endParaRPr lang="hu-HU" dirty="0"/>
          </a:p>
        </c:rich>
      </c:tx>
      <c:layout/>
      <c:overlay val="1"/>
    </c:title>
    <c:plotArea>
      <c:layout>
        <c:manualLayout>
          <c:layoutTarget val="inner"/>
          <c:xMode val="edge"/>
          <c:yMode val="edge"/>
          <c:x val="7.0190329982337193E-2"/>
          <c:y val="0.14735904165825425"/>
          <c:w val="0.89151933838458963"/>
          <c:h val="0.68199771182448465"/>
        </c:manualLayout>
      </c:layout>
      <c:barChart>
        <c:barDir val="col"/>
        <c:grouping val="clustered"/>
        <c:ser>
          <c:idx val="0"/>
          <c:order val="0"/>
          <c:tx>
            <c:strRef>
              <c:f>'buncselekmenyek_2001-2011'!$C$28</c:f>
              <c:strCache>
                <c:ptCount val="1"/>
                <c:pt idx="0">
                  <c:v>Hungary_2001</c:v>
                </c:pt>
              </c:strCache>
            </c:strRef>
          </c:tx>
          <c:cat>
            <c:strRef>
              <c:f>'buncselekmenyek_2001-2011'!$B$30:$B$49</c:f>
              <c:strCache>
                <c:ptCount val="20"/>
                <c:pt idx="0">
                  <c:v>Budapest</c:v>
                </c:pt>
                <c:pt idx="1">
                  <c:v>Baranya</c:v>
                </c:pt>
                <c:pt idx="2">
                  <c:v>Bács</c:v>
                </c:pt>
                <c:pt idx="3">
                  <c:v>Békés</c:v>
                </c:pt>
                <c:pt idx="4">
                  <c:v>Borsod</c:v>
                </c:pt>
                <c:pt idx="5">
                  <c:v>Csongrád</c:v>
                </c:pt>
                <c:pt idx="6">
                  <c:v>Fejér</c:v>
                </c:pt>
                <c:pt idx="7">
                  <c:v>Győr</c:v>
                </c:pt>
                <c:pt idx="8">
                  <c:v>Hajdu</c:v>
                </c:pt>
                <c:pt idx="9">
                  <c:v>Heves</c:v>
                </c:pt>
                <c:pt idx="10">
                  <c:v>Komárom</c:v>
                </c:pt>
                <c:pt idx="11">
                  <c:v>Nográd</c:v>
                </c:pt>
                <c:pt idx="12">
                  <c:v>Pest</c:v>
                </c:pt>
                <c:pt idx="13">
                  <c:v>Somogy</c:v>
                </c:pt>
                <c:pt idx="14">
                  <c:v>Szabolcs</c:v>
                </c:pt>
                <c:pt idx="15">
                  <c:v>Szolnok</c:v>
                </c:pt>
                <c:pt idx="16">
                  <c:v>Tolna</c:v>
                </c:pt>
                <c:pt idx="17">
                  <c:v>Vas</c:v>
                </c:pt>
                <c:pt idx="18">
                  <c:v>Veszprém</c:v>
                </c:pt>
                <c:pt idx="19">
                  <c:v>Zala</c:v>
                </c:pt>
              </c:strCache>
            </c:strRef>
          </c:cat>
          <c:val>
            <c:numRef>
              <c:f>'buncselekmenyek_2001-2011'!$D$30:$D$49</c:f>
              <c:numCache>
                <c:formatCode>0.0</c:formatCode>
                <c:ptCount val="20"/>
                <c:pt idx="0">
                  <c:v>25.808578165061178</c:v>
                </c:pt>
                <c:pt idx="1">
                  <c:v>3.5456759159447819</c:v>
                </c:pt>
                <c:pt idx="2">
                  <c:v>4.6320115784183749</c:v>
                </c:pt>
                <c:pt idx="3">
                  <c:v>3.136609017938798</c:v>
                </c:pt>
                <c:pt idx="4">
                  <c:v>5.0962649293312774</c:v>
                </c:pt>
                <c:pt idx="5">
                  <c:v>3.8078652505722643</c:v>
                </c:pt>
                <c:pt idx="6">
                  <c:v>3.723475071613549</c:v>
                </c:pt>
                <c:pt idx="7">
                  <c:v>4.4681700859362588</c:v>
                </c:pt>
                <c:pt idx="8">
                  <c:v>4.4759004840088599</c:v>
                </c:pt>
                <c:pt idx="9">
                  <c:v>2.6680610014301251</c:v>
                </c:pt>
                <c:pt idx="10">
                  <c:v>3.2321653274467783</c:v>
                </c:pt>
                <c:pt idx="11">
                  <c:v>1.5338398175625914</c:v>
                </c:pt>
                <c:pt idx="12">
                  <c:v>11.327180509089761</c:v>
                </c:pt>
                <c:pt idx="13">
                  <c:v>3.5295709199603182</c:v>
                </c:pt>
                <c:pt idx="14">
                  <c:v>4.3631655121173845</c:v>
                </c:pt>
                <c:pt idx="15">
                  <c:v>3.8095831168106087</c:v>
                </c:pt>
                <c:pt idx="16">
                  <c:v>2.3098858907351167</c:v>
                </c:pt>
                <c:pt idx="17">
                  <c:v>2.1370256005016182</c:v>
                </c:pt>
                <c:pt idx="18">
                  <c:v>3.2976589777836947</c:v>
                </c:pt>
                <c:pt idx="19">
                  <c:v>2.9991797188711899</c:v>
                </c:pt>
              </c:numCache>
            </c:numRef>
          </c:val>
        </c:ser>
        <c:ser>
          <c:idx val="1"/>
          <c:order val="1"/>
          <c:tx>
            <c:strRef>
              <c:f>'buncselekmenyek_2001-2011'!$E$28</c:f>
              <c:strCache>
                <c:ptCount val="1"/>
                <c:pt idx="0">
                  <c:v>Hungary_2011</c:v>
                </c:pt>
              </c:strCache>
            </c:strRef>
          </c:tx>
          <c:cat>
            <c:strRef>
              <c:f>'buncselekmenyek_2001-2011'!$B$30:$B$49</c:f>
              <c:strCache>
                <c:ptCount val="20"/>
                <c:pt idx="0">
                  <c:v>Budapest</c:v>
                </c:pt>
                <c:pt idx="1">
                  <c:v>Baranya</c:v>
                </c:pt>
                <c:pt idx="2">
                  <c:v>Bács</c:v>
                </c:pt>
                <c:pt idx="3">
                  <c:v>Békés</c:v>
                </c:pt>
                <c:pt idx="4">
                  <c:v>Borsod</c:v>
                </c:pt>
                <c:pt idx="5">
                  <c:v>Csongrád</c:v>
                </c:pt>
                <c:pt idx="6">
                  <c:v>Fejér</c:v>
                </c:pt>
                <c:pt idx="7">
                  <c:v>Győr</c:v>
                </c:pt>
                <c:pt idx="8">
                  <c:v>Hajdu</c:v>
                </c:pt>
                <c:pt idx="9">
                  <c:v>Heves</c:v>
                </c:pt>
                <c:pt idx="10">
                  <c:v>Komárom</c:v>
                </c:pt>
                <c:pt idx="11">
                  <c:v>Nográd</c:v>
                </c:pt>
                <c:pt idx="12">
                  <c:v>Pest</c:v>
                </c:pt>
                <c:pt idx="13">
                  <c:v>Somogy</c:v>
                </c:pt>
                <c:pt idx="14">
                  <c:v>Szabolcs</c:v>
                </c:pt>
                <c:pt idx="15">
                  <c:v>Szolnok</c:v>
                </c:pt>
                <c:pt idx="16">
                  <c:v>Tolna</c:v>
                </c:pt>
                <c:pt idx="17">
                  <c:v>Vas</c:v>
                </c:pt>
                <c:pt idx="18">
                  <c:v>Veszprém</c:v>
                </c:pt>
                <c:pt idx="19">
                  <c:v>Zala</c:v>
                </c:pt>
              </c:strCache>
            </c:strRef>
          </c:cat>
          <c:val>
            <c:numRef>
              <c:f>'buncselekmenyek_2001-2011'!$F$30:$F$49</c:f>
              <c:numCache>
                <c:formatCode>0.0</c:formatCode>
                <c:ptCount val="20"/>
                <c:pt idx="0">
                  <c:v>23.834273801374032</c:v>
                </c:pt>
                <c:pt idx="1">
                  <c:v>3.6409073688828326</c:v>
                </c:pt>
                <c:pt idx="2">
                  <c:v>3.8770767284561942</c:v>
                </c:pt>
                <c:pt idx="3">
                  <c:v>2.2221188335094633</c:v>
                </c:pt>
                <c:pt idx="4">
                  <c:v>5.2650701972435092</c:v>
                </c:pt>
                <c:pt idx="5">
                  <c:v>4.9103730634001934</c:v>
                </c:pt>
                <c:pt idx="6">
                  <c:v>5.7781736088494826</c:v>
                </c:pt>
                <c:pt idx="7">
                  <c:v>3.9269248578220832</c:v>
                </c:pt>
                <c:pt idx="8">
                  <c:v>7.884201687746887</c:v>
                </c:pt>
                <c:pt idx="9">
                  <c:v>2.7106305012949452</c:v>
                </c:pt>
                <c:pt idx="10">
                  <c:v>2.6377414587999692</c:v>
                </c:pt>
                <c:pt idx="11">
                  <c:v>1.8383990110131134</c:v>
                </c:pt>
                <c:pt idx="12">
                  <c:v>9.611383983463698</c:v>
                </c:pt>
                <c:pt idx="13">
                  <c:v>4.2191456695268386</c:v>
                </c:pt>
                <c:pt idx="14">
                  <c:v>4.5357366778104655</c:v>
                </c:pt>
                <c:pt idx="15">
                  <c:v>3.9247093854057971</c:v>
                </c:pt>
                <c:pt idx="16">
                  <c:v>1.7810182754319619</c:v>
                </c:pt>
                <c:pt idx="17">
                  <c:v>1.9462925176850081</c:v>
                </c:pt>
                <c:pt idx="18">
                  <c:v>2.9348363098205237</c:v>
                </c:pt>
                <c:pt idx="19">
                  <c:v>2.4698086496474074</c:v>
                </c:pt>
              </c:numCache>
            </c:numRef>
          </c:val>
        </c:ser>
        <c:gapWidth val="100"/>
        <c:axId val="145502592"/>
        <c:axId val="145504128"/>
      </c:barChart>
      <c:catAx>
        <c:axId val="145502592"/>
        <c:scaling>
          <c:orientation val="minMax"/>
        </c:scaling>
        <c:axPos val="b"/>
        <c:numFmt formatCode="0.0" sourceLinked="1"/>
        <c:tickLblPos val="nextTo"/>
        <c:crossAx val="145504128"/>
        <c:crosses val="autoZero"/>
        <c:auto val="1"/>
        <c:lblAlgn val="ctr"/>
        <c:lblOffset val="100"/>
      </c:catAx>
      <c:valAx>
        <c:axId val="145504128"/>
        <c:scaling>
          <c:orientation val="minMax"/>
          <c:max val="35"/>
        </c:scaling>
        <c:axPos val="l"/>
        <c:majorGridlines/>
        <c:numFmt formatCode="0.0" sourceLinked="1"/>
        <c:tickLblPos val="nextTo"/>
        <c:crossAx val="1455025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238549868766399"/>
          <c:y val="0.23600051789991583"/>
          <c:w val="0.22678904199475064"/>
          <c:h val="0.20644785395222562"/>
        </c:manualLayout>
      </c:layout>
      <c:txPr>
        <a:bodyPr/>
        <a:lstStyle/>
        <a:p>
          <a:pPr>
            <a:defRPr sz="1800"/>
          </a:pPr>
          <a:endParaRPr lang="hu-HU"/>
        </a:p>
      </c:txPr>
    </c:legend>
    <c:plotVisOnly val="1"/>
    <c:dispBlanksAs val="gap"/>
  </c:chart>
  <c:externalData r:id="rId1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style val="26"/>
  <c:chart>
    <c:title>
      <c:tx>
        <c:rich>
          <a:bodyPr/>
          <a:lstStyle/>
          <a:p>
            <a:pPr>
              <a:defRPr sz="1600"/>
            </a:pPr>
            <a:r>
              <a:rPr lang="hu-HU" sz="1600" dirty="0" smtClean="0"/>
              <a:t>A bűncselekmények</a:t>
            </a:r>
            <a:r>
              <a:rPr lang="hu-HU" sz="1600" baseline="0" dirty="0" smtClean="0"/>
              <a:t>  a vizsgált mintában </a:t>
            </a:r>
            <a:r>
              <a:rPr lang="hu-HU" sz="1600" dirty="0" smtClean="0"/>
              <a:t>(N=513) megyénként  (2001 és 2011, %)</a:t>
            </a:r>
            <a:endParaRPr lang="hu-HU" sz="1600" dirty="0"/>
          </a:p>
        </c:rich>
      </c:tx>
      <c:layout>
        <c:manualLayout>
          <c:xMode val="edge"/>
          <c:yMode val="edge"/>
          <c:x val="5.9142388451443879E-2"/>
          <c:y val="0"/>
        </c:manualLayout>
      </c:layout>
      <c:overlay val="1"/>
    </c:title>
    <c:plotArea>
      <c:layout>
        <c:manualLayout>
          <c:layoutTarget val="inner"/>
          <c:xMode val="edge"/>
          <c:yMode val="edge"/>
          <c:x val="6.7412510936133888E-2"/>
          <c:y val="0.1403905708165433"/>
          <c:w val="0.89151933838458874"/>
          <c:h val="0.68199771182448365"/>
        </c:manualLayout>
      </c:layout>
      <c:barChart>
        <c:barDir val="col"/>
        <c:grouping val="clustered"/>
        <c:ser>
          <c:idx val="0"/>
          <c:order val="0"/>
          <c:tx>
            <c:strRef>
              <c:f>'buncselekmenyek_2001-2011'!$C$1</c:f>
              <c:strCache>
                <c:ptCount val="1"/>
                <c:pt idx="0">
                  <c:v>Sample513_2001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strRef>
              <c:f>'buncselekmenyek_2001-2011'!$B$3:$B$22</c:f>
              <c:strCache>
                <c:ptCount val="20"/>
                <c:pt idx="0">
                  <c:v>Budapest</c:v>
                </c:pt>
                <c:pt idx="1">
                  <c:v>Baranya</c:v>
                </c:pt>
                <c:pt idx="2">
                  <c:v>Bács</c:v>
                </c:pt>
                <c:pt idx="3">
                  <c:v>Békés</c:v>
                </c:pt>
                <c:pt idx="4">
                  <c:v>Borsod</c:v>
                </c:pt>
                <c:pt idx="5">
                  <c:v>Csongrád</c:v>
                </c:pt>
                <c:pt idx="6">
                  <c:v>Fejér</c:v>
                </c:pt>
                <c:pt idx="7">
                  <c:v>Győr</c:v>
                </c:pt>
                <c:pt idx="8">
                  <c:v>Hajdu</c:v>
                </c:pt>
                <c:pt idx="9">
                  <c:v>Heves</c:v>
                </c:pt>
                <c:pt idx="10">
                  <c:v>Komárom</c:v>
                </c:pt>
                <c:pt idx="11">
                  <c:v>Nográd</c:v>
                </c:pt>
                <c:pt idx="12">
                  <c:v>Pest</c:v>
                </c:pt>
                <c:pt idx="13">
                  <c:v>Somogy</c:v>
                </c:pt>
                <c:pt idx="14">
                  <c:v>Szabolcs</c:v>
                </c:pt>
                <c:pt idx="15">
                  <c:v>Szolnok</c:v>
                </c:pt>
                <c:pt idx="16">
                  <c:v>Tolna</c:v>
                </c:pt>
                <c:pt idx="17">
                  <c:v>Vas</c:v>
                </c:pt>
                <c:pt idx="18">
                  <c:v>Veszprém</c:v>
                </c:pt>
                <c:pt idx="19">
                  <c:v>Zala</c:v>
                </c:pt>
              </c:strCache>
            </c:strRef>
          </c:cat>
          <c:val>
            <c:numRef>
              <c:f>'buncselekmenyek_2001-2011'!$D$3:$D$22</c:f>
              <c:numCache>
                <c:formatCode>0.0</c:formatCode>
                <c:ptCount val="20"/>
                <c:pt idx="0">
                  <c:v>32.268809629417035</c:v>
                </c:pt>
                <c:pt idx="1">
                  <c:v>3.6463995500706012</c:v>
                </c:pt>
                <c:pt idx="2">
                  <c:v>4.2598342334820485</c:v>
                </c:pt>
                <c:pt idx="3">
                  <c:v>3.2866299649507309</c:v>
                </c:pt>
                <c:pt idx="4">
                  <c:v>5.5252606952453034</c:v>
                </c:pt>
                <c:pt idx="5">
                  <c:v>4.2305540335649674</c:v>
                </c:pt>
                <c:pt idx="6">
                  <c:v>3.2353171393534583</c:v>
                </c:pt>
                <c:pt idx="7">
                  <c:v>3.0961637140049225</c:v>
                </c:pt>
                <c:pt idx="8">
                  <c:v>4.9990868056461499</c:v>
                </c:pt>
                <c:pt idx="9">
                  <c:v>2.8538048315228877</c:v>
                </c:pt>
                <c:pt idx="10">
                  <c:v>2.8227852137889387</c:v>
                </c:pt>
                <c:pt idx="11">
                  <c:v>1.379068425797886</c:v>
                </c:pt>
                <c:pt idx="12">
                  <c:v>8.5156098253914507</c:v>
                </c:pt>
                <c:pt idx="13">
                  <c:v>2.3951783338116535</c:v>
                </c:pt>
                <c:pt idx="14">
                  <c:v>4.40565542712854</c:v>
                </c:pt>
                <c:pt idx="15">
                  <c:v>4.3117268650182785</c:v>
                </c:pt>
                <c:pt idx="16">
                  <c:v>2.4325758168740923</c:v>
                </c:pt>
                <c:pt idx="17">
                  <c:v>1.5388049619792261</c:v>
                </c:pt>
                <c:pt idx="18">
                  <c:v>2.3612596863829678</c:v>
                </c:pt>
                <c:pt idx="19">
                  <c:v>2.4354748465688534</c:v>
                </c:pt>
              </c:numCache>
            </c:numRef>
          </c:val>
        </c:ser>
        <c:ser>
          <c:idx val="1"/>
          <c:order val="1"/>
          <c:tx>
            <c:strRef>
              <c:f>'buncselekmenyek_2001-2011'!$E$1</c:f>
              <c:strCache>
                <c:ptCount val="1"/>
                <c:pt idx="0">
                  <c:v>Sample513_2011</c:v>
                </c:pt>
              </c:strCache>
            </c:strRef>
          </c:tx>
          <c:spPr>
            <a:ln>
              <a:solidFill>
                <a:schemeClr val="tx1"/>
              </a:solidFill>
            </a:ln>
          </c:spPr>
          <c:cat>
            <c:strRef>
              <c:f>'buncselekmenyek_2001-2011'!$B$3:$B$22</c:f>
              <c:strCache>
                <c:ptCount val="20"/>
                <c:pt idx="0">
                  <c:v>Budapest</c:v>
                </c:pt>
                <c:pt idx="1">
                  <c:v>Baranya</c:v>
                </c:pt>
                <c:pt idx="2">
                  <c:v>Bács</c:v>
                </c:pt>
                <c:pt idx="3">
                  <c:v>Békés</c:v>
                </c:pt>
                <c:pt idx="4">
                  <c:v>Borsod</c:v>
                </c:pt>
                <c:pt idx="5">
                  <c:v>Csongrád</c:v>
                </c:pt>
                <c:pt idx="6">
                  <c:v>Fejér</c:v>
                </c:pt>
                <c:pt idx="7">
                  <c:v>Győr</c:v>
                </c:pt>
                <c:pt idx="8">
                  <c:v>Hajdu</c:v>
                </c:pt>
                <c:pt idx="9">
                  <c:v>Heves</c:v>
                </c:pt>
                <c:pt idx="10">
                  <c:v>Komárom</c:v>
                </c:pt>
                <c:pt idx="11">
                  <c:v>Nográd</c:v>
                </c:pt>
                <c:pt idx="12">
                  <c:v>Pest</c:v>
                </c:pt>
                <c:pt idx="13">
                  <c:v>Somogy</c:v>
                </c:pt>
                <c:pt idx="14">
                  <c:v>Szabolcs</c:v>
                </c:pt>
                <c:pt idx="15">
                  <c:v>Szolnok</c:v>
                </c:pt>
                <c:pt idx="16">
                  <c:v>Tolna</c:v>
                </c:pt>
                <c:pt idx="17">
                  <c:v>Vas</c:v>
                </c:pt>
                <c:pt idx="18">
                  <c:v>Veszprém</c:v>
                </c:pt>
                <c:pt idx="19">
                  <c:v>Zala</c:v>
                </c:pt>
              </c:strCache>
            </c:strRef>
          </c:cat>
          <c:val>
            <c:numRef>
              <c:f>'buncselekmenyek_2001-2011'!$F$3:$F$22</c:f>
              <c:numCache>
                <c:formatCode>0.0</c:formatCode>
                <c:ptCount val="20"/>
                <c:pt idx="0">
                  <c:v>30.354717336923862</c:v>
                </c:pt>
                <c:pt idx="1">
                  <c:v>3.3827641375734023</c:v>
                </c:pt>
                <c:pt idx="2">
                  <c:v>3.5893069178572592</c:v>
                </c:pt>
                <c:pt idx="3">
                  <c:v>2.1726768356821067</c:v>
                </c:pt>
                <c:pt idx="4">
                  <c:v>5.5866728344681924</c:v>
                </c:pt>
                <c:pt idx="5">
                  <c:v>5.3323983417649536</c:v>
                </c:pt>
                <c:pt idx="6">
                  <c:v>5.5250930326431904</c:v>
                </c:pt>
                <c:pt idx="7">
                  <c:v>3.1650250296849998</c:v>
                </c:pt>
                <c:pt idx="8">
                  <c:v>8.8453934477912259</c:v>
                </c:pt>
                <c:pt idx="9">
                  <c:v>2.8957238867756638</c:v>
                </c:pt>
                <c:pt idx="10">
                  <c:v>2.1741500366827049</c:v>
                </c:pt>
                <c:pt idx="11">
                  <c:v>1.525352316019293</c:v>
                </c:pt>
                <c:pt idx="12">
                  <c:v>6.4069511516012234</c:v>
                </c:pt>
                <c:pt idx="13">
                  <c:v>2.9617232916024769</c:v>
                </c:pt>
                <c:pt idx="14">
                  <c:v>4.2378099983205511</c:v>
                </c:pt>
                <c:pt idx="15">
                  <c:v>4.4352189324007014</c:v>
                </c:pt>
                <c:pt idx="16">
                  <c:v>1.702136436091068</c:v>
                </c:pt>
                <c:pt idx="17">
                  <c:v>1.4213443253770583</c:v>
                </c:pt>
                <c:pt idx="18">
                  <c:v>2.2265959923039982</c:v>
                </c:pt>
                <c:pt idx="19">
                  <c:v>2.0589457184359352</c:v>
                </c:pt>
              </c:numCache>
            </c:numRef>
          </c:val>
        </c:ser>
        <c:gapWidth val="100"/>
        <c:axId val="145524992"/>
        <c:axId val="145534976"/>
      </c:barChart>
      <c:catAx>
        <c:axId val="145524992"/>
        <c:scaling>
          <c:orientation val="minMax"/>
        </c:scaling>
        <c:axPos val="b"/>
        <c:tickLblPos val="nextTo"/>
        <c:crossAx val="145534976"/>
        <c:crosses val="autoZero"/>
        <c:auto val="1"/>
        <c:lblAlgn val="ctr"/>
        <c:lblOffset val="100"/>
      </c:catAx>
      <c:valAx>
        <c:axId val="145534976"/>
        <c:scaling>
          <c:orientation val="minMax"/>
        </c:scaling>
        <c:axPos val="l"/>
        <c:majorGridlines/>
        <c:numFmt formatCode="0.0" sourceLinked="1"/>
        <c:tickLblPos val="nextTo"/>
        <c:crossAx val="1455249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367432195975499"/>
          <c:y val="0.13735410246955837"/>
          <c:w val="0.26715901137357828"/>
          <c:h val="0.21659829948993653"/>
        </c:manualLayout>
      </c:layout>
      <c:txPr>
        <a:bodyPr/>
        <a:lstStyle/>
        <a:p>
          <a:pPr>
            <a:defRPr sz="1800" b="1"/>
          </a:pPr>
          <a:endParaRPr lang="hu-HU"/>
        </a:p>
      </c:txPr>
    </c:legend>
    <c:plotVisOnly val="1"/>
    <c:dispBlanksAs val="gap"/>
  </c:chart>
  <c:externalData r:id="rId1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view3D>
      <c:perspective val="30"/>
    </c:view3D>
    <c:plotArea>
      <c:layout>
        <c:manualLayout>
          <c:layoutTarget val="inner"/>
          <c:xMode val="edge"/>
          <c:yMode val="edge"/>
          <c:x val="0.10640318217254113"/>
          <c:y val="6.9085657149205934E-2"/>
          <c:w val="0.86797051039913553"/>
          <c:h val="0.74605173499240862"/>
        </c:manualLayout>
      </c:layout>
      <c:bar3DChart>
        <c:barDir val="col"/>
        <c:grouping val="clustered"/>
        <c:ser>
          <c:idx val="0"/>
          <c:order val="0"/>
          <c:tx>
            <c:v>2001</c:v>
          </c:tx>
          <c:spPr>
            <a:ln>
              <a:solidFill>
                <a:schemeClr val="tx1"/>
              </a:solidFill>
            </a:ln>
          </c:spPr>
          <c:cat>
            <c:strRef>
              <c:f>'2011_romak aranya bcs szama'!$I$43:$I$46</c:f>
              <c:strCache>
                <c:ptCount val="4"/>
                <c:pt idx="0">
                  <c:v>Below 5%</c:v>
                </c:pt>
                <c:pt idx="1">
                  <c:v>5-10%</c:v>
                </c:pt>
                <c:pt idx="2">
                  <c:v>10-25%</c:v>
                </c:pt>
                <c:pt idx="3">
                  <c:v>Above 25%</c:v>
                </c:pt>
              </c:strCache>
            </c:strRef>
          </c:cat>
          <c:val>
            <c:numRef>
              <c:f>'2011_romak aranya bcs szama'!$L$43:$L$46</c:f>
              <c:numCache>
                <c:formatCode>0.0</c:formatCode>
                <c:ptCount val="4"/>
                <c:pt idx="0">
                  <c:v>93.026094166282519</c:v>
                </c:pt>
                <c:pt idx="1">
                  <c:v>3.9652928164943195</c:v>
                </c:pt>
                <c:pt idx="2">
                  <c:v>2.5778172045816272</c:v>
                </c:pt>
                <c:pt idx="3">
                  <c:v>0.43079581264150879</c:v>
                </c:pt>
              </c:numCache>
            </c:numRef>
          </c:val>
        </c:ser>
        <c:ser>
          <c:idx val="1"/>
          <c:order val="1"/>
          <c:tx>
            <c:v>2011</c:v>
          </c:tx>
          <c:spPr>
            <a:ln w="25400">
              <a:solidFill>
                <a:prstClr val="black"/>
              </a:solidFill>
            </a:ln>
          </c:spPr>
          <c:cat>
            <c:strRef>
              <c:f>'2011_romak aranya bcs szama'!$I$43:$I$46</c:f>
              <c:strCache>
                <c:ptCount val="4"/>
                <c:pt idx="0">
                  <c:v>Below 5%</c:v>
                </c:pt>
                <c:pt idx="1">
                  <c:v>5-10%</c:v>
                </c:pt>
                <c:pt idx="2">
                  <c:v>10-25%</c:v>
                </c:pt>
                <c:pt idx="3">
                  <c:v>Above 25%</c:v>
                </c:pt>
              </c:strCache>
            </c:strRef>
          </c:cat>
          <c:val>
            <c:numRef>
              <c:f>'2011_romak aranya bcs szama'!$P$43:$P$46</c:f>
              <c:numCache>
                <c:formatCode>0.0</c:formatCode>
                <c:ptCount val="4"/>
                <c:pt idx="0">
                  <c:v>87.725583903216602</c:v>
                </c:pt>
                <c:pt idx="1">
                  <c:v>6.2245688677271378</c:v>
                </c:pt>
                <c:pt idx="2">
                  <c:v>4.8253225573590655</c:v>
                </c:pt>
                <c:pt idx="3">
                  <c:v>1.2245246716971472</c:v>
                </c:pt>
              </c:numCache>
            </c:numRef>
          </c:val>
        </c:ser>
        <c:shape val="cylinder"/>
        <c:axId val="142794752"/>
        <c:axId val="142796288"/>
        <c:axId val="0"/>
      </c:bar3DChart>
      <c:catAx>
        <c:axId val="142794752"/>
        <c:scaling>
          <c:orientation val="minMax"/>
        </c:scaling>
        <c:axPos val="b"/>
        <c:tickLblPos val="nextTo"/>
        <c:crossAx val="142796288"/>
        <c:crosses val="autoZero"/>
        <c:auto val="1"/>
        <c:lblAlgn val="ctr"/>
        <c:lblOffset val="100"/>
      </c:catAx>
      <c:valAx>
        <c:axId val="142796288"/>
        <c:scaling>
          <c:orientation val="minMax"/>
        </c:scaling>
        <c:axPos val="l"/>
        <c:majorGridlines/>
        <c:title>
          <c:tx>
            <c:rich>
              <a:bodyPr rot="-5400000" vert="horz"/>
              <a:lstStyle/>
              <a:p>
                <a:pPr>
                  <a:defRPr sz="2400"/>
                </a:pPr>
                <a:r>
                  <a:rPr lang="hu-HU" sz="2400" dirty="0" err="1" smtClean="0"/>
                  <a:t>Rate</a:t>
                </a:r>
                <a:r>
                  <a:rPr lang="hu-HU" sz="2400" dirty="0" smtClean="0"/>
                  <a:t> of </a:t>
                </a:r>
                <a:r>
                  <a:rPr lang="hu-HU" sz="2400" dirty="0" err="1" smtClean="0"/>
                  <a:t>registered</a:t>
                </a:r>
                <a:r>
                  <a:rPr lang="hu-HU" sz="2400" dirty="0" smtClean="0"/>
                  <a:t> </a:t>
                </a:r>
                <a:r>
                  <a:rPr lang="hu-HU" sz="2400" dirty="0" err="1" smtClean="0"/>
                  <a:t>crime</a:t>
                </a:r>
                <a:endParaRPr lang="hu-HU" sz="2400" dirty="0"/>
              </a:p>
            </c:rich>
          </c:tx>
          <c:layout>
            <c:manualLayout>
              <c:xMode val="edge"/>
              <c:yMode val="edge"/>
              <c:x val="1.7388381347941403E-2"/>
              <c:y val="6.7112543050772133E-2"/>
            </c:manualLayout>
          </c:layout>
        </c:title>
        <c:numFmt formatCode="0.0" sourceLinked="1"/>
        <c:tickLblPos val="nextTo"/>
        <c:txPr>
          <a:bodyPr/>
          <a:lstStyle/>
          <a:p>
            <a:pPr>
              <a:defRPr sz="1800"/>
            </a:pPr>
            <a:endParaRPr lang="hu-HU"/>
          </a:p>
        </c:txPr>
        <c:crossAx val="142794752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75071668200209474"/>
          <c:y val="0.17296133762915294"/>
          <c:w val="0.18068706928875267"/>
          <c:h val="0.18392993371107094"/>
        </c:manualLayout>
      </c:layout>
    </c:legend>
    <c:plotVisOnly val="1"/>
    <c:dispBlanksAs val="gap"/>
  </c:chart>
  <c:spPr>
    <a:ln>
      <a:noFill/>
    </a:ln>
  </c:spPr>
  <c:txPr>
    <a:bodyPr/>
    <a:lstStyle/>
    <a:p>
      <a:pPr>
        <a:defRPr sz="2000"/>
      </a:pPr>
      <a:endParaRPr lang="hu-HU"/>
    </a:p>
  </c:txPr>
  <c:externalData r:id="rId1"/>
  <c:userShapes r:id="rId2"/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hu-HU"/>
  <c:chart>
    <c:plotArea>
      <c:layout>
        <c:manualLayout>
          <c:layoutTarget val="inner"/>
          <c:xMode val="edge"/>
          <c:yMode val="edge"/>
          <c:x val="4.743237985259207E-2"/>
          <c:y val="3.5414735837446157E-2"/>
          <c:w val="0.93698390806033749"/>
          <c:h val="0.70454733828127969"/>
        </c:manualLayout>
      </c:layout>
      <c:barChart>
        <c:barDir val="col"/>
        <c:grouping val="clustered"/>
        <c:ser>
          <c:idx val="0"/>
          <c:order val="0"/>
          <c:tx>
            <c:strRef>
              <c:f>'Negyedek es bcs-ek'!$A$102</c:f>
              <c:strCache>
                <c:ptCount val="1"/>
                <c:pt idx="0">
                  <c:v>Személy elleni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dLbl>
              <c:idx val="3"/>
              <c:layout>
                <c:manualLayout>
                  <c:x val="-2.9151949140636202E-3"/>
                  <c:y val="-8.1484477371616248E-3"/>
                </c:manualLayout>
              </c:layout>
              <c:dLblPos val="outEnd"/>
              <c:showVal val="1"/>
            </c:dLbl>
            <c:spPr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txPr>
              <a:bodyPr/>
              <a:lstStyle/>
              <a:p>
                <a:pPr>
                  <a:defRPr b="1"/>
                </a:pPr>
                <a:endParaRPr lang="hu-HU"/>
              </a:p>
            </c:txPr>
            <c:dLblPos val="inEnd"/>
            <c:showVal val="1"/>
          </c:dLbls>
          <c:cat>
            <c:strRef>
              <c:f>'Negyedek es bcs-ek'!$C$101:$F$101</c:f>
              <c:strCache>
                <c:ptCount val="4"/>
                <c:pt idx="0">
                  <c:v>Első negyed</c:v>
                </c:pt>
                <c:pt idx="1">
                  <c:v>Második negyed</c:v>
                </c:pt>
                <c:pt idx="2">
                  <c:v>Harmadik negyed</c:v>
                </c:pt>
                <c:pt idx="3">
                  <c:v>Negyedik negyed</c:v>
                </c:pt>
              </c:strCache>
            </c:strRef>
          </c:cat>
          <c:val>
            <c:numRef>
              <c:f>'Negyedek es bcs-ek'!$C$102:$F$102</c:f>
              <c:numCache>
                <c:formatCode>0.0</c:formatCode>
                <c:ptCount val="4"/>
                <c:pt idx="0">
                  <c:v>6.8236430456087493</c:v>
                </c:pt>
                <c:pt idx="1">
                  <c:v>5.8108539141529203</c:v>
                </c:pt>
                <c:pt idx="2">
                  <c:v>4.5905834770984715</c:v>
                </c:pt>
                <c:pt idx="3">
                  <c:v>3.3359371998616965</c:v>
                </c:pt>
              </c:numCache>
            </c:numRef>
          </c:val>
        </c:ser>
        <c:ser>
          <c:idx val="4"/>
          <c:order val="1"/>
          <c:tx>
            <c:strRef>
              <c:f>'Negyedek es bcs-ek'!$A$106</c:f>
              <c:strCache>
                <c:ptCount val="1"/>
                <c:pt idx="0">
                  <c:v>Közrend elleni </c:v>
                </c:pt>
              </c:strCache>
            </c:strRef>
          </c:tx>
          <c:spPr>
            <a:solidFill>
              <a:srgbClr val="00B0F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txPr>
              <a:bodyPr/>
              <a:lstStyle/>
              <a:p>
                <a:pPr>
                  <a:defRPr b="1"/>
                </a:pPr>
                <a:endParaRPr lang="hu-HU"/>
              </a:p>
            </c:txPr>
            <c:dLblPos val="inEnd"/>
            <c:showVal val="1"/>
          </c:dLbls>
          <c:cat>
            <c:strRef>
              <c:f>'Negyedek es bcs-ek'!$C$101:$F$101</c:f>
              <c:strCache>
                <c:ptCount val="4"/>
                <c:pt idx="0">
                  <c:v>Első negyed</c:v>
                </c:pt>
                <c:pt idx="1">
                  <c:v>Második negyed</c:v>
                </c:pt>
                <c:pt idx="2">
                  <c:v>Harmadik negyed</c:v>
                </c:pt>
                <c:pt idx="3">
                  <c:v>Negyedik negyed</c:v>
                </c:pt>
              </c:strCache>
            </c:strRef>
          </c:cat>
          <c:val>
            <c:numRef>
              <c:f>'Negyedek es bcs-ek'!$C$106:$F$106</c:f>
              <c:numCache>
                <c:formatCode>0.0</c:formatCode>
                <c:ptCount val="4"/>
                <c:pt idx="0">
                  <c:v>20.680597436863856</c:v>
                </c:pt>
                <c:pt idx="1">
                  <c:v>26.666590722682948</c:v>
                </c:pt>
                <c:pt idx="2">
                  <c:v>28.141030767648914</c:v>
                </c:pt>
                <c:pt idx="3">
                  <c:v>23.311862106058648</c:v>
                </c:pt>
              </c:numCache>
            </c:numRef>
          </c:val>
        </c:ser>
        <c:ser>
          <c:idx val="5"/>
          <c:order val="2"/>
          <c:tx>
            <c:strRef>
              <c:f>'Negyedek es bcs-ek'!$A$107</c:f>
              <c:strCache>
                <c:ptCount val="1"/>
                <c:pt idx="0">
                  <c:v>Gazdasági bcs-ek</c:v>
                </c:pt>
              </c:strCache>
            </c:strRef>
          </c:tx>
          <c:spPr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spPr>
              <a:scene3d>
                <a:camera prst="orthographicFront"/>
                <a:lightRig rig="threePt" dir="t"/>
              </a:scene3d>
              <a:sp3d>
                <a:bevelT w="190500" h="38100"/>
              </a:sp3d>
            </c:spPr>
            <c:txPr>
              <a:bodyPr/>
              <a:lstStyle/>
              <a:p>
                <a:pPr>
                  <a:defRPr b="1"/>
                </a:pPr>
                <a:endParaRPr lang="hu-HU"/>
              </a:p>
            </c:txPr>
            <c:dLblPos val="inEnd"/>
            <c:showVal val="1"/>
          </c:dLbls>
          <c:cat>
            <c:strRef>
              <c:f>'Negyedek es bcs-ek'!$C$101:$F$101</c:f>
              <c:strCache>
                <c:ptCount val="4"/>
                <c:pt idx="0">
                  <c:v>Első negyed</c:v>
                </c:pt>
                <c:pt idx="1">
                  <c:v>Második negyed</c:v>
                </c:pt>
                <c:pt idx="2">
                  <c:v>Harmadik negyed</c:v>
                </c:pt>
                <c:pt idx="3">
                  <c:v>Negyedik negyed</c:v>
                </c:pt>
              </c:strCache>
            </c:strRef>
          </c:cat>
          <c:val>
            <c:numRef>
              <c:f>'Negyedek es bcs-ek'!$C$107:$F$107</c:f>
              <c:numCache>
                <c:formatCode>0.0</c:formatCode>
                <c:ptCount val="4"/>
                <c:pt idx="0">
                  <c:v>3.5879193366000752</c:v>
                </c:pt>
                <c:pt idx="1">
                  <c:v>6.073999817734439</c:v>
                </c:pt>
                <c:pt idx="2">
                  <c:v>6.0358517943034897</c:v>
                </c:pt>
                <c:pt idx="3">
                  <c:v>17.892404820141053</c:v>
                </c:pt>
              </c:numCache>
            </c:numRef>
          </c:val>
        </c:ser>
        <c:ser>
          <c:idx val="6"/>
          <c:order val="3"/>
          <c:tx>
            <c:strRef>
              <c:f>'Negyedek es bcs-ek'!$A$108</c:f>
              <c:strCache>
                <c:ptCount val="1"/>
                <c:pt idx="0">
                  <c:v>Vagyon elleni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tx1"/>
              </a:solidFill>
            </a:ln>
            <a:scene3d>
              <a:camera prst="orthographicFront"/>
              <a:lightRig rig="threePt" dir="t"/>
            </a:scene3d>
            <a:sp3d>
              <a:bevelT w="190500" h="38100"/>
            </a:sp3d>
          </c:spPr>
          <c:dLbls>
            <c:txPr>
              <a:bodyPr/>
              <a:lstStyle/>
              <a:p>
                <a:pPr>
                  <a:defRPr b="1"/>
                </a:pPr>
                <a:endParaRPr lang="hu-HU"/>
              </a:p>
            </c:txPr>
            <c:dLblPos val="inEnd"/>
            <c:showVal val="1"/>
          </c:dLbls>
          <c:cat>
            <c:strRef>
              <c:f>'Negyedek es bcs-ek'!$C$101:$F$101</c:f>
              <c:strCache>
                <c:ptCount val="4"/>
                <c:pt idx="0">
                  <c:v>Első negyed</c:v>
                </c:pt>
                <c:pt idx="1">
                  <c:v>Második negyed</c:v>
                </c:pt>
                <c:pt idx="2">
                  <c:v>Harmadik negyed</c:v>
                </c:pt>
                <c:pt idx="3">
                  <c:v>Negyedik negyed</c:v>
                </c:pt>
              </c:strCache>
            </c:strRef>
          </c:cat>
          <c:val>
            <c:numRef>
              <c:f>'Negyedek es bcs-ek'!$C$108:$F$108</c:f>
              <c:numCache>
                <c:formatCode>0.0</c:formatCode>
                <c:ptCount val="4"/>
                <c:pt idx="0">
                  <c:v>60.323218997361479</c:v>
                </c:pt>
                <c:pt idx="1">
                  <c:v>55.291397065524471</c:v>
                </c:pt>
                <c:pt idx="2">
                  <c:v>56.403167022747098</c:v>
                </c:pt>
                <c:pt idx="3">
                  <c:v>52.664267694553644</c:v>
                </c:pt>
              </c:numCache>
            </c:numRef>
          </c:val>
        </c:ser>
        <c:dLbls>
          <c:showVal val="1"/>
        </c:dLbls>
        <c:gapWidth val="90"/>
        <c:axId val="146612992"/>
        <c:axId val="146614528"/>
      </c:barChart>
      <c:catAx>
        <c:axId val="146612992"/>
        <c:scaling>
          <c:orientation val="minMax"/>
        </c:scaling>
        <c:axPos val="b"/>
        <c:tickLblPos val="nextTo"/>
        <c:txPr>
          <a:bodyPr/>
          <a:lstStyle/>
          <a:p>
            <a:pPr>
              <a:defRPr sz="1800" b="1"/>
            </a:pPr>
            <a:endParaRPr lang="hu-HU"/>
          </a:p>
        </c:txPr>
        <c:crossAx val="146614528"/>
        <c:crosses val="autoZero"/>
        <c:auto val="1"/>
        <c:lblAlgn val="ctr"/>
        <c:lblOffset val="100"/>
      </c:catAx>
      <c:valAx>
        <c:axId val="146614528"/>
        <c:scaling>
          <c:orientation val="minMax"/>
        </c:scaling>
        <c:axPos val="l"/>
        <c:majorGridlines/>
        <c:numFmt formatCode="0.0" sourceLinked="1"/>
        <c:tickLblPos val="nextTo"/>
        <c:crossAx val="146612992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19741791775202275"/>
          <c:y val="0.85053848659129194"/>
          <c:w val="0.77604497112809634"/>
          <c:h val="0.12301053974902811"/>
        </c:manualLayout>
      </c:layout>
      <c:txPr>
        <a:bodyPr/>
        <a:lstStyle/>
        <a:p>
          <a:pPr>
            <a:defRPr sz="2000" b="1"/>
          </a:pPr>
          <a:endParaRPr lang="hu-HU"/>
        </a:p>
      </c:txPr>
    </c:legend>
    <c:plotVisOnly val="1"/>
    <c:dispBlanksAs val="gap"/>
  </c:chart>
  <c:txPr>
    <a:bodyPr/>
    <a:lstStyle/>
    <a:p>
      <a:pPr>
        <a:defRPr sz="1400"/>
      </a:pPr>
      <a:endParaRPr lang="hu-H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9F832E-829C-468B-9C4B-CB25B3D06304}" type="doc">
      <dgm:prSet loTypeId="urn:microsoft.com/office/officeart/2005/8/layout/radial5" loCatId="relationship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ED11B50-BA0B-4191-B78C-BFA1B56B5C11}">
      <dgm:prSet phldrT="[Text]" custT="1"/>
      <dgm:spPr>
        <a:solidFill>
          <a:srgbClr val="00B050"/>
        </a:solidFill>
      </dgm:spPr>
      <dgm:t>
        <a:bodyPr/>
        <a:lstStyle/>
        <a:p>
          <a:r>
            <a:rPr lang="en-US" sz="2800" b="1" dirty="0" err="1" smtClean="0">
              <a:solidFill>
                <a:schemeClr val="tx1"/>
              </a:solidFill>
            </a:rPr>
            <a:t>Krimi</a:t>
          </a:r>
          <a:r>
            <a:rPr lang="hu-HU" sz="2800" b="1" dirty="0" smtClean="0">
              <a:solidFill>
                <a:schemeClr val="tx1"/>
              </a:solidFill>
            </a:rPr>
            <a:t>-</a:t>
          </a:r>
          <a:r>
            <a:rPr lang="en-US" sz="2800" b="1" dirty="0" err="1" smtClean="0">
              <a:solidFill>
                <a:schemeClr val="tx1"/>
              </a:solidFill>
            </a:rPr>
            <a:t>nol</a:t>
          </a:r>
          <a:r>
            <a:rPr lang="hu-HU" sz="2800" b="1" dirty="0" err="1">
              <a:solidFill>
                <a:schemeClr val="tx1"/>
              </a:solidFill>
            </a:rPr>
            <a:t>ógia</a:t>
          </a:r>
          <a:endParaRPr lang="en-US" sz="2800" b="1" dirty="0">
            <a:solidFill>
              <a:schemeClr val="tx1"/>
            </a:solidFill>
          </a:endParaRPr>
        </a:p>
      </dgm:t>
    </dgm:pt>
    <dgm:pt modelId="{3DC24B2F-524D-41E2-BCD1-0119C1A588A6}" type="parTrans" cxnId="{AFA437C4-2B39-4FFC-9A70-5B447447C0C0}">
      <dgm:prSet/>
      <dgm:spPr/>
      <dgm:t>
        <a:bodyPr/>
        <a:lstStyle/>
        <a:p>
          <a:endParaRPr lang="en-US"/>
        </a:p>
      </dgm:t>
    </dgm:pt>
    <dgm:pt modelId="{98C77A37-DB02-4376-8BEA-8C8351F890F4}" type="sibTrans" cxnId="{AFA437C4-2B39-4FFC-9A70-5B447447C0C0}">
      <dgm:prSet/>
      <dgm:spPr/>
      <dgm:t>
        <a:bodyPr/>
        <a:lstStyle/>
        <a:p>
          <a:endParaRPr lang="en-US"/>
        </a:p>
      </dgm:t>
    </dgm:pt>
    <dgm:pt modelId="{309E4D4D-6586-46A3-8FD0-88E9908BF2D2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hu-HU" sz="2000" b="1" dirty="0" smtClean="0">
              <a:solidFill>
                <a:schemeClr val="tx1"/>
              </a:solidFill>
            </a:rPr>
            <a:t>Filozófia</a:t>
          </a:r>
          <a:endParaRPr lang="hu-HU" sz="2000" b="1" dirty="0">
            <a:solidFill>
              <a:schemeClr val="tx1"/>
            </a:solidFill>
          </a:endParaRPr>
        </a:p>
        <a:p>
          <a:r>
            <a:rPr lang="hu-HU" sz="1800" b="0" dirty="0">
              <a:solidFill>
                <a:srgbClr val="FFFF00"/>
              </a:solidFill>
            </a:rPr>
            <a:t>- politikai filozófia</a:t>
          </a:r>
        </a:p>
        <a:p>
          <a:r>
            <a:rPr lang="hu-HU" sz="1800" b="0" dirty="0">
              <a:solidFill>
                <a:srgbClr val="FFFF00"/>
              </a:solidFill>
            </a:rPr>
            <a:t>- jogfilozófia</a:t>
          </a:r>
          <a:endParaRPr lang="en-US" sz="1800" b="0" dirty="0">
            <a:solidFill>
              <a:srgbClr val="FFFF00"/>
            </a:solidFill>
          </a:endParaRPr>
        </a:p>
      </dgm:t>
    </dgm:pt>
    <dgm:pt modelId="{FDD45C86-AFDF-4308-B522-8150E0EE8348}" type="parTrans" cxnId="{FC2C430D-B22C-4C41-9E91-24259635BF46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D7BEDF11-DC17-4B2D-9885-0715BCC07E74}" type="sibTrans" cxnId="{FC2C430D-B22C-4C41-9E91-24259635BF46}">
      <dgm:prSet/>
      <dgm:spPr/>
      <dgm:t>
        <a:bodyPr/>
        <a:lstStyle/>
        <a:p>
          <a:endParaRPr lang="en-US"/>
        </a:p>
      </dgm:t>
    </dgm:pt>
    <dgm:pt modelId="{BBD9A2D5-9494-4FE1-99FA-38FFDE3EB747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hu-HU" sz="1100" b="1" dirty="0"/>
        </a:p>
        <a:p>
          <a:r>
            <a:rPr lang="hu-HU" sz="2000" b="1" dirty="0" smtClean="0">
              <a:solidFill>
                <a:schemeClr val="tx1"/>
              </a:solidFill>
            </a:rPr>
            <a:t>Szociológia</a:t>
          </a:r>
          <a:endParaRPr lang="hu-HU" sz="2000" b="1" dirty="0">
            <a:solidFill>
              <a:schemeClr val="tx1"/>
            </a:solidFill>
          </a:endParaRPr>
        </a:p>
        <a:p>
          <a:r>
            <a:rPr lang="hu-HU" sz="1800" b="0" dirty="0">
              <a:solidFill>
                <a:srgbClr val="FFFF00"/>
              </a:solidFill>
            </a:rPr>
            <a:t>- szociológiaelmélet</a:t>
          </a:r>
        </a:p>
        <a:p>
          <a:r>
            <a:rPr lang="hu-HU" sz="1800" b="0" dirty="0">
              <a:solidFill>
                <a:srgbClr val="FFFF00"/>
              </a:solidFill>
            </a:rPr>
            <a:t>- társadalomstruktúra</a:t>
          </a:r>
        </a:p>
        <a:p>
          <a:r>
            <a:rPr lang="hu-HU" sz="1800" b="0" dirty="0">
              <a:solidFill>
                <a:srgbClr val="FFFF00"/>
              </a:solidFill>
            </a:rPr>
            <a:t>- empirikus szociológia</a:t>
          </a:r>
        </a:p>
        <a:p>
          <a:r>
            <a:rPr lang="hu-HU" sz="1800" b="0" dirty="0">
              <a:solidFill>
                <a:srgbClr val="FFFF00"/>
              </a:solidFill>
            </a:rPr>
            <a:t>- szakszociológiák: a deviancia szociológiája, jogszociológia</a:t>
          </a:r>
        </a:p>
        <a:p>
          <a:endParaRPr lang="hu-HU" sz="700" dirty="0"/>
        </a:p>
        <a:p>
          <a:endParaRPr lang="en-US" sz="700" dirty="0"/>
        </a:p>
      </dgm:t>
    </dgm:pt>
    <dgm:pt modelId="{00B41150-E66B-49E3-9BF3-910D1F0CE0EC}" type="parTrans" cxnId="{BD1E2531-B365-441F-BE07-65EBB458920D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9DCAD98C-9185-4236-B86F-B2D19920BC32}" type="sibTrans" cxnId="{BD1E2531-B365-441F-BE07-65EBB458920D}">
      <dgm:prSet/>
      <dgm:spPr/>
      <dgm:t>
        <a:bodyPr/>
        <a:lstStyle/>
        <a:p>
          <a:endParaRPr lang="en-US"/>
        </a:p>
      </dgm:t>
    </dgm:pt>
    <dgm:pt modelId="{48AA80C3-1EA9-48C5-8766-738C595692CE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hu-HU" sz="2000" b="1" dirty="0" smtClean="0">
            <a:solidFill>
              <a:schemeClr val="tx1"/>
            </a:solidFill>
          </a:endParaRPr>
        </a:p>
        <a:p>
          <a:r>
            <a:rPr lang="hu-HU" sz="2000" b="1" dirty="0" err="1" smtClean="0">
              <a:solidFill>
                <a:schemeClr val="tx1"/>
              </a:solidFill>
            </a:rPr>
            <a:t>Politikatud</a:t>
          </a:r>
          <a:r>
            <a:rPr lang="hu-HU" sz="2000" b="1" dirty="0" smtClean="0">
              <a:solidFill>
                <a:schemeClr val="tx1"/>
              </a:solidFill>
            </a:rPr>
            <a:t>.</a:t>
          </a:r>
          <a:endParaRPr lang="hu-HU" sz="2000" b="1" dirty="0">
            <a:solidFill>
              <a:schemeClr val="tx1"/>
            </a:solidFill>
          </a:endParaRPr>
        </a:p>
        <a:p>
          <a:r>
            <a:rPr lang="hu-HU" sz="1800" dirty="0">
              <a:solidFill>
                <a:srgbClr val="FFFF00"/>
              </a:solidFill>
            </a:rPr>
            <a:t>- közpolitika</a:t>
          </a:r>
        </a:p>
        <a:p>
          <a:endParaRPr lang="en-US" sz="1000" dirty="0"/>
        </a:p>
      </dgm:t>
    </dgm:pt>
    <dgm:pt modelId="{A1875693-EB75-4E1C-8366-C60670C12C6E}" type="parTrans" cxnId="{2DA40EBB-17D6-42E6-8B9D-77B48328739D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59D13E3D-5458-48E3-878B-CF8FD3F8D2FD}" type="sibTrans" cxnId="{2DA40EBB-17D6-42E6-8B9D-77B48328739D}">
      <dgm:prSet/>
      <dgm:spPr/>
      <dgm:t>
        <a:bodyPr/>
        <a:lstStyle/>
        <a:p>
          <a:endParaRPr lang="en-US"/>
        </a:p>
      </dgm:t>
    </dgm:pt>
    <dgm:pt modelId="{2D6FD437-14DA-4DAB-88CD-DA293BA5F5E1}">
      <dgm:prSet phldrT="[Text]"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hu-HU" sz="2000" b="1" dirty="0" smtClean="0">
              <a:solidFill>
                <a:schemeClr val="tx1"/>
              </a:solidFill>
            </a:rPr>
            <a:t>Jogtudomány</a:t>
          </a:r>
          <a:endParaRPr lang="hu-HU" sz="2000" b="1" dirty="0">
            <a:solidFill>
              <a:schemeClr val="tx1"/>
            </a:solidFill>
          </a:endParaRPr>
        </a:p>
        <a:p>
          <a:r>
            <a:rPr lang="hu-HU" sz="1800" dirty="0">
              <a:solidFill>
                <a:srgbClr val="FFFF00"/>
              </a:solidFill>
            </a:rPr>
            <a:t>- büntetőjog</a:t>
          </a:r>
        </a:p>
        <a:p>
          <a:r>
            <a:rPr lang="hu-HU" sz="1800" dirty="0">
              <a:solidFill>
                <a:srgbClr val="FFFF00"/>
              </a:solidFill>
            </a:rPr>
            <a:t>- büntető eljárásjog</a:t>
          </a:r>
        </a:p>
        <a:p>
          <a:r>
            <a:rPr lang="hu-HU" sz="1800" dirty="0">
              <a:solidFill>
                <a:srgbClr val="FFFF00"/>
              </a:solidFill>
            </a:rPr>
            <a:t>- </a:t>
          </a:r>
          <a:r>
            <a:rPr lang="hu-HU" sz="1800" dirty="0" err="1" smtClean="0">
              <a:solidFill>
                <a:srgbClr val="FFFF00"/>
              </a:solidFill>
            </a:rPr>
            <a:t>bünt.-végrehajtási</a:t>
          </a:r>
          <a:r>
            <a:rPr lang="hu-HU" sz="1800" dirty="0" smtClean="0">
              <a:solidFill>
                <a:srgbClr val="FFFF00"/>
              </a:solidFill>
            </a:rPr>
            <a:t> </a:t>
          </a:r>
          <a:r>
            <a:rPr lang="hu-HU" sz="1800" dirty="0">
              <a:solidFill>
                <a:srgbClr val="FFFF00"/>
              </a:solidFill>
            </a:rPr>
            <a:t>jog</a:t>
          </a:r>
        </a:p>
        <a:p>
          <a:endParaRPr lang="en-US" sz="900" dirty="0">
            <a:solidFill>
              <a:srgbClr val="FFFF00"/>
            </a:solidFill>
          </a:endParaRPr>
        </a:p>
      </dgm:t>
    </dgm:pt>
    <dgm:pt modelId="{14746DE6-063F-4256-8EB0-CCB26D4DE6C0}" type="parTrans" cxnId="{080FF72F-88E4-4318-B43B-6F06E2B8AD40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B8BE6754-9EFD-4493-A9A2-52D80F389D93}" type="sibTrans" cxnId="{080FF72F-88E4-4318-B43B-6F06E2B8AD40}">
      <dgm:prSet/>
      <dgm:spPr/>
      <dgm:t>
        <a:bodyPr/>
        <a:lstStyle/>
        <a:p>
          <a:endParaRPr lang="en-US"/>
        </a:p>
      </dgm:t>
    </dgm:pt>
    <dgm:pt modelId="{24C960BA-D68E-4886-848E-6B82C29C814C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hu-HU" sz="2000" b="1" dirty="0" smtClean="0">
              <a:solidFill>
                <a:schemeClr val="tx1"/>
              </a:solidFill>
            </a:rPr>
            <a:t>Pszichológia</a:t>
          </a:r>
          <a:endParaRPr lang="hu-HU" sz="2000" b="1" dirty="0">
            <a:solidFill>
              <a:schemeClr val="tx1"/>
            </a:solidFill>
          </a:endParaRPr>
        </a:p>
        <a:p>
          <a:r>
            <a:rPr lang="hu-HU" sz="1800" dirty="0">
              <a:solidFill>
                <a:srgbClr val="FFFF00"/>
              </a:solidFill>
            </a:rPr>
            <a:t>- </a:t>
          </a:r>
          <a:r>
            <a:rPr lang="hu-HU" sz="1800" dirty="0" err="1" smtClean="0">
              <a:solidFill>
                <a:srgbClr val="FFFF00"/>
              </a:solidFill>
            </a:rPr>
            <a:t>kriminálpszich</a:t>
          </a:r>
          <a:r>
            <a:rPr lang="hu-HU" sz="1800" dirty="0" smtClean="0">
              <a:solidFill>
                <a:srgbClr val="FFFF00"/>
              </a:solidFill>
            </a:rPr>
            <a:t>.</a:t>
          </a:r>
          <a:endParaRPr lang="hu-HU" sz="1800" dirty="0">
            <a:solidFill>
              <a:srgbClr val="FFFF00"/>
            </a:solidFill>
          </a:endParaRPr>
        </a:p>
        <a:p>
          <a:r>
            <a:rPr lang="hu-HU" sz="1800" dirty="0">
              <a:solidFill>
                <a:srgbClr val="FFFF00"/>
              </a:solidFill>
            </a:rPr>
            <a:t>- </a:t>
          </a:r>
          <a:r>
            <a:rPr lang="hu-HU" sz="1800" dirty="0" err="1">
              <a:solidFill>
                <a:srgbClr val="FFFF00"/>
              </a:solidFill>
            </a:rPr>
            <a:t>forenzikus</a:t>
          </a:r>
          <a:r>
            <a:rPr lang="hu-HU" sz="1800" dirty="0">
              <a:solidFill>
                <a:srgbClr val="FFFF00"/>
              </a:solidFill>
            </a:rPr>
            <a:t> pszichológia</a:t>
          </a:r>
          <a:endParaRPr lang="en-US" sz="1800" dirty="0">
            <a:solidFill>
              <a:srgbClr val="FFFF00"/>
            </a:solidFill>
          </a:endParaRPr>
        </a:p>
      </dgm:t>
    </dgm:pt>
    <dgm:pt modelId="{11194174-3AFA-4692-A756-4F78983312CD}" type="parTrans" cxnId="{3F4D80BE-F034-4C05-8D8C-AB2A44D36C2B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860E89CD-9A5E-410F-BD5B-1DEC39E43467}" type="sibTrans" cxnId="{3F4D80BE-F034-4C05-8D8C-AB2A44D36C2B}">
      <dgm:prSet/>
      <dgm:spPr/>
      <dgm:t>
        <a:bodyPr/>
        <a:lstStyle/>
        <a:p>
          <a:endParaRPr lang="en-US"/>
        </a:p>
      </dgm:t>
    </dgm:pt>
    <dgm:pt modelId="{7A54DC11-2469-42E8-8864-50D9FD6FC033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hu-HU" sz="2000" b="1" dirty="0" smtClean="0">
              <a:solidFill>
                <a:schemeClr val="tx1"/>
              </a:solidFill>
            </a:rPr>
            <a:t>Kriminalisztika</a:t>
          </a:r>
          <a:endParaRPr lang="hu-HU" sz="2000" b="0" dirty="0" smtClean="0">
            <a:solidFill>
              <a:schemeClr val="tx1"/>
            </a:solidFill>
          </a:endParaRPr>
        </a:p>
        <a:p>
          <a:r>
            <a:rPr lang="hu-HU" sz="1800" b="0" dirty="0" smtClean="0">
              <a:solidFill>
                <a:srgbClr val="FFFF00"/>
              </a:solidFill>
            </a:rPr>
            <a:t>- </a:t>
          </a:r>
          <a:r>
            <a:rPr lang="hu-HU" sz="1800" b="0" dirty="0" err="1" smtClean="0">
              <a:solidFill>
                <a:srgbClr val="FFFF00"/>
              </a:solidFill>
            </a:rPr>
            <a:t>krimináltaktika</a:t>
          </a:r>
          <a:endParaRPr lang="hu-HU" sz="1800" b="0" dirty="0" smtClean="0">
            <a:solidFill>
              <a:srgbClr val="FFFF00"/>
            </a:solidFill>
          </a:endParaRPr>
        </a:p>
        <a:p>
          <a:r>
            <a:rPr lang="hu-HU" sz="1800" b="0" dirty="0" smtClean="0">
              <a:solidFill>
                <a:srgbClr val="FFFF00"/>
              </a:solidFill>
            </a:rPr>
            <a:t>- </a:t>
          </a:r>
          <a:r>
            <a:rPr lang="hu-HU" sz="1800" b="0" dirty="0" err="1" smtClean="0">
              <a:solidFill>
                <a:srgbClr val="FFFF00"/>
              </a:solidFill>
            </a:rPr>
            <a:t>krimináltechn</a:t>
          </a:r>
          <a:r>
            <a:rPr lang="hu-HU" sz="1800" b="0" dirty="0" err="1" smtClean="0">
              <a:solidFill>
                <a:schemeClr val="bg1"/>
              </a:solidFill>
            </a:rPr>
            <a:t>ika</a:t>
          </a:r>
          <a:endParaRPr lang="en-US" sz="1800" b="1" dirty="0">
            <a:solidFill>
              <a:schemeClr val="bg1"/>
            </a:solidFill>
          </a:endParaRPr>
        </a:p>
      </dgm:t>
    </dgm:pt>
    <dgm:pt modelId="{5AE4982A-BCC6-4A66-8920-D4F965676648}" type="parTrans" cxnId="{CAD18503-EC18-405E-A032-BD5B36628B6B}">
      <dgm:prSet/>
      <dgm:spPr>
        <a:ln>
          <a:solidFill>
            <a:schemeClr val="tx1"/>
          </a:solidFill>
        </a:ln>
      </dgm:spPr>
      <dgm:t>
        <a:bodyPr/>
        <a:lstStyle/>
        <a:p>
          <a:endParaRPr lang="en-US"/>
        </a:p>
      </dgm:t>
    </dgm:pt>
    <dgm:pt modelId="{35514EFB-1849-4218-B292-88B6FCFD3DEA}" type="sibTrans" cxnId="{CAD18503-EC18-405E-A032-BD5B36628B6B}">
      <dgm:prSet/>
      <dgm:spPr/>
      <dgm:t>
        <a:bodyPr/>
        <a:lstStyle/>
        <a:p>
          <a:endParaRPr lang="en-US"/>
        </a:p>
      </dgm:t>
    </dgm:pt>
    <dgm:pt modelId="{CEE0CA60-C77F-4F95-96A2-E3D07427C073}" type="pres">
      <dgm:prSet presAssocID="{E99F832E-829C-468B-9C4B-CB25B3D0630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8758B729-F33B-4A37-8C21-4C834295D833}" type="pres">
      <dgm:prSet presAssocID="{FED11B50-BA0B-4191-B78C-BFA1B56B5C11}" presName="centerShape" presStyleLbl="node0" presStyleIdx="0" presStyleCnt="1" custScaleX="96854"/>
      <dgm:spPr/>
      <dgm:t>
        <a:bodyPr/>
        <a:lstStyle/>
        <a:p>
          <a:endParaRPr lang="en-US"/>
        </a:p>
      </dgm:t>
    </dgm:pt>
    <dgm:pt modelId="{65306789-BACA-4586-9370-2F8C5F2CC465}" type="pres">
      <dgm:prSet presAssocID="{FDD45C86-AFDF-4308-B522-8150E0EE8348}" presName="parTrans" presStyleLbl="sibTrans2D1" presStyleIdx="0" presStyleCnt="6"/>
      <dgm:spPr/>
      <dgm:t>
        <a:bodyPr/>
        <a:lstStyle/>
        <a:p>
          <a:endParaRPr lang="en-US"/>
        </a:p>
      </dgm:t>
    </dgm:pt>
    <dgm:pt modelId="{C44CB674-8483-4001-AA8C-CCD46AA59345}" type="pres">
      <dgm:prSet presAssocID="{FDD45C86-AFDF-4308-B522-8150E0EE8348}" presName="connectorText" presStyleLbl="sibTrans2D1" presStyleIdx="0" presStyleCnt="6"/>
      <dgm:spPr/>
      <dgm:t>
        <a:bodyPr/>
        <a:lstStyle/>
        <a:p>
          <a:endParaRPr lang="en-US"/>
        </a:p>
      </dgm:t>
    </dgm:pt>
    <dgm:pt modelId="{F031E3E2-0CC6-4CDB-A9B6-C8A7B0622B33}" type="pres">
      <dgm:prSet presAssocID="{309E4D4D-6586-46A3-8FD0-88E9908BF2D2}" presName="node" presStyleLbl="node1" presStyleIdx="0" presStyleCnt="6" custScaleX="160736" custRadScaleRad="100530" custRadScaleInc="-183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A2B7CE-FD73-4FAB-B710-CA2424532DFD}" type="pres">
      <dgm:prSet presAssocID="{00B41150-E66B-49E3-9BF3-910D1F0CE0EC}" presName="parTrans" presStyleLbl="sibTrans2D1" presStyleIdx="1" presStyleCnt="6"/>
      <dgm:spPr/>
      <dgm:t>
        <a:bodyPr/>
        <a:lstStyle/>
        <a:p>
          <a:endParaRPr lang="en-US"/>
        </a:p>
      </dgm:t>
    </dgm:pt>
    <dgm:pt modelId="{C5968CF4-C7F8-4A9B-9452-E4E0CCC7359B}" type="pres">
      <dgm:prSet presAssocID="{00B41150-E66B-49E3-9BF3-910D1F0CE0EC}" presName="connectorText" presStyleLbl="sibTrans2D1" presStyleIdx="1" presStyleCnt="6"/>
      <dgm:spPr/>
      <dgm:t>
        <a:bodyPr/>
        <a:lstStyle/>
        <a:p>
          <a:endParaRPr lang="en-US"/>
        </a:p>
      </dgm:t>
    </dgm:pt>
    <dgm:pt modelId="{6C8838E5-917F-400E-8635-3C0554E30ABB}" type="pres">
      <dgm:prSet presAssocID="{BBD9A2D5-9494-4FE1-99FA-38FFDE3EB747}" presName="node" presStyleLbl="node1" presStyleIdx="1" presStyleCnt="6" custScaleX="207540" custScaleY="172959" custRadScaleRad="122817" custRadScaleInc="2266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A854D5-D180-4DAA-89D1-B117B6ABFFE7}" type="pres">
      <dgm:prSet presAssocID="{A1875693-EB75-4E1C-8366-C60670C12C6E}" presName="parTrans" presStyleLbl="sibTrans2D1" presStyleIdx="2" presStyleCnt="6"/>
      <dgm:spPr/>
      <dgm:t>
        <a:bodyPr/>
        <a:lstStyle/>
        <a:p>
          <a:endParaRPr lang="en-US"/>
        </a:p>
      </dgm:t>
    </dgm:pt>
    <dgm:pt modelId="{73841729-03DE-4851-92D2-9E8D5FACEEF7}" type="pres">
      <dgm:prSet presAssocID="{A1875693-EB75-4E1C-8366-C60670C12C6E}" presName="connectorText" presStyleLbl="sibTrans2D1" presStyleIdx="2" presStyleCnt="6"/>
      <dgm:spPr/>
      <dgm:t>
        <a:bodyPr/>
        <a:lstStyle/>
        <a:p>
          <a:endParaRPr lang="en-US"/>
        </a:p>
      </dgm:t>
    </dgm:pt>
    <dgm:pt modelId="{B28E3048-A15E-4B51-8ABD-D66499C03449}" type="pres">
      <dgm:prSet presAssocID="{48AA80C3-1EA9-48C5-8766-738C595692CE}" presName="node" presStyleLbl="node1" presStyleIdx="2" presStyleCnt="6" custScaleX="189528" custScaleY="71319" custRadScaleRad="111844" custRadScaleInc="-1148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5DD1E17-7BEC-4CD5-8649-3472B036E64B}" type="pres">
      <dgm:prSet presAssocID="{14746DE6-063F-4256-8EB0-CCB26D4DE6C0}" presName="parTrans" presStyleLbl="sibTrans2D1" presStyleIdx="3" presStyleCnt="6"/>
      <dgm:spPr/>
      <dgm:t>
        <a:bodyPr/>
        <a:lstStyle/>
        <a:p>
          <a:endParaRPr lang="en-US"/>
        </a:p>
      </dgm:t>
    </dgm:pt>
    <dgm:pt modelId="{9D793862-8AB7-43C0-9D78-CC2A3EBAFEDC}" type="pres">
      <dgm:prSet presAssocID="{14746DE6-063F-4256-8EB0-CCB26D4DE6C0}" presName="connectorText" presStyleLbl="sibTrans2D1" presStyleIdx="3" presStyleCnt="6"/>
      <dgm:spPr/>
      <dgm:t>
        <a:bodyPr/>
        <a:lstStyle/>
        <a:p>
          <a:endParaRPr lang="en-US"/>
        </a:p>
      </dgm:t>
    </dgm:pt>
    <dgm:pt modelId="{6E79F4AF-CEAF-47B8-BAE2-AFDE76359EB9}" type="pres">
      <dgm:prSet presAssocID="{2D6FD437-14DA-4DAB-88CD-DA293BA5F5E1}" presName="node" presStyleLbl="node1" presStyleIdx="3" presStyleCnt="6" custScaleX="22557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FE05365-3195-4435-9F17-D8930FF0B37A}" type="pres">
      <dgm:prSet presAssocID="{11194174-3AFA-4692-A756-4F78983312CD}" presName="parTrans" presStyleLbl="sibTrans2D1" presStyleIdx="4" presStyleCnt="6"/>
      <dgm:spPr/>
      <dgm:t>
        <a:bodyPr/>
        <a:lstStyle/>
        <a:p>
          <a:endParaRPr lang="en-US"/>
        </a:p>
      </dgm:t>
    </dgm:pt>
    <dgm:pt modelId="{6402964F-F43A-4582-BC78-BB23CCC1DF36}" type="pres">
      <dgm:prSet presAssocID="{11194174-3AFA-4692-A756-4F78983312CD}" presName="connectorText" presStyleLbl="sibTrans2D1" presStyleIdx="4" presStyleCnt="6"/>
      <dgm:spPr/>
      <dgm:t>
        <a:bodyPr/>
        <a:lstStyle/>
        <a:p>
          <a:endParaRPr lang="en-US"/>
        </a:p>
      </dgm:t>
    </dgm:pt>
    <dgm:pt modelId="{6FCFC418-5288-4596-85D4-765898F32637}" type="pres">
      <dgm:prSet presAssocID="{24C960BA-D68E-4886-848E-6B82C29C814C}" presName="node" presStyleLbl="node1" presStyleIdx="4" presStyleCnt="6" custScaleX="194776" custRadScaleRad="110209" custRadScaleInc="2720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4FE5C1B-DDF6-40FC-B8CE-C2F2BB851E18}" type="pres">
      <dgm:prSet presAssocID="{5AE4982A-BCC6-4A66-8920-D4F965676648}" presName="parTrans" presStyleLbl="sibTrans2D1" presStyleIdx="5" presStyleCnt="6"/>
      <dgm:spPr/>
      <dgm:t>
        <a:bodyPr/>
        <a:lstStyle/>
        <a:p>
          <a:endParaRPr lang="en-US"/>
        </a:p>
      </dgm:t>
    </dgm:pt>
    <dgm:pt modelId="{7AC9B5E8-6A17-4C26-BC00-10BEEED2C677}" type="pres">
      <dgm:prSet presAssocID="{5AE4982A-BCC6-4A66-8920-D4F965676648}" presName="connectorText" presStyleLbl="sibTrans2D1" presStyleIdx="5" presStyleCnt="6"/>
      <dgm:spPr/>
      <dgm:t>
        <a:bodyPr/>
        <a:lstStyle/>
        <a:p>
          <a:endParaRPr lang="en-US"/>
        </a:p>
      </dgm:t>
    </dgm:pt>
    <dgm:pt modelId="{32C9353C-6B62-468A-BAC5-760A5C12F882}" type="pres">
      <dgm:prSet presAssocID="{7A54DC11-2469-42E8-8864-50D9FD6FC033}" presName="node" presStyleLbl="node1" presStyleIdx="5" presStyleCnt="6" custScaleX="164287" custRadScaleRad="106712" custRadScaleInc="-9347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3F4D80BE-F034-4C05-8D8C-AB2A44D36C2B}" srcId="{FED11B50-BA0B-4191-B78C-BFA1B56B5C11}" destId="{24C960BA-D68E-4886-848E-6B82C29C814C}" srcOrd="4" destOrd="0" parTransId="{11194174-3AFA-4692-A756-4F78983312CD}" sibTransId="{860E89CD-9A5E-410F-BD5B-1DEC39E43467}"/>
    <dgm:cxn modelId="{61F71A7D-E3CB-4538-A9A8-E7B4BFCF3814}" type="presOf" srcId="{48AA80C3-1EA9-48C5-8766-738C595692CE}" destId="{B28E3048-A15E-4B51-8ABD-D66499C03449}" srcOrd="0" destOrd="0" presId="urn:microsoft.com/office/officeart/2005/8/layout/radial5"/>
    <dgm:cxn modelId="{BE865D8B-213E-472D-8FA6-60C86EBF7FAB}" type="presOf" srcId="{BBD9A2D5-9494-4FE1-99FA-38FFDE3EB747}" destId="{6C8838E5-917F-400E-8635-3C0554E30ABB}" srcOrd="0" destOrd="0" presId="urn:microsoft.com/office/officeart/2005/8/layout/radial5"/>
    <dgm:cxn modelId="{C0B59C85-77BF-41CC-8977-DD932D0FDEB8}" type="presOf" srcId="{5AE4982A-BCC6-4A66-8920-D4F965676648}" destId="{7AC9B5E8-6A17-4C26-BC00-10BEEED2C677}" srcOrd="1" destOrd="0" presId="urn:microsoft.com/office/officeart/2005/8/layout/radial5"/>
    <dgm:cxn modelId="{32E573B5-CD59-4C67-8455-4EE847366C92}" type="presOf" srcId="{A1875693-EB75-4E1C-8366-C60670C12C6E}" destId="{43A854D5-D180-4DAA-89D1-B117B6ABFFE7}" srcOrd="0" destOrd="0" presId="urn:microsoft.com/office/officeart/2005/8/layout/radial5"/>
    <dgm:cxn modelId="{5371DCC9-8A28-43BE-8901-EFFB38941B13}" type="presOf" srcId="{FDD45C86-AFDF-4308-B522-8150E0EE8348}" destId="{C44CB674-8483-4001-AA8C-CCD46AA59345}" srcOrd="1" destOrd="0" presId="urn:microsoft.com/office/officeart/2005/8/layout/radial5"/>
    <dgm:cxn modelId="{F07E8689-591A-48A0-B126-27115ABADD9C}" type="presOf" srcId="{2D6FD437-14DA-4DAB-88CD-DA293BA5F5E1}" destId="{6E79F4AF-CEAF-47B8-BAE2-AFDE76359EB9}" srcOrd="0" destOrd="0" presId="urn:microsoft.com/office/officeart/2005/8/layout/radial5"/>
    <dgm:cxn modelId="{C7C65E44-FD32-486A-9E0D-9023D387EAAD}" type="presOf" srcId="{E99F832E-829C-468B-9C4B-CB25B3D06304}" destId="{CEE0CA60-C77F-4F95-96A2-E3D07427C073}" srcOrd="0" destOrd="0" presId="urn:microsoft.com/office/officeart/2005/8/layout/radial5"/>
    <dgm:cxn modelId="{2DA40EBB-17D6-42E6-8B9D-77B48328739D}" srcId="{FED11B50-BA0B-4191-B78C-BFA1B56B5C11}" destId="{48AA80C3-1EA9-48C5-8766-738C595692CE}" srcOrd="2" destOrd="0" parTransId="{A1875693-EB75-4E1C-8366-C60670C12C6E}" sibTransId="{59D13E3D-5458-48E3-878B-CF8FD3F8D2FD}"/>
    <dgm:cxn modelId="{12684BFF-3E44-4498-92B4-0C30CB22556B}" type="presOf" srcId="{14746DE6-063F-4256-8EB0-CCB26D4DE6C0}" destId="{9D793862-8AB7-43C0-9D78-CC2A3EBAFEDC}" srcOrd="1" destOrd="0" presId="urn:microsoft.com/office/officeart/2005/8/layout/radial5"/>
    <dgm:cxn modelId="{88DB1660-3B70-42EE-86A3-D72E6459FA38}" type="presOf" srcId="{309E4D4D-6586-46A3-8FD0-88E9908BF2D2}" destId="{F031E3E2-0CC6-4CDB-A9B6-C8A7B0622B33}" srcOrd="0" destOrd="0" presId="urn:microsoft.com/office/officeart/2005/8/layout/radial5"/>
    <dgm:cxn modelId="{0B681094-8E66-4AF5-87D0-81C72A2805EB}" type="presOf" srcId="{A1875693-EB75-4E1C-8366-C60670C12C6E}" destId="{73841729-03DE-4851-92D2-9E8D5FACEEF7}" srcOrd="1" destOrd="0" presId="urn:microsoft.com/office/officeart/2005/8/layout/radial5"/>
    <dgm:cxn modelId="{C2548323-9CE0-48EC-88E3-066B7A209F02}" type="presOf" srcId="{00B41150-E66B-49E3-9BF3-910D1F0CE0EC}" destId="{C7A2B7CE-FD73-4FAB-B710-CA2424532DFD}" srcOrd="0" destOrd="0" presId="urn:microsoft.com/office/officeart/2005/8/layout/radial5"/>
    <dgm:cxn modelId="{AFA437C4-2B39-4FFC-9A70-5B447447C0C0}" srcId="{E99F832E-829C-468B-9C4B-CB25B3D06304}" destId="{FED11B50-BA0B-4191-B78C-BFA1B56B5C11}" srcOrd="0" destOrd="0" parTransId="{3DC24B2F-524D-41E2-BCD1-0119C1A588A6}" sibTransId="{98C77A37-DB02-4376-8BEA-8C8351F890F4}"/>
    <dgm:cxn modelId="{1A9138F9-DC3A-4B64-B9BE-56578ED74D8F}" type="presOf" srcId="{7A54DC11-2469-42E8-8864-50D9FD6FC033}" destId="{32C9353C-6B62-468A-BAC5-760A5C12F882}" srcOrd="0" destOrd="0" presId="urn:microsoft.com/office/officeart/2005/8/layout/radial5"/>
    <dgm:cxn modelId="{7895C946-78A8-4FE8-B23F-0CA75274D0AB}" type="presOf" srcId="{FED11B50-BA0B-4191-B78C-BFA1B56B5C11}" destId="{8758B729-F33B-4A37-8C21-4C834295D833}" srcOrd="0" destOrd="0" presId="urn:microsoft.com/office/officeart/2005/8/layout/radial5"/>
    <dgm:cxn modelId="{FC2C430D-B22C-4C41-9E91-24259635BF46}" srcId="{FED11B50-BA0B-4191-B78C-BFA1B56B5C11}" destId="{309E4D4D-6586-46A3-8FD0-88E9908BF2D2}" srcOrd="0" destOrd="0" parTransId="{FDD45C86-AFDF-4308-B522-8150E0EE8348}" sibTransId="{D7BEDF11-DC17-4B2D-9885-0715BCC07E74}"/>
    <dgm:cxn modelId="{E8EDB8EA-9D90-4853-B8CB-59E0770BBE92}" type="presOf" srcId="{FDD45C86-AFDF-4308-B522-8150E0EE8348}" destId="{65306789-BACA-4586-9370-2F8C5F2CC465}" srcOrd="0" destOrd="0" presId="urn:microsoft.com/office/officeart/2005/8/layout/radial5"/>
    <dgm:cxn modelId="{35AE86BE-8877-40FB-847D-119489982C3D}" type="presOf" srcId="{24C960BA-D68E-4886-848E-6B82C29C814C}" destId="{6FCFC418-5288-4596-85D4-765898F32637}" srcOrd="0" destOrd="0" presId="urn:microsoft.com/office/officeart/2005/8/layout/radial5"/>
    <dgm:cxn modelId="{09BDD70E-92C2-464D-AF8B-F0F04368BC0A}" type="presOf" srcId="{5AE4982A-BCC6-4A66-8920-D4F965676648}" destId="{84FE5C1B-DDF6-40FC-B8CE-C2F2BB851E18}" srcOrd="0" destOrd="0" presId="urn:microsoft.com/office/officeart/2005/8/layout/radial5"/>
    <dgm:cxn modelId="{2C11D722-7AF2-4D4A-AA34-F272BD397B40}" type="presOf" srcId="{00B41150-E66B-49E3-9BF3-910D1F0CE0EC}" destId="{C5968CF4-C7F8-4A9B-9452-E4E0CCC7359B}" srcOrd="1" destOrd="0" presId="urn:microsoft.com/office/officeart/2005/8/layout/radial5"/>
    <dgm:cxn modelId="{77052C1B-ECBB-43BB-95D5-597695B7E905}" type="presOf" srcId="{14746DE6-063F-4256-8EB0-CCB26D4DE6C0}" destId="{B5DD1E17-7BEC-4CD5-8649-3472B036E64B}" srcOrd="0" destOrd="0" presId="urn:microsoft.com/office/officeart/2005/8/layout/radial5"/>
    <dgm:cxn modelId="{BD1E2531-B365-441F-BE07-65EBB458920D}" srcId="{FED11B50-BA0B-4191-B78C-BFA1B56B5C11}" destId="{BBD9A2D5-9494-4FE1-99FA-38FFDE3EB747}" srcOrd="1" destOrd="0" parTransId="{00B41150-E66B-49E3-9BF3-910D1F0CE0EC}" sibTransId="{9DCAD98C-9185-4236-B86F-B2D19920BC32}"/>
    <dgm:cxn modelId="{CAD18503-EC18-405E-A032-BD5B36628B6B}" srcId="{FED11B50-BA0B-4191-B78C-BFA1B56B5C11}" destId="{7A54DC11-2469-42E8-8864-50D9FD6FC033}" srcOrd="5" destOrd="0" parTransId="{5AE4982A-BCC6-4A66-8920-D4F965676648}" sibTransId="{35514EFB-1849-4218-B292-88B6FCFD3DEA}"/>
    <dgm:cxn modelId="{080FF72F-88E4-4318-B43B-6F06E2B8AD40}" srcId="{FED11B50-BA0B-4191-B78C-BFA1B56B5C11}" destId="{2D6FD437-14DA-4DAB-88CD-DA293BA5F5E1}" srcOrd="3" destOrd="0" parTransId="{14746DE6-063F-4256-8EB0-CCB26D4DE6C0}" sibTransId="{B8BE6754-9EFD-4493-A9A2-52D80F389D93}"/>
    <dgm:cxn modelId="{2472D6F7-E7D7-4523-9DDD-079005FCB6A6}" type="presOf" srcId="{11194174-3AFA-4692-A756-4F78983312CD}" destId="{CFE05365-3195-4435-9F17-D8930FF0B37A}" srcOrd="0" destOrd="0" presId="urn:microsoft.com/office/officeart/2005/8/layout/radial5"/>
    <dgm:cxn modelId="{E90C1EFA-FEED-4E31-BEBE-7B2741C52212}" type="presOf" srcId="{11194174-3AFA-4692-A756-4F78983312CD}" destId="{6402964F-F43A-4582-BC78-BB23CCC1DF36}" srcOrd="1" destOrd="0" presId="urn:microsoft.com/office/officeart/2005/8/layout/radial5"/>
    <dgm:cxn modelId="{75C88D54-D61A-476B-9D66-51EE97897FC5}" type="presParOf" srcId="{CEE0CA60-C77F-4F95-96A2-E3D07427C073}" destId="{8758B729-F33B-4A37-8C21-4C834295D833}" srcOrd="0" destOrd="0" presId="urn:microsoft.com/office/officeart/2005/8/layout/radial5"/>
    <dgm:cxn modelId="{45967976-A20D-4DAE-A25D-8E3DC37A60E2}" type="presParOf" srcId="{CEE0CA60-C77F-4F95-96A2-E3D07427C073}" destId="{65306789-BACA-4586-9370-2F8C5F2CC465}" srcOrd="1" destOrd="0" presId="urn:microsoft.com/office/officeart/2005/8/layout/radial5"/>
    <dgm:cxn modelId="{6AC4EAE3-64D6-44C6-852B-9E0D4EFF0C6C}" type="presParOf" srcId="{65306789-BACA-4586-9370-2F8C5F2CC465}" destId="{C44CB674-8483-4001-AA8C-CCD46AA59345}" srcOrd="0" destOrd="0" presId="urn:microsoft.com/office/officeart/2005/8/layout/radial5"/>
    <dgm:cxn modelId="{72C85ABB-4C32-497A-A877-51343EEF7B9A}" type="presParOf" srcId="{CEE0CA60-C77F-4F95-96A2-E3D07427C073}" destId="{F031E3E2-0CC6-4CDB-A9B6-C8A7B0622B33}" srcOrd="2" destOrd="0" presId="urn:microsoft.com/office/officeart/2005/8/layout/radial5"/>
    <dgm:cxn modelId="{D2831E0D-B2CF-4889-AAAC-1686D351CEA5}" type="presParOf" srcId="{CEE0CA60-C77F-4F95-96A2-E3D07427C073}" destId="{C7A2B7CE-FD73-4FAB-B710-CA2424532DFD}" srcOrd="3" destOrd="0" presId="urn:microsoft.com/office/officeart/2005/8/layout/radial5"/>
    <dgm:cxn modelId="{FC8D5154-D670-4FCC-9E42-7B965781E1D5}" type="presParOf" srcId="{C7A2B7CE-FD73-4FAB-B710-CA2424532DFD}" destId="{C5968CF4-C7F8-4A9B-9452-E4E0CCC7359B}" srcOrd="0" destOrd="0" presId="urn:microsoft.com/office/officeart/2005/8/layout/radial5"/>
    <dgm:cxn modelId="{70E07261-4924-44ED-8C55-D6FA4D117CFA}" type="presParOf" srcId="{CEE0CA60-C77F-4F95-96A2-E3D07427C073}" destId="{6C8838E5-917F-400E-8635-3C0554E30ABB}" srcOrd="4" destOrd="0" presId="urn:microsoft.com/office/officeart/2005/8/layout/radial5"/>
    <dgm:cxn modelId="{F749D122-FE0D-4461-AFDB-2FF6C7C8AC20}" type="presParOf" srcId="{CEE0CA60-C77F-4F95-96A2-E3D07427C073}" destId="{43A854D5-D180-4DAA-89D1-B117B6ABFFE7}" srcOrd="5" destOrd="0" presId="urn:microsoft.com/office/officeart/2005/8/layout/radial5"/>
    <dgm:cxn modelId="{872AC9E2-4304-4A6A-BD4A-DC371BF9A2C9}" type="presParOf" srcId="{43A854D5-D180-4DAA-89D1-B117B6ABFFE7}" destId="{73841729-03DE-4851-92D2-9E8D5FACEEF7}" srcOrd="0" destOrd="0" presId="urn:microsoft.com/office/officeart/2005/8/layout/radial5"/>
    <dgm:cxn modelId="{9795D801-CF69-48B8-8C11-62B92C8A0AEF}" type="presParOf" srcId="{CEE0CA60-C77F-4F95-96A2-E3D07427C073}" destId="{B28E3048-A15E-4B51-8ABD-D66499C03449}" srcOrd="6" destOrd="0" presId="urn:microsoft.com/office/officeart/2005/8/layout/radial5"/>
    <dgm:cxn modelId="{03DEAE32-F73C-4A8A-BE3F-944BFE32AE01}" type="presParOf" srcId="{CEE0CA60-C77F-4F95-96A2-E3D07427C073}" destId="{B5DD1E17-7BEC-4CD5-8649-3472B036E64B}" srcOrd="7" destOrd="0" presId="urn:microsoft.com/office/officeart/2005/8/layout/radial5"/>
    <dgm:cxn modelId="{FDF7EA82-2EAE-4D52-834D-FC0562BAFC6E}" type="presParOf" srcId="{B5DD1E17-7BEC-4CD5-8649-3472B036E64B}" destId="{9D793862-8AB7-43C0-9D78-CC2A3EBAFEDC}" srcOrd="0" destOrd="0" presId="urn:microsoft.com/office/officeart/2005/8/layout/radial5"/>
    <dgm:cxn modelId="{3CB7D516-6CAA-4CF5-9354-8EE12F85CB16}" type="presParOf" srcId="{CEE0CA60-C77F-4F95-96A2-E3D07427C073}" destId="{6E79F4AF-CEAF-47B8-BAE2-AFDE76359EB9}" srcOrd="8" destOrd="0" presId="urn:microsoft.com/office/officeart/2005/8/layout/radial5"/>
    <dgm:cxn modelId="{CC20B155-B1A0-415D-AD94-66373CAA5A03}" type="presParOf" srcId="{CEE0CA60-C77F-4F95-96A2-E3D07427C073}" destId="{CFE05365-3195-4435-9F17-D8930FF0B37A}" srcOrd="9" destOrd="0" presId="urn:microsoft.com/office/officeart/2005/8/layout/radial5"/>
    <dgm:cxn modelId="{8A40343C-B74D-4B46-A78D-9E095D5AF610}" type="presParOf" srcId="{CFE05365-3195-4435-9F17-D8930FF0B37A}" destId="{6402964F-F43A-4582-BC78-BB23CCC1DF36}" srcOrd="0" destOrd="0" presId="urn:microsoft.com/office/officeart/2005/8/layout/radial5"/>
    <dgm:cxn modelId="{979A5F27-F844-4B58-BB7B-E364E883433C}" type="presParOf" srcId="{CEE0CA60-C77F-4F95-96A2-E3D07427C073}" destId="{6FCFC418-5288-4596-85D4-765898F32637}" srcOrd="10" destOrd="0" presId="urn:microsoft.com/office/officeart/2005/8/layout/radial5"/>
    <dgm:cxn modelId="{862DE7E9-A270-4FAA-8A0B-ADCD8B4C73DE}" type="presParOf" srcId="{CEE0CA60-C77F-4F95-96A2-E3D07427C073}" destId="{84FE5C1B-DDF6-40FC-B8CE-C2F2BB851E18}" srcOrd="11" destOrd="0" presId="urn:microsoft.com/office/officeart/2005/8/layout/radial5"/>
    <dgm:cxn modelId="{BE11FE3B-6103-4E62-AFB2-63B6206C3726}" type="presParOf" srcId="{84FE5C1B-DDF6-40FC-B8CE-C2F2BB851E18}" destId="{7AC9B5E8-6A17-4C26-BC00-10BEEED2C677}" srcOrd="0" destOrd="0" presId="urn:microsoft.com/office/officeart/2005/8/layout/radial5"/>
    <dgm:cxn modelId="{EC61B1D5-7173-4100-A63E-BCE998DB7924}" type="presParOf" srcId="{CEE0CA60-C77F-4F95-96A2-E3D07427C073}" destId="{32C9353C-6B62-468A-BAC5-760A5C12F882}" srcOrd="12" destOrd="0" presId="urn:microsoft.com/office/officeart/2005/8/layout/radial5"/>
  </dgm:cxnLst>
  <dgm:bg/>
  <dgm:whole>
    <a:ln>
      <a:noFill/>
    </a:ln>
  </dgm:whole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0D9A7B3-8393-4B86-9C88-AD7F9EDE3235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2B7F9937-DE10-4C10-89C3-34381963350D}">
      <dgm:prSet phldrT="[Szöveg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hu-HU" sz="2400" b="1" u="none" cap="small" baseline="0" dirty="0" smtClean="0">
              <a:solidFill>
                <a:srgbClr val="FF0000"/>
              </a:solidFill>
              <a:uFill>
                <a:solidFill>
                  <a:schemeClr val="bg1"/>
                </a:solidFill>
              </a:uFill>
              <a:latin typeface="+mn-lt"/>
            </a:rPr>
            <a:t>‘</a:t>
          </a:r>
          <a:r>
            <a:rPr lang="hu-HU" sz="2400" b="1" u="none" cap="small" baseline="0" dirty="0" err="1" smtClean="0">
              <a:solidFill>
                <a:srgbClr val="FF0000"/>
              </a:solidFill>
              <a:uFill>
                <a:solidFill>
                  <a:schemeClr val="bg1"/>
                </a:solidFill>
              </a:uFill>
              <a:latin typeface="+mn-lt"/>
            </a:rPr>
            <a:t>More-Less</a:t>
          </a:r>
          <a:r>
            <a:rPr lang="hu-HU" sz="2400" b="1" u="none" cap="small" baseline="0" dirty="0" smtClean="0">
              <a:solidFill>
                <a:srgbClr val="FF0000"/>
              </a:solidFill>
              <a:uFill>
                <a:solidFill>
                  <a:schemeClr val="bg1"/>
                </a:solidFill>
              </a:uFill>
              <a:latin typeface="+mn-lt"/>
            </a:rPr>
            <a:t>’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hu-HU" sz="3200" b="1" u="none" cap="small" baseline="0" dirty="0" smtClean="0">
              <a:solidFill>
                <a:sysClr val="windowText" lastClr="000000"/>
              </a:solidFill>
              <a:uFill>
                <a:solidFill>
                  <a:schemeClr val="bg1"/>
                </a:solidFill>
              </a:uFill>
              <a:latin typeface="+mn-lt"/>
            </a:rPr>
            <a:t>Lakosság</a:t>
          </a:r>
          <a:r>
            <a:rPr lang="hu-HU" sz="3200" u="none" cap="small" baseline="0" dirty="0" smtClean="0">
              <a:solidFill>
                <a:sysClr val="windowText" lastClr="000000"/>
              </a:solidFill>
              <a:uFill>
                <a:solidFill>
                  <a:schemeClr val="bg1"/>
                </a:solidFill>
              </a:uFill>
              <a:latin typeface="+mn-lt"/>
            </a:rPr>
            <a:t> </a:t>
          </a:r>
          <a:r>
            <a:rPr lang="hu-HU" sz="4000" b="1" dirty="0">
              <a:solidFill>
                <a:srgbClr val="FF0000"/>
              </a:solidFill>
              <a:latin typeface="+mn-lt"/>
            </a:rPr>
            <a:t>&gt;</a:t>
          </a:r>
          <a:r>
            <a:rPr lang="hu-HU" sz="3200" u="none" cap="small" baseline="0" dirty="0">
              <a:solidFill>
                <a:sysClr val="windowText" lastClr="000000"/>
              </a:solidFill>
              <a:uFill>
                <a:solidFill>
                  <a:schemeClr val="bg1"/>
                </a:solidFill>
              </a:uFill>
              <a:latin typeface="+mn-lt"/>
            </a:rPr>
            <a:t> </a:t>
          </a:r>
          <a:r>
            <a:rPr lang="hu-HU" sz="3200" b="1" u="none" dirty="0">
              <a:solidFill>
                <a:sysClr val="windowText" lastClr="000000"/>
              </a:solidFill>
              <a:uFill>
                <a:solidFill>
                  <a:schemeClr val="bg1"/>
                </a:solidFill>
              </a:uFill>
              <a:latin typeface="+mn-lt"/>
            </a:rPr>
            <a:t>10.000</a:t>
          </a:r>
          <a:r>
            <a:rPr lang="hu-HU" sz="3200" u="none" dirty="0">
              <a:solidFill>
                <a:sysClr val="windowText" lastClr="000000"/>
              </a:solidFill>
              <a:uFill>
                <a:solidFill>
                  <a:schemeClr val="bg1"/>
                </a:solidFill>
              </a:uFill>
              <a:latin typeface="+mn-lt"/>
            </a:rPr>
            <a:t>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hu-HU" sz="3200" b="1" dirty="0" smtClean="0">
              <a:solidFill>
                <a:sysClr val="windowText" lastClr="000000"/>
              </a:solidFill>
              <a:latin typeface="+mn-lt"/>
            </a:rPr>
            <a:t>Roma arány</a:t>
          </a:r>
          <a:r>
            <a:rPr lang="hu-HU" sz="3200" dirty="0" smtClean="0">
              <a:solidFill>
                <a:sysClr val="windowText" lastClr="000000"/>
              </a:solidFill>
              <a:latin typeface="+mn-lt"/>
            </a:rPr>
            <a:t> </a:t>
          </a:r>
          <a:r>
            <a:rPr lang="hu-HU" sz="4000" b="1" u="none" cap="small" baseline="0" dirty="0">
              <a:solidFill>
                <a:srgbClr val="FF0000"/>
              </a:solidFill>
              <a:uFill>
                <a:solidFill>
                  <a:schemeClr val="bg1"/>
                </a:solidFill>
              </a:uFill>
              <a:latin typeface="+mn-lt"/>
            </a:rPr>
            <a:t>&lt;</a:t>
          </a:r>
          <a:r>
            <a:rPr lang="hu-HU" sz="3200" dirty="0">
              <a:solidFill>
                <a:sysClr val="windowText" lastClr="000000"/>
              </a:solidFill>
              <a:latin typeface="+mn-lt"/>
            </a:rPr>
            <a:t> </a:t>
          </a:r>
          <a:r>
            <a:rPr lang="hu-HU" sz="3200" b="1" u="none" dirty="0">
              <a:solidFill>
                <a:sysClr val="windowText" lastClr="000000"/>
              </a:solidFill>
              <a:uFill>
                <a:solidFill>
                  <a:schemeClr val="bg1"/>
                </a:solidFill>
              </a:uFill>
              <a:latin typeface="+mn-lt"/>
            </a:rPr>
            <a:t>10</a:t>
          </a:r>
          <a:r>
            <a:rPr lang="hu-HU" sz="3200" b="1" u="none" dirty="0" smtClean="0">
              <a:solidFill>
                <a:sysClr val="windowText" lastClr="000000"/>
              </a:solidFill>
              <a:uFill>
                <a:solidFill>
                  <a:schemeClr val="bg1"/>
                </a:solidFill>
              </a:uFill>
              <a:latin typeface="+mn-lt"/>
            </a:rPr>
            <a:t>%</a:t>
          </a:r>
        </a:p>
      </dgm:t>
    </dgm:pt>
    <dgm:pt modelId="{0FF5BB02-B9E4-4BC0-85C5-BEA0AB120FEB}" type="parTrans" cxnId="{D1FD56AF-91C0-415E-B4DA-6F5B34294973}">
      <dgm:prSet/>
      <dgm:spPr/>
      <dgm:t>
        <a:bodyPr/>
        <a:lstStyle/>
        <a:p>
          <a:endParaRPr lang="hu-HU" sz="1050">
            <a:latin typeface="Arial Narrow" pitchFamily="34" charset="0"/>
          </a:endParaRPr>
        </a:p>
      </dgm:t>
    </dgm:pt>
    <dgm:pt modelId="{AF80141F-A40F-41FE-82A3-BE4A11A27F05}" type="sibTrans" cxnId="{D1FD56AF-91C0-415E-B4DA-6F5B34294973}">
      <dgm:prSet/>
      <dgm:spPr/>
      <dgm:t>
        <a:bodyPr/>
        <a:lstStyle/>
        <a:p>
          <a:endParaRPr lang="hu-HU" sz="1050">
            <a:latin typeface="Arial Narrow" pitchFamily="34" charset="0"/>
          </a:endParaRPr>
        </a:p>
      </dgm:t>
    </dgm:pt>
    <dgm:pt modelId="{C7AC6D38-4E46-45F8-9F3E-3160A1CE6CBF}">
      <dgm:prSet phldrT="[Szöveg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r">
            <a:lnSpc>
              <a:spcPct val="100000"/>
            </a:lnSpc>
            <a:spcAft>
              <a:spcPts val="0"/>
            </a:spcAft>
          </a:pPr>
          <a:r>
            <a:rPr lang="hu-HU" sz="2400" b="1" u="none" cap="small" baseline="0" dirty="0" smtClean="0">
              <a:solidFill>
                <a:srgbClr val="FF0000"/>
              </a:solidFill>
              <a:uFill>
                <a:solidFill>
                  <a:schemeClr val="bg1"/>
                </a:solidFill>
              </a:uFill>
              <a:latin typeface="+mn-lt"/>
            </a:rPr>
            <a:t>‘</a:t>
          </a:r>
          <a:r>
            <a:rPr lang="hu-HU" sz="2400" b="1" u="none" cap="small" baseline="0" dirty="0" err="1" smtClean="0">
              <a:solidFill>
                <a:srgbClr val="FF0000"/>
              </a:solidFill>
              <a:uFill>
                <a:solidFill>
                  <a:schemeClr val="bg1"/>
                </a:solidFill>
              </a:uFill>
              <a:latin typeface="+mn-lt"/>
            </a:rPr>
            <a:t>Less-More</a:t>
          </a:r>
          <a:r>
            <a:rPr lang="hu-HU" sz="2400" b="1" u="none" cap="small" baseline="0" dirty="0" smtClean="0">
              <a:solidFill>
                <a:srgbClr val="FF0000"/>
              </a:solidFill>
              <a:uFill>
                <a:solidFill>
                  <a:schemeClr val="bg1"/>
                </a:solidFill>
              </a:uFill>
              <a:latin typeface="+mn-lt"/>
            </a:rPr>
            <a:t>’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hu-HU" sz="3200" b="1" u="none" cap="small" baseline="0" dirty="0" smtClean="0">
              <a:solidFill>
                <a:sysClr val="windowText" lastClr="000000"/>
              </a:solidFill>
              <a:uFill>
                <a:solidFill>
                  <a:schemeClr val="bg1"/>
                </a:solidFill>
              </a:uFill>
              <a:latin typeface="+mn-lt"/>
            </a:rPr>
            <a:t>Lakosság</a:t>
          </a:r>
          <a:r>
            <a:rPr lang="hu-HU" sz="3200" u="none" cap="small" baseline="0" dirty="0" smtClean="0">
              <a:solidFill>
                <a:sysClr val="windowText" lastClr="000000"/>
              </a:solidFill>
              <a:uFill>
                <a:solidFill>
                  <a:schemeClr val="bg1"/>
                </a:solidFill>
              </a:uFill>
              <a:latin typeface="+mn-lt"/>
            </a:rPr>
            <a:t> </a:t>
          </a:r>
          <a:r>
            <a:rPr lang="hu-HU" sz="4000" b="1" u="none" cap="small" baseline="0" dirty="0">
              <a:solidFill>
                <a:srgbClr val="FF0000"/>
              </a:solidFill>
              <a:uFill>
                <a:solidFill>
                  <a:schemeClr val="bg1"/>
                </a:solidFill>
              </a:uFill>
              <a:latin typeface="+mn-lt"/>
            </a:rPr>
            <a:t>&lt;</a:t>
          </a:r>
          <a:r>
            <a:rPr lang="hu-HU" sz="3200" u="none" cap="small" baseline="0" dirty="0">
              <a:solidFill>
                <a:sysClr val="windowText" lastClr="000000"/>
              </a:solidFill>
              <a:uFill>
                <a:solidFill>
                  <a:schemeClr val="bg1"/>
                </a:solidFill>
              </a:uFill>
              <a:latin typeface="+mn-lt"/>
            </a:rPr>
            <a:t> </a:t>
          </a:r>
          <a:r>
            <a:rPr lang="hu-HU" sz="3200" b="1" u="none" cap="small" baseline="0" dirty="0" smtClean="0">
              <a:solidFill>
                <a:sysClr val="windowText" lastClr="000000"/>
              </a:solidFill>
              <a:uFill>
                <a:solidFill>
                  <a:schemeClr val="bg1"/>
                </a:solidFill>
              </a:uFill>
              <a:latin typeface="+mn-lt"/>
            </a:rPr>
            <a:t>1</a:t>
          </a:r>
          <a:r>
            <a:rPr lang="hu-HU" sz="3200" b="1" u="none" dirty="0" smtClean="0">
              <a:solidFill>
                <a:sysClr val="windowText" lastClr="000000"/>
              </a:solidFill>
              <a:uFill>
                <a:solidFill>
                  <a:schemeClr val="bg1"/>
                </a:solidFill>
              </a:uFill>
              <a:latin typeface="+mn-lt"/>
            </a:rPr>
            <a:t>0.000</a:t>
          </a:r>
          <a:r>
            <a:rPr lang="hu-HU" sz="3200" u="none" dirty="0" smtClean="0">
              <a:solidFill>
                <a:sysClr val="windowText" lastClr="000000"/>
              </a:solidFill>
              <a:uFill>
                <a:solidFill>
                  <a:schemeClr val="bg1"/>
                </a:solidFill>
              </a:uFill>
              <a:latin typeface="+mn-lt"/>
            </a:rPr>
            <a:t> </a:t>
          </a:r>
          <a:endParaRPr lang="hu-HU" sz="3200" u="none" dirty="0">
            <a:solidFill>
              <a:sysClr val="windowText" lastClr="000000"/>
            </a:solidFill>
            <a:uFill>
              <a:solidFill>
                <a:schemeClr val="bg1"/>
              </a:solidFill>
            </a:uFill>
            <a:latin typeface="+mn-lt"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hu-HU" sz="3200" b="1" dirty="0" smtClean="0">
              <a:solidFill>
                <a:sysClr val="windowText" lastClr="000000"/>
              </a:solidFill>
              <a:latin typeface="+mn-lt"/>
            </a:rPr>
            <a:t>Roma arány</a:t>
          </a:r>
          <a:r>
            <a:rPr lang="hu-HU" sz="3200" dirty="0" smtClean="0">
              <a:solidFill>
                <a:sysClr val="windowText" lastClr="000000"/>
              </a:solidFill>
              <a:latin typeface="+mn-lt"/>
            </a:rPr>
            <a:t> </a:t>
          </a:r>
          <a:r>
            <a:rPr lang="hu-HU" sz="4000" b="1" dirty="0">
              <a:solidFill>
                <a:srgbClr val="FF0000"/>
              </a:solidFill>
              <a:latin typeface="+mn-lt"/>
            </a:rPr>
            <a:t>&gt;</a:t>
          </a:r>
          <a:r>
            <a:rPr lang="hu-HU" sz="3200" dirty="0">
              <a:solidFill>
                <a:sysClr val="windowText" lastClr="000000"/>
              </a:solidFill>
              <a:latin typeface="+mn-lt"/>
            </a:rPr>
            <a:t> </a:t>
          </a:r>
          <a:r>
            <a:rPr lang="hu-HU" sz="3200" b="1" u="none" dirty="0">
              <a:solidFill>
                <a:sysClr val="windowText" lastClr="000000"/>
              </a:solidFill>
              <a:uFill>
                <a:solidFill>
                  <a:schemeClr val="bg1"/>
                </a:solidFill>
              </a:uFill>
              <a:latin typeface="+mn-lt"/>
            </a:rPr>
            <a:t>10</a:t>
          </a:r>
          <a:r>
            <a:rPr lang="hu-HU" sz="3200" b="1" u="none" dirty="0" smtClean="0">
              <a:solidFill>
                <a:sysClr val="windowText" lastClr="000000"/>
              </a:solidFill>
              <a:uFill>
                <a:solidFill>
                  <a:schemeClr val="bg1"/>
                </a:solidFill>
              </a:uFill>
              <a:latin typeface="+mn-lt"/>
            </a:rPr>
            <a:t>%</a:t>
          </a:r>
          <a:endParaRPr lang="hu-HU" sz="2800" b="1" u="none" dirty="0" smtClean="0">
            <a:solidFill>
              <a:sysClr val="windowText" lastClr="000000"/>
            </a:solidFill>
            <a:uFill>
              <a:solidFill>
                <a:schemeClr val="bg1"/>
              </a:solidFill>
            </a:uFill>
            <a:latin typeface="+mn-lt"/>
          </a:endParaRPr>
        </a:p>
      </dgm:t>
    </dgm:pt>
    <dgm:pt modelId="{4E0A6DBA-EBBA-49E2-9312-C9652DC38B14}" type="parTrans" cxnId="{E9C8B6C5-5BC9-4289-B6D6-D1F20CC27E44}">
      <dgm:prSet/>
      <dgm:spPr/>
      <dgm:t>
        <a:bodyPr/>
        <a:lstStyle/>
        <a:p>
          <a:endParaRPr lang="hu-HU" sz="1050">
            <a:latin typeface="Arial Narrow" pitchFamily="34" charset="0"/>
          </a:endParaRPr>
        </a:p>
      </dgm:t>
    </dgm:pt>
    <dgm:pt modelId="{E25C8B36-BB7C-45D3-BD77-009DC7A84A8C}" type="sibTrans" cxnId="{E9C8B6C5-5BC9-4289-B6D6-D1F20CC27E44}">
      <dgm:prSet/>
      <dgm:spPr/>
      <dgm:t>
        <a:bodyPr/>
        <a:lstStyle/>
        <a:p>
          <a:endParaRPr lang="hu-HU" sz="1050">
            <a:latin typeface="Arial Narrow" pitchFamily="34" charset="0"/>
          </a:endParaRPr>
        </a:p>
      </dgm:t>
    </dgm:pt>
    <dgm:pt modelId="{242E963E-8103-4BC6-AF68-D96D1CCFB07E}">
      <dgm:prSet phldrT="[Szöveg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r">
            <a:lnSpc>
              <a:spcPct val="100000"/>
            </a:lnSpc>
            <a:spcAft>
              <a:spcPts val="0"/>
            </a:spcAft>
          </a:pPr>
          <a:r>
            <a:rPr lang="hu-HU" sz="2400" b="1" u="none" cap="small" baseline="0" dirty="0" smtClean="0">
              <a:solidFill>
                <a:srgbClr val="FF0000"/>
              </a:solidFill>
              <a:uFill>
                <a:solidFill>
                  <a:schemeClr val="bg1"/>
                </a:solidFill>
              </a:uFill>
              <a:latin typeface="+mn-lt"/>
            </a:rPr>
            <a:t>‘</a:t>
          </a:r>
          <a:r>
            <a:rPr lang="hu-HU" sz="2400" b="1" u="none" cap="small" baseline="0" dirty="0" err="1" smtClean="0">
              <a:solidFill>
                <a:srgbClr val="FF0000"/>
              </a:solidFill>
              <a:uFill>
                <a:solidFill>
                  <a:schemeClr val="bg1"/>
                </a:solidFill>
              </a:uFill>
              <a:latin typeface="+mn-lt"/>
            </a:rPr>
            <a:t>Less-Less</a:t>
          </a:r>
          <a:r>
            <a:rPr lang="hu-HU" sz="2400" b="1" u="none" cap="small" baseline="0" dirty="0" smtClean="0">
              <a:solidFill>
                <a:srgbClr val="FF0000"/>
              </a:solidFill>
              <a:uFill>
                <a:solidFill>
                  <a:schemeClr val="bg1"/>
                </a:solidFill>
              </a:uFill>
              <a:latin typeface="+mn-lt"/>
            </a:rPr>
            <a:t>’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hu-HU" sz="3200" b="1" u="none" cap="small" baseline="0" dirty="0" smtClean="0">
              <a:solidFill>
                <a:sysClr val="windowText" lastClr="000000"/>
              </a:solidFill>
              <a:uFill>
                <a:solidFill>
                  <a:schemeClr val="bg1"/>
                </a:solidFill>
              </a:uFill>
              <a:latin typeface="+mn-lt"/>
            </a:rPr>
            <a:t>Lakosság </a:t>
          </a:r>
          <a:r>
            <a:rPr lang="hu-HU" sz="4000" b="1" u="none" cap="small" baseline="0" dirty="0">
              <a:solidFill>
                <a:srgbClr val="FF0000"/>
              </a:solidFill>
              <a:uFill>
                <a:solidFill>
                  <a:schemeClr val="bg1"/>
                </a:solidFill>
              </a:uFill>
              <a:latin typeface="+mn-lt"/>
            </a:rPr>
            <a:t>&lt;</a:t>
          </a:r>
          <a:r>
            <a:rPr lang="hu-HU" sz="3200" u="none" cap="small" baseline="0" dirty="0">
              <a:solidFill>
                <a:sysClr val="windowText" lastClr="000000"/>
              </a:solidFill>
              <a:uFill>
                <a:solidFill>
                  <a:schemeClr val="bg1"/>
                </a:solidFill>
              </a:uFill>
              <a:latin typeface="+mn-lt"/>
            </a:rPr>
            <a:t> </a:t>
          </a:r>
          <a:r>
            <a:rPr lang="hu-HU" sz="3200" b="1" u="none" dirty="0">
              <a:solidFill>
                <a:sysClr val="windowText" lastClr="000000"/>
              </a:solidFill>
              <a:uFill>
                <a:solidFill>
                  <a:schemeClr val="bg1"/>
                </a:solidFill>
              </a:uFill>
              <a:latin typeface="+mn-lt"/>
            </a:rPr>
            <a:t>10.000</a:t>
          </a:r>
          <a:r>
            <a:rPr lang="hu-HU" sz="3200" u="none" dirty="0">
              <a:solidFill>
                <a:sysClr val="windowText" lastClr="000000"/>
              </a:solidFill>
              <a:uFill>
                <a:solidFill>
                  <a:schemeClr val="bg1"/>
                </a:solidFill>
              </a:uFill>
              <a:latin typeface="+mn-lt"/>
            </a:rPr>
            <a:t>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hu-HU" sz="3200" b="1" dirty="0" smtClean="0">
              <a:solidFill>
                <a:sysClr val="windowText" lastClr="000000"/>
              </a:solidFill>
              <a:latin typeface="+mn-lt"/>
            </a:rPr>
            <a:t>Roma arány</a:t>
          </a:r>
          <a:r>
            <a:rPr lang="hu-HU" sz="3200" dirty="0" smtClean="0">
              <a:solidFill>
                <a:sysClr val="windowText" lastClr="000000"/>
              </a:solidFill>
              <a:latin typeface="+mn-lt"/>
            </a:rPr>
            <a:t> </a:t>
          </a:r>
          <a:r>
            <a:rPr lang="hu-HU" sz="4000" b="1" u="none" cap="small" baseline="0" dirty="0">
              <a:solidFill>
                <a:srgbClr val="FF0000"/>
              </a:solidFill>
              <a:uFill>
                <a:solidFill>
                  <a:schemeClr val="bg1"/>
                </a:solidFill>
              </a:uFill>
              <a:latin typeface="+mn-lt"/>
            </a:rPr>
            <a:t>&lt;</a:t>
          </a:r>
          <a:r>
            <a:rPr lang="hu-HU" sz="3200" dirty="0">
              <a:solidFill>
                <a:sysClr val="windowText" lastClr="000000"/>
              </a:solidFill>
              <a:latin typeface="+mn-lt"/>
            </a:rPr>
            <a:t> </a:t>
          </a:r>
          <a:r>
            <a:rPr lang="hu-HU" sz="3200" b="1" u="none" dirty="0">
              <a:solidFill>
                <a:sysClr val="windowText" lastClr="000000"/>
              </a:solidFill>
              <a:uFill>
                <a:solidFill>
                  <a:schemeClr val="bg1"/>
                </a:solidFill>
              </a:uFill>
              <a:latin typeface="+mn-lt"/>
            </a:rPr>
            <a:t>10</a:t>
          </a:r>
          <a:r>
            <a:rPr lang="hu-HU" sz="3200" b="1" u="none" dirty="0" smtClean="0">
              <a:solidFill>
                <a:sysClr val="windowText" lastClr="000000"/>
              </a:solidFill>
              <a:uFill>
                <a:solidFill>
                  <a:schemeClr val="bg1"/>
                </a:solidFill>
              </a:uFill>
              <a:latin typeface="+mn-lt"/>
            </a:rPr>
            <a:t>%</a:t>
          </a:r>
        </a:p>
      </dgm:t>
    </dgm:pt>
    <dgm:pt modelId="{F233B93C-9B69-4DBD-9A36-6B4A8E70D7F1}" type="parTrans" cxnId="{1CD9C2CF-710C-454F-97F5-8D7BA628FEC9}">
      <dgm:prSet/>
      <dgm:spPr/>
      <dgm:t>
        <a:bodyPr/>
        <a:lstStyle/>
        <a:p>
          <a:endParaRPr lang="hu-HU" sz="1050">
            <a:latin typeface="Arial Narrow" pitchFamily="34" charset="0"/>
          </a:endParaRPr>
        </a:p>
      </dgm:t>
    </dgm:pt>
    <dgm:pt modelId="{0DA7ACEB-3227-4426-91B8-A02962B12C40}" type="sibTrans" cxnId="{1CD9C2CF-710C-454F-97F5-8D7BA628FEC9}">
      <dgm:prSet/>
      <dgm:spPr/>
      <dgm:t>
        <a:bodyPr/>
        <a:lstStyle/>
        <a:p>
          <a:endParaRPr lang="hu-HU" sz="1050">
            <a:latin typeface="Arial Narrow" pitchFamily="34" charset="0"/>
          </a:endParaRPr>
        </a:p>
      </dgm:t>
    </dgm:pt>
    <dgm:pt modelId="{545AE90C-B952-4A76-8AB5-F9F92C36B00C}">
      <dgm:prSet phldrT="[Szöveg]" custT="1"/>
      <dgm:spPr>
        <a:solidFill>
          <a:schemeClr val="bg1">
            <a:lumMod val="85000"/>
          </a:schemeClr>
        </a:solidFill>
      </dgm:spPr>
      <dgm:t>
        <a:bodyPr/>
        <a:lstStyle/>
        <a:p>
          <a:pPr algn="l">
            <a:lnSpc>
              <a:spcPct val="100000"/>
            </a:lnSpc>
            <a:spcAft>
              <a:spcPts val="0"/>
            </a:spcAft>
          </a:pPr>
          <a:r>
            <a:rPr lang="hu-HU" sz="2400" b="1" u="none" cap="small" baseline="0" dirty="0" smtClean="0">
              <a:solidFill>
                <a:srgbClr val="FF0000"/>
              </a:solidFill>
              <a:uFill>
                <a:solidFill>
                  <a:schemeClr val="bg1"/>
                </a:solidFill>
              </a:uFill>
              <a:latin typeface="+mn-lt"/>
            </a:rPr>
            <a:t>‘</a:t>
          </a:r>
          <a:r>
            <a:rPr lang="hu-HU" sz="2400" b="1" u="none" cap="small" baseline="0" dirty="0" err="1" smtClean="0">
              <a:solidFill>
                <a:srgbClr val="FF0000"/>
              </a:solidFill>
              <a:uFill>
                <a:solidFill>
                  <a:schemeClr val="bg1"/>
                </a:solidFill>
              </a:uFill>
              <a:latin typeface="+mn-lt"/>
            </a:rPr>
            <a:t>More-More</a:t>
          </a:r>
          <a:r>
            <a:rPr lang="hu-HU" sz="2400" b="1" u="none" cap="small" baseline="0" dirty="0" smtClean="0">
              <a:solidFill>
                <a:srgbClr val="FF0000"/>
              </a:solidFill>
              <a:uFill>
                <a:solidFill>
                  <a:schemeClr val="bg1"/>
                </a:solidFill>
              </a:uFill>
              <a:latin typeface="+mn-lt"/>
            </a:rPr>
            <a:t>’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hu-HU" sz="3200" b="1" u="none" cap="small" baseline="0" dirty="0" smtClean="0">
              <a:solidFill>
                <a:sysClr val="windowText" lastClr="000000"/>
              </a:solidFill>
              <a:uFill>
                <a:solidFill>
                  <a:schemeClr val="bg1"/>
                </a:solidFill>
              </a:uFill>
              <a:latin typeface="+mn-lt"/>
            </a:rPr>
            <a:t>Lakosság</a:t>
          </a:r>
          <a:r>
            <a:rPr lang="hu-HU" sz="3200" u="none" cap="small" baseline="0" dirty="0" smtClean="0">
              <a:solidFill>
                <a:sysClr val="windowText" lastClr="000000"/>
              </a:solidFill>
              <a:uFill>
                <a:solidFill>
                  <a:schemeClr val="bg1"/>
                </a:solidFill>
              </a:uFill>
              <a:latin typeface="+mn-lt"/>
            </a:rPr>
            <a:t> </a:t>
          </a:r>
          <a:r>
            <a:rPr lang="hu-HU" sz="4000" b="1" dirty="0">
              <a:solidFill>
                <a:srgbClr val="FF0000"/>
              </a:solidFill>
              <a:latin typeface="+mn-lt"/>
            </a:rPr>
            <a:t>&gt;</a:t>
          </a:r>
          <a:r>
            <a:rPr lang="hu-HU" sz="3200" u="none" cap="small" baseline="0" dirty="0">
              <a:solidFill>
                <a:sysClr val="windowText" lastClr="000000"/>
              </a:solidFill>
              <a:uFill>
                <a:solidFill>
                  <a:schemeClr val="bg1"/>
                </a:solidFill>
              </a:uFill>
              <a:latin typeface="+mn-lt"/>
            </a:rPr>
            <a:t> </a:t>
          </a:r>
          <a:r>
            <a:rPr lang="hu-HU" sz="3200" b="1" u="none" dirty="0">
              <a:solidFill>
                <a:sysClr val="windowText" lastClr="000000"/>
              </a:solidFill>
              <a:uFill>
                <a:solidFill>
                  <a:schemeClr val="bg1"/>
                </a:solidFill>
              </a:uFill>
              <a:latin typeface="+mn-lt"/>
            </a:rPr>
            <a:t>10.000</a:t>
          </a:r>
          <a:r>
            <a:rPr lang="hu-HU" sz="3200" u="none" dirty="0">
              <a:solidFill>
                <a:sysClr val="windowText" lastClr="000000"/>
              </a:solidFill>
              <a:uFill>
                <a:solidFill>
                  <a:schemeClr val="bg1"/>
                </a:solidFill>
              </a:uFill>
              <a:latin typeface="+mn-lt"/>
            </a:rPr>
            <a:t> </a:t>
          </a:r>
        </a:p>
        <a:p>
          <a:pPr algn="l">
            <a:lnSpc>
              <a:spcPct val="100000"/>
            </a:lnSpc>
            <a:spcAft>
              <a:spcPts val="0"/>
            </a:spcAft>
          </a:pPr>
          <a:r>
            <a:rPr lang="hu-HU" sz="3200" b="1" dirty="0" smtClean="0">
              <a:solidFill>
                <a:sysClr val="windowText" lastClr="000000"/>
              </a:solidFill>
              <a:latin typeface="+mn-lt"/>
            </a:rPr>
            <a:t>Roma arány</a:t>
          </a:r>
          <a:r>
            <a:rPr lang="hu-HU" sz="3200" dirty="0" smtClean="0">
              <a:solidFill>
                <a:sysClr val="windowText" lastClr="000000"/>
              </a:solidFill>
              <a:latin typeface="+mn-lt"/>
            </a:rPr>
            <a:t> </a:t>
          </a:r>
          <a:r>
            <a:rPr lang="hu-HU" sz="4000" b="1" dirty="0">
              <a:solidFill>
                <a:srgbClr val="FF0000"/>
              </a:solidFill>
              <a:latin typeface="+mn-lt"/>
            </a:rPr>
            <a:t>&gt;</a:t>
          </a:r>
          <a:r>
            <a:rPr lang="hu-HU" sz="3200" dirty="0">
              <a:solidFill>
                <a:sysClr val="windowText" lastClr="000000"/>
              </a:solidFill>
              <a:latin typeface="+mn-lt"/>
            </a:rPr>
            <a:t> </a:t>
          </a:r>
          <a:r>
            <a:rPr lang="hu-HU" sz="3200" b="1" u="none" dirty="0">
              <a:solidFill>
                <a:sysClr val="windowText" lastClr="000000"/>
              </a:solidFill>
              <a:uFill>
                <a:solidFill>
                  <a:schemeClr val="bg1"/>
                </a:solidFill>
              </a:uFill>
              <a:latin typeface="+mn-lt"/>
            </a:rPr>
            <a:t>10</a:t>
          </a:r>
          <a:r>
            <a:rPr lang="hu-HU" sz="3200" b="1" u="none" dirty="0" smtClean="0">
              <a:solidFill>
                <a:sysClr val="windowText" lastClr="000000"/>
              </a:solidFill>
              <a:uFill>
                <a:solidFill>
                  <a:schemeClr val="bg1"/>
                </a:solidFill>
              </a:uFill>
              <a:latin typeface="+mn-lt"/>
            </a:rPr>
            <a:t>%</a:t>
          </a:r>
        </a:p>
      </dgm:t>
    </dgm:pt>
    <dgm:pt modelId="{23E2EC68-35AE-4C05-A3C9-C4C411694374}" type="parTrans" cxnId="{B0BCCAA2-53FB-4123-9C2A-188105B98C92}">
      <dgm:prSet/>
      <dgm:spPr/>
      <dgm:t>
        <a:bodyPr/>
        <a:lstStyle/>
        <a:p>
          <a:endParaRPr lang="hu-HU" sz="1050">
            <a:latin typeface="Arial Narrow" pitchFamily="34" charset="0"/>
          </a:endParaRPr>
        </a:p>
      </dgm:t>
    </dgm:pt>
    <dgm:pt modelId="{393DCDDB-BEBA-4D12-A4EB-B5121A579A97}" type="sibTrans" cxnId="{B0BCCAA2-53FB-4123-9C2A-188105B98C92}">
      <dgm:prSet/>
      <dgm:spPr/>
      <dgm:t>
        <a:bodyPr/>
        <a:lstStyle/>
        <a:p>
          <a:endParaRPr lang="hu-HU" sz="1050">
            <a:latin typeface="Arial Narrow" pitchFamily="34" charset="0"/>
          </a:endParaRPr>
        </a:p>
      </dgm:t>
    </dgm:pt>
    <dgm:pt modelId="{835BD08D-5DA9-4481-8E1E-93C572D729E7}">
      <dgm:prSet/>
      <dgm:spPr/>
      <dgm:t>
        <a:bodyPr/>
        <a:lstStyle/>
        <a:p>
          <a:endParaRPr lang="hu-HU" dirty="0"/>
        </a:p>
      </dgm:t>
    </dgm:pt>
    <dgm:pt modelId="{3FCB4F7B-495C-431F-8923-6F9EEB0B9E79}" type="parTrans" cxnId="{F2897E1E-B559-4DBB-8D99-DFB3E4698909}">
      <dgm:prSet/>
      <dgm:spPr/>
      <dgm:t>
        <a:bodyPr/>
        <a:lstStyle/>
        <a:p>
          <a:endParaRPr lang="hu-HU"/>
        </a:p>
      </dgm:t>
    </dgm:pt>
    <dgm:pt modelId="{03A2F3F1-C5AF-48CA-B0AA-53B604982451}" type="sibTrans" cxnId="{F2897E1E-B559-4DBB-8D99-DFB3E4698909}">
      <dgm:prSet/>
      <dgm:spPr/>
      <dgm:t>
        <a:bodyPr/>
        <a:lstStyle/>
        <a:p>
          <a:endParaRPr lang="hu-HU"/>
        </a:p>
      </dgm:t>
    </dgm:pt>
    <dgm:pt modelId="{1C374A5F-7941-44EA-BD8C-957E1B51B1BA}">
      <dgm:prSet/>
      <dgm:spPr/>
      <dgm:t>
        <a:bodyPr/>
        <a:lstStyle/>
        <a:p>
          <a:endParaRPr lang="hu-HU" dirty="0"/>
        </a:p>
      </dgm:t>
    </dgm:pt>
    <dgm:pt modelId="{C5AA81BE-079A-457F-BFD5-935FD16AA476}" type="parTrans" cxnId="{8CD75A78-E8B0-422E-ACF9-CCF603C28EA6}">
      <dgm:prSet/>
      <dgm:spPr/>
      <dgm:t>
        <a:bodyPr/>
        <a:lstStyle/>
        <a:p>
          <a:endParaRPr lang="hu-HU"/>
        </a:p>
      </dgm:t>
    </dgm:pt>
    <dgm:pt modelId="{E3833F19-37E6-4471-BC62-1F5A37290B81}" type="sibTrans" cxnId="{8CD75A78-E8B0-422E-ACF9-CCF603C28EA6}">
      <dgm:prSet/>
      <dgm:spPr/>
      <dgm:t>
        <a:bodyPr/>
        <a:lstStyle/>
        <a:p>
          <a:endParaRPr lang="hu-HU"/>
        </a:p>
      </dgm:t>
    </dgm:pt>
    <dgm:pt modelId="{A7516309-044F-4135-AF8E-76DF254F2F5D}">
      <dgm:prSet phldrT="[Szöveg]" custScaleX="176829" custLinFactX="-56994" custLinFactNeighborX="-100000" custLinFactNeighborY="-5070"/>
      <dgm:spPr>
        <a:solidFill>
          <a:schemeClr val="bg1">
            <a:lumMod val="85000"/>
          </a:schemeClr>
        </a:solidFill>
      </dgm:spPr>
      <dgm:t>
        <a:bodyPr/>
        <a:lstStyle/>
        <a:p>
          <a:endParaRPr lang="hu-HU" dirty="0"/>
        </a:p>
      </dgm:t>
    </dgm:pt>
    <dgm:pt modelId="{7F65DDA5-B9F4-4606-AE51-BD5521072C5B}" type="parTrans" cxnId="{4A589EA4-4CD0-421D-BC3B-1FF2017ACDA9}">
      <dgm:prSet/>
      <dgm:spPr/>
      <dgm:t>
        <a:bodyPr/>
        <a:lstStyle/>
        <a:p>
          <a:endParaRPr lang="hu-HU"/>
        </a:p>
      </dgm:t>
    </dgm:pt>
    <dgm:pt modelId="{21C56538-6BE6-428F-A27B-359FBDDC838D}" type="sibTrans" cxnId="{4A589EA4-4CD0-421D-BC3B-1FF2017ACDA9}">
      <dgm:prSet/>
      <dgm:spPr/>
      <dgm:t>
        <a:bodyPr/>
        <a:lstStyle/>
        <a:p>
          <a:endParaRPr lang="hu-HU"/>
        </a:p>
      </dgm:t>
    </dgm:pt>
    <dgm:pt modelId="{50EC101E-8E04-43C8-B7B8-7273452E2830}" type="pres">
      <dgm:prSet presAssocID="{20D9A7B3-8393-4B86-9C88-AD7F9EDE323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727A5C6-1227-4FD8-9AA4-A3DC04ADBDE6}" type="pres">
      <dgm:prSet presAssocID="{20D9A7B3-8393-4B86-9C88-AD7F9EDE3235}" presName="axisShape" presStyleLbl="bgShp" presStyleIdx="0" presStyleCnt="1"/>
      <dgm:spPr>
        <a:ln>
          <a:solidFill>
            <a:schemeClr val="bg1">
              <a:alpha val="0"/>
            </a:schemeClr>
          </a:solidFill>
        </a:ln>
      </dgm:spPr>
      <dgm:t>
        <a:bodyPr/>
        <a:lstStyle/>
        <a:p>
          <a:endParaRPr lang="hu-HU"/>
        </a:p>
      </dgm:t>
    </dgm:pt>
    <dgm:pt modelId="{A30CA678-DF38-4D91-B2A1-B2C1093D3B55}" type="pres">
      <dgm:prSet presAssocID="{20D9A7B3-8393-4B86-9C88-AD7F9EDE3235}" presName="rect1" presStyleLbl="node1" presStyleIdx="0" presStyleCnt="4" custScaleX="192721" custScaleY="102362" custLinFactX="63218" custLinFactY="16581" custLinFactNeighborX="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C462762-35FD-4EF7-85F2-FEE96D793F11}" type="pres">
      <dgm:prSet presAssocID="{20D9A7B3-8393-4B86-9C88-AD7F9EDE3235}" presName="rect2" presStyleLbl="node1" presStyleIdx="1" presStyleCnt="4" custScaleX="200025" custLinFactX="-64536" custLinFactNeighborX="-100000" custLinFactNeighborY="255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77DFB9A-05A8-43CB-A5C6-B3C79F5191F0}" type="pres">
      <dgm:prSet presAssocID="{20D9A7B3-8393-4B86-9C88-AD7F9EDE3235}" presName="rect3" presStyleLbl="node1" presStyleIdx="2" presStyleCnt="4" custScaleX="198822" custLinFactNeighborX="-48624" custLinFactNeighborY="-5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4B7F886-5697-4900-8728-1D2364CA6628}" type="pres">
      <dgm:prSet presAssocID="{20D9A7B3-8393-4B86-9C88-AD7F9EDE3235}" presName="rect4" presStyleLbl="node1" presStyleIdx="3" presStyleCnt="4" custScaleX="197897" custLinFactY="-14944" custLinFactNeighborX="50524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D850A5C6-1CB8-4489-A982-12466F4A5E56}" type="presOf" srcId="{2B7F9937-DE10-4C10-89C3-34381963350D}" destId="{A30CA678-DF38-4D91-B2A1-B2C1093D3B55}" srcOrd="0" destOrd="0" presId="urn:microsoft.com/office/officeart/2005/8/layout/matrix2"/>
    <dgm:cxn modelId="{D713537C-FD2E-47E1-AC66-2ED44DA8A7A8}" type="presOf" srcId="{242E963E-8103-4BC6-AF68-D96D1CCFB07E}" destId="{A77DFB9A-05A8-43CB-A5C6-B3C79F5191F0}" srcOrd="0" destOrd="0" presId="urn:microsoft.com/office/officeart/2005/8/layout/matrix2"/>
    <dgm:cxn modelId="{4A589EA4-4CD0-421D-BC3B-1FF2017ACDA9}" srcId="{20D9A7B3-8393-4B86-9C88-AD7F9EDE3235}" destId="{A7516309-044F-4135-AF8E-76DF254F2F5D}" srcOrd="6" destOrd="0" parTransId="{7F65DDA5-B9F4-4606-AE51-BD5521072C5B}" sibTransId="{21C56538-6BE6-428F-A27B-359FBDDC838D}"/>
    <dgm:cxn modelId="{1CD9C2CF-710C-454F-97F5-8D7BA628FEC9}" srcId="{20D9A7B3-8393-4B86-9C88-AD7F9EDE3235}" destId="{242E963E-8103-4BC6-AF68-D96D1CCFB07E}" srcOrd="2" destOrd="0" parTransId="{F233B93C-9B69-4DBD-9A36-6B4A8E70D7F1}" sibTransId="{0DA7ACEB-3227-4426-91B8-A02962B12C40}"/>
    <dgm:cxn modelId="{E9C8B6C5-5BC9-4289-B6D6-D1F20CC27E44}" srcId="{20D9A7B3-8393-4B86-9C88-AD7F9EDE3235}" destId="{C7AC6D38-4E46-45F8-9F3E-3160A1CE6CBF}" srcOrd="1" destOrd="0" parTransId="{4E0A6DBA-EBBA-49E2-9312-C9652DC38B14}" sibTransId="{E25C8B36-BB7C-45D3-BD77-009DC7A84A8C}"/>
    <dgm:cxn modelId="{D1FD56AF-91C0-415E-B4DA-6F5B34294973}" srcId="{20D9A7B3-8393-4B86-9C88-AD7F9EDE3235}" destId="{2B7F9937-DE10-4C10-89C3-34381963350D}" srcOrd="0" destOrd="0" parTransId="{0FF5BB02-B9E4-4BC0-85C5-BEA0AB120FEB}" sibTransId="{AF80141F-A40F-41FE-82A3-BE4A11A27F05}"/>
    <dgm:cxn modelId="{DF123551-ED73-4946-ADE3-97E304273C19}" type="presOf" srcId="{20D9A7B3-8393-4B86-9C88-AD7F9EDE3235}" destId="{50EC101E-8E04-43C8-B7B8-7273452E2830}" srcOrd="0" destOrd="0" presId="urn:microsoft.com/office/officeart/2005/8/layout/matrix2"/>
    <dgm:cxn modelId="{F2897E1E-B559-4DBB-8D99-DFB3E4698909}" srcId="{20D9A7B3-8393-4B86-9C88-AD7F9EDE3235}" destId="{835BD08D-5DA9-4481-8E1E-93C572D729E7}" srcOrd="4" destOrd="0" parTransId="{3FCB4F7B-495C-431F-8923-6F9EEB0B9E79}" sibTransId="{03A2F3F1-C5AF-48CA-B0AA-53B604982451}"/>
    <dgm:cxn modelId="{8CD75A78-E8B0-422E-ACF9-CCF603C28EA6}" srcId="{20D9A7B3-8393-4B86-9C88-AD7F9EDE3235}" destId="{1C374A5F-7941-44EA-BD8C-957E1B51B1BA}" srcOrd="5" destOrd="0" parTransId="{C5AA81BE-079A-457F-BFD5-935FD16AA476}" sibTransId="{E3833F19-37E6-4471-BC62-1F5A37290B81}"/>
    <dgm:cxn modelId="{B0BCCAA2-53FB-4123-9C2A-188105B98C92}" srcId="{20D9A7B3-8393-4B86-9C88-AD7F9EDE3235}" destId="{545AE90C-B952-4A76-8AB5-F9F92C36B00C}" srcOrd="3" destOrd="0" parTransId="{23E2EC68-35AE-4C05-A3C9-C4C411694374}" sibTransId="{393DCDDB-BEBA-4D12-A4EB-B5121A579A97}"/>
    <dgm:cxn modelId="{C6EDD84B-931E-4B8C-A171-45954D7E9EAF}" type="presOf" srcId="{545AE90C-B952-4A76-8AB5-F9F92C36B00C}" destId="{94B7F886-5697-4900-8728-1D2364CA6628}" srcOrd="0" destOrd="0" presId="urn:microsoft.com/office/officeart/2005/8/layout/matrix2"/>
    <dgm:cxn modelId="{A9D5707A-5AC2-483F-9040-AB8927D0C41D}" type="presOf" srcId="{C7AC6D38-4E46-45F8-9F3E-3160A1CE6CBF}" destId="{3C462762-35FD-4EF7-85F2-FEE96D793F11}" srcOrd="0" destOrd="0" presId="urn:microsoft.com/office/officeart/2005/8/layout/matrix2"/>
    <dgm:cxn modelId="{A13C389E-ECE1-4EA8-9FD3-04269AAC0D59}" type="presParOf" srcId="{50EC101E-8E04-43C8-B7B8-7273452E2830}" destId="{1727A5C6-1227-4FD8-9AA4-A3DC04ADBDE6}" srcOrd="0" destOrd="0" presId="urn:microsoft.com/office/officeart/2005/8/layout/matrix2"/>
    <dgm:cxn modelId="{06FF5615-1F79-43E8-8F04-654219E372FF}" type="presParOf" srcId="{50EC101E-8E04-43C8-B7B8-7273452E2830}" destId="{A30CA678-DF38-4D91-B2A1-B2C1093D3B55}" srcOrd="1" destOrd="0" presId="urn:microsoft.com/office/officeart/2005/8/layout/matrix2"/>
    <dgm:cxn modelId="{0FC80205-0C59-48A2-930F-83A338B13ADA}" type="presParOf" srcId="{50EC101E-8E04-43C8-B7B8-7273452E2830}" destId="{3C462762-35FD-4EF7-85F2-FEE96D793F11}" srcOrd="2" destOrd="0" presId="urn:microsoft.com/office/officeart/2005/8/layout/matrix2"/>
    <dgm:cxn modelId="{373DCB47-1D2A-4E68-A094-C008548F1FEA}" type="presParOf" srcId="{50EC101E-8E04-43C8-B7B8-7273452E2830}" destId="{A77DFB9A-05A8-43CB-A5C6-B3C79F5191F0}" srcOrd="3" destOrd="0" presId="urn:microsoft.com/office/officeart/2005/8/layout/matrix2"/>
    <dgm:cxn modelId="{505FCBD0-3E92-45D1-84D4-FB6AF9F7EC66}" type="presParOf" srcId="{50EC101E-8E04-43C8-B7B8-7273452E2830}" destId="{94B7F886-5697-4900-8728-1D2364CA6628}" srcOrd="4" destOrd="0" presId="urn:microsoft.com/office/officeart/2005/8/layout/matrix2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0D9A7B3-8393-4B86-9C88-AD7F9EDE3235}" type="doc">
      <dgm:prSet loTypeId="urn:microsoft.com/office/officeart/2005/8/layout/matrix2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u-HU"/>
        </a:p>
      </dgm:t>
    </dgm:pt>
    <dgm:pt modelId="{2B7F9937-DE10-4C10-89C3-34381963350D}">
      <dgm:prSet phldrT="[Szöveg]" custT="1"/>
      <dgm:spPr>
        <a:solidFill>
          <a:schemeClr val="accent1"/>
        </a:solidFill>
      </dgm:spPr>
      <dgm:t>
        <a:bodyPr/>
        <a:lstStyle/>
        <a:p>
          <a:pPr algn="l">
            <a:spcAft>
              <a:spcPts val="600"/>
            </a:spcAft>
          </a:pPr>
          <a:endParaRPr lang="hu-HU" sz="2400" b="1" u="none" dirty="0" smtClean="0">
            <a:solidFill>
              <a:sysClr val="windowText" lastClr="000000"/>
            </a:solidFill>
            <a:uFill>
              <a:solidFill>
                <a:schemeClr val="bg1"/>
              </a:solidFill>
            </a:uFill>
            <a:latin typeface="+mn-lt"/>
          </a:endParaRPr>
        </a:p>
      </dgm:t>
    </dgm:pt>
    <dgm:pt modelId="{0FF5BB02-B9E4-4BC0-85C5-BEA0AB120FEB}" type="parTrans" cxnId="{D1FD56AF-91C0-415E-B4DA-6F5B34294973}">
      <dgm:prSet/>
      <dgm:spPr/>
      <dgm:t>
        <a:bodyPr/>
        <a:lstStyle/>
        <a:p>
          <a:endParaRPr lang="hu-HU" sz="1050">
            <a:latin typeface="Arial Narrow" pitchFamily="34" charset="0"/>
          </a:endParaRPr>
        </a:p>
      </dgm:t>
    </dgm:pt>
    <dgm:pt modelId="{AF80141F-A40F-41FE-82A3-BE4A11A27F05}" type="sibTrans" cxnId="{D1FD56AF-91C0-415E-B4DA-6F5B34294973}">
      <dgm:prSet/>
      <dgm:spPr/>
      <dgm:t>
        <a:bodyPr/>
        <a:lstStyle/>
        <a:p>
          <a:endParaRPr lang="hu-HU" sz="1050">
            <a:latin typeface="Arial Narrow" pitchFamily="34" charset="0"/>
          </a:endParaRPr>
        </a:p>
      </dgm:t>
    </dgm:pt>
    <dgm:pt modelId="{C7AC6D38-4E46-45F8-9F3E-3160A1CE6CBF}">
      <dgm:prSet phldrT="[Szöveg]" custT="1"/>
      <dgm:spPr>
        <a:solidFill>
          <a:srgbClr val="FF00FF"/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endParaRPr lang="hu-HU" sz="2200" b="1" dirty="0" smtClean="0">
            <a:solidFill>
              <a:srgbClr val="FFFF00"/>
            </a:solidFill>
            <a:effectLst/>
          </a:endParaRPr>
        </a:p>
        <a:p>
          <a:pPr algn="l">
            <a:lnSpc>
              <a:spcPct val="100000"/>
            </a:lnSpc>
            <a:spcAft>
              <a:spcPts val="0"/>
            </a:spcAft>
          </a:pPr>
          <a:endParaRPr lang="hu-HU" sz="2800" b="1" u="none" dirty="0" smtClean="0">
            <a:solidFill>
              <a:sysClr val="windowText" lastClr="000000"/>
            </a:solidFill>
            <a:uFill>
              <a:solidFill>
                <a:schemeClr val="bg1"/>
              </a:solidFill>
            </a:uFill>
            <a:latin typeface="+mn-lt"/>
          </a:endParaRPr>
        </a:p>
      </dgm:t>
    </dgm:pt>
    <dgm:pt modelId="{4E0A6DBA-EBBA-49E2-9312-C9652DC38B14}" type="parTrans" cxnId="{E9C8B6C5-5BC9-4289-B6D6-D1F20CC27E44}">
      <dgm:prSet/>
      <dgm:spPr/>
      <dgm:t>
        <a:bodyPr/>
        <a:lstStyle/>
        <a:p>
          <a:endParaRPr lang="hu-HU" sz="1050">
            <a:latin typeface="Arial Narrow" pitchFamily="34" charset="0"/>
          </a:endParaRPr>
        </a:p>
      </dgm:t>
    </dgm:pt>
    <dgm:pt modelId="{E25C8B36-BB7C-45D3-BD77-009DC7A84A8C}" type="sibTrans" cxnId="{E9C8B6C5-5BC9-4289-B6D6-D1F20CC27E44}">
      <dgm:prSet/>
      <dgm:spPr/>
      <dgm:t>
        <a:bodyPr/>
        <a:lstStyle/>
        <a:p>
          <a:endParaRPr lang="hu-HU" sz="1050">
            <a:latin typeface="Arial Narrow" pitchFamily="34" charset="0"/>
          </a:endParaRPr>
        </a:p>
      </dgm:t>
    </dgm:pt>
    <dgm:pt modelId="{242E963E-8103-4BC6-AF68-D96D1CCFB07E}">
      <dgm:prSet phldrT="[Szöveg]" custT="1"/>
      <dgm:spPr>
        <a:solidFill>
          <a:srgbClr val="66FF33"/>
        </a:solidFill>
      </dgm:spPr>
      <dgm:t>
        <a:bodyPr/>
        <a:lstStyle/>
        <a:p>
          <a:pPr algn="l">
            <a:lnSpc>
              <a:spcPct val="100000"/>
            </a:lnSpc>
            <a:spcAft>
              <a:spcPts val="600"/>
            </a:spcAft>
          </a:pPr>
          <a:endParaRPr lang="hu-HU" sz="2400" b="1" kern="1200" dirty="0" smtClean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F233B93C-9B69-4DBD-9A36-6B4A8E70D7F1}" type="parTrans" cxnId="{1CD9C2CF-710C-454F-97F5-8D7BA628FEC9}">
      <dgm:prSet/>
      <dgm:spPr/>
      <dgm:t>
        <a:bodyPr/>
        <a:lstStyle/>
        <a:p>
          <a:endParaRPr lang="hu-HU" sz="1050">
            <a:latin typeface="Arial Narrow" pitchFamily="34" charset="0"/>
          </a:endParaRPr>
        </a:p>
      </dgm:t>
    </dgm:pt>
    <dgm:pt modelId="{0DA7ACEB-3227-4426-91B8-A02962B12C40}" type="sibTrans" cxnId="{1CD9C2CF-710C-454F-97F5-8D7BA628FEC9}">
      <dgm:prSet/>
      <dgm:spPr/>
      <dgm:t>
        <a:bodyPr/>
        <a:lstStyle/>
        <a:p>
          <a:endParaRPr lang="hu-HU" sz="1050">
            <a:latin typeface="Arial Narrow" pitchFamily="34" charset="0"/>
          </a:endParaRPr>
        </a:p>
      </dgm:t>
    </dgm:pt>
    <dgm:pt modelId="{835BD08D-5DA9-4481-8E1E-93C572D729E7}">
      <dgm:prSet/>
      <dgm:spPr/>
      <dgm:t>
        <a:bodyPr/>
        <a:lstStyle/>
        <a:p>
          <a:endParaRPr lang="hu-HU" dirty="0"/>
        </a:p>
      </dgm:t>
    </dgm:pt>
    <dgm:pt modelId="{3FCB4F7B-495C-431F-8923-6F9EEB0B9E79}" type="parTrans" cxnId="{F2897E1E-B559-4DBB-8D99-DFB3E4698909}">
      <dgm:prSet/>
      <dgm:spPr/>
      <dgm:t>
        <a:bodyPr/>
        <a:lstStyle/>
        <a:p>
          <a:endParaRPr lang="hu-HU"/>
        </a:p>
      </dgm:t>
    </dgm:pt>
    <dgm:pt modelId="{03A2F3F1-C5AF-48CA-B0AA-53B604982451}" type="sibTrans" cxnId="{F2897E1E-B559-4DBB-8D99-DFB3E4698909}">
      <dgm:prSet/>
      <dgm:spPr/>
      <dgm:t>
        <a:bodyPr/>
        <a:lstStyle/>
        <a:p>
          <a:endParaRPr lang="hu-HU"/>
        </a:p>
      </dgm:t>
    </dgm:pt>
    <dgm:pt modelId="{1C374A5F-7941-44EA-BD8C-957E1B51B1BA}">
      <dgm:prSet/>
      <dgm:spPr/>
      <dgm:t>
        <a:bodyPr/>
        <a:lstStyle/>
        <a:p>
          <a:endParaRPr lang="hu-HU" dirty="0"/>
        </a:p>
      </dgm:t>
    </dgm:pt>
    <dgm:pt modelId="{C5AA81BE-079A-457F-BFD5-935FD16AA476}" type="parTrans" cxnId="{8CD75A78-E8B0-422E-ACF9-CCF603C28EA6}">
      <dgm:prSet/>
      <dgm:spPr/>
      <dgm:t>
        <a:bodyPr/>
        <a:lstStyle/>
        <a:p>
          <a:endParaRPr lang="hu-HU"/>
        </a:p>
      </dgm:t>
    </dgm:pt>
    <dgm:pt modelId="{E3833F19-37E6-4471-BC62-1F5A37290B81}" type="sibTrans" cxnId="{8CD75A78-E8B0-422E-ACF9-CCF603C28EA6}">
      <dgm:prSet/>
      <dgm:spPr/>
      <dgm:t>
        <a:bodyPr/>
        <a:lstStyle/>
        <a:p>
          <a:endParaRPr lang="hu-HU"/>
        </a:p>
      </dgm:t>
    </dgm:pt>
    <dgm:pt modelId="{A7516309-044F-4135-AF8E-76DF254F2F5D}">
      <dgm:prSet phldrT="[Szöveg]" custScaleX="176829" custLinFactX="-56994" custLinFactNeighborX="-100000" custLinFactNeighborY="-5070"/>
      <dgm:spPr>
        <a:solidFill>
          <a:schemeClr val="bg1">
            <a:lumMod val="85000"/>
          </a:schemeClr>
        </a:solidFill>
      </dgm:spPr>
      <dgm:t>
        <a:bodyPr/>
        <a:lstStyle/>
        <a:p>
          <a:endParaRPr lang="hu-HU" dirty="0"/>
        </a:p>
      </dgm:t>
    </dgm:pt>
    <dgm:pt modelId="{7F65DDA5-B9F4-4606-AE51-BD5521072C5B}" type="parTrans" cxnId="{4A589EA4-4CD0-421D-BC3B-1FF2017ACDA9}">
      <dgm:prSet/>
      <dgm:spPr/>
      <dgm:t>
        <a:bodyPr/>
        <a:lstStyle/>
        <a:p>
          <a:endParaRPr lang="hu-HU"/>
        </a:p>
      </dgm:t>
    </dgm:pt>
    <dgm:pt modelId="{21C56538-6BE6-428F-A27B-359FBDDC838D}" type="sibTrans" cxnId="{4A589EA4-4CD0-421D-BC3B-1FF2017ACDA9}">
      <dgm:prSet/>
      <dgm:spPr/>
      <dgm:t>
        <a:bodyPr/>
        <a:lstStyle/>
        <a:p>
          <a:endParaRPr lang="hu-HU"/>
        </a:p>
      </dgm:t>
    </dgm:pt>
    <dgm:pt modelId="{545AE90C-B952-4A76-8AB5-F9F92C36B00C}">
      <dgm:prSet phldrT="[Szöveg]" custT="1"/>
      <dgm:spPr>
        <a:solidFill>
          <a:srgbClr val="00FFFF"/>
        </a:solidFill>
      </dgm:spPr>
      <dgm:t>
        <a:bodyPr/>
        <a:lstStyle/>
        <a:p>
          <a:pPr algn="l">
            <a:lnSpc>
              <a:spcPct val="100000"/>
            </a:lnSpc>
            <a:spcAft>
              <a:spcPts val="600"/>
            </a:spcAft>
          </a:pPr>
          <a:endParaRPr lang="hu-HU" sz="2400" b="1" kern="1200" dirty="0" smtClean="0">
            <a:solidFill>
              <a:schemeClr val="tx1"/>
            </a:solidFill>
            <a:latin typeface="+mn-lt"/>
            <a:ea typeface="+mn-ea"/>
            <a:cs typeface="+mn-cs"/>
          </a:endParaRPr>
        </a:p>
      </dgm:t>
    </dgm:pt>
    <dgm:pt modelId="{393DCDDB-BEBA-4D12-A4EB-B5121A579A97}" type="sibTrans" cxnId="{B0BCCAA2-53FB-4123-9C2A-188105B98C92}">
      <dgm:prSet/>
      <dgm:spPr/>
      <dgm:t>
        <a:bodyPr/>
        <a:lstStyle/>
        <a:p>
          <a:endParaRPr lang="hu-HU" sz="1050">
            <a:latin typeface="Arial Narrow" pitchFamily="34" charset="0"/>
          </a:endParaRPr>
        </a:p>
      </dgm:t>
    </dgm:pt>
    <dgm:pt modelId="{23E2EC68-35AE-4C05-A3C9-C4C411694374}" type="parTrans" cxnId="{B0BCCAA2-53FB-4123-9C2A-188105B98C92}">
      <dgm:prSet/>
      <dgm:spPr/>
      <dgm:t>
        <a:bodyPr/>
        <a:lstStyle/>
        <a:p>
          <a:endParaRPr lang="hu-HU" sz="1050">
            <a:latin typeface="Arial Narrow" pitchFamily="34" charset="0"/>
          </a:endParaRPr>
        </a:p>
      </dgm:t>
    </dgm:pt>
    <dgm:pt modelId="{50EC101E-8E04-43C8-B7B8-7273452E2830}" type="pres">
      <dgm:prSet presAssocID="{20D9A7B3-8393-4B86-9C88-AD7F9EDE3235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hu-HU"/>
        </a:p>
      </dgm:t>
    </dgm:pt>
    <dgm:pt modelId="{1727A5C6-1227-4FD8-9AA4-A3DC04ADBDE6}" type="pres">
      <dgm:prSet presAssocID="{20D9A7B3-8393-4B86-9C88-AD7F9EDE3235}" presName="axisShape" presStyleLbl="bgShp" presStyleIdx="0" presStyleCnt="1"/>
      <dgm:spPr>
        <a:ln>
          <a:solidFill>
            <a:schemeClr val="bg1">
              <a:alpha val="0"/>
            </a:schemeClr>
          </a:solidFill>
        </a:ln>
      </dgm:spPr>
      <dgm:t>
        <a:bodyPr/>
        <a:lstStyle/>
        <a:p>
          <a:endParaRPr lang="hu-HU"/>
        </a:p>
      </dgm:t>
    </dgm:pt>
    <dgm:pt modelId="{A30CA678-DF38-4D91-B2A1-B2C1093D3B55}" type="pres">
      <dgm:prSet presAssocID="{20D9A7B3-8393-4B86-9C88-AD7F9EDE3235}" presName="rect1" presStyleLbl="node1" presStyleIdx="0" presStyleCnt="4" custScaleX="191830" custScaleY="109563" custLinFactX="59567" custLinFactY="23781" custLinFactNeighborX="100000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3C462762-35FD-4EF7-85F2-FEE96D793F11}" type="pres">
      <dgm:prSet presAssocID="{20D9A7B3-8393-4B86-9C88-AD7F9EDE3235}" presName="rect2" presStyleLbl="node1" presStyleIdx="1" presStyleCnt="4" custScaleX="199004" custScaleY="116011" custLinFactX="-61177" custLinFactNeighborX="-100000" custLinFactNeighborY="-824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A77DFB9A-05A8-43CB-A5C6-B3C79F5191F0}" type="pres">
      <dgm:prSet presAssocID="{20D9A7B3-8393-4B86-9C88-AD7F9EDE3235}" presName="rect3" presStyleLbl="node1" presStyleIdx="2" presStyleCnt="4" custScaleX="190522" custScaleY="108810" custLinFactNeighborX="-51426" custLinFactNeighborY="305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  <dgm:pt modelId="{94B7F886-5697-4900-8728-1D2364CA6628}" type="pres">
      <dgm:prSet presAssocID="{20D9A7B3-8393-4B86-9C88-AD7F9EDE3235}" presName="rect4" presStyleLbl="node1" presStyleIdx="3" presStyleCnt="4" custScaleX="195616" custScaleY="114402" custLinFactY="-25745" custLinFactNeighborX="51415" custLinFactNeighborY="-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hu-HU"/>
        </a:p>
      </dgm:t>
    </dgm:pt>
  </dgm:ptLst>
  <dgm:cxnLst>
    <dgm:cxn modelId="{4A589EA4-4CD0-421D-BC3B-1FF2017ACDA9}" srcId="{20D9A7B3-8393-4B86-9C88-AD7F9EDE3235}" destId="{A7516309-044F-4135-AF8E-76DF254F2F5D}" srcOrd="6" destOrd="0" parTransId="{7F65DDA5-B9F4-4606-AE51-BD5521072C5B}" sibTransId="{21C56538-6BE6-428F-A27B-359FBDDC838D}"/>
    <dgm:cxn modelId="{1CD9C2CF-710C-454F-97F5-8D7BA628FEC9}" srcId="{20D9A7B3-8393-4B86-9C88-AD7F9EDE3235}" destId="{242E963E-8103-4BC6-AF68-D96D1CCFB07E}" srcOrd="2" destOrd="0" parTransId="{F233B93C-9B69-4DBD-9A36-6B4A8E70D7F1}" sibTransId="{0DA7ACEB-3227-4426-91B8-A02962B12C40}"/>
    <dgm:cxn modelId="{E9C8B6C5-5BC9-4289-B6D6-D1F20CC27E44}" srcId="{20D9A7B3-8393-4B86-9C88-AD7F9EDE3235}" destId="{C7AC6D38-4E46-45F8-9F3E-3160A1CE6CBF}" srcOrd="1" destOrd="0" parTransId="{4E0A6DBA-EBBA-49E2-9312-C9652DC38B14}" sibTransId="{E25C8B36-BB7C-45D3-BD77-009DC7A84A8C}"/>
    <dgm:cxn modelId="{D1FD56AF-91C0-415E-B4DA-6F5B34294973}" srcId="{20D9A7B3-8393-4B86-9C88-AD7F9EDE3235}" destId="{2B7F9937-DE10-4C10-89C3-34381963350D}" srcOrd="0" destOrd="0" parTransId="{0FF5BB02-B9E4-4BC0-85C5-BEA0AB120FEB}" sibTransId="{AF80141F-A40F-41FE-82A3-BE4A11A27F05}"/>
    <dgm:cxn modelId="{5E5AEBA3-68D0-46A3-8CEB-C0C7C9621A21}" type="presOf" srcId="{C7AC6D38-4E46-45F8-9F3E-3160A1CE6CBF}" destId="{3C462762-35FD-4EF7-85F2-FEE96D793F11}" srcOrd="0" destOrd="0" presId="urn:microsoft.com/office/officeart/2005/8/layout/matrix2"/>
    <dgm:cxn modelId="{8CD75A78-E8B0-422E-ACF9-CCF603C28EA6}" srcId="{20D9A7B3-8393-4B86-9C88-AD7F9EDE3235}" destId="{1C374A5F-7941-44EA-BD8C-957E1B51B1BA}" srcOrd="5" destOrd="0" parTransId="{C5AA81BE-079A-457F-BFD5-935FD16AA476}" sibTransId="{E3833F19-37E6-4471-BC62-1F5A37290B81}"/>
    <dgm:cxn modelId="{F2897E1E-B559-4DBB-8D99-DFB3E4698909}" srcId="{20D9A7B3-8393-4B86-9C88-AD7F9EDE3235}" destId="{835BD08D-5DA9-4481-8E1E-93C572D729E7}" srcOrd="4" destOrd="0" parTransId="{3FCB4F7B-495C-431F-8923-6F9EEB0B9E79}" sibTransId="{03A2F3F1-C5AF-48CA-B0AA-53B604982451}"/>
    <dgm:cxn modelId="{B0BCCAA2-53FB-4123-9C2A-188105B98C92}" srcId="{20D9A7B3-8393-4B86-9C88-AD7F9EDE3235}" destId="{545AE90C-B952-4A76-8AB5-F9F92C36B00C}" srcOrd="3" destOrd="0" parTransId="{23E2EC68-35AE-4C05-A3C9-C4C411694374}" sibTransId="{393DCDDB-BEBA-4D12-A4EB-B5121A579A97}"/>
    <dgm:cxn modelId="{FCEAFE78-5B12-46AD-B540-21BCCFF431C6}" type="presOf" srcId="{545AE90C-B952-4A76-8AB5-F9F92C36B00C}" destId="{94B7F886-5697-4900-8728-1D2364CA6628}" srcOrd="0" destOrd="0" presId="urn:microsoft.com/office/officeart/2005/8/layout/matrix2"/>
    <dgm:cxn modelId="{F65EB5C7-A127-415B-ABE1-894C0C87F8F5}" type="presOf" srcId="{20D9A7B3-8393-4B86-9C88-AD7F9EDE3235}" destId="{50EC101E-8E04-43C8-B7B8-7273452E2830}" srcOrd="0" destOrd="0" presId="urn:microsoft.com/office/officeart/2005/8/layout/matrix2"/>
    <dgm:cxn modelId="{8952874C-6D50-4058-88C7-1D3E181DCE7E}" type="presOf" srcId="{2B7F9937-DE10-4C10-89C3-34381963350D}" destId="{A30CA678-DF38-4D91-B2A1-B2C1093D3B55}" srcOrd="0" destOrd="0" presId="urn:microsoft.com/office/officeart/2005/8/layout/matrix2"/>
    <dgm:cxn modelId="{CCECCDEF-1A74-42D7-A110-56E483C0077E}" type="presOf" srcId="{242E963E-8103-4BC6-AF68-D96D1CCFB07E}" destId="{A77DFB9A-05A8-43CB-A5C6-B3C79F5191F0}" srcOrd="0" destOrd="0" presId="urn:microsoft.com/office/officeart/2005/8/layout/matrix2"/>
    <dgm:cxn modelId="{A08D5B0F-0AA1-4461-BC1E-222F8EC0C35C}" type="presParOf" srcId="{50EC101E-8E04-43C8-B7B8-7273452E2830}" destId="{1727A5C6-1227-4FD8-9AA4-A3DC04ADBDE6}" srcOrd="0" destOrd="0" presId="urn:microsoft.com/office/officeart/2005/8/layout/matrix2"/>
    <dgm:cxn modelId="{12EF92D2-68E9-4745-A8AD-AB9BEFD86E89}" type="presParOf" srcId="{50EC101E-8E04-43C8-B7B8-7273452E2830}" destId="{A30CA678-DF38-4D91-B2A1-B2C1093D3B55}" srcOrd="1" destOrd="0" presId="urn:microsoft.com/office/officeart/2005/8/layout/matrix2"/>
    <dgm:cxn modelId="{FB703A34-B64A-46E6-A4CC-1A042BE92964}" type="presParOf" srcId="{50EC101E-8E04-43C8-B7B8-7273452E2830}" destId="{3C462762-35FD-4EF7-85F2-FEE96D793F11}" srcOrd="2" destOrd="0" presId="urn:microsoft.com/office/officeart/2005/8/layout/matrix2"/>
    <dgm:cxn modelId="{1F6F04E1-A1ED-496E-BE9D-2C1906EC558C}" type="presParOf" srcId="{50EC101E-8E04-43C8-B7B8-7273452E2830}" destId="{A77DFB9A-05A8-43CB-A5C6-B3C79F5191F0}" srcOrd="3" destOrd="0" presId="urn:microsoft.com/office/officeart/2005/8/layout/matrix2"/>
    <dgm:cxn modelId="{3BE166A3-472A-4A82-9855-415D04088400}" type="presParOf" srcId="{50EC101E-8E04-43C8-B7B8-7273452E2830}" destId="{94B7F886-5697-4900-8728-1D2364CA6628}" srcOrd="4" destOrd="0" presId="urn:microsoft.com/office/officeart/2005/8/layout/matrix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matrix2">
  <dgm:title val=""/>
  <dgm:desc val=""/>
  <dgm:catLst>
    <dgm:cat type="matrix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l" for="ch" forName="rect1" refType="w" fact="0.065"/>
          <dgm:constr type="t" for="ch" forName="rect1" refType="h" fact="0.065"/>
          <dgm:constr type="w" for="ch" forName="rect2" refType="w" fact="0.4"/>
          <dgm:constr type="h" for="ch" forName="rect2" refType="h" fact="0.4"/>
          <dgm:constr type="r" for="ch" forName="rect2" refType="w" fact="0.935"/>
          <dgm:constr type="t" for="ch" forName="rect2" refType="h" fact="0.065"/>
          <dgm:constr type="w" for="ch" forName="rect3" refType="w" fact="0.4"/>
          <dgm:constr type="h" for="ch" forName="rect3" refType="w" fact="0.4"/>
          <dgm:constr type="l" for="ch" forName="rect3" refType="w" fact="0.065"/>
          <dgm:constr type="b" for="ch" forName="rect3" refType="h" fact="0.935"/>
          <dgm:constr type="w" for="ch" forName="rect4" refType="w" fact="0.4"/>
          <dgm:constr type="h" for="ch" forName="rect4" refType="h" fact="0.4"/>
          <dgm:constr type="r" for="ch" forName="rect4" refType="w" fact="0.935"/>
          <dgm:constr type="b" for="ch" forName="rect4" refType="h" fact="0.935"/>
        </dgm:constrLst>
      </dgm:if>
      <dgm:else name="Name2">
        <dgm:constrLst>
          <dgm:constr type="primFontSz" for="ch" ptType="node" op="equ" val="65"/>
          <dgm:constr type="w" for="ch" forName="axisShape" refType="w"/>
          <dgm:constr type="h" for="ch" forName="axisShape" refType="h"/>
          <dgm:constr type="w" for="ch" forName="rect1" refType="w" fact="0.4"/>
          <dgm:constr type="h" for="ch" forName="rect1" refType="w" fact="0.4"/>
          <dgm:constr type="r" for="ch" forName="rect1" refType="w" fact="0.935"/>
          <dgm:constr type="t" for="ch" forName="rect1" refType="h" fact="0.065"/>
          <dgm:constr type="w" for="ch" forName="rect2" refType="w" fact="0.4"/>
          <dgm:constr type="h" for="ch" forName="rect2" refType="h" fact="0.4"/>
          <dgm:constr type="l" for="ch" forName="rect2" refType="w" fact="0.065"/>
          <dgm:constr type="t" for="ch" forName="rect2" refType="h" fact="0.065"/>
          <dgm:constr type="w" for="ch" forName="rect3" refType="w" fact="0.4"/>
          <dgm:constr type="h" for="ch" forName="rect3" refType="w" fact="0.4"/>
          <dgm:constr type="r" for="ch" forName="rect3" refType="w" fact="0.935"/>
          <dgm:constr type="b" for="ch" forName="rect3" refType="h" fact="0.935"/>
          <dgm:constr type="w" for="ch" forName="rect4" refType="w" fact="0.4"/>
          <dgm:constr type="h" for="ch" forName="rect4" refType="h" fact="0.4"/>
          <dgm:constr type="l" for="ch" forName="rect4" refType="w" fact="0.065"/>
          <dgm:constr type="b" for="ch" forName="rect4" refType="h" fact="0.935"/>
        </dgm:constrLst>
      </dgm:else>
    </dgm:choose>
    <dgm:ruleLst/>
    <dgm:choose name="Name3">
      <dgm:if name="Name4" axis="ch" ptType="node" func="cnt" op="gte" val="1">
        <dgm:layoutNode name="axisShape" styleLbl="bgShp">
          <dgm:alg type="sp"/>
          <dgm:shape xmlns:r="http://schemas.openxmlformats.org/officeDocument/2006/relationships" type="quadArrow" r:blip="">
            <dgm:adjLst>
              <dgm:adj idx="1" val="0.02"/>
              <dgm:adj idx="2" val="0.04"/>
              <dgm:adj idx="3" val="0.05"/>
            </dgm:adjLst>
          </dgm:shape>
          <dgm:presOf/>
          <dgm:constrLst/>
          <dgm:ruleLst/>
        </dgm:layoutNode>
        <dgm:layoutNode name="rect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rect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0.00855</cdr:x>
      <cdr:y>0.04</cdr:y>
    </cdr:from>
    <cdr:to>
      <cdr:x>0.08547</cdr:x>
      <cdr:y>0.88</cdr:y>
    </cdr:to>
    <cdr:sp macro="" textlink="">
      <cdr:nvSpPr>
        <cdr:cNvPr id="3" name="Szövegdoboz 2"/>
        <cdr:cNvSpPr txBox="1"/>
      </cdr:nvSpPr>
      <cdr:spPr>
        <a:xfrm xmlns:a="http://schemas.openxmlformats.org/drawingml/2006/main">
          <a:off x="72008" y="216024"/>
          <a:ext cx="648072" cy="4536504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vert="vert270" wrap="square" rtlCol="0"/>
        <a:lstStyle xmlns:a="http://schemas.openxmlformats.org/drawingml/2006/main"/>
        <a:p xmlns:a="http://schemas.openxmlformats.org/drawingml/2006/main">
          <a:r>
            <a:rPr lang="hu-HU" sz="2200" b="1" dirty="0" smtClean="0"/>
            <a:t>A bűncselekményi ráta megoszlása</a:t>
          </a:r>
          <a:endParaRPr lang="hu-HU" sz="2200" b="1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64CB80A-D180-4BAB-A743-77792C3D40C1}" type="datetimeFigureOut">
              <a:rPr lang="hu-HU" smtClean="0"/>
              <a:pPr/>
              <a:t>2015.09.08.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6003488-4CD9-41DC-84EF-DF1B4CEC3B82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4" name="Jegyzetek hely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5599-CECF-4F02-9F70-8A9B3C85234B}" type="slidenum">
              <a:rPr lang="hu-HU" smtClean="0"/>
              <a:pPr/>
              <a:t>10</a:t>
            </a:fld>
            <a:endParaRPr lang="hu-HU"/>
          </a:p>
        </p:txBody>
      </p:sp>
      <p:sp>
        <p:nvSpPr>
          <p:cNvPr id="6" name="Jegyzetek helye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5599-CECF-4F02-9F70-8A9B3C85234B}" type="slidenum">
              <a:rPr lang="hu-HU" smtClean="0"/>
              <a:pPr/>
              <a:t>11</a:t>
            </a:fld>
            <a:endParaRPr lang="hu-HU"/>
          </a:p>
        </p:txBody>
      </p:sp>
      <p:sp>
        <p:nvSpPr>
          <p:cNvPr id="6" name="Jegyzetek helye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5599-CECF-4F02-9F70-8A9B3C85234B}" type="slidenum">
              <a:rPr lang="hu-HU" smtClean="0"/>
              <a:pPr/>
              <a:t>12</a:t>
            </a:fld>
            <a:endParaRPr lang="hu-HU"/>
          </a:p>
        </p:txBody>
      </p:sp>
      <p:sp>
        <p:nvSpPr>
          <p:cNvPr id="6" name="Jegyzetek helye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5599-CECF-4F02-9F70-8A9B3C85234B}" type="slidenum">
              <a:rPr lang="hu-HU" smtClean="0"/>
              <a:pPr/>
              <a:t>13</a:t>
            </a:fld>
            <a:endParaRPr lang="hu-HU"/>
          </a:p>
        </p:txBody>
      </p:sp>
      <p:sp>
        <p:nvSpPr>
          <p:cNvPr id="6" name="Jegyzetek helye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5599-CECF-4F02-9F70-8A9B3C85234B}" type="slidenum">
              <a:rPr lang="hu-HU" smtClean="0"/>
              <a:pPr/>
              <a:t>14</a:t>
            </a:fld>
            <a:endParaRPr lang="hu-HU"/>
          </a:p>
        </p:txBody>
      </p:sp>
      <p:sp>
        <p:nvSpPr>
          <p:cNvPr id="6" name="Jegyzetek helye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5599-CECF-4F02-9F70-8A9B3C85234B}" type="slidenum">
              <a:rPr lang="hu-HU" smtClean="0"/>
              <a:pPr/>
              <a:t>15</a:t>
            </a:fld>
            <a:endParaRPr lang="hu-H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064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hu-HU" smtClean="0">
              <a:cs typeface="Arial" pitchFamily="34" charset="0"/>
            </a:endParaRPr>
          </a:p>
        </p:txBody>
      </p:sp>
      <p:sp>
        <p:nvSpPr>
          <p:cNvPr id="8806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A5B050D-BCC3-4329-B89F-8099A2F047E0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hu-H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03488-4CD9-41DC-84EF-DF1B4CEC3B82}" type="slidenum">
              <a:rPr lang="hu-HU" smtClean="0"/>
              <a:pPr/>
              <a:t>17</a:t>
            </a:fld>
            <a:endParaRPr lang="hu-H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Dia számának hely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8754364-ABF0-4A90-925E-955F3D67BBE2}" type="slidenum">
              <a:rPr lang="hu-HU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hu-HU"/>
          </a:p>
        </p:txBody>
      </p:sp>
      <p:sp>
        <p:nvSpPr>
          <p:cNvPr id="6" name="Jegyzetek helye 5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03488-4CD9-41DC-84EF-DF1B4CEC3B82}" type="slidenum">
              <a:rPr lang="hu-HU" smtClean="0"/>
              <a:pPr/>
              <a:t>19</a:t>
            </a:fld>
            <a:endParaRPr lang="hu-H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5599-CECF-4F02-9F70-8A9B3C85234B}" type="slidenum">
              <a:rPr lang="hu-HU" smtClean="0"/>
              <a:pPr/>
              <a:t>2</a:t>
            </a:fld>
            <a:endParaRPr lang="hu-H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5599-CECF-4F02-9F70-8A9B3C85234B}" type="slidenum">
              <a:rPr lang="hu-HU" smtClean="0"/>
              <a:pPr/>
              <a:t>20</a:t>
            </a:fld>
            <a:endParaRPr lang="hu-HU"/>
          </a:p>
        </p:txBody>
      </p:sp>
      <p:sp>
        <p:nvSpPr>
          <p:cNvPr id="6" name="Jegyzetek helye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5599-CECF-4F02-9F70-8A9B3C85234B}" type="slidenum">
              <a:rPr lang="hu-HU" smtClean="0"/>
              <a:pPr/>
              <a:t>21</a:t>
            </a:fld>
            <a:endParaRPr lang="hu-HU"/>
          </a:p>
        </p:txBody>
      </p:sp>
      <p:sp>
        <p:nvSpPr>
          <p:cNvPr id="6" name="Jegyzetek helye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5599-CECF-4F02-9F70-8A9B3C85234B}" type="slidenum">
              <a:rPr lang="hu-HU" smtClean="0"/>
              <a:pPr/>
              <a:t>22</a:t>
            </a:fld>
            <a:endParaRPr lang="hu-HU"/>
          </a:p>
        </p:txBody>
      </p:sp>
      <p:sp>
        <p:nvSpPr>
          <p:cNvPr id="6" name="Jegyzetek helye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5599-CECF-4F02-9F70-8A9B3C85234B}" type="slidenum">
              <a:rPr lang="hu-HU" smtClean="0"/>
              <a:pPr/>
              <a:t>23</a:t>
            </a:fld>
            <a:endParaRPr lang="hu-HU"/>
          </a:p>
        </p:txBody>
      </p:sp>
      <p:sp>
        <p:nvSpPr>
          <p:cNvPr id="6" name="Jegyzetek helye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5599-CECF-4F02-9F70-8A9B3C85234B}" type="slidenum">
              <a:rPr lang="hu-HU" smtClean="0"/>
              <a:pPr/>
              <a:t>24</a:t>
            </a:fld>
            <a:endParaRPr lang="hu-HU"/>
          </a:p>
        </p:txBody>
      </p:sp>
      <p:sp>
        <p:nvSpPr>
          <p:cNvPr id="6" name="Jegyzetek helye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5599-CECF-4F02-9F70-8A9B3C85234B}" type="slidenum">
              <a:rPr lang="hu-HU" smtClean="0"/>
              <a:pPr/>
              <a:t>25</a:t>
            </a:fld>
            <a:endParaRPr lang="hu-HU"/>
          </a:p>
        </p:txBody>
      </p:sp>
      <p:sp>
        <p:nvSpPr>
          <p:cNvPr id="6" name="Jegyzetek helye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5599-CECF-4F02-9F70-8A9B3C85234B}" type="slidenum">
              <a:rPr lang="hu-HU" smtClean="0"/>
              <a:pPr/>
              <a:t>26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5599-CECF-4F02-9F70-8A9B3C85234B}" type="slidenum">
              <a:rPr lang="hu-HU" smtClean="0"/>
              <a:pPr/>
              <a:t>27</a:t>
            </a:fld>
            <a:endParaRPr lang="hu-HU"/>
          </a:p>
        </p:txBody>
      </p:sp>
      <p:sp>
        <p:nvSpPr>
          <p:cNvPr id="6" name="Jegyzetek helye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5599-CECF-4F02-9F70-8A9B3C85234B}" type="slidenum">
              <a:rPr lang="hu-HU" smtClean="0"/>
              <a:pPr/>
              <a:t>28</a:t>
            </a:fld>
            <a:endParaRPr lang="hu-HU"/>
          </a:p>
        </p:txBody>
      </p:sp>
      <p:sp>
        <p:nvSpPr>
          <p:cNvPr id="6" name="Jegyzetek helye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5599-CECF-4F02-9F70-8A9B3C85234B}" type="slidenum">
              <a:rPr lang="hu-HU" smtClean="0"/>
              <a:pPr/>
              <a:t>29</a:t>
            </a:fld>
            <a:endParaRPr lang="hu-HU"/>
          </a:p>
        </p:txBody>
      </p:sp>
      <p:sp>
        <p:nvSpPr>
          <p:cNvPr id="6" name="Jegyzetek helye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5599-CECF-4F02-9F70-8A9B3C85234B}" type="slidenum">
              <a:rPr lang="hu-HU" smtClean="0"/>
              <a:pPr/>
              <a:t>3</a:t>
            </a:fld>
            <a:endParaRPr lang="hu-HU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5599-CECF-4F02-9F70-8A9B3C85234B}" type="slidenum">
              <a:rPr lang="hu-HU" smtClean="0"/>
              <a:pPr/>
              <a:t>30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5599-CECF-4F02-9F70-8A9B3C85234B}" type="slidenum">
              <a:rPr lang="hu-HU" smtClean="0"/>
              <a:pPr/>
              <a:t>31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5599-CECF-4F02-9F70-8A9B3C85234B}" type="slidenum">
              <a:rPr lang="hu-HU" smtClean="0"/>
              <a:pPr/>
              <a:t>32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5599-CECF-4F02-9F70-8A9B3C85234B}" type="slidenum">
              <a:rPr lang="hu-HU" smtClean="0"/>
              <a:pPr/>
              <a:t>33</a:t>
            </a:fld>
            <a:endParaRPr lang="hu-HU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5599-CECF-4F02-9F70-8A9B3C85234B}" type="slidenum">
              <a:rPr lang="hu-HU" smtClean="0"/>
              <a:pPr/>
              <a:t>34</a:t>
            </a:fld>
            <a:endParaRPr lang="hu-HU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5599-CECF-4F02-9F70-8A9B3C85234B}" type="slidenum">
              <a:rPr lang="hu-HU" smtClean="0"/>
              <a:pPr/>
              <a:t>35</a:t>
            </a:fld>
            <a:endParaRPr lang="hu-HU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5599-CECF-4F02-9F70-8A9B3C85234B}" type="slidenum">
              <a:rPr lang="hu-HU" smtClean="0"/>
              <a:pPr/>
              <a:t>36</a:t>
            </a:fld>
            <a:endParaRPr lang="hu-HU"/>
          </a:p>
        </p:txBody>
      </p:sp>
      <p:sp>
        <p:nvSpPr>
          <p:cNvPr id="6" name="Jegyzetek helye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03488-4CD9-41DC-84EF-DF1B4CEC3B82}" type="slidenum">
              <a:rPr lang="hu-HU" smtClean="0"/>
              <a:pPr/>
              <a:t>37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5599-CECF-4F02-9F70-8A9B3C85234B}" type="slidenum">
              <a:rPr lang="hu-HU" smtClean="0"/>
              <a:pPr/>
              <a:t>38</a:t>
            </a:fld>
            <a:endParaRPr lang="hu-HU"/>
          </a:p>
        </p:txBody>
      </p:sp>
      <p:sp>
        <p:nvSpPr>
          <p:cNvPr id="6" name="Jegyzetek helye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5599-CECF-4F02-9F70-8A9B3C85234B}" type="slidenum">
              <a:rPr lang="hu-HU" smtClean="0"/>
              <a:pPr/>
              <a:t>39</a:t>
            </a:fld>
            <a:endParaRPr lang="hu-H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AB3321-CCEA-4A83-B86E-9BAE6EFF303D}" type="slidenum">
              <a:rPr lang="hu-HU" smtClean="0"/>
              <a:pPr/>
              <a:t>4</a:t>
            </a:fld>
            <a:endParaRPr lang="hu-HU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5599-CECF-4F02-9F70-8A9B3C85234B}" type="slidenum">
              <a:rPr lang="hu-HU" smtClean="0"/>
              <a:pPr/>
              <a:t>40</a:t>
            </a:fld>
            <a:endParaRPr lang="hu-HU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03488-4CD9-41DC-84EF-DF1B4CEC3B82}" type="slidenum">
              <a:rPr lang="hu-HU" smtClean="0"/>
              <a:pPr/>
              <a:t>41</a:t>
            </a:fld>
            <a:endParaRPr lang="hu-HU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5599-CECF-4F02-9F70-8A9B3C85234B}" type="slidenum">
              <a:rPr lang="hu-HU" smtClean="0"/>
              <a:pPr/>
              <a:t>42</a:t>
            </a:fld>
            <a:endParaRPr lang="hu-HU"/>
          </a:p>
        </p:txBody>
      </p:sp>
      <p:sp>
        <p:nvSpPr>
          <p:cNvPr id="6" name="Jegyzetek helye 5"/>
          <p:cNvSpPr>
            <a:spLocks noGrp="1"/>
          </p:cNvSpPr>
          <p:nvPr>
            <p:ph type="body" sz="quarter" idx="1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FD55599-CECF-4F02-9F70-8A9B3C85234B}" type="slidenum">
              <a:rPr lang="hu-HU" smtClean="0"/>
              <a:pPr/>
              <a:t>43</a:t>
            </a:fld>
            <a:endParaRPr lang="hu-HU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03488-4CD9-41DC-84EF-DF1B4CEC3B82}" type="slidenum">
              <a:rPr lang="hu-HU" smtClean="0"/>
              <a:pPr/>
              <a:t>44</a:t>
            </a:fld>
            <a:endParaRPr lang="hu-HU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003488-4CD9-41DC-84EF-DF1B4CEC3B82}" type="slidenum">
              <a:rPr lang="hu-HU" smtClean="0"/>
              <a:pPr/>
              <a:t>45</a:t>
            </a:fld>
            <a:endParaRPr lang="hu-HU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6575" y="503238"/>
            <a:ext cx="3140075" cy="2354262"/>
          </a:xfrm>
        </p:spPr>
      </p:sp>
      <p:sp>
        <p:nvSpPr>
          <p:cNvPr id="4" name="Jegyzetek helye 3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1"/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/>
          <a:p>
            <a:pPr>
              <a:defRPr/>
            </a:pPr>
            <a:fld id="{7F42AFDA-C326-4D98-9029-3F35DFCE580D}" type="datetime1">
              <a:rPr lang="en-US">
                <a:solidFill>
                  <a:prstClr val="black"/>
                </a:solidFill>
              </a:rPr>
              <a:pPr>
                <a:defRPr/>
              </a:pPr>
              <a:t>9/8/2015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13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52DE6F1-448F-49F2-855D-E10C1793C53F}" type="slidenum">
              <a:rPr lang="en-US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9456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6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/>
            <a:endParaRPr lang="hu-HU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E6BB7D0-F5A1-4CFB-87B8-F6574CB54B4F}" type="slidenum">
              <a:rPr lang="hu-HU" smtClean="0"/>
              <a:pPr>
                <a:defRPr/>
              </a:pPr>
              <a:t>6</a:t>
            </a:fld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BC2BFF5-FBB8-4035-8514-4C435EE0682B}" type="slidenum">
              <a:rPr lang="hu-HU"/>
              <a:pPr>
                <a:defRPr/>
              </a:pPr>
              <a:t>7</a:t>
            </a:fld>
            <a:endParaRPr lang="hu-HU"/>
          </a:p>
        </p:txBody>
      </p:sp>
      <p:sp>
        <p:nvSpPr>
          <p:cNvPr id="225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" name="Jegyzetek helye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199CB7C-4BEE-42F3-9DEE-470E6FCC5FF5}" type="slidenum">
              <a:rPr lang="hu-HU" smtClean="0"/>
              <a:pPr/>
              <a:t>8</a:t>
            </a:fld>
            <a:endParaRPr lang="hu-HU" smtClean="0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" name="Jegyzetek helye 4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hu-H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8E97A76-63C8-401A-A622-150440ADC60D}" type="slidenum">
              <a:rPr lang="en-US"/>
              <a:pPr/>
              <a:t>9</a:t>
            </a:fld>
            <a:endParaRPr lang="en-US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683568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hu-HU" dirty="0"/>
          </a:p>
        </p:txBody>
      </p:sp>
      <p:pic>
        <p:nvPicPr>
          <p:cNvPr id="1026" name="Picture 2" descr="S:\NKE_SIRH_KSI\Arculat\NKE Arculat\NKE_logo es emblema\NKE_logo_RGB.jpg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110" t="16325" b="30439"/>
          <a:stretch/>
        </p:blipFill>
        <p:spPr bwMode="auto">
          <a:xfrm>
            <a:off x="611560" y="233735"/>
            <a:ext cx="1440160" cy="7256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56610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3" y="1905003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52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3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3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5"/>
            <a:ext cx="4114800" cy="1742015"/>
          </a:xfrm>
        </p:spPr>
        <p:txBody>
          <a:bodyPr/>
          <a:lstStyle>
            <a:lvl1pPr marL="339894" indent="-339894">
              <a:lnSpc>
                <a:spcPct val="90000"/>
              </a:lnSpc>
              <a:defRPr sz="2800"/>
            </a:lvl1pPr>
            <a:lvl2pPr marL="673173" indent="-325345">
              <a:lnSpc>
                <a:spcPct val="90000"/>
              </a:lnSpc>
              <a:defRPr sz="2400"/>
            </a:lvl2pPr>
            <a:lvl3pPr marL="953554" indent="-288315">
              <a:lnSpc>
                <a:spcPct val="90000"/>
              </a:lnSpc>
              <a:defRPr sz="2000"/>
            </a:lvl3pPr>
            <a:lvl4pPr marL="1227318" indent="-273766">
              <a:lnSpc>
                <a:spcPct val="90000"/>
              </a:lnSpc>
              <a:defRPr sz="1800"/>
            </a:lvl4pPr>
            <a:lvl5pPr marL="1515633" indent="-280381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5"/>
            <a:ext cx="4114800" cy="1742015"/>
          </a:xfrm>
        </p:spPr>
        <p:txBody>
          <a:bodyPr/>
          <a:lstStyle>
            <a:lvl1pPr marL="347829" indent="-347829">
              <a:lnSpc>
                <a:spcPct val="90000"/>
              </a:lnSpc>
              <a:defRPr sz="2800"/>
            </a:lvl1pPr>
            <a:lvl2pPr marL="673173" indent="-339894">
              <a:lnSpc>
                <a:spcPct val="90000"/>
              </a:lnSpc>
              <a:defRPr sz="2400"/>
            </a:lvl2pPr>
            <a:lvl3pPr marL="961488" indent="-302864">
              <a:lnSpc>
                <a:spcPct val="90000"/>
              </a:lnSpc>
              <a:defRPr sz="2000"/>
            </a:lvl3pPr>
            <a:lvl4pPr marL="1227318" indent="-265830">
              <a:lnSpc>
                <a:spcPct val="90000"/>
              </a:lnSpc>
              <a:defRPr sz="1800"/>
            </a:lvl4pPr>
            <a:lvl5pPr marL="1515633" indent="-273766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6"/>
            <a:ext cx="4114800" cy="357957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071" indent="0">
              <a:buNone/>
              <a:defRPr sz="2000" b="1"/>
            </a:lvl2pPr>
            <a:lvl3pPr marL="914141" indent="0">
              <a:buNone/>
              <a:defRPr sz="1800" b="1"/>
            </a:lvl3pPr>
            <a:lvl4pPr marL="1371211" indent="0">
              <a:buNone/>
              <a:defRPr sz="1600" b="1"/>
            </a:lvl4pPr>
            <a:lvl5pPr marL="1828282" indent="0">
              <a:buNone/>
              <a:defRPr sz="1600" b="1"/>
            </a:lvl5pPr>
            <a:lvl6pPr marL="2285352" indent="0">
              <a:buNone/>
              <a:defRPr sz="1600" b="1"/>
            </a:lvl6pPr>
            <a:lvl7pPr marL="2742424" indent="0">
              <a:buNone/>
              <a:defRPr sz="1600" b="1"/>
            </a:lvl7pPr>
            <a:lvl8pPr marL="3199494" indent="0">
              <a:buNone/>
              <a:defRPr sz="1600" b="1"/>
            </a:lvl8pPr>
            <a:lvl9pPr marL="3656566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01" indent="-281701">
              <a:defRPr sz="2300"/>
            </a:lvl1pPr>
            <a:lvl2pPr marL="562082" indent="-265830">
              <a:defRPr sz="2000"/>
            </a:lvl2pPr>
            <a:lvl3pPr marL="813364" indent="-243348">
              <a:defRPr sz="1800"/>
            </a:lvl3pPr>
            <a:lvl4pPr marL="1050098" indent="-228800">
              <a:defRPr sz="1700"/>
            </a:lvl4pPr>
            <a:lvl5pPr marL="1278899" indent="-20631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4" y="1411556"/>
            <a:ext cx="4117019" cy="357957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071" indent="0">
              <a:buNone/>
              <a:defRPr sz="2000" b="1"/>
            </a:lvl2pPr>
            <a:lvl3pPr marL="914141" indent="0">
              <a:buNone/>
              <a:defRPr sz="1800" b="1"/>
            </a:lvl3pPr>
            <a:lvl4pPr marL="1371211" indent="0">
              <a:buNone/>
              <a:defRPr sz="1600" b="1"/>
            </a:lvl4pPr>
            <a:lvl5pPr marL="1828282" indent="0">
              <a:buNone/>
              <a:defRPr sz="1600" b="1"/>
            </a:lvl5pPr>
            <a:lvl6pPr marL="2285352" indent="0">
              <a:buNone/>
              <a:defRPr sz="1600" b="1"/>
            </a:lvl6pPr>
            <a:lvl7pPr marL="2742424" indent="0">
              <a:buNone/>
              <a:defRPr sz="1600" b="1"/>
            </a:lvl7pPr>
            <a:lvl8pPr marL="3199494" indent="0">
              <a:buNone/>
              <a:defRPr sz="1600" b="1"/>
            </a:lvl8pPr>
            <a:lvl9pPr marL="3656566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249" indent="-296249">
              <a:defRPr sz="2300"/>
            </a:lvl1pPr>
            <a:lvl2pPr marL="570017" indent="-273766">
              <a:defRPr sz="2000"/>
            </a:lvl2pPr>
            <a:lvl3pPr marL="821298" indent="-244670">
              <a:defRPr sz="1800"/>
            </a:lvl3pPr>
            <a:lvl4pPr marL="1050098" indent="-236735">
              <a:defRPr sz="1700"/>
            </a:lvl4pPr>
            <a:lvl5pPr marL="1278899" indent="-220866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pic>
        <p:nvPicPr>
          <p:cNvPr id="4" name="Picture 3" descr="S:\NKE_SIRH_KSI\Arculat\NKE Arculat\NKE_logo es emblema\NKE_logo_RGB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03983" y="6007904"/>
            <a:ext cx="1143307" cy="6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644856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3" y="1411556"/>
            <a:ext cx="8382000" cy="2135969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3" y="1411556"/>
            <a:ext cx="8382000" cy="2135969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3" y="6238878"/>
            <a:ext cx="9144001" cy="619125"/>
          </a:xfrm>
          <a:solidFill>
            <a:srgbClr val="FFFF99"/>
          </a:solidFill>
        </p:spPr>
        <p:txBody>
          <a:bodyPr wrap="square" lIns="152357" tIns="76179" rIns="152357" bIns="76179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0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4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4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517048"/>
          </a:xfrm>
        </p:spPr>
        <p:txBody>
          <a:bodyPr lIns="91418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68344" y="5624486"/>
            <a:ext cx="8183880" cy="249299"/>
          </a:xfrm>
        </p:spPr>
        <p:txBody>
          <a:bodyPr lIns="118844" tIns="0" anchor="t"/>
          <a:lstStyle>
            <a:lvl1pPr marL="0" marR="36567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3776328" y="6111878"/>
            <a:ext cx="2286000" cy="365125"/>
          </a:xfrm>
          <a:prstGeom prst="rect">
            <a:avLst/>
          </a:prstGeom>
        </p:spPr>
        <p:txBody>
          <a:bodyPr lIns="91418" tIns="45709" rIns="91418" bIns="45709"/>
          <a:lstStyle>
            <a:extLst/>
          </a:lstStyle>
          <a:p>
            <a:fld id="{C699CB88-5E1A-4FAC-892A-60949ACB1F6F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6062328" y="6111878"/>
            <a:ext cx="2286000" cy="365125"/>
          </a:xfrm>
          <a:prstGeom prst="rect">
            <a:avLst/>
          </a:prstGeom>
        </p:spPr>
        <p:txBody>
          <a:bodyPr lIns="91418" tIns="45709" rIns="91418" bIns="45709"/>
          <a:lstStyle>
            <a:extLst/>
          </a:lstStyle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48328" y="6111878"/>
            <a:ext cx="457200" cy="365125"/>
          </a:xfrm>
          <a:prstGeom prst="rect">
            <a:avLst/>
          </a:prstGeom>
        </p:spPr>
        <p:txBody>
          <a:bodyPr lIns="91418" tIns="45709" rIns="91418" bIns="45709"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30250" y="1905000"/>
            <a:ext cx="7681913" cy="1523495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0249" y="4344988"/>
            <a:ext cx="7681913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381000" y="1411552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412875"/>
            <a:ext cx="8382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11553"/>
            <a:ext cx="4114800" cy="2129814"/>
          </a:xfrm>
        </p:spPr>
        <p:txBody>
          <a:bodyPr/>
          <a:lstStyle>
            <a:lvl1pPr marL="339976" indent="-339976">
              <a:lnSpc>
                <a:spcPct val="90000"/>
              </a:lnSpc>
              <a:defRPr sz="2800"/>
            </a:lvl1pPr>
            <a:lvl2pPr marL="673338" indent="-325424">
              <a:lnSpc>
                <a:spcPct val="90000"/>
              </a:lnSpc>
              <a:defRPr sz="2400"/>
            </a:lvl2pPr>
            <a:lvl3pPr marL="953785" indent="-288384">
              <a:lnSpc>
                <a:spcPct val="90000"/>
              </a:lnSpc>
              <a:defRPr sz="2000"/>
            </a:lvl3pPr>
            <a:lvl4pPr marL="1227618" indent="-273833">
              <a:lnSpc>
                <a:spcPct val="90000"/>
              </a:lnSpc>
              <a:defRPr sz="1800"/>
            </a:lvl4pPr>
            <a:lvl5pPr marL="1516002" indent="-280447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11553"/>
            <a:ext cx="4114800" cy="2129814"/>
          </a:xfrm>
        </p:spPr>
        <p:txBody>
          <a:bodyPr/>
          <a:lstStyle>
            <a:lvl1pPr marL="347914" indent="-347914">
              <a:lnSpc>
                <a:spcPct val="90000"/>
              </a:lnSpc>
              <a:defRPr sz="2800"/>
            </a:lvl1pPr>
            <a:lvl2pPr marL="673338" indent="-339976">
              <a:lnSpc>
                <a:spcPct val="90000"/>
              </a:lnSpc>
              <a:defRPr sz="2400"/>
            </a:lvl2pPr>
            <a:lvl3pPr marL="961722" indent="-302936">
              <a:lnSpc>
                <a:spcPct val="90000"/>
              </a:lnSpc>
              <a:defRPr sz="2000"/>
            </a:lvl3pPr>
            <a:lvl4pPr marL="1227618" indent="-265896">
              <a:lnSpc>
                <a:spcPct val="90000"/>
              </a:lnSpc>
              <a:defRPr sz="1800"/>
            </a:lvl4pPr>
            <a:lvl5pPr marL="1516002" indent="-273833">
              <a:lnSpc>
                <a:spcPct val="90000"/>
              </a:lnSpc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4" name="Picture 3" descr="S:\NKE_SIRH_KSI\Arculat\NKE Arculat\NKE_logo es emblema\NKE_logo_RGB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03983" y="6007904"/>
            <a:ext cx="1143307" cy="6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1663723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1553"/>
            <a:ext cx="4114800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0999" y="2174875"/>
            <a:ext cx="4114800" cy="1537344"/>
          </a:xfrm>
        </p:spPr>
        <p:txBody>
          <a:bodyPr/>
          <a:lstStyle>
            <a:lvl1pPr marL="281770" indent="-281770">
              <a:defRPr sz="2300"/>
            </a:lvl1pPr>
            <a:lvl2pPr marL="562218" indent="-265896">
              <a:defRPr sz="2000"/>
            </a:lvl2pPr>
            <a:lvl3pPr marL="813562" indent="-243407">
              <a:defRPr sz="1800"/>
            </a:lvl3pPr>
            <a:lvl4pPr marL="1050354" indent="-228856">
              <a:defRPr sz="1700"/>
            </a:lvl4pPr>
            <a:lvl5pPr marL="1279210" indent="-206367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981" y="1411553"/>
            <a:ext cx="4117019" cy="692498"/>
          </a:xfrm>
        </p:spPr>
        <p:txBody>
          <a:bodyPr anchor="b"/>
          <a:lstStyle>
            <a:lvl1pPr marL="0" indent="0">
              <a:lnSpc>
                <a:spcPct val="90000"/>
              </a:lnSpc>
              <a:spcBef>
                <a:spcPts val="0"/>
              </a:spcBef>
              <a:buNone/>
              <a:defRPr sz="2500" b="1"/>
            </a:lvl1pPr>
            <a:lvl2pPr marL="457182" indent="0">
              <a:buNone/>
              <a:defRPr sz="2000" b="1"/>
            </a:lvl2pPr>
            <a:lvl3pPr marL="914363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0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117974" cy="1537344"/>
          </a:xfrm>
        </p:spPr>
        <p:txBody>
          <a:bodyPr/>
          <a:lstStyle>
            <a:lvl1pPr marL="296321" indent="-296321">
              <a:defRPr sz="2300"/>
            </a:lvl1pPr>
            <a:lvl2pPr marL="570155" indent="-273833">
              <a:defRPr sz="2000"/>
            </a:lvl2pPr>
            <a:lvl3pPr marL="821499" indent="-244730">
              <a:defRPr sz="1800"/>
            </a:lvl3pPr>
            <a:lvl4pPr marL="1050354" indent="-236793">
              <a:defRPr sz="1700"/>
            </a:lvl4pPr>
            <a:lvl5pPr marL="1279210" indent="-220919">
              <a:defRPr sz="17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WALKIN - Prints in GRAYS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Ovr>
    <a:masterClrMapping/>
  </p:clrMapOvr>
  <p:transition>
    <p:fade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white"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 bwMode="white">
          <a:xfrm>
            <a:off x="381000" y="1411553"/>
            <a:ext cx="8382000" cy="2200602"/>
          </a:xfrm>
        </p:spPr>
        <p:txBody>
          <a:bodyPr/>
          <a:lstStyle>
            <a:lvl1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1pPr>
            <a:lvl2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2pPr>
            <a:lvl3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3pPr>
            <a:lvl4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4pPr>
            <a:lvl5pPr>
              <a:buClr>
                <a:srgbClr val="FFFFFF"/>
              </a:buClr>
              <a:buSzPct val="70000"/>
              <a:buFont typeface="Wingdings" pitchFamily="2" charset="2"/>
              <a:buChar char="l"/>
              <a:defRPr>
                <a:solidFill>
                  <a:srgbClr val="FFFFFF"/>
                </a:solidFill>
              </a:defRPr>
            </a:lvl5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0" y="6238875"/>
            <a:ext cx="9144001" cy="619125"/>
          </a:xfrm>
          <a:solidFill>
            <a:srgbClr val="FFFF99"/>
          </a:solidFill>
        </p:spPr>
        <p:txBody>
          <a:bodyPr wrap="square" lIns="152394" tIns="76197" rIns="152394" bIns="76197" anchor="b" anchorCtr="0">
            <a:noAutofit/>
          </a:bodyPr>
          <a:lstStyle>
            <a:lvl1pPr algn="r">
              <a:buFont typeface="Arial" pitchFamily="34" charset="0"/>
              <a:buNone/>
              <a:defRPr>
                <a:solidFill>
                  <a:srgbClr val="000000"/>
                </a:solidFill>
                <a:effectLst/>
                <a:latin typeface="+mj-lt"/>
              </a:defRPr>
            </a:lvl1pPr>
          </a:lstStyle>
          <a:p>
            <a:pPr lvl="0"/>
            <a:r>
              <a:rPr lang="hu-HU" smtClean="0"/>
              <a:t>Mintaszöveg szerkesztése</a:t>
            </a:r>
          </a:p>
        </p:txBody>
      </p:sp>
    </p:spTree>
  </p:cSld>
  <p:clrMapOvr>
    <a:masterClrMapping/>
  </p:clrMapOvr>
  <p:transition>
    <p:fade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Demo, Video etc. &quot;special&quot; slid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69219" y="649805"/>
            <a:ext cx="7043208" cy="1523494"/>
          </a:xfrm>
        </p:spPr>
        <p:txBody>
          <a:bodyPr anchor="ctr" anchorCtr="0">
            <a:noAutofit/>
          </a:bodyPr>
          <a:lstStyle>
            <a:lvl1pPr>
              <a:lnSpc>
                <a:spcPct val="90000"/>
              </a:lnSpc>
              <a:defRPr sz="5400"/>
            </a:lvl1pPr>
          </a:lstStyle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68955" y="4344988"/>
            <a:ext cx="7043208" cy="461665"/>
          </a:xfrm>
        </p:spPr>
        <p:txBody>
          <a:bodyPr>
            <a:noAutofit/>
          </a:bodyPr>
          <a:lstStyle>
            <a:lvl1pPr marL="0" indent="0" algn="l">
              <a:lnSpc>
                <a:spcPct val="90000"/>
              </a:lnSpc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1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2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u-HU" smtClean="0"/>
              <a:t>Alcím mintájának szerkesztése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722049" y="2355850"/>
            <a:ext cx="7690114" cy="1384994"/>
          </a:xfrm>
        </p:spPr>
        <p:txBody>
          <a:bodyPr anchor="t" anchorCtr="0">
            <a:noAutofit/>
            <a:scene3d>
              <a:camera prst="orthographicFront"/>
              <a:lightRig rig="flat" dir="t"/>
            </a:scene3d>
            <a:sp3d extrusionH="88900" contourW="2540">
              <a:bevelT w="38100" h="31750"/>
              <a:contourClr>
                <a:srgbClr val="F4A234"/>
              </a:contourClr>
            </a:sp3d>
          </a:bodyPr>
          <a:lstStyle>
            <a:lvl1pPr marL="0" indent="0" algn="l">
              <a:buFont typeface="Arial" pitchFamily="34" charset="0"/>
              <a:buNone/>
              <a:defRPr kumimoji="0" lang="en-US" sz="10000" b="1" i="1" u="none" strike="noStrike" kern="1200" cap="none" spc="-642" normalizeH="0" baseline="0" noProof="0" dirty="0" smtClean="0">
                <a:ln w="11430"/>
                <a:gradFill>
                  <a:gsLst>
                    <a:gs pos="0">
                      <a:srgbClr val="0066FF"/>
                    </a:gs>
                    <a:gs pos="28000">
                      <a:srgbClr val="2E59B0"/>
                    </a:gs>
                    <a:gs pos="62000">
                      <a:srgbClr val="2B395F"/>
                    </a:gs>
                    <a:gs pos="88000">
                      <a:srgbClr val="000000"/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 smtClean="0"/>
              <a:t>click to…</a:t>
            </a:r>
          </a:p>
        </p:txBody>
      </p:sp>
    </p:spTree>
  </p:cSld>
  <p:clrMapOvr>
    <a:masterClrMapping/>
  </p:clrMapOvr>
  <p:transition>
    <p:fade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C699CB88-5E1A-4FAC-892A-60949ACB1F6F}" type="datetimeFigureOut">
              <a:rPr lang="en-US" smtClean="0"/>
              <a:pPr/>
              <a:t>9/8/2015</a:t>
            </a:fld>
            <a:endParaRPr lang="en-U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/>
          <a:lstStyle>
            <a:extLst/>
          </a:lstStyle>
          <a:p>
            <a:fld id="{91974DF9-AD47-4691-BA21-BBFCE3637A9A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Egyéni elrendezé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2050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pic>
        <p:nvPicPr>
          <p:cNvPr id="5" name="Picture 3" descr="S:\NKE_SIRH_KSI\Arculat\NKE Arculat\NKE_logo es emblema\NKE_logo_RGB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03983" y="6007904"/>
            <a:ext cx="1143307" cy="6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0897443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3038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pic>
        <p:nvPicPr>
          <p:cNvPr id="7" name="Picture 3" descr="S:\NKE_SIRH_KSI\Arculat\NKE Arculat\NKE_logo es emblema\NKE_logo_RGB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03983" y="6007904"/>
            <a:ext cx="1143307" cy="6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855012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pic>
        <p:nvPicPr>
          <p:cNvPr id="3" name="Picture 3" descr="S:\NKE_SIRH_KSI\Arculat\NKE Arculat\NKE_logo es emblema\NKE_logo_RGB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03983" y="6007904"/>
            <a:ext cx="1143307" cy="6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23767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S:\NKE_SIRH_KSI\Arculat\NKE Arculat\NKE_logo es emblema\NKE_logo_RGB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03983" y="6007904"/>
            <a:ext cx="1143307" cy="6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122112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46020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9815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5" name="Picture 3" descr="S:\NKE_SIRH_KSI\Arculat\NKE Arculat\NKE_logo es emblema\NKE_logo_RGB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03983" y="6007904"/>
            <a:ext cx="1143307" cy="6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3578935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 smtClean="0"/>
              <a:t>Kép beszúrásához kattintson az ikonra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43792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pic>
        <p:nvPicPr>
          <p:cNvPr id="5" name="Picture 3" descr="S:\NKE_SIRH_KSI\Arculat\NKE Arculat\NKE_logo es emblema\NKE_logo_RGB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503983" y="6007904"/>
            <a:ext cx="1143307" cy="6525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477213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23.xml"/><Relationship Id="rId18" Type="http://schemas.openxmlformats.org/officeDocument/2006/relationships/image" Target="../media/image9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slideLayout" Target="../slideLayouts/slideLayout22.xml"/><Relationship Id="rId17" Type="http://schemas.openxmlformats.org/officeDocument/2006/relationships/image" Target="../media/image8.png"/><Relationship Id="rId2" Type="http://schemas.openxmlformats.org/officeDocument/2006/relationships/slideLayout" Target="../slideLayouts/slideLayout12.xml"/><Relationship Id="rId16" Type="http://schemas.openxmlformats.org/officeDocument/2006/relationships/image" Target="../media/image7.jpeg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slideLayout" Target="../slideLayouts/slideLayout24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slideLayout" Target="../slideLayouts/slideLayout37.xml"/><Relationship Id="rId18" Type="http://schemas.openxmlformats.org/officeDocument/2006/relationships/image" Target="../media/image8.pn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7.jpeg"/><Relationship Id="rId2" Type="http://schemas.openxmlformats.org/officeDocument/2006/relationships/slideLayout" Target="../slideLayouts/slideLayout26.xml"/><Relationship Id="rId16" Type="http://schemas.openxmlformats.org/officeDocument/2006/relationships/theme" Target="../theme/theme3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34.xml"/><Relationship Id="rId19" Type="http://schemas.openxmlformats.org/officeDocument/2006/relationships/image" Target="../media/image9.png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 descr="S:\NKE_SIRH_KSI\Social_Media\Koncepcio_prezi\NKE_emblema_fekete_CMYK.png"/>
          <p:cNvPicPr>
            <a:picLocks noChangeAspect="1" noChangeArrowheads="1"/>
          </p:cNvPicPr>
          <p:nvPr/>
        </p:nvPicPr>
        <p:blipFill rotWithShape="1">
          <a:blip r:embed="rId12" cstate="screen">
            <a:extLst>
              <a:ext uri="{BEBA8EAE-BF5A-486C-A8C5-ECC9F3942E4B}">
                <a14:imgProps xmlns:a14="http://schemas.microsoft.com/office/drawing/2010/main" xmlns="">
                  <a14:imgLayer r:embed="rId1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4456589" y="2130641"/>
            <a:ext cx="4687411" cy="4727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 dirty="0" smtClean="0"/>
              <a:t>Mintacím szerkesztése</a:t>
            </a:r>
            <a:endParaRPr lang="hu-HU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391703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szint</a:t>
            </a:r>
          </a:p>
          <a:p>
            <a:pPr lvl="3"/>
            <a:r>
              <a:rPr lang="hu-HU" dirty="0" smtClean="0"/>
              <a:t>Negyedik szint</a:t>
            </a:r>
          </a:p>
          <a:p>
            <a:pPr lvl="4"/>
            <a:r>
              <a:rPr lang="hu-HU" dirty="0" smtClean="0"/>
              <a:t>Ötödik szint</a:t>
            </a:r>
            <a:endParaRPr lang="hu-HU" dirty="0"/>
          </a:p>
        </p:txBody>
      </p:sp>
      <p:grpSp>
        <p:nvGrpSpPr>
          <p:cNvPr id="15" name="Csoportba foglalás 14"/>
          <p:cNvGrpSpPr/>
          <p:nvPr/>
        </p:nvGrpSpPr>
        <p:grpSpPr>
          <a:xfrm>
            <a:off x="201414" y="0"/>
            <a:ext cx="248374" cy="6858001"/>
            <a:chOff x="107505" y="0"/>
            <a:chExt cx="248374" cy="6858001"/>
          </a:xfrm>
        </p:grpSpPr>
        <p:pic>
          <p:nvPicPr>
            <p:cNvPr id="11" name="Picture 2" descr="S:\NKE_SIRH_KSI\Social_Media\Koncepcio_prezi\NKE_logo.png"/>
            <p:cNvPicPr>
              <a:picLocks noChangeAspect="1" noChangeArrowheads="1"/>
            </p:cNvPicPr>
            <p:nvPr userDrawn="1"/>
          </p:nvPicPr>
          <p:blipFill rotWithShape="1">
            <a:blip r:embed="rId15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107505" y="4594569"/>
              <a:ext cx="248374" cy="22634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 descr="S:\NKE_SIRH_KSI\Social_Media\Koncepcio_prezi\NKE_logo.png"/>
            <p:cNvPicPr>
              <a:picLocks noChangeAspect="1" noChangeArrowheads="1"/>
            </p:cNvPicPr>
            <p:nvPr userDrawn="1"/>
          </p:nvPicPr>
          <p:blipFill rotWithShape="1">
            <a:blip r:embed="rId16" cstate="screen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/>
          </p:blipFill>
          <p:spPr bwMode="auto">
            <a:xfrm>
              <a:off x="107505" y="0"/>
              <a:ext cx="248374" cy="202876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 descr="S:\NKE_SIRH_KSI\Social_Media\Koncepcio_prezi\NKE_logo.png"/>
            <p:cNvPicPr>
              <a:picLocks noChangeAspect="1" noChangeArrowheads="1"/>
            </p:cNvPicPr>
            <p:nvPr userDrawn="1"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7505" y="2002937"/>
              <a:ext cx="248374" cy="25916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19" name="Egyenes összekötő 18"/>
          <p:cNvCxnSpPr/>
          <p:nvPr/>
        </p:nvCxnSpPr>
        <p:spPr>
          <a:xfrm>
            <a:off x="3603481" y="6146140"/>
            <a:ext cx="1937038" cy="0"/>
          </a:xfrm>
          <a:prstGeom prst="line">
            <a:avLst/>
          </a:prstGeom>
          <a:ln>
            <a:solidFill>
              <a:srgbClr val="CEA60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zövegdoboz 31"/>
          <p:cNvSpPr txBox="1"/>
          <p:nvPr/>
        </p:nvSpPr>
        <p:spPr>
          <a:xfrm>
            <a:off x="2223110" y="6218148"/>
            <a:ext cx="4697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200" dirty="0" smtClean="0">
                <a:solidFill>
                  <a:srgbClr val="CEA60D"/>
                </a:solidFill>
                <a:latin typeface="+mj-lt"/>
              </a:rPr>
              <a:t>Készítette:</a:t>
            </a:r>
            <a:r>
              <a:rPr lang="hu-HU" sz="1200" baseline="0" dirty="0" smtClean="0">
                <a:solidFill>
                  <a:srgbClr val="CEA60D"/>
                </a:solidFill>
                <a:latin typeface="+mj-lt"/>
              </a:rPr>
              <a:t> </a:t>
            </a:r>
            <a:r>
              <a:rPr lang="hu-HU" sz="1200" kern="1200" dirty="0" smtClean="0">
                <a:solidFill>
                  <a:srgbClr val="CEA60D"/>
                </a:solidFill>
                <a:latin typeface="+mj-lt"/>
                <a:ea typeface="+mn-ea"/>
                <a:cs typeface="+mn-cs"/>
              </a:rPr>
              <a:t>Prof. Dr. Kerezsi Klára</a:t>
            </a:r>
            <a:br>
              <a:rPr lang="hu-HU" sz="1200" kern="1200" dirty="0" smtClean="0">
                <a:solidFill>
                  <a:srgbClr val="CEA60D"/>
                </a:solidFill>
                <a:latin typeface="+mj-lt"/>
                <a:ea typeface="+mn-ea"/>
                <a:cs typeface="+mn-cs"/>
              </a:rPr>
            </a:br>
            <a:r>
              <a:rPr lang="hu-HU" sz="1200" kern="1200" dirty="0" smtClean="0">
                <a:solidFill>
                  <a:srgbClr val="CEA60D"/>
                </a:solidFill>
                <a:latin typeface="+mj-lt"/>
                <a:ea typeface="+mn-ea"/>
                <a:cs typeface="+mn-cs"/>
              </a:rPr>
              <a:t>Budapest, 2015. szeptember 8.</a:t>
            </a:r>
            <a:endParaRPr lang="hu-HU" sz="1200" kern="1200" dirty="0">
              <a:solidFill>
                <a:srgbClr val="CEA60D"/>
              </a:solidFill>
              <a:latin typeface="+mj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214082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rgbClr val="CEA60D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95000"/>
              <a:lumOff val="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7-00029_BAK_v03TOP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-15875" y="6007103"/>
            <a:ext cx="9159875" cy="849313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3" y="230192"/>
            <a:ext cx="8382000" cy="6893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3" y="1412878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4" r:id="rId13"/>
    <p:sldLayoutId id="2147483675" r:id="rId14"/>
  </p:sldLayoutIdLst>
  <p:transition>
    <p:fade/>
  </p:transition>
  <p:txStyles>
    <p:titleStyle>
      <a:lvl1pPr algn="l" defTabSz="914141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779" indent="-396779" algn="l" defTabSz="914141" rtl="0" eaLnBrk="1" latinLnBrk="0" hangingPunct="1">
        <a:lnSpc>
          <a:spcPct val="90000"/>
        </a:lnSpc>
        <a:spcBef>
          <a:spcPct val="20000"/>
        </a:spcBef>
        <a:buFontTx/>
        <a:buBlip>
          <a:blip r:embed="rId17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178" indent="-396779" algn="l" defTabSz="914141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582" indent="-344404" algn="l" defTabSz="914141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573" indent="-345991" algn="l" defTabSz="914141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041" indent="-336467" algn="l" defTabSz="914141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3887" indent="-228536" algn="l" defTabSz="9141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958" indent="-228536" algn="l" defTabSz="9141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029" indent="-228536" algn="l" defTabSz="9141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00" indent="-228536" algn="l" defTabSz="91414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1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71" algn="l" defTabSz="9141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41" algn="l" defTabSz="9141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11" algn="l" defTabSz="9141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282" algn="l" defTabSz="9141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352" algn="l" defTabSz="9141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24" algn="l" defTabSz="9141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494" algn="l" defTabSz="9141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566" algn="l" defTabSz="914141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chemeClr val="bg1">
                <a:tint val="80000"/>
                <a:satMod val="300000"/>
              </a:schemeClr>
            </a:gs>
            <a:gs pos="100000">
              <a:schemeClr val="bg1">
                <a:lumMod val="50000"/>
              </a:schemeClr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5" descr="7-00029_BAK_v03TOP"/>
          <p:cNvPicPr>
            <a:picLocks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-15875" y="6007100"/>
            <a:ext cx="9159875" cy="849313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230188"/>
            <a:ext cx="83820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/>
          <a:p>
            <a:r>
              <a:rPr lang="hu-HU" smtClean="0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412875"/>
            <a:ext cx="8382000" cy="2135969"/>
          </a:xfrm>
          <a:prstGeom prst="rect">
            <a:avLst/>
          </a:prstGeom>
        </p:spPr>
        <p:txBody>
          <a:bodyPr vert="horz" lIns="0" tIns="0" rIns="0" bIns="0" rtlCol="0">
            <a:spAutoFit/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  <p:sldLayoutId id="2147483691" r:id="rId15"/>
  </p:sldLayoutIdLst>
  <p:transition>
    <p:fade/>
  </p:transition>
  <p:txStyles>
    <p:titleStyle>
      <a:lvl1pPr algn="l" defTabSz="914363" rtl="0" eaLnBrk="1" latinLnBrk="0" hangingPunct="1">
        <a:lnSpc>
          <a:spcPct val="90000"/>
        </a:lnSpc>
        <a:spcBef>
          <a:spcPct val="0"/>
        </a:spcBef>
        <a:buNone/>
        <a:defRPr lang="en-US" sz="4800" b="0" kern="1200" cap="none" spc="-150" dirty="0" smtClean="0">
          <a:ln w="3175">
            <a:noFill/>
          </a:ln>
          <a:gradFill>
            <a:gsLst>
              <a:gs pos="0">
                <a:srgbClr val="2E59B0"/>
              </a:gs>
              <a:gs pos="49000">
                <a:srgbClr val="161D32"/>
              </a:gs>
              <a:gs pos="100000">
                <a:srgbClr val="000000"/>
              </a:gs>
            </a:gsLst>
            <a:lin ang="5400000" scaled="0"/>
          </a:gra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latin typeface="+mj-lt"/>
          <a:ea typeface="+mn-ea"/>
          <a:cs typeface="Arial" charset="0"/>
        </a:defRPr>
      </a:lvl1pPr>
    </p:titleStyle>
    <p:bodyStyle>
      <a:lvl1pPr marL="396875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8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indent="-3968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9"/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888" indent="-344488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4963" indent="-346075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941513" indent="-336550" algn="l" defTabSz="914363" rtl="0" eaLnBrk="1" latinLnBrk="0" hangingPunct="1">
        <a:lnSpc>
          <a:spcPct val="90000"/>
        </a:lnSpc>
        <a:spcBef>
          <a:spcPct val="20000"/>
        </a:spcBef>
        <a:buFontTx/>
        <a:buBlip>
          <a:blip r:embed="rId19"/>
        </a:buBlip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5" indent="-228591" algn="l" defTabSz="91436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3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0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91436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8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9.xm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8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1.xml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2.xml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8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4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5.xml"/><Relationship Id="rId4" Type="http://schemas.openxmlformats.org/officeDocument/2006/relationships/chart" Target="../charts/chart15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gi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8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8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8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467544" y="0"/>
            <a:ext cx="8176422" cy="3168352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218046 h 1918789"/>
              <a:gd name="connsiteX1" fmla="*/ 3561347 w 9240252"/>
              <a:gd name="connsiteY1" fmla="*/ 175309 h 1918789"/>
              <a:gd name="connsiteX2" fmla="*/ 4884281 w 9240252"/>
              <a:gd name="connsiteY2" fmla="*/ 1918789 h 1918789"/>
              <a:gd name="connsiteX3" fmla="*/ 9240252 w 9240252"/>
              <a:gd name="connsiteY3" fmla="*/ 1169919 h 1918789"/>
              <a:gd name="connsiteX0" fmla="*/ 0 w 9240252"/>
              <a:gd name="connsiteY0" fmla="*/ 1270247 h 2095133"/>
              <a:gd name="connsiteX1" fmla="*/ 3561347 w 9240252"/>
              <a:gd name="connsiteY1" fmla="*/ 227510 h 2095133"/>
              <a:gd name="connsiteX2" fmla="*/ 6468439 w 9240252"/>
              <a:gd name="connsiteY2" fmla="*/ 290580 h 2095133"/>
              <a:gd name="connsiteX3" fmla="*/ 4884281 w 9240252"/>
              <a:gd name="connsiteY3" fmla="*/ 1970990 h 2095133"/>
              <a:gd name="connsiteX4" fmla="*/ 9240252 w 9240252"/>
              <a:gd name="connsiteY4" fmla="*/ 1222120 h 2095133"/>
              <a:gd name="connsiteX0" fmla="*/ 0 w 9240252"/>
              <a:gd name="connsiteY0" fmla="*/ 1042737 h 1743480"/>
              <a:gd name="connsiteX1" fmla="*/ 3561347 w 9240252"/>
              <a:gd name="connsiteY1" fmla="*/ 0 h 1743480"/>
              <a:gd name="connsiteX2" fmla="*/ 4884281 w 9240252"/>
              <a:gd name="connsiteY2" fmla="*/ 1743480 h 1743480"/>
              <a:gd name="connsiteX3" fmla="*/ 9240252 w 9240252"/>
              <a:gd name="connsiteY3" fmla="*/ 994610 h 1743480"/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660358 h 1660358"/>
              <a:gd name="connsiteX1" fmla="*/ 5923547 w 9240252"/>
              <a:gd name="connsiteY1" fmla="*/ 617621 h 1660358"/>
              <a:gd name="connsiteX2" fmla="*/ 9240252 w 9240252"/>
              <a:gd name="connsiteY2" fmla="*/ 1612231 h 16603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701800"/>
              <a:gd name="connsiteX1" fmla="*/ 5923547 w 9240252"/>
              <a:gd name="connsiteY1" fmla="*/ 308811 h 1701800"/>
              <a:gd name="connsiteX2" fmla="*/ 9240252 w 9240252"/>
              <a:gd name="connsiteY2" fmla="*/ 1303421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701800">
                <a:moveTo>
                  <a:pt x="0" y="1351548"/>
                </a:moveTo>
                <a:cubicBezTo>
                  <a:pt x="1010652" y="834190"/>
                  <a:pt x="4251158" y="0"/>
                  <a:pt x="5923547" y="308811"/>
                </a:cubicBezTo>
                <a:cubicBezTo>
                  <a:pt x="7479631" y="621632"/>
                  <a:pt x="8073189" y="1701800"/>
                  <a:pt x="9240252" y="130342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8" tIns="45709" rIns="91418" bIns="45709" rtlCol="0" anchor="ctr"/>
          <a:lstStyle/>
          <a:p>
            <a:pPr algn="ctr"/>
            <a:endParaRPr lang="en-US" sz="1600" b="1" dirty="0">
              <a:solidFill>
                <a:prstClr val="black"/>
              </a:solidFill>
            </a:endParaRPr>
          </a:p>
        </p:txBody>
      </p:sp>
      <p:sp>
        <p:nvSpPr>
          <p:cNvPr id="9" name="Tartalom helye 2"/>
          <p:cNvSpPr txBox="1">
            <a:spLocks/>
          </p:cNvSpPr>
          <p:nvPr/>
        </p:nvSpPr>
        <p:spPr>
          <a:xfrm>
            <a:off x="323531" y="2996955"/>
            <a:ext cx="8605837" cy="31687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marL="285666" indent="-285666" defTabSz="914141">
              <a:spcBef>
                <a:spcPts val="1200"/>
              </a:spcBef>
              <a:defRPr/>
            </a:pPr>
            <a:endParaRPr lang="hu-HU" sz="2800" b="1" cap="small" dirty="0">
              <a:solidFill>
                <a:srgbClr val="000000"/>
              </a:solidFill>
            </a:endParaRPr>
          </a:p>
        </p:txBody>
      </p:sp>
      <p:sp>
        <p:nvSpPr>
          <p:cNvPr id="4" name="Freeform 3"/>
          <p:cNvSpPr/>
          <p:nvPr/>
        </p:nvSpPr>
        <p:spPr>
          <a:xfrm>
            <a:off x="500035" y="571480"/>
            <a:ext cx="8352929" cy="2016224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75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8" tIns="45709" rIns="91418" bIns="45709" rtlCol="0" anchor="ctr"/>
          <a:lstStyle/>
          <a:p>
            <a:pPr algn="ctr"/>
            <a:r>
              <a:rPr lang="hu-HU" sz="4400" b="1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Társadalmi távolság: </a:t>
            </a:r>
          </a:p>
          <a:p>
            <a:pPr algn="ctr"/>
            <a:r>
              <a:rPr lang="hu-HU" sz="4400" b="1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a roma és nem roma együttélés kriminológiája </a:t>
            </a:r>
            <a:endParaRPr lang="en-US" sz="4400" dirty="0">
              <a:solidFill>
                <a:prstClr val="black"/>
              </a:solidFill>
            </a:endParaRPr>
          </a:p>
        </p:txBody>
      </p:sp>
      <p:sp>
        <p:nvSpPr>
          <p:cNvPr id="10" name="Alcím 2"/>
          <p:cNvSpPr txBox="1">
            <a:spLocks/>
          </p:cNvSpPr>
          <p:nvPr/>
        </p:nvSpPr>
        <p:spPr>
          <a:xfrm>
            <a:off x="5000628" y="4572032"/>
            <a:ext cx="4143372" cy="1643050"/>
          </a:xfrm>
          <a:prstGeom prst="rect">
            <a:avLst/>
          </a:prstGeom>
        </p:spPr>
        <p:txBody>
          <a:bodyPr vert="horz" lIns="91418" tIns="45709" rIns="91418" bIns="45709" rtlCol="0">
            <a:noAutofit/>
          </a:bodyPr>
          <a:lstStyle/>
          <a:p>
            <a:r>
              <a:rPr lang="en-US" sz="2000" b="1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cs typeface="Arial" charset="0"/>
              </a:rPr>
              <a:t>Prof </a:t>
            </a:r>
            <a:r>
              <a:rPr lang="hu-HU" sz="2000" b="1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cs typeface="Arial" charset="0"/>
              </a:rPr>
              <a:t>. Dr. </a:t>
            </a:r>
            <a:r>
              <a:rPr lang="en-US" sz="2000" b="1" spc="-150" dirty="0" err="1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cs typeface="Arial" charset="0"/>
              </a:rPr>
              <a:t>Kerezsi</a:t>
            </a:r>
            <a:r>
              <a:rPr lang="hu-HU" sz="2000" b="1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cs typeface="Arial" charset="0"/>
              </a:rPr>
              <a:t> Klára</a:t>
            </a:r>
          </a:p>
          <a:p>
            <a:r>
              <a:rPr lang="hu-HU" sz="2000" b="1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cs typeface="Arial" charset="0"/>
              </a:rPr>
              <a:t>az MTA doktora</a:t>
            </a:r>
          </a:p>
          <a:p>
            <a:r>
              <a:rPr lang="hu-HU" sz="2000" b="1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cs typeface="Arial" charset="0"/>
              </a:rPr>
              <a:t>egyetemi tanár</a:t>
            </a:r>
          </a:p>
          <a:p>
            <a:r>
              <a:rPr lang="hu-HU" sz="2000" b="1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cs typeface="Arial" charset="0"/>
              </a:rPr>
              <a:t>NKE-RTK Rendészetelméleti Tanszék</a:t>
            </a:r>
          </a:p>
        </p:txBody>
      </p:sp>
      <p:sp>
        <p:nvSpPr>
          <p:cNvPr id="11" name="Szövegdoboz 10"/>
          <p:cNvSpPr txBox="1"/>
          <p:nvPr/>
        </p:nvSpPr>
        <p:spPr>
          <a:xfrm>
            <a:off x="2500300" y="2786058"/>
            <a:ext cx="4248472" cy="1200306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hu-HU" sz="2400" b="1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cs typeface="Arial" charset="0"/>
              </a:rPr>
              <a:t>„Ludovika Szabadegyetem”</a:t>
            </a:r>
          </a:p>
          <a:p>
            <a:pPr algn="ctr"/>
            <a:r>
              <a:rPr lang="hu-HU" sz="2400" b="1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cs typeface="Arial" charset="0"/>
              </a:rPr>
              <a:t>Nemzeti Közszolgálati Egyetem</a:t>
            </a:r>
          </a:p>
          <a:p>
            <a:pPr algn="ctr"/>
            <a:r>
              <a:rPr lang="hu-HU" sz="2400" b="1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cs typeface="Arial" charset="0"/>
              </a:rPr>
              <a:t>2015. szeptember 8. </a:t>
            </a:r>
          </a:p>
        </p:txBody>
      </p:sp>
    </p:spTree>
    <p:extLst>
      <p:ext uri="{BB962C8B-B14F-4D97-AF65-F5344CB8AC3E}">
        <p14:creationId xmlns:p14="http://schemas.microsoft.com/office/powerpoint/2010/main" xmlns="" val="1700699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9528"/>
          <a:ext cx="9144000" cy="6838950"/>
        </p:xfrm>
        <a:graphic>
          <a:graphicData uri="http://schemas.openxmlformats.org/presentationml/2006/ole">
            <p:oleObj spid="_x0000_s1026" name="Dia" r:id="rId4" imgW="2325666" imgH="1743349" progId="PowerPoint.Slide.8">
              <p:embed/>
            </p:oleObj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3635896" y="2780928"/>
            <a:ext cx="1152128" cy="400087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hu-HU" sz="2000" b="1" dirty="0" smtClean="0">
                <a:solidFill>
                  <a:srgbClr val="FFFF00"/>
                </a:solidFill>
                <a:latin typeface="Arial Narrow" pitchFamily="34" charset="0"/>
              </a:rPr>
              <a:t>Budapest</a:t>
            </a:r>
            <a:endParaRPr lang="hu-HU" sz="2000" b="1" dirty="0">
              <a:solidFill>
                <a:srgbClr val="FFFF00"/>
              </a:solidFill>
              <a:latin typeface="Arial Narrow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6876256" y="4869160"/>
            <a:ext cx="1728192" cy="346841"/>
          </a:xfrm>
          <a:prstGeom prst="rect">
            <a:avLst/>
          </a:prstGeom>
          <a:solidFill>
            <a:schemeClr val="bg1"/>
          </a:solidFill>
        </p:spPr>
        <p:txBody>
          <a:bodyPr wrap="square" lIns="91418" tIns="45709" rIns="91418" bIns="45709" rtlCol="0">
            <a:spAutoFit/>
          </a:bodyPr>
          <a:lstStyle/>
          <a:p>
            <a:r>
              <a:rPr lang="hu-HU" sz="1600" dirty="0" smtClean="0"/>
              <a:t>3000 alatt (1)</a:t>
            </a:r>
            <a:endParaRPr lang="hu-HU" sz="1600" dirty="0"/>
          </a:p>
        </p:txBody>
      </p:sp>
      <p:sp>
        <p:nvSpPr>
          <p:cNvPr id="5" name="Szövegdoboz 4"/>
          <p:cNvSpPr txBox="1"/>
          <p:nvPr/>
        </p:nvSpPr>
        <p:spPr>
          <a:xfrm>
            <a:off x="7092280" y="5250686"/>
            <a:ext cx="2051720" cy="307754"/>
          </a:xfrm>
          <a:prstGeom prst="rect">
            <a:avLst/>
          </a:prstGeom>
          <a:solidFill>
            <a:schemeClr val="bg1"/>
          </a:solidFill>
        </p:spPr>
        <p:txBody>
          <a:bodyPr wrap="square" lIns="91418" tIns="45709" rIns="91418" bIns="45709" rtlCol="0">
            <a:spAutoFit/>
          </a:bodyPr>
          <a:lstStyle/>
          <a:p>
            <a:r>
              <a:rPr lang="hu-HU" sz="1400" dirty="0" smtClean="0"/>
              <a:t>3000 -4500 között (13)</a:t>
            </a:r>
            <a:endParaRPr lang="hu-HU" sz="1400" dirty="0"/>
          </a:p>
        </p:txBody>
      </p:sp>
      <p:sp>
        <p:nvSpPr>
          <p:cNvPr id="6" name="Szövegdoboz 5"/>
          <p:cNvSpPr txBox="1"/>
          <p:nvPr/>
        </p:nvSpPr>
        <p:spPr>
          <a:xfrm>
            <a:off x="7092280" y="5610728"/>
            <a:ext cx="1962944" cy="307754"/>
          </a:xfrm>
          <a:prstGeom prst="rect">
            <a:avLst/>
          </a:prstGeom>
          <a:solidFill>
            <a:schemeClr val="bg1"/>
          </a:solidFill>
        </p:spPr>
        <p:txBody>
          <a:bodyPr wrap="square" lIns="91418" tIns="45709" rIns="91418" bIns="45709" rtlCol="0">
            <a:spAutoFit/>
          </a:bodyPr>
          <a:lstStyle/>
          <a:p>
            <a:r>
              <a:rPr lang="hu-HU" sz="1400" dirty="0" smtClean="0"/>
              <a:t>4500-6500 között (5)</a:t>
            </a:r>
            <a:endParaRPr lang="hu-HU" sz="14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7092280" y="5970768"/>
            <a:ext cx="1728192" cy="307754"/>
          </a:xfrm>
          <a:prstGeom prst="rect">
            <a:avLst/>
          </a:prstGeom>
          <a:solidFill>
            <a:schemeClr val="bg1"/>
          </a:solidFill>
        </p:spPr>
        <p:txBody>
          <a:bodyPr wrap="square" lIns="91418" tIns="45709" rIns="91418" bIns="45709" rtlCol="0">
            <a:spAutoFit/>
          </a:bodyPr>
          <a:lstStyle/>
          <a:p>
            <a:r>
              <a:rPr lang="hu-HU" sz="1400" dirty="0" smtClean="0"/>
              <a:t>6500 felett (1)</a:t>
            </a:r>
            <a:endParaRPr lang="hu-HU" sz="1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8" name="Object 4"/>
          <p:cNvGraphicFramePr>
            <a:graphicFrameLocks noChangeAspect="1"/>
          </p:cNvGraphicFramePr>
          <p:nvPr/>
        </p:nvGraphicFramePr>
        <p:xfrm>
          <a:off x="0" y="9528"/>
          <a:ext cx="9144000" cy="6838950"/>
        </p:xfrm>
        <a:graphic>
          <a:graphicData uri="http://schemas.openxmlformats.org/presentationml/2006/ole">
            <p:oleObj spid="_x0000_s2050" name="Dia" r:id="rId4" imgW="1685713" imgH="1265015" progId="PowerPoint.Slide.8">
              <p:embed/>
            </p:oleObj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3707904" y="3388930"/>
            <a:ext cx="1152128" cy="400087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hu-HU" sz="2000" b="1" dirty="0" smtClean="0">
                <a:solidFill>
                  <a:srgbClr val="0000CC"/>
                </a:solidFill>
                <a:latin typeface="Arial Narrow" pitchFamily="34" charset="0"/>
              </a:rPr>
              <a:t>Budapest</a:t>
            </a:r>
            <a:endParaRPr lang="hu-HU" sz="2000" b="1" dirty="0">
              <a:solidFill>
                <a:srgbClr val="0000CC"/>
              </a:solidFill>
              <a:latin typeface="Arial Narrow" pitchFamily="34" charset="0"/>
            </a:endParaRPr>
          </a:p>
        </p:txBody>
      </p:sp>
      <p:sp>
        <p:nvSpPr>
          <p:cNvPr id="4" name="Szövegdoboz 3"/>
          <p:cNvSpPr txBox="1"/>
          <p:nvPr/>
        </p:nvSpPr>
        <p:spPr>
          <a:xfrm>
            <a:off x="7020272" y="4890646"/>
            <a:ext cx="1728192" cy="346841"/>
          </a:xfrm>
          <a:prstGeom prst="rect">
            <a:avLst/>
          </a:prstGeom>
          <a:solidFill>
            <a:schemeClr val="bg1"/>
          </a:solidFill>
        </p:spPr>
        <p:txBody>
          <a:bodyPr wrap="square" lIns="91418" tIns="45709" rIns="91418" bIns="45709" rtlCol="0">
            <a:spAutoFit/>
          </a:bodyPr>
          <a:lstStyle/>
          <a:p>
            <a:r>
              <a:rPr lang="hu-HU" sz="1600" dirty="0" smtClean="0"/>
              <a:t>900 alatt (2)</a:t>
            </a:r>
            <a:endParaRPr lang="hu-HU" sz="1600" dirty="0"/>
          </a:p>
        </p:txBody>
      </p:sp>
      <p:sp>
        <p:nvSpPr>
          <p:cNvPr id="7" name="Szövegdoboz 6"/>
          <p:cNvSpPr txBox="1"/>
          <p:nvPr/>
        </p:nvSpPr>
        <p:spPr>
          <a:xfrm>
            <a:off x="7020272" y="5970768"/>
            <a:ext cx="2123728" cy="346841"/>
          </a:xfrm>
          <a:prstGeom prst="rect">
            <a:avLst/>
          </a:prstGeom>
          <a:solidFill>
            <a:schemeClr val="bg1"/>
          </a:solidFill>
        </p:spPr>
        <p:txBody>
          <a:bodyPr wrap="square" lIns="91418" tIns="45709" rIns="91418" bIns="45709" rtlCol="0">
            <a:spAutoFit/>
          </a:bodyPr>
          <a:lstStyle/>
          <a:p>
            <a:r>
              <a:rPr lang="hu-HU" sz="1600" dirty="0" smtClean="0"/>
              <a:t>1300-1500 között (3)</a:t>
            </a:r>
            <a:endParaRPr lang="hu-HU" sz="1600" dirty="0"/>
          </a:p>
        </p:txBody>
      </p:sp>
      <p:sp>
        <p:nvSpPr>
          <p:cNvPr id="8" name="Szövegdoboz 7"/>
          <p:cNvSpPr txBox="1"/>
          <p:nvPr/>
        </p:nvSpPr>
        <p:spPr>
          <a:xfrm>
            <a:off x="7020272" y="6330808"/>
            <a:ext cx="1728192" cy="346841"/>
          </a:xfrm>
          <a:prstGeom prst="rect">
            <a:avLst/>
          </a:prstGeom>
          <a:solidFill>
            <a:schemeClr val="bg1"/>
          </a:solidFill>
        </p:spPr>
        <p:txBody>
          <a:bodyPr wrap="square" lIns="91418" tIns="45709" rIns="91418" bIns="45709" rtlCol="0">
            <a:spAutoFit/>
          </a:bodyPr>
          <a:lstStyle/>
          <a:p>
            <a:r>
              <a:rPr lang="hu-HU" sz="1600" dirty="0" smtClean="0"/>
              <a:t>1500 felett (2)</a:t>
            </a:r>
            <a:endParaRPr lang="hu-HU" sz="1600" dirty="0"/>
          </a:p>
        </p:txBody>
      </p:sp>
      <p:sp>
        <p:nvSpPr>
          <p:cNvPr id="9" name="Szövegdoboz 8"/>
          <p:cNvSpPr txBox="1"/>
          <p:nvPr/>
        </p:nvSpPr>
        <p:spPr>
          <a:xfrm>
            <a:off x="7000892" y="5589243"/>
            <a:ext cx="2143108" cy="338532"/>
          </a:xfrm>
          <a:prstGeom prst="rect">
            <a:avLst/>
          </a:prstGeom>
          <a:solidFill>
            <a:schemeClr val="bg1"/>
          </a:solidFill>
        </p:spPr>
        <p:txBody>
          <a:bodyPr wrap="square" lIns="91418" tIns="45709" rIns="91418" bIns="45709" rtlCol="0">
            <a:spAutoFit/>
          </a:bodyPr>
          <a:lstStyle/>
          <a:p>
            <a:r>
              <a:rPr lang="hu-HU" sz="1600" dirty="0" smtClean="0"/>
              <a:t>1100-1300 között (5)</a:t>
            </a:r>
            <a:endParaRPr lang="hu-HU" sz="160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6995123" y="5229200"/>
            <a:ext cx="1969368" cy="346841"/>
          </a:xfrm>
          <a:prstGeom prst="rect">
            <a:avLst/>
          </a:prstGeom>
          <a:solidFill>
            <a:schemeClr val="bg1"/>
          </a:solidFill>
        </p:spPr>
        <p:txBody>
          <a:bodyPr wrap="square" lIns="91418" tIns="45709" rIns="91418" bIns="45709" rtlCol="0">
            <a:spAutoFit/>
          </a:bodyPr>
          <a:lstStyle/>
          <a:p>
            <a:r>
              <a:rPr lang="hu-HU" sz="1600" dirty="0" smtClean="0"/>
              <a:t>900-1100 között (8)</a:t>
            </a:r>
            <a:endParaRPr lang="hu-H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zövegdoboz 16"/>
          <p:cNvSpPr txBox="1"/>
          <p:nvPr/>
        </p:nvSpPr>
        <p:spPr>
          <a:xfrm>
            <a:off x="35496" y="5725706"/>
            <a:ext cx="2304256" cy="1046418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>
              <a:defRPr/>
            </a:pPr>
            <a:r>
              <a:rPr lang="hu-HU" sz="1200" u="sng" kern="0" dirty="0" smtClean="0">
                <a:solidFill>
                  <a:sysClr val="windowText" lastClr="000000"/>
                </a:solidFill>
              </a:rPr>
              <a:t>Forrás</a:t>
            </a:r>
            <a:r>
              <a:rPr lang="hu-HU" sz="1200" kern="0" dirty="0" smtClean="0">
                <a:solidFill>
                  <a:sysClr val="windowText" lastClr="000000"/>
                </a:solidFill>
              </a:rPr>
              <a:t>: </a:t>
            </a:r>
          </a:p>
          <a:p>
            <a:pPr>
              <a:defRPr/>
            </a:pPr>
            <a:r>
              <a:rPr lang="hu-HU" sz="1200" kern="0" dirty="0" smtClean="0">
                <a:solidFill>
                  <a:sysClr val="windowText" lastClr="000000"/>
                </a:solidFill>
              </a:rPr>
              <a:t>Bűnözés és igazságszolgáltatás 2005-2013</a:t>
            </a:r>
          </a:p>
          <a:p>
            <a:pPr>
              <a:defRPr/>
            </a:pPr>
            <a:r>
              <a:rPr lang="hu-HU" sz="1200" kern="0" dirty="0" smtClean="0">
                <a:solidFill>
                  <a:sysClr val="windowText" lastClr="000000"/>
                </a:solidFill>
              </a:rPr>
              <a:t>Legfőbb Ügyészség, </a:t>
            </a:r>
          </a:p>
          <a:p>
            <a:pPr>
              <a:defRPr/>
            </a:pPr>
            <a:r>
              <a:rPr lang="hu-HU" sz="1200" kern="0" dirty="0" smtClean="0">
                <a:solidFill>
                  <a:sysClr val="windowText" lastClr="000000"/>
                </a:solidFill>
              </a:rPr>
              <a:t>Budapest, 2014</a:t>
            </a:r>
            <a:endParaRPr lang="hu-HU" sz="1200" kern="0" dirty="0">
              <a:solidFill>
                <a:sysClr val="windowText" lastClr="000000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498" y="516818"/>
            <a:ext cx="8096166" cy="3200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795528" y="3728068"/>
            <a:ext cx="6240971" cy="30853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6244"/>
            <a:ext cx="5886450" cy="47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zövegdoboz 4"/>
          <p:cNvSpPr txBox="1"/>
          <p:nvPr/>
        </p:nvSpPr>
        <p:spPr>
          <a:xfrm>
            <a:off x="179512" y="6453337"/>
            <a:ext cx="7848872" cy="287918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hu-HU" sz="1200" dirty="0" smtClean="0"/>
              <a:t>Forrás:  ENYÜBS, 2012</a:t>
            </a:r>
            <a:endParaRPr lang="hu-HU" sz="12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5" y="404664"/>
            <a:ext cx="8819007" cy="5733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3"/>
          <p:cNvSpPr>
            <a:spLocks noGrp="1"/>
          </p:cNvSpPr>
          <p:nvPr>
            <p:ph type="title"/>
          </p:nvPr>
        </p:nvSpPr>
        <p:spPr>
          <a:xfrm>
            <a:off x="35497" y="1"/>
            <a:ext cx="8892480" cy="692696"/>
          </a:xfrm>
        </p:spPr>
        <p:txBody>
          <a:bodyPr>
            <a:normAutofit/>
          </a:bodyPr>
          <a:lstStyle/>
          <a:p>
            <a:pPr algn="ctr"/>
            <a:r>
              <a:rPr lang="hu-HU" sz="2400" dirty="0"/>
              <a:t>Az ismertté vált bűncselekmények száma  (2003-2012)  </a:t>
            </a:r>
            <a:r>
              <a:rPr lang="hu-HU" sz="2000" dirty="0"/>
              <a:t>[részlet]</a:t>
            </a:r>
          </a:p>
        </p:txBody>
      </p:sp>
      <p:sp>
        <p:nvSpPr>
          <p:cNvPr id="7" name="Szövegdoboz 6"/>
          <p:cNvSpPr txBox="1"/>
          <p:nvPr/>
        </p:nvSpPr>
        <p:spPr>
          <a:xfrm>
            <a:off x="179512" y="6453337"/>
            <a:ext cx="7848872" cy="287918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hu-HU" sz="1200" dirty="0" smtClean="0"/>
              <a:t>Forrás: ENYÜBS</a:t>
            </a:r>
            <a:endParaRPr lang="hu-HU" sz="1200" dirty="0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4" y="836712"/>
            <a:ext cx="8964489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Ellipszis 8"/>
          <p:cNvSpPr/>
          <p:nvPr/>
        </p:nvSpPr>
        <p:spPr bwMode="auto">
          <a:xfrm>
            <a:off x="35496" y="1340768"/>
            <a:ext cx="1584176" cy="432048"/>
          </a:xfrm>
          <a:prstGeom prst="ellipse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8" tIns="45709" rIns="91418" bIns="45709" numCol="1" rtlCol="0" anchor="t" anchorCtr="0" compatLnSpc="1">
            <a:prstTxWarp prst="textNoShape">
              <a:avLst/>
            </a:prstTxWarp>
          </a:bodyPr>
          <a:lstStyle/>
          <a:p>
            <a:pPr marL="342818" indent="-342818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hu-HU" sz="1400" dirty="0" smtClean="0">
              <a:solidFill>
                <a:srgbClr val="423D6B"/>
              </a:solidFill>
              <a:latin typeface="Arial" charset="0"/>
            </a:endParaRPr>
          </a:p>
        </p:txBody>
      </p:sp>
      <p:sp>
        <p:nvSpPr>
          <p:cNvPr id="8" name="Téglalap 7"/>
          <p:cNvSpPr/>
          <p:nvPr/>
        </p:nvSpPr>
        <p:spPr bwMode="auto">
          <a:xfrm>
            <a:off x="72008" y="1916832"/>
            <a:ext cx="9036496" cy="360040"/>
          </a:xfrm>
          <a:prstGeom prst="rect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8" tIns="45709" rIns="91418" bIns="45709" numCol="1" rtlCol="0" anchor="t" anchorCtr="0" compatLnSpc="1">
            <a:prstTxWarp prst="textNoShape">
              <a:avLst/>
            </a:prstTxWarp>
          </a:bodyPr>
          <a:lstStyle/>
          <a:p>
            <a:pPr marL="342818" indent="-342818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hu-HU" sz="1400" dirty="0" smtClean="0">
              <a:solidFill>
                <a:srgbClr val="423D6B"/>
              </a:solidFill>
              <a:latin typeface="Arial" charset="0"/>
            </a:endParaRPr>
          </a:p>
        </p:txBody>
      </p:sp>
      <p:graphicFrame>
        <p:nvGraphicFramePr>
          <p:cNvPr id="10" name="Diagram 9"/>
          <p:cNvGraphicFramePr/>
          <p:nvPr/>
        </p:nvGraphicFramePr>
        <p:xfrm>
          <a:off x="1043608" y="1700808"/>
          <a:ext cx="8100392" cy="42484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13" name="Téglalap 12"/>
          <p:cNvSpPr/>
          <p:nvPr/>
        </p:nvSpPr>
        <p:spPr bwMode="auto">
          <a:xfrm>
            <a:off x="72008" y="3068962"/>
            <a:ext cx="9036496" cy="216024"/>
          </a:xfrm>
          <a:prstGeom prst="rect">
            <a:avLst/>
          </a:prstGeom>
          <a:noFill/>
          <a:ln w="28575" cap="flat" cmpd="sng" algn="ctr">
            <a:solidFill>
              <a:srgbClr val="0000CC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8" tIns="45709" rIns="91418" bIns="45709" numCol="1" rtlCol="0" anchor="t" anchorCtr="0" compatLnSpc="1">
            <a:prstTxWarp prst="textNoShape">
              <a:avLst/>
            </a:prstTxWarp>
          </a:bodyPr>
          <a:lstStyle/>
          <a:p>
            <a:pPr marL="342818" indent="-342818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hu-HU" sz="1400" dirty="0" smtClean="0">
              <a:solidFill>
                <a:srgbClr val="423D6B"/>
              </a:solidFill>
              <a:latin typeface="Arial" charset="0"/>
            </a:endParaRPr>
          </a:p>
        </p:txBody>
      </p:sp>
      <p:sp>
        <p:nvSpPr>
          <p:cNvPr id="14" name="Téglalap 13"/>
          <p:cNvSpPr/>
          <p:nvPr/>
        </p:nvSpPr>
        <p:spPr bwMode="auto">
          <a:xfrm>
            <a:off x="35497" y="5517234"/>
            <a:ext cx="9036496" cy="216024"/>
          </a:xfrm>
          <a:prstGeom prst="rect">
            <a:avLst/>
          </a:prstGeom>
          <a:noFill/>
          <a:ln w="28575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8" tIns="45709" rIns="91418" bIns="45709" numCol="1" rtlCol="0" anchor="t" anchorCtr="0" compatLnSpc="1">
            <a:prstTxWarp prst="textNoShape">
              <a:avLst/>
            </a:prstTxWarp>
          </a:bodyPr>
          <a:lstStyle/>
          <a:p>
            <a:pPr marL="342818" indent="-342818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hu-HU" sz="1400" dirty="0" smtClean="0">
              <a:solidFill>
                <a:srgbClr val="423D6B"/>
              </a:solidFill>
              <a:latin typeface="Arial" charset="0"/>
            </a:endParaRPr>
          </a:p>
        </p:txBody>
      </p:sp>
      <p:graphicFrame>
        <p:nvGraphicFramePr>
          <p:cNvPr id="15" name="Diagram 14"/>
          <p:cNvGraphicFramePr/>
          <p:nvPr/>
        </p:nvGraphicFramePr>
        <p:xfrm>
          <a:off x="1259633" y="2132856"/>
          <a:ext cx="7884368" cy="38764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6" name="Diagram 15"/>
          <p:cNvGraphicFramePr/>
          <p:nvPr/>
        </p:nvGraphicFramePr>
        <p:xfrm>
          <a:off x="1259633" y="1988843"/>
          <a:ext cx="7884368" cy="394846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7" name="Ellipszis 16"/>
          <p:cNvSpPr/>
          <p:nvPr/>
        </p:nvSpPr>
        <p:spPr bwMode="auto">
          <a:xfrm>
            <a:off x="0" y="4869163"/>
            <a:ext cx="1584176" cy="504056"/>
          </a:xfrm>
          <a:prstGeom prst="ellipse">
            <a:avLst/>
          </a:prstGeom>
          <a:noFill/>
          <a:ln w="19050" cap="flat" cmpd="sng" algn="ctr">
            <a:solidFill>
              <a:srgbClr val="66FF33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18" tIns="45709" rIns="91418" bIns="45709" numCol="1" rtlCol="0" anchor="t" anchorCtr="0" compatLnSpc="1">
            <a:prstTxWarp prst="textNoShape">
              <a:avLst/>
            </a:prstTxWarp>
          </a:bodyPr>
          <a:lstStyle/>
          <a:p>
            <a:pPr marL="342818" indent="-342818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endParaRPr lang="hu-HU" sz="1400" dirty="0" smtClean="0">
              <a:solidFill>
                <a:srgbClr val="423D6B"/>
              </a:solidFill>
              <a:latin typeface="Arial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Graphic spid="10" grpId="0">
        <p:bldAsOne/>
      </p:bldGraphic>
      <p:bldP spid="13" grpId="0" animBg="1"/>
      <p:bldP spid="14" grpId="0" animBg="1"/>
      <p:bldGraphic spid="15" grpId="0">
        <p:bldAsOne/>
      </p:bldGraphic>
      <p:bldGraphic spid="16" grpId="0">
        <p:bldAsOne/>
      </p:bldGraphic>
      <p:bldP spid="17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Területi különbségek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7242" y="1571613"/>
            <a:ext cx="8229600" cy="4500593"/>
          </a:xfrm>
        </p:spPr>
        <p:txBody>
          <a:bodyPr>
            <a:normAutofit/>
          </a:bodyPr>
          <a:lstStyle/>
          <a:p>
            <a:r>
              <a:rPr lang="hu-HU" sz="2800" dirty="0" smtClean="0"/>
              <a:t>A nagyvárosi területeken magasabb az erőszakos bűnözés gyakorisága</a:t>
            </a:r>
            <a:endParaRPr lang="en-US" sz="2800" dirty="0"/>
          </a:p>
          <a:p>
            <a:r>
              <a:rPr lang="hu-HU" sz="2800" dirty="0" smtClean="0"/>
              <a:t>A vidéki területeken a legalacsonyabb az egy főre jutó </a:t>
            </a:r>
            <a:r>
              <a:rPr lang="hu-HU" sz="2800" dirty="0" err="1" smtClean="0"/>
              <a:t>bűncselekm</a:t>
            </a:r>
            <a:r>
              <a:rPr lang="hu-HU" sz="2800" dirty="0" smtClean="0"/>
              <a:t>. és bűnelkövető ráta</a:t>
            </a:r>
            <a:endParaRPr lang="en-US" sz="2800" dirty="0"/>
          </a:p>
          <a:p>
            <a:pPr lvl="1"/>
            <a:r>
              <a:rPr lang="hu-HU" sz="2400" dirty="0" smtClean="0"/>
              <a:t>Kivéve: a zsúfolt, jelentős átmenő népességű területek, nagy szezonális ingadozású népmozgás) </a:t>
            </a:r>
            <a:endParaRPr lang="en-US" sz="2400" dirty="0"/>
          </a:p>
          <a:p>
            <a:r>
              <a:rPr lang="hu-HU" sz="2800" dirty="0" smtClean="0"/>
              <a:t>Jellemzően: É-D területi különbségek (regionális gazdasági vagy regionális kulturális különbségek)</a:t>
            </a:r>
            <a:endParaRPr lang="en-US" sz="2800" dirty="0"/>
          </a:p>
          <a:p>
            <a:endParaRPr lang="en-US" sz="28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30" y="141324"/>
            <a:ext cx="8921182" cy="63200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4"/>
          <p:cNvSpPr>
            <a:spLocks noGrp="1" noChangeArrowheads="1"/>
          </p:cNvSpPr>
          <p:nvPr>
            <p:ph type="title"/>
          </p:nvPr>
        </p:nvSpPr>
        <p:spPr>
          <a:xfrm>
            <a:off x="971659" y="141324"/>
            <a:ext cx="7705555" cy="44319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hu-HU" sz="3200" dirty="0">
                <a:solidFill>
                  <a:schemeClr val="tx1"/>
                </a:solidFill>
              </a:rPr>
              <a:t>„</a:t>
            </a:r>
            <a:r>
              <a:rPr lang="hu-HU" sz="3600" b="1" dirty="0">
                <a:solidFill>
                  <a:schemeClr val="tx1"/>
                </a:solidFill>
              </a:rPr>
              <a:t>Széthúzás</a:t>
            </a:r>
            <a:r>
              <a:rPr lang="hu-HU" sz="3200" dirty="0">
                <a:solidFill>
                  <a:schemeClr val="tx1"/>
                </a:solidFill>
              </a:rPr>
              <a:t>”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>
          <a:xfrm>
            <a:off x="456918" y="928671"/>
            <a:ext cx="8218882" cy="5706000"/>
          </a:xfrm>
        </p:spPr>
        <p:txBody>
          <a:bodyPr>
            <a:normAutofit/>
          </a:bodyPr>
          <a:lstStyle/>
          <a:p>
            <a:pPr eaLnBrk="1" hangingPunct="1"/>
            <a:r>
              <a:rPr lang="hu-HU" sz="2800" dirty="0" smtClean="0"/>
              <a:t>Nagymértékű </a:t>
            </a:r>
            <a:r>
              <a:rPr lang="hu-HU" sz="2800" b="1" u="sng" dirty="0" smtClean="0"/>
              <a:t>polarizálódás</a:t>
            </a:r>
            <a:r>
              <a:rPr lang="hu-HU" sz="2800" u="sng" dirty="0" smtClean="0"/>
              <a:t> zajlik:</a:t>
            </a:r>
            <a:endParaRPr lang="hu-HU" sz="2800" dirty="0" smtClean="0"/>
          </a:p>
          <a:p>
            <a:pPr marL="689551" lvl="1" indent="-346230"/>
            <a:r>
              <a:rPr lang="hu-HU" sz="2400" dirty="0" smtClean="0"/>
              <a:t>a fejlettebb régiókban (Közép-Magyarország, Közép- és Nyugat-Dunántúl)  a jó helyzetű, ezért kedvező társadalmi összetételű települések száma és népesség-aránya gyarapszik nagyobb ütemben</a:t>
            </a:r>
          </a:p>
          <a:p>
            <a:pPr marL="689551" lvl="1" indent="-346230"/>
            <a:r>
              <a:rPr lang="hu-HU" sz="2400" dirty="0" smtClean="0"/>
              <a:t>a fejletlen régiókban  éppen fordítva</a:t>
            </a:r>
          </a:p>
          <a:p>
            <a:pPr eaLnBrk="1" hangingPunct="1"/>
            <a:r>
              <a:rPr lang="hu-HU" sz="2800" dirty="0" smtClean="0"/>
              <a:t>A </a:t>
            </a:r>
            <a:r>
              <a:rPr lang="hu-HU" sz="2800" b="1" dirty="0" smtClean="0"/>
              <a:t>széleken elhelyezkedők </a:t>
            </a:r>
            <a:r>
              <a:rPr lang="hu-HU" sz="2800" dirty="0" smtClean="0"/>
              <a:t>száma és aránya nő a középmezőny rovására</a:t>
            </a:r>
          </a:p>
          <a:p>
            <a:pPr eaLnBrk="1" hangingPunct="1"/>
            <a:r>
              <a:rPr lang="hu-HU" sz="2800" dirty="0" smtClean="0"/>
              <a:t>Az északi-, északkeleti, dél-dunántúli régió veszélyeztetett zónáiban (</a:t>
            </a:r>
            <a:r>
              <a:rPr lang="hu-HU" sz="2800" u="sng" dirty="0" smtClean="0"/>
              <a:t>társadalmi válságövezetek</a:t>
            </a:r>
            <a:r>
              <a:rPr lang="hu-HU" sz="2800" dirty="0" smtClean="0"/>
              <a:t>) a </a:t>
            </a:r>
            <a:r>
              <a:rPr lang="hu-HU" sz="2800" b="1" dirty="0" smtClean="0"/>
              <a:t>leszakadás mértéke</a:t>
            </a:r>
            <a:r>
              <a:rPr lang="hu-HU" sz="2800" dirty="0" smtClean="0"/>
              <a:t> ijesztő</a:t>
            </a:r>
          </a:p>
          <a:p>
            <a:pPr eaLnBrk="1" hangingPunct="1">
              <a:buFontTx/>
              <a:buNone/>
            </a:pPr>
            <a:endParaRPr lang="hu-HU" sz="2800" dirty="0" smtClean="0"/>
          </a:p>
        </p:txBody>
      </p:sp>
      <p:sp>
        <p:nvSpPr>
          <p:cNvPr id="9" name="Dia számának helye 5"/>
          <p:cNvSpPr>
            <a:spLocks noGrp="1"/>
          </p:cNvSpPr>
          <p:nvPr>
            <p:ph type="sldNum" sz="quarter" idx="4294967295"/>
          </p:nvPr>
        </p:nvSpPr>
        <p:spPr>
          <a:xfrm>
            <a:off x="6553390" y="6356529"/>
            <a:ext cx="2133694" cy="364706"/>
          </a:xfrm>
          <a:prstGeom prst="rect">
            <a:avLst/>
          </a:prstGeom>
        </p:spPr>
        <p:txBody>
          <a:bodyPr lIns="83793" tIns="41897" rIns="83793" bIns="41897" rtlCol="0"/>
          <a:lstStyle/>
          <a:p>
            <a:pPr defTabSz="835084">
              <a:defRPr/>
            </a:pPr>
            <a:fld id="{CE6A1C50-BE6E-4898-B0B8-AAE606ED2BE2}" type="slidenum">
              <a:rPr lang="hu-HU">
                <a:solidFill>
                  <a:schemeClr val="tx1">
                    <a:tint val="75000"/>
                  </a:schemeClr>
                </a:solidFill>
                <a:latin typeface="+mn-lt"/>
                <a:cs typeface="Arial" charset="0"/>
              </a:rPr>
              <a:pPr defTabSz="835084">
                <a:defRPr/>
              </a:pPr>
              <a:t>17</a:t>
            </a:fld>
            <a:endParaRPr lang="hu-HU" dirty="0">
              <a:solidFill>
                <a:schemeClr val="tx1">
                  <a:tint val="75000"/>
                </a:schemeClr>
              </a:solidFill>
              <a:latin typeface="+mn-lt"/>
              <a:cs typeface="Arial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53" y="785816"/>
            <a:ext cx="8659813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Szövegdoboz 2"/>
          <p:cNvSpPr txBox="1">
            <a:spLocks noChangeArrowheads="1"/>
          </p:cNvSpPr>
          <p:nvPr/>
        </p:nvSpPr>
        <p:spPr bwMode="auto">
          <a:xfrm>
            <a:off x="251520" y="263551"/>
            <a:ext cx="8606730" cy="107719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91418" tIns="45709" rIns="91418" bIns="45709">
            <a:spAutoFit/>
          </a:bodyPr>
          <a:lstStyle/>
          <a:p>
            <a:pPr algn="ctr"/>
            <a:r>
              <a:rPr lang="hu-HU" sz="3200" b="1" dirty="0" smtClean="0">
                <a:solidFill>
                  <a:schemeClr val="tx2"/>
                </a:solidFill>
                <a:latin typeface="Arial Narrow" pitchFamily="34" charset="0"/>
              </a:rPr>
              <a:t>Magas arányú cigány népességgel rendelkező térségek </a:t>
            </a:r>
            <a:r>
              <a:rPr lang="hu-HU" sz="2400" b="1" dirty="0" smtClean="0">
                <a:solidFill>
                  <a:schemeClr val="tx2"/>
                </a:solidFill>
                <a:latin typeface="Arial Narrow" pitchFamily="34" charset="0"/>
              </a:rPr>
              <a:t>(</a:t>
            </a:r>
            <a:r>
              <a:rPr lang="hu-HU" sz="2400" b="1" dirty="0" err="1" smtClean="0">
                <a:solidFill>
                  <a:schemeClr val="tx2"/>
                </a:solidFill>
                <a:latin typeface="Arial Narrow" pitchFamily="34" charset="0"/>
              </a:rPr>
              <a:t>Mikrocensus</a:t>
            </a:r>
            <a:r>
              <a:rPr lang="hu-HU" sz="2400" b="1" dirty="0">
                <a:solidFill>
                  <a:schemeClr val="tx2"/>
                </a:solidFill>
                <a:latin typeface="Arial Narrow" pitchFamily="34" charset="0"/>
              </a:rPr>
              <a:t>, 2001)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hu-HU" smtClean="0"/>
              <a:t>Merre lehet menni?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3" y="230192"/>
            <a:ext cx="8382000" cy="609398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400" b="1" dirty="0">
                <a:solidFill>
                  <a:schemeClr val="tx1"/>
                </a:solidFill>
                <a:latin typeface="+mn-lt"/>
              </a:rPr>
              <a:t>Mi a </a:t>
            </a:r>
            <a:r>
              <a:rPr lang="hu-HU" sz="4400" b="1" dirty="0" smtClean="0">
                <a:solidFill>
                  <a:schemeClr val="tx1"/>
                </a:solidFill>
                <a:latin typeface="+mn-lt"/>
              </a:rPr>
              <a:t>kriminológia?</a:t>
            </a:r>
            <a:endParaRPr lang="hu-HU" sz="4400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81003" y="1412874"/>
            <a:ext cx="8382000" cy="430214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hu-HU" dirty="0" smtClean="0"/>
              <a:t>Tudományos diszciplína, amely tudományos módszerekkel tanulmányozza a </a:t>
            </a:r>
            <a:r>
              <a:rPr lang="hu-HU" b="1" dirty="0" smtClean="0"/>
              <a:t>bűnözés</a:t>
            </a:r>
            <a:r>
              <a:rPr lang="hu-HU" dirty="0" smtClean="0"/>
              <a:t> és a </a:t>
            </a:r>
            <a:r>
              <a:rPr lang="hu-HU" b="1" dirty="0" smtClean="0"/>
              <a:t>bűnözői magatartás </a:t>
            </a:r>
            <a:r>
              <a:rPr lang="hu-HU" dirty="0" smtClean="0"/>
              <a:t>jellegét, kiterjedését, okozati összefüggéseit és ellenőrzési lehetőségeit.</a:t>
            </a:r>
          </a:p>
          <a:p>
            <a:pPr>
              <a:buNone/>
            </a:pPr>
            <a:r>
              <a:rPr lang="hu-HU" dirty="0" smtClean="0"/>
              <a:t>Tudományos </a:t>
            </a:r>
            <a:r>
              <a:rPr lang="hu-HU" dirty="0" err="1" smtClean="0"/>
              <a:t>diszciplina</a:t>
            </a:r>
            <a:r>
              <a:rPr lang="hu-HU" dirty="0" smtClean="0"/>
              <a:t>, </a:t>
            </a:r>
          </a:p>
          <a:p>
            <a:pPr>
              <a:buNone/>
            </a:pPr>
            <a:r>
              <a:rPr lang="hu-HU" dirty="0" smtClean="0"/>
              <a:t>    3 fő kutatási iránya van:  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a jogalkotás 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a jogsértés </a:t>
            </a:r>
          </a:p>
          <a:p>
            <a:pPr marL="514350" indent="-514350">
              <a:buFont typeface="+mj-lt"/>
              <a:buAutoNum type="arabicPeriod"/>
            </a:pPr>
            <a:r>
              <a:rPr lang="hu-HU" dirty="0" smtClean="0"/>
              <a:t>a jogsértésre adott reakció </a:t>
            </a:r>
          </a:p>
          <a:p>
            <a:pPr>
              <a:buNone/>
            </a:pP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AutoShape 4" descr="data:image/jpeg;base64,/9j/4AAQSkZJRgABAQAAAQABAAD/2wCEAAkGBxMTEhUUExQWFhUWFBUVFRcWGBcUFRgUFhcXFxUWFBcYHSggGBolHBYVITEhJSkrLi4uFx8zODMsNygtLisBCgoKDg0OGhAQGiwkHyQsLCwsLCwsLCwsLCwsLCwsLCwsLCwsLCwsLCwsLCwsLCwsLCwsLCwsLCwsLCwsLCwsLP/AABEIALABGAMBIgACEQEDEQH/xAAcAAABBQEBAQAAAAAAAAAAAAADAQIEBQYABwj/xABBEAACAQIEAwYDBAgFAwUAAAABAhEAAwQSITEFQVEGEyJhcZEygaGxwdHwBxQVIzNCUmJDgrLh8RZTcpKTlKLC/8QAGQEAAwEBAQAAAAAAAAAAAAAAAAECAwQF/8QAIhEAAgICAgMBAQEBAAAAAAAAAAECERIhAzETQVFhIhQE/9oADAMBAAIRAxEAPwCOEIOjdaKjsNx+fz5VGGOSTr9KNbx1uJzbVfkh9Dxz+Eq3iRzkVKt3AdjNQv1y3GrCDTluWm0DD89Jozj9FhL4WCmiKagKQPhce/8AzSPxDI9tGH8QsARsCBIB9flQ5ISi3qi0RqKrVDt3x6HpUq2wOxpiDqadTFp1A7Epy1wFKKYh1OFNFEFIBQtPAPrTQaIKTKQ1LyklZ1ESOk7TRgKDZMu46BB9Cfvo+WpAWuJrqQtQAoelzUImlDUwCzSE02aQtQBxahs9c7UFqdCsW49BLU8rTWFMQN2pganNQxToQjuaaz1zGhmigsazUNmokU0inQWMU11Oy0lIZ5kvFhsRR7PE0PlWb1zH1rmmuN8UTrXPI2dq6GGlFCmsxwnGEMB1rUJ1/CsJxxZ08fJmhQtR+JA5JB1Qhx5FdalRXRUJ7suW1RrcLeF22jwIdQ3lJ3+tGWyKz/Y69CXLP/aaV6lHkj2P21oe9A39K9LilcTzOWNSHLaYbNy5/j/tTw7Dl+fX/ao9zGAR0mD5HpTkxYifztVmZIGI8vz84p4vDrHrp9tRsJj0YPDAxlB9QWze0CpItjeI89hSi7sbVBUM0QVn8Vx/BW/ivpI1hfEZ/wAu9UOO/SLbTSzbe4Z3c92vt4ifpTYj0EUmIxSWxNx1Qf3EL9teP8T7cYy8MocWlO/djKT/AJtT7VnLhk5mJZurEsfc61LZR7Nf7bYG0WJvZySNLYL8h0qJY7fd++XDWCQPiuXWyqs7eFZnnpIry/hXD3vvlTQDVmOyjqfwrdYbDJat5Lew3PMnqfOsuSdaRpGNm2wHHLdw5Scr9Ds3/ifu3qwevM2xSgxOvIDVvWPvq74V2kddHl1GhB0uL5+Y9felDl+jlx/DWxST+RQcLjEuCbbBo36j1G4p1y8q7mNYHrW/oxHYXEB1kAjUiDodDFENVmBxKQwzgfvLgjbXMeoqargD4p+eutCBhCaHSM460zP0p0KwpNDzg7EGm5mmRpGv561Hw+Y3LjFtZCjQHQDz9aT0AZxQiKS40GZOpPSJ8qUPtBqyQZWmlKKxPl9RXa9KYgJWmxRvkaaSPyDQAKK6nBh1FdQB4m4kn1NOC0TSfnR8Pg2uGEBNcrdHSk2RRprWm4XeZkBP21n79go2VtDWjw2Lw6WxJu6dMhE1lybRrxvF7JQc0/OOlV9vjFg7u/ztj7mq0tPh2EjEgbaNbI9dmrFwftG65V9GYTE9xfS6dEdTbuHkAT4WPWDU98aRduLcnQzE6abZdNQRUZ8PbZY/WLbDXQi4PuMVD7Y3Us9zcS8Xu3kLMVAAyQoSJ3B8WvOK0g5dIy5MXtlp+tEwQYB66RBnU+lQcZ2ntqsK7ORp4dRHmx0msVcxVx/iYx0nT59aCpnQfXQetbxUvbMG4+kbexirgwjXkMM2Z4iQJY++9ZPiPELt3+Lcd/7Sxy/+kafSrTHcbAw9vD2gQFXx3DozNzFsfyprvufKqAIGOk+01PFFq7+lcslKq+DNTT8setGKhedTuBZRdVnCuodQVbUEE+L6Vo2ZpWVIqz4RwW5f8QBW2DDXI8M75V6tHKthjeFYUXHUW08LlBpvGumvQj3p1y/Crb2RBCJsqg6+/nWT5daLXHT2Nwlm3ZXJaEDm25Y+ZinT7UF3B5/jXd5v9Y0rI1AYzhYa6lxfiWQxGhKkbeo++pVu3lmZ19tutJZvnf7/AL6MMQNZG/v5etJ2M627AypYNG4MGOnn6VcWO0RCw9vOeRBygnkWEaeomqPvY/Mj2o9p5Gu+w6/OqU3HohxT7LXhnH8ouZrc52LDLGjFyTqd/DA+Rq5w3EEuDQnTcEaj1FY0H36jT3HOljUkxzgk9eQEaCnHllEp8cJL4byB5+xpJHn7N+FZPCcZvWSApV008JJ0H9pI0rTHilg/4v2rA84FdUOWMjm5OJx/QWdRcY5yPAuhJAGp1g7TQeF4gPmYEEMxykGQ3p7VJOKs22fMQCSqjnsJ++q/CXFGRlgK11wo+GAIGgPL8RQ3tEpEjEJJKmQDMEciB+fao2Gcgg7yATO+uwoHGOOWkZ17wMQFnKCcjSQQYOsjXyjzpU40jO2U5bYIBcbliojT5fWhzivYKEn6LtFkUht1Gw3FbMHNeUydNCKKOIWT/iJ7irzX0nCXw4qaYSelHF5Dsyn5iuKg7U7CmRWakqQbdJQSYJexEPvImtVw7hCWRsKlWMakfEKp+N9oUQGDJrxXKctHu4xjsqL3C1v4piR4V3qi4qUTvEHoPKrTBdogLbBRLv8AfUHE9nLsqWPx6muiDxf9HPyLNVEzEVssF2XsXMC11Lw75RmIJ09Iq2bsNZFgsMxuRNU9vsXdysxOTSQOtaeaLMvBNehLHbBGwhw1/D23OgF0KocLz5b+dUXabiiX7+e2GyLbRFBgRlGsAbCTT+B8OF/EJaJgFoJHStZ2j7HWrFvNbJJzAaid9KpyjGRK45SiYjhfD7mIfJbGYxmgmBAoedRMjUchsT51puyHDu6xhs4izJdCFklYHUEbg7UTtl2XFjJdtIFDtl7vNnAY/CQTyNPyrKg8Lwsx8ltTThdgQvvTuJJdtMbdxCrKYYaaHppUUXJ/lM/IVqYUFAnzrfdiuxlw4hLWKR7a37ZdYgOAswdZgk/ZWFw+NYMCFk7CTIE/2xFeufo+7U3sfj7TXURO7slVCSdPF8RPOpk36Gkby72aJAHegwAoz2LL6AQBMDlUS52PB3OHPrhQP9NwVqcQ5VSRr/zFC7/qB8zXM1RabZlv+hl6Yf8A9i5916o93sECfhw59BfT7LhrZ2rmsco3miXCwBygEwYBMAnkCeVJDyZ5HisHhkvXLRs2y1ogMRevDfpI25Uq2MJH8Bf/AJFwfL+GaXGdgMeXNwNaLEkk5zrm+KQRtrtVe/YHiQ/kQ+jrUt/poqLA8Pwp/wAFl80xM/6rVd+xsL1vj0u2j9qCqcdk+IiQLIYjQwyHXz1prdmeIjfD3PlB+w0Zfo6RdWOylu6SLV3EGNYy2XMdf4gn/ejHsI//AHL49bCk/S9VjwbsDdUW7wxb2rsBo7vNlJ/lPiE9CDXoVuYGaC0CSAQCeZAkx71ezNy3o8pfsNcH+M/zwz//AJc0232Vuqf4vvYv/hXrVKKKYsj577RC3aYC3iBd0JbKGGUg5cupn3il4utx8LgVTd++JEwSPARrzO9UONts97EiCRnczr/3TOo6Ve8eRf1fAAkDKhOpAEE24PnWtUF2R7eAKWlhGytIU5W8R5sNNeftRMLCIUMibgIB0HwwB5eXrVxheI4G4yrdcqVUo7o1zx3CwWbeU6iB8X91Z7jGCe5insWWYIWClC7MMshZfMZ57Vkt9m1pdEyxdgsGMg7SIK6gxPy+ppC69adbwvdpYS54nbFXcO7EmMttlTMp3O538qt+0PBMPhUZ3uXSFXMQqptmVYgsI+MexordILpbKTwnmKap6N9aubPAbTx+8yExlW4QrMSYOUCZgEdd6NxPsrZttl72TvuvtEa7/Sgd3oo1xDg6XG35MRXVS9o7V6yw8ICMxVTIZ2A3baI9Oorq0UG12ZOaT6K39qXNRmNRnvFjqZoTDU+ppwitVFIycmyZZuZII3Fbjs92h711FwgAbV50GpyXCNqifGpo04+VwPfrd1TqDIqv49i8y5NVnQtEhQedeY8B7TXLLgtLqOU1tONfpItPYy27XjPXYVz/AOeSZ1L/AKYmZxeE/UboGYHN4lfn6Gtvw/HWWsq7QBPikzqNq894rxZsX+8YKpXQD76h4XEwuRmJ1mBtTcG+wU1HrpnqOOwbPibd8Wy6BGAZCCRtMrvHnUft0ifqa3bp8BKlFBILa7Ty0125VkeMdsWe5aawDZ7tSGUNoxMZtANAQBWd45xi5ibgNwjKgy21HwokzA6+tVHh2XzSjGGSd2XfGOy9xLbXkcPajMpYy+XnJGhrLW7LOYRSx6KCzewE09cU6qUVzkYeJQTlPPatH2B4feF63i1hbdl8zHUkwPEAF12NbK4r+mcMqm/5RnGsMmrI6xzZWX7RW9/QxiFTHqjyrNbbJmGWdDoJ5mfpWk/SrxmzicPh7ffWyDdzlFOZnthWghQZKzlqhxoGHu2cepzNYyHKWMOmXKEBacp1gRPpROdUvoQ4nKLa9HvAFR8fdZbbMmXMNs22/OvFcDxC9jr/AOtXCwzKHtpauN+7UaZU21kTVv2k/SbdsWwi2ZK+FnuH+Iy5YKQIGp1Jms1JN0N8MlHI3TcZuKYK2S+VmKhiGheg3I86s8DxJHW3mZFuXEVu7zDNqJ0B1PtXzhwcW8ZjLrYjOLzlnVrbAFWH8uo0AGg9KElu5iMU+IsuAe8FxXOjIbQAG23kPKrpLTJxbWj6W4jxC1ZXNdYKDoJnU/Kor8cshwniZiguQiFzkOxIGorybH9trBwWHtvfuX7v7y4WKahToobXT7YrP8MucRsW7mMtXgzG2bbMSWfKxHwBtiIER7VGKvY8XWuz3EccwqZz4klpcm048Wg8Wmh2qwscRtOuZWkehrxXsvgcRh7d65edWS6oe4GZmuZk1V5I8RIYgyeVSOFfpRZFAuYQi2W8DKxzQeTZhEwJ5UsU+gxa7PbbbAgEbGkvXlQS7BR1YgD3NeUcE7fYy7iw2VVwOdZZgoyWQpVi7T8Wcrr5edaft124GDs2nw628QbrlQA0gAIWmEkn+UfOqolpmrt460drls+jqfvo4MxFeb/pHuWL2DtomHH6zfRb4UW1LoiZWuF2gREx5xTuD/pN4bas2bYuMTkbRUPhyzAboTsKK3QVqzyh7twd6AxUO7Ej/wAiZ94HtScRtNcCbkqrBRqTByaDptT+G2XuMpvsbasr5SBId1AIXPtppNWvC8bZsOFxbEO9sgNlLLazCFcxuIMxTXZbWjMXQyorjSHKzzDfEPoB9KiLiXVg6uQynMGG8zO/PUCtxd4JhE7y3ecMyhmR8xGcMo7tly6QTGp5R51h0wVzMqlZLCfD4tBoTpVRkumTKLLLh3FW7xWuuxAuG71PeE5ifKWgmp/EO2uLvGDcUqGzAd2oDCQQHBmRoNKlDhD27YuXcIBbMZWIGpJ8IBDR7mqfH2LIJVUKtEgqZEnkddCKaUX0S5NaY/Edsr5fMUtSCSPACBIggTsIo3D8et68ly5bUKq/DbEAQGghROsmfOKz9i2s3BcEDuzknSW5EddR9aBeYCCpiVEwdZ9aaVdDk90y74hjrdy4oRSMuYEkRMx+FdVFbvkGYmTzpK0bvbMkqD3E1I6Ej60B6kOd/U1GY1JRwNFtgmutKDUgwooAesAUimhW2nU0RRpQAjrzFNtvR1GlMvW4gjnSADcMmaa6wJo+Whs2tMBqiYB0nT3q14Bxp8Ot62GYd4sAj+Vxs3tNUmXcfnSjM/72R5fUVLSemUpOLtF9ireEQ4UYctddTluSDaD5jMTuusRrsatO1vaCzezW7UixCSWBL94syok7A8+dY+4fF8/+akXUByISqAtqx0UdS3ltQ43suPK1FxLfhnaP9Xg2Vlh8RJhWWZIIGoOuhHWq/G8Xe7cBIm3nDd2dRMmJ5neifs3uWBNy1cVh4WtOHB6zzHLeo2KtBLkLsfFPlSUYp2Jzk0jQ9p762hh3tKEutacM0eIghBmj3g+tZLB4l7eYI2UMCh5iDpQ7hJJzFmMwSSSYGwk09rf7vN0Mn0pxjSoU5tu0SuzncrdVcQs2ywViCQVE/FpuKtsT2iZFNqzlCI77+MMPEACDoBB5eVZ3EuJXWZH2EU5Wg+v2UOKbsFNpUiwxHFL7oFZ2K5hmDMSCDoA3UafjWst8ZsHB2la4ufvZytlJUL8ZbwnTXQazFYaxcJD6+RE7zMjz2H0pFsW4Ys5UjVQEzBuerZhl9jSlBMceRrZd8U7QvduXgjZLdwjwABQQoG4G3MxS4fiFm0LN22jC+HIuS/hMDwMIWYJmQennVZ8C28pUm5E5dSC2gU/3D7652+IDlRiqoFN3bNLwztG63WvXwbxRWCqGiCTKrOoCSx2+VR+K9orxXI9ooxtC1dDaaAkr3YjwjKSJ1neqWziIYidCiTPXNQLnhLr0IyxoR0I9KWCDyS6sub/GyZTD2+7ttkzWpLg3P6lHLaNKdgO1mItPCBSCpRQTzZQoYnyg1WYe2XV2LiLQWQTqzXDBy9T4dahAfBP9C/SRNPFBnLs03A8SHAsNc7pldAztDhbQEbncD76fc4qFw1xrbqLz3jbBTRzYUa5h0Jg+cmscCM7g61KtNrG8Op+XT0qfGrK8rqi9v8Za5hlN++90o7G1YHIwVD5gdFB/lI5mKTD3sMioy3YLsxu51/mZlVRlB8IXxnczAqjt3JZ2PN2PkZban5jcItqN7jBVWdSznKBPm0VVV0Ztp9om4trD3LjOz3gC6W8i93AHwPrO+siKjcLwVtWQuRdDK2ZFlWU8t99JNMxeHuWLj2rqlLiPlZTuIIMGPWgYe/ET/Sd+kaa/MU90F/gPHIFc5M2TN4c0Zss840rql4LBF7THcgjKZ8huPauqk0S0yNcaT86Y1uaI41PrSIaACoIFJln0pp1qbdwbCz3nKpGlYBFmngUGzfgU8XxE0xHXX1CirJrMpFVmEWWmri2/KkMrxb2HWo1xI+VaDs5wkYnFC0XyaEg71qOLYexh8BicM5U3UcFTADGdopOW6NI8VxyPL7u9JaukuDHQR6aU6+NRTbQ8Q9aoyJN6M50/PWnY0HKpNPxZAJP20uPP7tARrlFHsCJgWK3B0In2rS9n+zL4240XFthAAdM516CR0NZjDIWuLG8e+1S8chLoD0MgeopMqLS7JWLvnB379k27N9Q4E3beaco0K6yshtqjXLa5SvKNP8wDfjpVdeYSQRqDuOmsz9ParBDKrodgAI8htHqapEsh34hPX15UzEaMPQ0S/aZnRFVi2vhiDMdDQr6HPlIgiZB3EcqACWbuj+X2mlfUH0+6uuMpEKsaa6zLcyDy9KA1wsWC6DYSZMedIYbPAUeYM+hq2xfC7otNeyTaOmYEaHNk1G+9VEZgsGIbnryNTuI3fAQrtlhSwmVJBPLbmaTY1XsQAAQZklSZ2hNQB8yaPi+7yBhcY3Hc94mWFVY8JD8zuCKh3GiRoYHzpGuRsOm/kNIooLJOENsOpuhjbBJbLAeNQMpOkzFVt/Qr5HJ5R+TRLgLKQJ0g/IGTQcShIUjUgz5H8wKaFZ2KukSoEeLNPMmAAPQTtVnhWQWWJQFlec3iBzFcqgkaEDePOoF1GdWEgBHLgGZlgmn/ANakp8AQnXvM0anQCNvLQ0mCIinwnybSOUHSjYrEkwsgZFAUgANB6kb/AO9JbwbnYEzMx1mpL8LuZgMumkzHT1mKLQbK/E4hgzFvESJljJJ5kncmgX7mhUCDv71aXOBNO4Ij5/OmnhEbz9tUmhUyZwwuLbZRoSB5a6TNdQbKFNFaBIpanFjyIjRJ150oQdaAy6n1NLkqhEtcMYkCRTbuMbJknTpV1wzEoMOZOtUDLMmp7K6BKJMUd9BQLB1NHtiWpklhgLcCakI2tARoFdaua0hkqzi3s3Vu29GB0PKg8c4k+Ium6/xHf5VJxONPc5IETM86qWoX0d6oj3thTsDbzXFETqCfQUlzb51t+HcI77h9o2lXvVZySIDFTpBNKUqKhByujE8VM/NvpRcU6OFGYrlUDQTJ51HxFudZ2k0NbZkjoaogm8OtE3fAC4UAyAZE1ccI4IcVePjyBVIBiZYHUb8pHvVbwbjr4QsberOsLOy9THM7e1Vt/HXVkq7LnnNBiSdTUNSNIuCq9j7uHkk5hM61NvZ7FqzdOQh9VAbUZY+IbxoNaobS6iOlXeOWbIOhiyOcEQ2kddqszTRDxuOe4xuMxzsdxp7fKgIOflQr7/u19aNZHjA6r9lMLserjX5/hQLbQWPnRbdqVYwdNZ5b7UuAALNIJ8JAjrGhoEPtHwg+QB9aI0sGA3gDy01p1qxCwT4gwBEakT09KvsBwQklmZApAgakzESRpPWpbSKSszxUzrtkE/dUvCYJrmaAfhJECZIEAVqLHBkhQ3jAUrBgAj5a/WrC0q21CqoA6D76zfJ8LUPpkeH8EdmGdWVWEHYEEeXTWp+G7NALFx8xGxURofXnWga4DvSG4KnORWKKdez1mScpM766SNQYo37MURBIiTyjXerAnzpunSi2FIhXbRGwB91+yo1zczbI8wZqfeXoWHsRUO9J0JDD0n7DVITIF5tNmHvr9tRGuNtnj1qzaOns33EVFvWwf6h6rP8ApmtEzNogtinka+1dXPhxOhX0mD9YpKvRGyvZdT6muANG5n1NdSGCE0sk6U9q4UARbvhPrUhHgVHxnxL60UmkAQ3TUrCjmaiqBUtWoANiH0qM12RFHdQRQsQNFoGW3ZXAWLr3BiDChJBmIPWjYTtMmHt3bNgF5ZgtxtBB02rNhzqKjK/jjqfpUOFvZouXFaJWWQR8h86jYYkFg26kg+oqQbmv0moQMXGjaffzqzIPjV0tkHm0+mnPnQ7iyVHn9tSsSGKKJOUMSPUjWg2bex6N/wAUAQ8mW4VHIkD0mrm7cP6uRpqI130bl03qBdtnvCd5E+gFWVzMLUAAqIzHoSaYFVcXwr0mPcH8DRcPalgddCNRrFTLeCZ1MJoSuUg7RvIOuxq2wWECa5QGIgnXWk2NIrsPgyUIOXXXWfUadKlcN4aEBkyTzBI+yrHMOYpDbB8qmyqG2LCqSRMnckzUrvD1qKUI21pMx50qHZOW6aet89TUAXJ8qeG86MR5E4YjrSlwfKoBciu76liGRKd45n60MYjowPzqMcSOsVzXARuD6iadCskPiyNxUe7igd4+Yig5x0HyYr9DQ3jfX5qD9VppCbC94D1/1D6RQLxB5+8/hQn+R9DB9moT3SP6h66iqomxTbMiDOo2P3V1Ry0kbHXpFLVEkYnU+ppCaHn1PqaUtSGKTSoaHSk0ACxLUAYgkwKXE3OVNwQ1oEWNkaa0VGoRBpypQMkB6HfO1JmFJfBldNxpQA24mXfc8qryT3hPyqbibpZpO5qLll4AMn5yfIUhhs2vWan8btW81kppNssY12iB9tR7NoazoR9Os0xrYzCGmR6UgFbQKOYJ56EHy+VHwqa6nKOvQ8qsbnDhcQBXycxpOvvUzCcPVFhmzH6UnIpRKXFW5eFZSSkTy1POrPDYDwxdVWPWKOOHQfCq+p096lrbbmB70sh4nJeyiAtPGIU7iPlQyvrXCKVDsKFtnnSNZ6Girw9imcAFSwTzzHYR7U5uFXAzrABQBm8WkHbWnQrIDYduldrz+tWP7OvAuOdtQza8jJ067H2p4wN7LmhSMneb65OsU6FZVwOYpptrykVafs1ybYyQbgJXXkIOvTcVCtWs75EMtMAedAEU22GxmmFm5ir3E8IyWGYwbguBRladDGkDnNRcVwy8iFmAgfEAQxWdswG1UIqTcHSgvl8vaPsrU8Z4CyszWk/dqoOp121id6hXeDZjaVAc1xC/iKxpG0evOgVlDJ5a+hn6GmMY5fQr9RU7iPCjaIDrBIzaHWPOrXjHZt1JayCECAmTMmJMTTEZvvfX6MKGWHKPkSp9qtBwa6xtiEPeglIMaDr0qtxOGysVMggkHmJGhpgAbcb78xP1FdTRa1EEb+ldTJK4sCTHU0oaoeoY6Hc0YXPI0hhs9dnoYbyPtXE+RpADxW1Nwe9DuyTsaNYUgbGmBOD1zMajwehp6ofOkAVTTb9zUelI22xoaW2OwPX5UDCWhmKg8+fSpr2zbuW/FB1KkbiCIM1X27kGCPerC3gQ5DKxj+n/AHpMaGC3cN2cphgMpO2g3q7tYVTDFAG5xTrMgRGn2eVPFyobLSE7mOsRsI3/AAqMCQ3impLMelMjqKACJfPWireNQcoOwNLbkdadCsni8edPGIHSoguU7PRQWXnBeLWrYcXJykq66E+JfT5e1C4jx5Hw2UH984VX0Oyknf5/Wqe4lAa35VRJqz2ktAWjJk5Re0PwhSPnqaiDjlr9amT3Pd91sfhjpWdZT0NIB5UAaz/qS1F3UysizofhKhfltVZwrG2bJtXJZm1FwRoARoV01qlKeVJrQBo/2tYtWyLbs578XYKldJEiaJj+O2mS5lufGIyd0A0/3POvOssfSkI8jTA1d7j1k4i8+Y5WsZF0Pxa6RSYTjdgPh2LGEssreE6MY99qyh9Kb8jQIlYe1aKXGct3gP7sDY9c2lXb8fsjEM+dgpsZBKn4ulZufWknyoA0mB43hsuHZ2YPaUrAGmo1J08vrWZxmJDXbjAmC7EehJIpj2x/TQo6SPWmIIGBI2P0rqEAZ2nUV1AH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sp>
        <p:nvSpPr>
          <p:cNvPr id="134150" name="AutoShape 6" descr="data:image/jpeg;base64,/9j/4AAQSkZJRgABAQAAAQABAAD/2wCEAAkGBxMTEhUUExQWFhUWFBUVFRcWGBcUFRgUFhcXFxUWFBcYHSggGBolHBYVITEhJSkrLi4uFx8zODMsNygtLisBCgoKDg0OGhAQGiwkHyQsLCwsLCwsLCwsLCwsLCwsLCwsLCwsLCwsLCwsLCwsLCwsLCwsLCwsLCwsLCwsLCwsLP/AABEIALABGAMBIgACEQEDEQH/xAAcAAABBQEBAQAAAAAAAAAAAAADAQIEBQYABwj/xABBEAACAQIEAwYDBAgFAwUAAAABAhEAAwQSITEFQVEGEyJhcZEygaGxwdHwBxQVIzNCUmJDgrLh8RZTcpKTlKLC/8QAGQEAAwEBAQAAAAAAAAAAAAAAAAECAwQF/8QAIhEAAgICAgMBAQEBAAAAAAAAAAECERIhAzETQVFhIhQE/9oADAMBAAIRAxEAPwCOEIOjdaKjsNx+fz5VGGOSTr9KNbx1uJzbVfkh9Dxz+Eq3iRzkVKt3AdjNQv1y3GrCDTluWm0DD89Jozj9FhL4WCmiKagKQPhce/8AzSPxDI9tGH8QsARsCBIB9flQ5ISi3qi0RqKrVDt3x6HpUq2wOxpiDqadTFp1A7Epy1wFKKYh1OFNFEFIBQtPAPrTQaIKTKQ1LyklZ1ESOk7TRgKDZMu46BB9Cfvo+WpAWuJrqQtQAoelzUImlDUwCzSE02aQtQBxahs9c7UFqdCsW49BLU8rTWFMQN2pganNQxToQjuaaz1zGhmigsazUNmokU0inQWMU11Oy0lIZ5kvFhsRR7PE0PlWb1zH1rmmuN8UTrXPI2dq6GGlFCmsxwnGEMB1rUJ1/CsJxxZ08fJmhQtR+JA5JB1Qhx5FdalRXRUJ7suW1RrcLeF22jwIdQ3lJ3+tGWyKz/Y69CXLP/aaV6lHkj2P21oe9A39K9LilcTzOWNSHLaYbNy5/j/tTw7Dl+fX/ao9zGAR0mD5HpTkxYifztVmZIGI8vz84p4vDrHrp9tRsJj0YPDAxlB9QWze0CpItjeI89hSi7sbVBUM0QVn8Vx/BW/ivpI1hfEZ/wAu9UOO/SLbTSzbe4Z3c92vt4ifpTYj0EUmIxSWxNx1Qf3EL9teP8T7cYy8MocWlO/djKT/AJtT7VnLhk5mJZurEsfc61LZR7Nf7bYG0WJvZySNLYL8h0qJY7fd++XDWCQPiuXWyqs7eFZnnpIry/hXD3vvlTQDVmOyjqfwrdYbDJat5Lew3PMnqfOsuSdaRpGNm2wHHLdw5Scr9Ds3/ifu3qwevM2xSgxOvIDVvWPvq74V2kddHl1GhB0uL5+Y9felDl+jlx/DWxST+RQcLjEuCbbBo36j1G4p1y8q7mNYHrW/oxHYXEB1kAjUiDodDFENVmBxKQwzgfvLgjbXMeoqargD4p+eutCBhCaHSM460zP0p0KwpNDzg7EGm5mmRpGv561Hw+Y3LjFtZCjQHQDz9aT0AZxQiKS40GZOpPSJ8qUPtBqyQZWmlKKxPl9RXa9KYgJWmxRvkaaSPyDQAKK6nBh1FdQB4m4kn1NOC0TSfnR8Pg2uGEBNcrdHSk2RRprWm4XeZkBP21n79go2VtDWjw2Lw6WxJu6dMhE1lybRrxvF7JQc0/OOlV9vjFg7u/ztj7mq0tPh2EjEgbaNbI9dmrFwftG65V9GYTE9xfS6dEdTbuHkAT4WPWDU98aRduLcnQzE6abZdNQRUZ8PbZY/WLbDXQi4PuMVD7Y3Us9zcS8Xu3kLMVAAyQoSJ3B8WvOK0g5dIy5MXtlp+tEwQYB66RBnU+lQcZ2ntqsK7ORp4dRHmx0msVcxVx/iYx0nT59aCpnQfXQetbxUvbMG4+kbexirgwjXkMM2Z4iQJY++9ZPiPELt3+Lcd/7Sxy/+kafSrTHcbAw9vD2gQFXx3DozNzFsfyprvufKqAIGOk+01PFFq7+lcslKq+DNTT8setGKhedTuBZRdVnCuodQVbUEE+L6Vo2ZpWVIqz4RwW5f8QBW2DDXI8M75V6tHKthjeFYUXHUW08LlBpvGumvQj3p1y/Crb2RBCJsqg6+/nWT5daLXHT2Nwlm3ZXJaEDm25Y+ZinT7UF3B5/jXd5v9Y0rI1AYzhYa6lxfiWQxGhKkbeo++pVu3lmZ19tutJZvnf7/AL6MMQNZG/v5etJ2M627AypYNG4MGOnn6VcWO0RCw9vOeRBygnkWEaeomqPvY/Mj2o9p5Gu+w6/OqU3HohxT7LXhnH8ouZrc52LDLGjFyTqd/DA+Rq5w3EEuDQnTcEaj1FY0H36jT3HOljUkxzgk9eQEaCnHllEp8cJL4byB5+xpJHn7N+FZPCcZvWSApV008JJ0H9pI0rTHilg/4v2rA84FdUOWMjm5OJx/QWdRcY5yPAuhJAGp1g7TQeF4gPmYEEMxykGQ3p7VJOKs22fMQCSqjnsJ++q/CXFGRlgK11wo+GAIGgPL8RQ3tEpEjEJJKmQDMEciB+fao2Gcgg7yATO+uwoHGOOWkZ17wMQFnKCcjSQQYOsjXyjzpU40jO2U5bYIBcbliojT5fWhzivYKEn6LtFkUht1Gw3FbMHNeUydNCKKOIWT/iJ7irzX0nCXw4qaYSelHF5Dsyn5iuKg7U7CmRWakqQbdJQSYJexEPvImtVw7hCWRsKlWMakfEKp+N9oUQGDJrxXKctHu4xjsqL3C1v4piR4V3qi4qUTvEHoPKrTBdogLbBRLv8AfUHE9nLsqWPx6muiDxf9HPyLNVEzEVssF2XsXMC11Lw75RmIJ09Iq2bsNZFgsMxuRNU9vsXdysxOTSQOtaeaLMvBNehLHbBGwhw1/D23OgF0KocLz5b+dUXabiiX7+e2GyLbRFBgRlGsAbCTT+B8OF/EJaJgFoJHStZ2j7HWrFvNbJJzAaid9KpyjGRK45SiYjhfD7mIfJbGYxmgmBAoedRMjUchsT51puyHDu6xhs4izJdCFklYHUEbg7UTtl2XFjJdtIFDtl7vNnAY/CQTyNPyrKg8Lwsx8ltTThdgQvvTuJJdtMbdxCrKYYaaHppUUXJ/lM/IVqYUFAnzrfdiuxlw4hLWKR7a37ZdYgOAswdZgk/ZWFw+NYMCFk7CTIE/2xFeufo+7U3sfj7TXURO7slVCSdPF8RPOpk36Gkby72aJAHegwAoz2LL6AQBMDlUS52PB3OHPrhQP9NwVqcQ5VSRr/zFC7/qB8zXM1RabZlv+hl6Yf8A9i5916o93sECfhw59BfT7LhrZ2rmsco3miXCwBygEwYBMAnkCeVJDyZ5HisHhkvXLRs2y1ogMRevDfpI25Uq2MJH8Bf/AJFwfL+GaXGdgMeXNwNaLEkk5zrm+KQRtrtVe/YHiQ/kQ+jrUt/poqLA8Pwp/wAFl80xM/6rVd+xsL1vj0u2j9qCqcdk+IiQLIYjQwyHXz1prdmeIjfD3PlB+w0Zfo6RdWOylu6SLV3EGNYy2XMdf4gn/ejHsI//AHL49bCk/S9VjwbsDdUW7wxb2rsBo7vNlJ/lPiE9CDXoVuYGaC0CSAQCeZAkx71ezNy3o8pfsNcH+M/zwz//AJc0232Vuqf4vvYv/hXrVKKKYsj577RC3aYC3iBd0JbKGGUg5cupn3il4utx8LgVTd++JEwSPARrzO9UONts97EiCRnczr/3TOo6Ve8eRf1fAAkDKhOpAEE24PnWtUF2R7eAKWlhGytIU5W8R5sNNeftRMLCIUMibgIB0HwwB5eXrVxheI4G4yrdcqVUo7o1zx3CwWbeU6iB8X91Z7jGCe5insWWYIWClC7MMshZfMZ57Vkt9m1pdEyxdgsGMg7SIK6gxPy+ppC69adbwvdpYS54nbFXcO7EmMttlTMp3O538qt+0PBMPhUZ3uXSFXMQqptmVYgsI+MexordILpbKTwnmKap6N9aubPAbTx+8yExlW4QrMSYOUCZgEdd6NxPsrZttl72TvuvtEa7/Sgd3oo1xDg6XG35MRXVS9o7V6yw8ICMxVTIZ2A3baI9Oorq0UG12ZOaT6K39qXNRmNRnvFjqZoTDU+ppwitVFIycmyZZuZII3Fbjs92h711FwgAbV50GpyXCNqifGpo04+VwPfrd1TqDIqv49i8y5NVnQtEhQedeY8B7TXLLgtLqOU1tONfpItPYy27XjPXYVz/AOeSZ1L/AKYmZxeE/UboGYHN4lfn6Gtvw/HWWsq7QBPikzqNq894rxZsX+8YKpXQD76h4XEwuRmJ1mBtTcG+wU1HrpnqOOwbPibd8Wy6BGAZCCRtMrvHnUft0ifqa3bp8BKlFBILa7Ty0125VkeMdsWe5aawDZ7tSGUNoxMZtANAQBWd45xi5ibgNwjKgy21HwokzA6+tVHh2XzSjGGSd2XfGOy9xLbXkcPajMpYy+XnJGhrLW7LOYRSx6KCzewE09cU6qUVzkYeJQTlPPatH2B4feF63i1hbdl8zHUkwPEAF12NbK4r+mcMqm/5RnGsMmrI6xzZWX7RW9/QxiFTHqjyrNbbJmGWdDoJ5mfpWk/SrxmzicPh7ffWyDdzlFOZnthWghQZKzlqhxoGHu2cepzNYyHKWMOmXKEBacp1gRPpROdUvoQ4nKLa9HvAFR8fdZbbMmXMNs22/OvFcDxC9jr/AOtXCwzKHtpauN+7UaZU21kTVv2k/SbdsWwi2ZK+FnuH+Iy5YKQIGp1Jms1JN0N8MlHI3TcZuKYK2S+VmKhiGheg3I86s8DxJHW3mZFuXEVu7zDNqJ0B1PtXzhwcW8ZjLrYjOLzlnVrbAFWH8uo0AGg9KElu5iMU+IsuAe8FxXOjIbQAG23kPKrpLTJxbWj6W4jxC1ZXNdYKDoJnU/Kor8cshwniZiguQiFzkOxIGorybH9trBwWHtvfuX7v7y4WKahToobXT7YrP8MucRsW7mMtXgzG2bbMSWfKxHwBtiIER7VGKvY8XWuz3EccwqZz4klpcm048Wg8Wmh2qwscRtOuZWkehrxXsvgcRh7d65edWS6oe4GZmuZk1V5I8RIYgyeVSOFfpRZFAuYQi2W8DKxzQeTZhEwJ5UsU+gxa7PbbbAgEbGkvXlQS7BR1YgD3NeUcE7fYy7iw2VVwOdZZgoyWQpVi7T8Wcrr5edaft124GDs2nw628QbrlQA0gAIWmEkn+UfOqolpmrt460drls+jqfvo4MxFeb/pHuWL2DtomHH6zfRb4UW1LoiZWuF2gREx5xTuD/pN4bas2bYuMTkbRUPhyzAboTsKK3QVqzyh7twd6AxUO7Ej/wAiZ94HtScRtNcCbkqrBRqTByaDptT+G2XuMpvsbasr5SBId1AIXPtppNWvC8bZsOFxbEO9sgNlLLazCFcxuIMxTXZbWjMXQyorjSHKzzDfEPoB9KiLiXVg6uQynMGG8zO/PUCtxd4JhE7y3ecMyhmR8xGcMo7tly6QTGp5R51h0wVzMqlZLCfD4tBoTpVRkumTKLLLh3FW7xWuuxAuG71PeE5ifKWgmp/EO2uLvGDcUqGzAd2oDCQQHBmRoNKlDhD27YuXcIBbMZWIGpJ8IBDR7mqfH2LIJVUKtEgqZEnkddCKaUX0S5NaY/Edsr5fMUtSCSPACBIggTsIo3D8et68ly5bUKq/DbEAQGghROsmfOKz9i2s3BcEDuzknSW5EddR9aBeYCCpiVEwdZ9aaVdDk90y74hjrdy4oRSMuYEkRMx+FdVFbvkGYmTzpK0bvbMkqD3E1I6Ej60B6kOd/U1GY1JRwNFtgmutKDUgwooAesAUimhW2nU0RRpQAjrzFNtvR1GlMvW4gjnSADcMmaa6wJo+Whs2tMBqiYB0nT3q14Bxp8Ot62GYd4sAj+Vxs3tNUmXcfnSjM/72R5fUVLSemUpOLtF9ireEQ4UYctddTluSDaD5jMTuusRrsatO1vaCzezW7UixCSWBL94syok7A8+dY+4fF8/+akXUByISqAtqx0UdS3ltQ43suPK1FxLfhnaP9Xg2Vlh8RJhWWZIIGoOuhHWq/G8Xe7cBIm3nDd2dRMmJ5neifs3uWBNy1cVh4WtOHB6zzHLeo2KtBLkLsfFPlSUYp2Jzk0jQ9p762hh3tKEutacM0eIghBmj3g+tZLB4l7eYI2UMCh5iDpQ7hJJzFmMwSSSYGwk09rf7vN0Mn0pxjSoU5tu0SuzncrdVcQs2ywViCQVE/FpuKtsT2iZFNqzlCI77+MMPEACDoBB5eVZ3EuJXWZH2EU5Wg+v2UOKbsFNpUiwxHFL7oFZ2K5hmDMSCDoA3UafjWst8ZsHB2la4ufvZytlJUL8ZbwnTXQazFYaxcJD6+RE7zMjz2H0pFsW4Ys5UjVQEzBuerZhl9jSlBMceRrZd8U7QvduXgjZLdwjwABQQoG4G3MxS4fiFm0LN22jC+HIuS/hMDwMIWYJmQennVZ8C28pUm5E5dSC2gU/3D7652+IDlRiqoFN3bNLwztG63WvXwbxRWCqGiCTKrOoCSx2+VR+K9orxXI9ooxtC1dDaaAkr3YjwjKSJ1neqWziIYidCiTPXNQLnhLr0IyxoR0I9KWCDyS6sub/GyZTD2+7ttkzWpLg3P6lHLaNKdgO1mItPCBSCpRQTzZQoYnyg1WYe2XV2LiLQWQTqzXDBy9T4dahAfBP9C/SRNPFBnLs03A8SHAsNc7pldAztDhbQEbncD76fc4qFw1xrbqLz3jbBTRzYUa5h0Jg+cmscCM7g61KtNrG8Op+XT0qfGrK8rqi9v8Za5hlN++90o7G1YHIwVD5gdFB/lI5mKTD3sMioy3YLsxu51/mZlVRlB8IXxnczAqjt3JZ2PN2PkZban5jcItqN7jBVWdSznKBPm0VVV0Ztp9om4trD3LjOz3gC6W8i93AHwPrO+siKjcLwVtWQuRdDK2ZFlWU8t99JNMxeHuWLj2rqlLiPlZTuIIMGPWgYe/ET/Sd+kaa/MU90F/gPHIFc5M2TN4c0Zss840rql4LBF7THcgjKZ8huPauqk0S0yNcaT86Y1uaI41PrSIaACoIFJln0pp1qbdwbCz3nKpGlYBFmngUGzfgU8XxE0xHXX1CirJrMpFVmEWWmri2/KkMrxb2HWo1xI+VaDs5wkYnFC0XyaEg71qOLYexh8BicM5U3UcFTADGdopOW6NI8VxyPL7u9JaukuDHQR6aU6+NRTbQ8Q9aoyJN6M50/PWnY0HKpNPxZAJP20uPP7tARrlFHsCJgWK3B0In2rS9n+zL4240XFthAAdM516CR0NZjDIWuLG8e+1S8chLoD0MgeopMqLS7JWLvnB379k27N9Q4E3beaco0K6yshtqjXLa5SvKNP8wDfjpVdeYSQRqDuOmsz9ParBDKrodgAI8htHqapEsh34hPX15UzEaMPQ0S/aZnRFVi2vhiDMdDQr6HPlIgiZB3EcqACWbuj+X2mlfUH0+6uuMpEKsaa6zLcyDy9KA1wsWC6DYSZMedIYbPAUeYM+hq2xfC7otNeyTaOmYEaHNk1G+9VEZgsGIbnryNTuI3fAQrtlhSwmVJBPLbmaTY1XsQAAQZklSZ2hNQB8yaPi+7yBhcY3Hc94mWFVY8JD8zuCKh3GiRoYHzpGuRsOm/kNIooLJOENsOpuhjbBJbLAeNQMpOkzFVt/Qr5HJ5R+TRLgLKQJ0g/IGTQcShIUjUgz5H8wKaFZ2KukSoEeLNPMmAAPQTtVnhWQWWJQFlec3iBzFcqgkaEDePOoF1GdWEgBHLgGZlgmn/ANakp8AQnXvM0anQCNvLQ0mCIinwnybSOUHSjYrEkwsgZFAUgANB6kb/AO9JbwbnYEzMx1mpL8LuZgMumkzHT1mKLQbK/E4hgzFvESJljJJ5kncmgX7mhUCDv71aXOBNO4Ij5/OmnhEbz9tUmhUyZwwuLbZRoSB5a6TNdQbKFNFaBIpanFjyIjRJ150oQdaAy6n1NLkqhEtcMYkCRTbuMbJknTpV1wzEoMOZOtUDLMmp7K6BKJMUd9BQLB1NHtiWpklhgLcCakI2tARoFdaua0hkqzi3s3Vu29GB0PKg8c4k+Ium6/xHf5VJxONPc5IETM86qWoX0d6oj3thTsDbzXFETqCfQUlzb51t+HcI77h9o2lXvVZySIDFTpBNKUqKhByujE8VM/NvpRcU6OFGYrlUDQTJ51HxFudZ2k0NbZkjoaogm8OtE3fAC4UAyAZE1ccI4IcVePjyBVIBiZYHUb8pHvVbwbjr4QsberOsLOy9THM7e1Vt/HXVkq7LnnNBiSdTUNSNIuCq9j7uHkk5hM61NvZ7FqzdOQh9VAbUZY+IbxoNaobS6iOlXeOWbIOhiyOcEQ2kddqszTRDxuOe4xuMxzsdxp7fKgIOflQr7/u19aNZHjA6r9lMLserjX5/hQLbQWPnRbdqVYwdNZ5b7UuAALNIJ8JAjrGhoEPtHwg+QB9aI0sGA3gDy01p1qxCwT4gwBEakT09KvsBwQklmZApAgakzESRpPWpbSKSszxUzrtkE/dUvCYJrmaAfhJECZIEAVqLHBkhQ3jAUrBgAj5a/WrC0q21CqoA6D76zfJ8LUPpkeH8EdmGdWVWEHYEEeXTWp+G7NALFx8xGxURofXnWga4DvSG4KnORWKKdez1mScpM766SNQYo37MURBIiTyjXerAnzpunSi2FIhXbRGwB91+yo1zczbI8wZqfeXoWHsRUO9J0JDD0n7DVITIF5tNmHvr9tRGuNtnj1qzaOns33EVFvWwf6h6rP8ApmtEzNogtinka+1dXPhxOhX0mD9YpKvRGyvZdT6muANG5n1NdSGCE0sk6U9q4UARbvhPrUhHgVHxnxL60UmkAQ3TUrCjmaiqBUtWoANiH0qM12RFHdQRQsQNFoGW3ZXAWLr3BiDChJBmIPWjYTtMmHt3bNgF5ZgtxtBB02rNhzqKjK/jjqfpUOFvZouXFaJWWQR8h86jYYkFg26kg+oqQbmv0moQMXGjaffzqzIPjV0tkHm0+mnPnQ7iyVHn9tSsSGKKJOUMSPUjWg2bex6N/wAUAQ8mW4VHIkD0mrm7cP6uRpqI130bl03qBdtnvCd5E+gFWVzMLUAAqIzHoSaYFVcXwr0mPcH8DRcPalgddCNRrFTLeCZ1MJoSuUg7RvIOuxq2wWECa5QGIgnXWk2NIrsPgyUIOXXXWfUadKlcN4aEBkyTzBI+yrHMOYpDbB8qmyqG2LCqSRMnckzUrvD1qKUI21pMx50qHZOW6aet89TUAXJ8qeG86MR5E4YjrSlwfKoBciu76liGRKd45n60MYjowPzqMcSOsVzXARuD6iadCskPiyNxUe7igd4+Yig5x0HyYr9DQ3jfX5qD9VppCbC94D1/1D6RQLxB5+8/hQn+R9DB9moT3SP6h66iqomxTbMiDOo2P3V1Ry0kbHXpFLVEkYnU+ppCaHn1PqaUtSGKTSoaHSk0ACxLUAYgkwKXE3OVNwQ1oEWNkaa0VGoRBpypQMkB6HfO1JmFJfBldNxpQA24mXfc8qryT3hPyqbibpZpO5qLll4AMn5yfIUhhs2vWan8btW81kppNssY12iB9tR7NoazoR9Os0xrYzCGmR6UgFbQKOYJ56EHy+VHwqa6nKOvQ8qsbnDhcQBXycxpOvvUzCcPVFhmzH6UnIpRKXFW5eFZSSkTy1POrPDYDwxdVWPWKOOHQfCq+p096lrbbmB70sh4nJeyiAtPGIU7iPlQyvrXCKVDsKFtnnSNZ6Girw9imcAFSwTzzHYR7U5uFXAzrABQBm8WkHbWnQrIDYduldrz+tWP7OvAuOdtQza8jJ067H2p4wN7LmhSMneb65OsU6FZVwOYpptrykVafs1ybYyQbgJXXkIOvTcVCtWs75EMtMAedAEU22GxmmFm5ir3E8IyWGYwbguBRladDGkDnNRcVwy8iFmAgfEAQxWdswG1UIqTcHSgvl8vaPsrU8Z4CyszWk/dqoOp121id6hXeDZjaVAc1xC/iKxpG0evOgVlDJ5a+hn6GmMY5fQr9RU7iPCjaIDrBIzaHWPOrXjHZt1JayCECAmTMmJMTTEZvvfX6MKGWHKPkSp9qtBwa6xtiEPeglIMaDr0qtxOGysVMggkHmJGhpgAbcb78xP1FdTRa1EEb+ldTJK4sCTHU0oaoeoY6Hc0YXPI0hhs9dnoYbyPtXE+RpADxW1Nwe9DuyTsaNYUgbGmBOD1zMajwehp6ofOkAVTTb9zUelI22xoaW2OwPX5UDCWhmKg8+fSpr2zbuW/FB1KkbiCIM1X27kGCPerC3gQ5DKxj+n/AHpMaGC3cN2cphgMpO2g3q7tYVTDFAG5xTrMgRGn2eVPFyobLSE7mOsRsI3/AAqMCQ3impLMelMjqKACJfPWireNQcoOwNLbkdadCsni8edPGIHSoguU7PRQWXnBeLWrYcXJykq66E+JfT5e1C4jx5Hw2UH984VX0Oyknf5/Wqe4lAa35VRJqz2ktAWjJk5Re0PwhSPnqaiDjlr9amT3Pd91sfhjpWdZT0NIB5UAaz/qS1F3UysizofhKhfltVZwrG2bJtXJZm1FwRoARoV01qlKeVJrQBo/2tYtWyLbs578XYKldJEiaJj+O2mS5lufGIyd0A0/3POvOssfSkI8jTA1d7j1k4i8+Y5WsZF0Pxa6RSYTjdgPh2LGEssreE6MY99qyh9Kb8jQIlYe1aKXGct3gP7sDY9c2lXb8fsjEM+dgpsZBKn4ulZufWknyoA0mB43hsuHZ2YPaUrAGmo1J08vrWZxmJDXbjAmC7EehJIpj2x/TQo6SPWmIIGBI2P0rqEAZ2nUV1AH/9k="/>
          <p:cNvSpPr>
            <a:spLocks noChangeAspect="1" noChangeArrowheads="1"/>
          </p:cNvSpPr>
          <p:nvPr/>
        </p:nvSpPr>
        <p:spPr bwMode="auto">
          <a:xfrm>
            <a:off x="0" y="-157163"/>
            <a:ext cx="304800" cy="304801"/>
          </a:xfrm>
          <a:prstGeom prst="rect">
            <a:avLst/>
          </a:prstGeom>
          <a:noFill/>
        </p:spPr>
        <p:txBody>
          <a:bodyPr vert="horz" wrap="square" lIns="91418" tIns="45709" rIns="91418" bIns="45709" numCol="1" anchor="t" anchorCtr="0" compatLnSpc="1">
            <a:prstTxWarp prst="textNoShape">
              <a:avLst/>
            </a:prstTxWarp>
          </a:bodyPr>
          <a:lstStyle/>
          <a:p>
            <a:endParaRPr lang="hu-HU"/>
          </a:p>
        </p:txBody>
      </p:sp>
      <p:pic>
        <p:nvPicPr>
          <p:cNvPr id="134152" name="Picture 8" descr="http://www.dehir.hu/wp-content/uploads/news/10746/b_200-gardista-jon-aprilisban-hajduhadhazra-20110315153432551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116635"/>
            <a:ext cx="5100638" cy="3206115"/>
          </a:xfrm>
          <a:prstGeom prst="rect">
            <a:avLst/>
          </a:prstGeom>
          <a:noFill/>
        </p:spPr>
      </p:pic>
      <p:pic>
        <p:nvPicPr>
          <p:cNvPr id="134154" name="Picture 10" descr="http://szolnokinaplo.hu/ckfinder/userfiles/images/magyar_garda_hosok_ter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284984"/>
            <a:ext cx="4901222" cy="3253186"/>
          </a:xfrm>
          <a:prstGeom prst="rect">
            <a:avLst/>
          </a:prstGeom>
          <a:noFill/>
        </p:spPr>
      </p:pic>
      <p:pic>
        <p:nvPicPr>
          <p:cNvPr id="134146" name="Picture 2" descr="http://www.atv.hu/thumbnail/772x514/d/30/50000.jpg"/>
          <p:cNvPicPr>
            <a:picLocks noChangeAspect="1" noChangeArrowheads="1"/>
          </p:cNvPicPr>
          <p:nvPr/>
        </p:nvPicPr>
        <p:blipFill>
          <a:blip r:embed="rId5" cstate="print"/>
          <a:srcRect b="12500"/>
          <a:stretch>
            <a:fillRect/>
          </a:stretch>
        </p:blipFill>
        <p:spPr bwMode="auto">
          <a:xfrm>
            <a:off x="4480924" y="1484784"/>
            <a:ext cx="4663079" cy="2716606"/>
          </a:xfrm>
          <a:prstGeom prst="rect">
            <a:avLst/>
          </a:prstGeom>
          <a:noFill/>
        </p:spPr>
      </p:pic>
      <p:sp>
        <p:nvSpPr>
          <p:cNvPr id="7" name="Szövegdoboz 6"/>
          <p:cNvSpPr txBox="1"/>
          <p:nvPr/>
        </p:nvSpPr>
        <p:spPr>
          <a:xfrm>
            <a:off x="5364088" y="44626"/>
            <a:ext cx="3456384" cy="1569638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en-GB" sz="2400" b="1" dirty="0" smtClean="0"/>
              <a:t>2007-2012</a:t>
            </a:r>
            <a:r>
              <a:rPr lang="hu-HU" sz="2400" b="1" dirty="0" smtClean="0"/>
              <a:t>, Magyarország</a:t>
            </a:r>
            <a:endParaRPr lang="en-GB" sz="2400" b="1" dirty="0" smtClean="0"/>
          </a:p>
          <a:p>
            <a:pPr algn="ctr"/>
            <a:r>
              <a:rPr lang="hu-HU" sz="2400" b="1" dirty="0" smtClean="0"/>
              <a:t>A </a:t>
            </a:r>
            <a:r>
              <a:rPr lang="hu-HU" sz="2400" b="1" dirty="0" err="1" smtClean="0"/>
              <a:t>paramilitáris</a:t>
            </a:r>
            <a:r>
              <a:rPr lang="hu-HU" sz="2400" b="1" dirty="0" smtClean="0"/>
              <a:t> mozgalmak megerősödése</a:t>
            </a:r>
            <a:endParaRPr lang="en-GB" sz="2400" b="1" dirty="0"/>
          </a:p>
        </p:txBody>
      </p:sp>
      <p:pic>
        <p:nvPicPr>
          <p:cNvPr id="10" name="Tartalom helye 9" descr="Magyar Nemzeti Garda.jpg"/>
          <p:cNvPicPr>
            <a:picLocks noGrp="1" noChangeAspect="1"/>
          </p:cNvPicPr>
          <p:nvPr>
            <p:ph idx="1"/>
          </p:nvPr>
        </p:nvPicPr>
        <p:blipFill>
          <a:blip r:embed="rId6" cstate="print"/>
          <a:stretch>
            <a:fillRect/>
          </a:stretch>
        </p:blipFill>
        <p:spPr>
          <a:xfrm>
            <a:off x="5292080" y="4203906"/>
            <a:ext cx="3168352" cy="2565262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rtalom helye 3"/>
          <p:cNvGraphicFramePr>
            <a:graphicFrameLocks/>
          </p:cNvGraphicFramePr>
          <p:nvPr/>
        </p:nvGraphicFramePr>
        <p:xfrm>
          <a:off x="107504" y="476672"/>
          <a:ext cx="8892480" cy="50492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9016"/>
                <a:gridCol w="2223120"/>
                <a:gridCol w="2274092"/>
                <a:gridCol w="2246252"/>
              </a:tblGrid>
              <a:tr h="1416569">
                <a:tc gridSpan="2">
                  <a:txBody>
                    <a:bodyPr/>
                    <a:lstStyle/>
                    <a:p>
                      <a:pPr algn="ctr"/>
                      <a:r>
                        <a:rPr lang="hu-HU" sz="4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2001. évi </a:t>
                      </a:r>
                    </a:p>
                    <a:p>
                      <a:pPr algn="ctr"/>
                      <a:r>
                        <a:rPr lang="hu-HU" sz="4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népszámlálás</a:t>
                      </a:r>
                      <a:endParaRPr lang="hu-HU" sz="4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hu-HU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hu-HU" sz="4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2011. évi  </a:t>
                      </a:r>
                    </a:p>
                    <a:p>
                      <a:pPr algn="ctr"/>
                      <a:r>
                        <a:rPr lang="hu-HU" sz="4000" dirty="0" smtClean="0">
                          <a:solidFill>
                            <a:schemeClr val="tx1"/>
                          </a:solidFill>
                          <a:latin typeface="Calibri" pitchFamily="34" charset="0"/>
                        </a:rPr>
                        <a:t>népszámlálás</a:t>
                      </a:r>
                      <a:endParaRPr lang="hu-HU" sz="4000" dirty="0">
                        <a:solidFill>
                          <a:schemeClr val="tx1"/>
                        </a:solidFill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l"/>
                      <a:endParaRPr lang="hu-HU" dirty="0"/>
                    </a:p>
                  </a:txBody>
                  <a:tcPr/>
                </a:tc>
              </a:tr>
              <a:tr h="2615879">
                <a:tc>
                  <a:txBody>
                    <a:bodyPr/>
                    <a:lstStyle/>
                    <a:p>
                      <a:pPr algn="l"/>
                      <a:r>
                        <a:rPr lang="hu-HU" sz="2800" b="1" dirty="0" smtClean="0">
                          <a:latin typeface="Calibri" pitchFamily="34" charset="0"/>
                        </a:rPr>
                        <a:t>A lakó-népesség létszáma a vizsgált 513 településen</a:t>
                      </a:r>
                      <a:endParaRPr lang="hu-HU" sz="2800" dirty="0">
                        <a:latin typeface="Calibri" pitchFamily="34" charset="0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2800" dirty="0" smtClean="0">
                          <a:latin typeface="Calibri" pitchFamily="34" charset="0"/>
                        </a:rPr>
                        <a:t>A</a:t>
                      </a:r>
                      <a:r>
                        <a:rPr lang="hu-HU" sz="2800" baseline="0" dirty="0" smtClean="0">
                          <a:latin typeface="Calibri" pitchFamily="34" charset="0"/>
                        </a:rPr>
                        <a:t> magukat romának valló személyek száma</a:t>
                      </a:r>
                      <a:endParaRPr lang="hu-HU" sz="28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2800" b="1" dirty="0" smtClean="0">
                          <a:latin typeface="Calibri" pitchFamily="34" charset="0"/>
                        </a:rPr>
                        <a:t>A lakó-népesség létszáma a vizsgált 513 településen</a:t>
                      </a:r>
                      <a:endParaRPr lang="hu-HU" sz="2800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hu-HU" sz="2800" dirty="0" smtClean="0">
                          <a:latin typeface="Calibri" pitchFamily="34" charset="0"/>
                        </a:rPr>
                        <a:t>A</a:t>
                      </a:r>
                      <a:r>
                        <a:rPr lang="hu-HU" sz="2800" baseline="0" dirty="0" smtClean="0">
                          <a:latin typeface="Calibri" pitchFamily="34" charset="0"/>
                        </a:rPr>
                        <a:t> magukat romának valló személyek száma</a:t>
                      </a:r>
                      <a:endParaRPr lang="hu-HU" sz="2800" b="1" dirty="0">
                        <a:latin typeface="Calibri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16782">
                <a:tc>
                  <a:txBody>
                    <a:bodyPr/>
                    <a:lstStyle/>
                    <a:p>
                      <a:pPr algn="ctr" fontAlgn="b"/>
                      <a:r>
                        <a:rPr lang="hu-HU" sz="3600" b="1" i="0" u="none" strike="noStrike" dirty="0" smtClean="0">
                          <a:latin typeface="Calibri" pitchFamily="34" charset="0"/>
                        </a:rPr>
                        <a:t>6 690 000</a:t>
                      </a:r>
                      <a:endParaRPr lang="hu-HU" sz="3600" b="1" i="0" u="none" strike="noStrike" dirty="0">
                        <a:latin typeface="Calibri" pitchFamily="34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3600" b="1" i="0" u="none" strike="noStrike" dirty="0" smtClean="0">
                          <a:latin typeface="Calibri" pitchFamily="34" charset="0"/>
                        </a:rPr>
                        <a:t>166 429</a:t>
                      </a:r>
                      <a:endParaRPr lang="hu-HU" sz="3600" b="1" i="0" u="none" strike="noStrike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3600" b="1" i="0" u="none" strike="noStrike" dirty="0" smtClean="0">
                          <a:latin typeface="Calibri" pitchFamily="34" charset="0"/>
                        </a:rPr>
                        <a:t>6 475 353</a:t>
                      </a:r>
                      <a:endParaRPr lang="hu-HU" sz="3600" b="1" i="0" u="none" strike="noStrike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3600" b="1" i="0" u="none" strike="noStrike" dirty="0" smtClean="0">
                          <a:latin typeface="Calibri" pitchFamily="34" charset="0"/>
                        </a:rPr>
                        <a:t>230 778</a:t>
                      </a:r>
                      <a:endParaRPr lang="hu-HU" sz="3600" b="1" i="0" u="none" strike="noStrike" dirty="0">
                        <a:latin typeface="Calibri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323528" y="980728"/>
          <a:ext cx="8568952" cy="51845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8" name="Cím 7"/>
          <p:cNvSpPr>
            <a:spLocks noGrp="1"/>
          </p:cNvSpPr>
          <p:nvPr>
            <p:ph type="title"/>
          </p:nvPr>
        </p:nvSpPr>
        <p:spPr>
          <a:xfrm>
            <a:off x="0" y="116635"/>
            <a:ext cx="8929717" cy="936104"/>
          </a:xfrm>
        </p:spPr>
        <p:txBody>
          <a:bodyPr>
            <a:noAutofit/>
          </a:bodyPr>
          <a:lstStyle/>
          <a:p>
            <a:pPr algn="ctr"/>
            <a:r>
              <a:rPr lang="hu-HU" sz="2800" dirty="0">
                <a:solidFill>
                  <a:schemeClr val="tx1"/>
                </a:solidFill>
              </a:rPr>
              <a:t>A teljes népesség és a roma népesség megoszlása </a:t>
            </a:r>
            <a:br>
              <a:rPr lang="hu-HU" sz="2800" dirty="0">
                <a:solidFill>
                  <a:schemeClr val="tx1"/>
                </a:solidFill>
              </a:rPr>
            </a:br>
            <a:r>
              <a:rPr lang="hu-HU" sz="2800" dirty="0">
                <a:solidFill>
                  <a:schemeClr val="tx1"/>
                </a:solidFill>
              </a:rPr>
              <a:t>településtípusok szerint </a:t>
            </a:r>
            <a:r>
              <a:rPr lang="hu-HU" sz="2800" b="1" dirty="0">
                <a:solidFill>
                  <a:schemeClr val="tx1"/>
                </a:solidFill>
              </a:rPr>
              <a:t>a cenzusok adatai </a:t>
            </a:r>
            <a:r>
              <a:rPr lang="hu-HU" sz="2800" dirty="0">
                <a:solidFill>
                  <a:schemeClr val="tx1"/>
                </a:solidFill>
              </a:rPr>
              <a:t>szerint (%) </a:t>
            </a:r>
            <a:endParaRPr lang="hu-HU" sz="2800" dirty="0"/>
          </a:p>
        </p:txBody>
      </p:sp>
      <p:sp useBgFill="1">
        <p:nvSpPr>
          <p:cNvPr id="5" name="Szövegdoboz 4"/>
          <p:cNvSpPr txBox="1"/>
          <p:nvPr/>
        </p:nvSpPr>
        <p:spPr>
          <a:xfrm>
            <a:off x="1187627" y="5733256"/>
            <a:ext cx="7632848" cy="400087"/>
          </a:xfrm>
          <a:prstGeom prst="rect">
            <a:avLst/>
          </a:prstGeom>
        </p:spPr>
        <p:txBody>
          <a:bodyPr wrap="square" lIns="91418" tIns="45709" rIns="91418" bIns="45709" rtlCol="0">
            <a:spAutoFit/>
          </a:bodyPr>
          <a:lstStyle/>
          <a:p>
            <a:r>
              <a:rPr lang="hu-HU" sz="2000" b="1" dirty="0" smtClean="0"/>
              <a:t>Budapest	megyei jogú város      egyéb város	          község</a:t>
            </a:r>
            <a:endParaRPr lang="hu-HU" sz="2000" b="1" dirty="0"/>
          </a:p>
        </p:txBody>
      </p:sp>
      <p:sp>
        <p:nvSpPr>
          <p:cNvPr id="6" name="Ellipszis 5"/>
          <p:cNvSpPr/>
          <p:nvPr/>
        </p:nvSpPr>
        <p:spPr bwMode="auto">
          <a:xfrm>
            <a:off x="5436096" y="3212976"/>
            <a:ext cx="1008112" cy="1008112"/>
          </a:xfrm>
          <a:prstGeom prst="ellipse">
            <a:avLst/>
          </a:prstGeom>
          <a:noFill/>
          <a:ln w="38100">
            <a:solidFill>
              <a:srgbClr val="0099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14" tIns="45707" rIns="91414" bIns="45707" numCol="1" rtlCol="0" anchor="ctr" anchorCtr="0" compatLnSpc="1">
            <a:prstTxWarp prst="textNoShape">
              <a:avLst/>
            </a:prstTxWarp>
          </a:bodyPr>
          <a:lstStyle/>
          <a:p>
            <a:pPr algn="ctr" defTabSz="913877" fontAlgn="base">
              <a:spcBef>
                <a:spcPct val="0"/>
              </a:spcBef>
              <a:spcAft>
                <a:spcPct val="0"/>
              </a:spcAft>
            </a:pPr>
            <a:endParaRPr lang="hu-H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9" name="Ellipszis 8"/>
          <p:cNvSpPr/>
          <p:nvPr/>
        </p:nvSpPr>
        <p:spPr bwMode="auto">
          <a:xfrm>
            <a:off x="6948264" y="1412776"/>
            <a:ext cx="1440160" cy="1152128"/>
          </a:xfrm>
          <a:prstGeom prst="ellipse">
            <a:avLst/>
          </a:prstGeom>
          <a:noFill/>
          <a:ln w="38100">
            <a:solidFill>
              <a:srgbClr val="0099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14" tIns="45707" rIns="91414" bIns="45707" numCol="1" rtlCol="0" anchor="ctr" anchorCtr="0" compatLnSpc="1">
            <a:prstTxWarp prst="textNoShape">
              <a:avLst/>
            </a:prstTxWarp>
          </a:bodyPr>
          <a:lstStyle/>
          <a:p>
            <a:pPr algn="ctr" defTabSz="913877" fontAlgn="base">
              <a:spcBef>
                <a:spcPct val="0"/>
              </a:spcBef>
              <a:spcAft>
                <a:spcPct val="0"/>
              </a:spcAft>
            </a:pPr>
            <a:endParaRPr lang="hu-H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ím 5"/>
          <p:cNvSpPr>
            <a:spLocks noGrp="1"/>
          </p:cNvSpPr>
          <p:nvPr>
            <p:ph type="title"/>
          </p:nvPr>
        </p:nvSpPr>
        <p:spPr>
          <a:xfrm>
            <a:off x="381003" y="230188"/>
            <a:ext cx="8382000" cy="886397"/>
          </a:xfrm>
        </p:spPr>
        <p:txBody>
          <a:bodyPr>
            <a:noAutofit/>
          </a:bodyPr>
          <a:lstStyle/>
          <a:p>
            <a:pPr algn="ctr"/>
            <a:r>
              <a:rPr lang="hu-HU" sz="2800" dirty="0">
                <a:solidFill>
                  <a:srgbClr val="002060"/>
                </a:solidFill>
              </a:rPr>
              <a:t>A roma népesség százalékos megoszlása a települési mintában  (N=513) </a:t>
            </a:r>
          </a:p>
        </p:txBody>
      </p:sp>
      <p:graphicFrame>
        <p:nvGraphicFramePr>
          <p:cNvPr id="8" name="Tartalom helye 7"/>
          <p:cNvGraphicFramePr>
            <a:graphicFrameLocks noGrp="1"/>
          </p:cNvGraphicFramePr>
          <p:nvPr>
            <p:ph sz="half" idx="1"/>
          </p:nvPr>
        </p:nvGraphicFramePr>
        <p:xfrm>
          <a:off x="899595" y="1124744"/>
          <a:ext cx="7863408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artalom helye 3" descr="Roma_2011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b="5713"/>
          <a:stretch>
            <a:fillRect/>
          </a:stretch>
        </p:blipFill>
        <p:spPr>
          <a:xfrm>
            <a:off x="115391" y="905350"/>
            <a:ext cx="8814327" cy="5881236"/>
          </a:xfrm>
        </p:spPr>
      </p:pic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-32" y="116635"/>
            <a:ext cx="8568952" cy="1097788"/>
          </a:xfrm>
        </p:spPr>
        <p:txBody>
          <a:bodyPr>
            <a:noAutofit/>
          </a:bodyPr>
          <a:lstStyle/>
          <a:p>
            <a:pPr algn="ctr"/>
            <a:r>
              <a:rPr lang="hu-HU" sz="2800" dirty="0">
                <a:solidFill>
                  <a:schemeClr val="tx1"/>
                </a:solidFill>
              </a:rPr>
              <a:t>A roma népesség megoszlása a vizsgált 513 </a:t>
            </a:r>
            <a:r>
              <a:rPr lang="hu-HU" sz="2800" dirty="0" smtClean="0">
                <a:solidFill>
                  <a:schemeClr val="tx1"/>
                </a:solidFill>
              </a:rPr>
              <a:t>település mintájában </a:t>
            </a:r>
            <a:r>
              <a:rPr lang="hu-HU" sz="2800" dirty="0">
                <a:solidFill>
                  <a:schemeClr val="tx1"/>
                </a:solidFill>
              </a:rPr>
              <a:t>(2011)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rtalom helye 6"/>
          <p:cNvGraphicFramePr>
            <a:graphicFrameLocks noGrp="1"/>
          </p:cNvGraphicFramePr>
          <p:nvPr>
            <p:ph sz="half" idx="1"/>
          </p:nvPr>
        </p:nvGraphicFramePr>
        <p:xfrm>
          <a:off x="0" y="1"/>
          <a:ext cx="9144000" cy="32129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rtalom helye 7"/>
          <p:cNvGraphicFramePr>
            <a:graphicFrameLocks noGrp="1"/>
          </p:cNvGraphicFramePr>
          <p:nvPr>
            <p:ph sz="half" idx="2"/>
          </p:nvPr>
        </p:nvGraphicFramePr>
        <p:xfrm>
          <a:off x="0" y="3212977"/>
          <a:ext cx="9144000" cy="36450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1691680" y="3789040"/>
            <a:ext cx="4248472" cy="923307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hu-HU" b="1" dirty="0" smtClean="0"/>
              <a:t>A minta felöleli az adott évben regisztrált: </a:t>
            </a:r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 </a:t>
            </a:r>
            <a:r>
              <a:rPr lang="hu-HU" b="1" dirty="0" smtClean="0">
                <a:solidFill>
                  <a:srgbClr val="FF0000"/>
                </a:solidFill>
              </a:rPr>
              <a:t>bűncselekmények 3/4-ét</a:t>
            </a:r>
            <a:r>
              <a:rPr lang="hu-HU" b="1" dirty="0" smtClean="0"/>
              <a:t>; és </a:t>
            </a:r>
          </a:p>
          <a:p>
            <a:pPr>
              <a:buFont typeface="Arial" pitchFamily="34" charset="0"/>
              <a:buChar char="•"/>
            </a:pPr>
            <a:r>
              <a:rPr lang="hu-HU" b="1" dirty="0" smtClean="0"/>
              <a:t> az </a:t>
            </a:r>
            <a:r>
              <a:rPr lang="hu-HU" b="1" dirty="0" smtClean="0">
                <a:solidFill>
                  <a:srgbClr val="FF0000"/>
                </a:solidFill>
              </a:rPr>
              <a:t>elkövetők 2/3-át</a:t>
            </a:r>
            <a:r>
              <a:rPr lang="hu-HU" b="1" dirty="0" smtClean="0"/>
              <a:t>.</a:t>
            </a:r>
            <a:endParaRPr lang="hu-HU" b="1" dirty="0"/>
          </a:p>
        </p:txBody>
      </p:sp>
      <p:sp>
        <p:nvSpPr>
          <p:cNvPr id="5" name="Ellipszis 4"/>
          <p:cNvSpPr/>
          <p:nvPr/>
        </p:nvSpPr>
        <p:spPr bwMode="auto">
          <a:xfrm>
            <a:off x="1142976" y="3714752"/>
            <a:ext cx="4752528" cy="1440160"/>
          </a:xfrm>
          <a:prstGeom prst="ellipse">
            <a:avLst/>
          </a:prstGeom>
          <a:noFill/>
          <a:ln w="28575">
            <a:solidFill>
              <a:srgbClr val="FF0000"/>
            </a:solidFill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14" tIns="45707" rIns="91414" bIns="45707" numCol="1" rtlCol="0" anchor="ctr" anchorCtr="0" compatLnSpc="1">
            <a:prstTxWarp prst="textNoShape">
              <a:avLst/>
            </a:prstTxWarp>
          </a:bodyPr>
          <a:lstStyle/>
          <a:p>
            <a:pPr algn="ctr" defTabSz="913877" fontAlgn="base">
              <a:spcBef>
                <a:spcPct val="0"/>
              </a:spcBef>
              <a:spcAft>
                <a:spcPct val="0"/>
              </a:spcAft>
            </a:pPr>
            <a:endParaRPr lang="hu-HU" sz="2300" b="1" dirty="0" smtClean="0">
              <a:solidFill>
                <a:schemeClr val="tx1"/>
              </a:solidFill>
              <a:latin typeface="Segoe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áblázat 4"/>
          <p:cNvGraphicFramePr>
            <a:graphicFrameLocks noGrp="1"/>
          </p:cNvGraphicFramePr>
          <p:nvPr/>
        </p:nvGraphicFramePr>
        <p:xfrm>
          <a:off x="251519" y="1571612"/>
          <a:ext cx="7878270" cy="4038032"/>
        </p:xfrm>
        <a:graphic>
          <a:graphicData uri="http://schemas.openxmlformats.org/drawingml/2006/table">
            <a:tbl>
              <a:tblPr/>
              <a:tblGrid>
                <a:gridCol w="1393742"/>
                <a:gridCol w="3104198"/>
                <a:gridCol w="1819166"/>
                <a:gridCol w="1561164"/>
              </a:tblGrid>
              <a:tr h="734485">
                <a:tc row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u-HU" sz="20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 </a:t>
                      </a:r>
                      <a:r>
                        <a:rPr lang="hu-H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negyed </a:t>
                      </a:r>
                      <a:endParaRPr lang="hu-HU" sz="2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sorszáma</a:t>
                      </a:r>
                      <a:endParaRPr lang="hu-HU" sz="2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u-HU" sz="20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20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Negyed-határok</a:t>
                      </a:r>
                      <a:r>
                        <a:rPr lang="hu-H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: </a:t>
                      </a:r>
                      <a:endParaRPr lang="hu-HU" sz="2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A kategóriába eső </a:t>
                      </a:r>
                      <a:endParaRPr lang="hu-HU" sz="2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20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bűncselekmények száma</a:t>
                      </a:r>
                      <a:endParaRPr lang="hu-HU" sz="28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369486"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2400" b="1" dirty="0">
                          <a:solidFill>
                            <a:srgbClr val="FFFF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2001</a:t>
                      </a:r>
                      <a:endParaRPr lang="hu-HU" sz="3200" b="1" dirty="0">
                        <a:solidFill>
                          <a:srgbClr val="FFFF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2400" b="1" dirty="0">
                          <a:solidFill>
                            <a:srgbClr val="FFFF00"/>
                          </a:solidFill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2011</a:t>
                      </a:r>
                      <a:endParaRPr lang="hu-HU" sz="3200" b="1" dirty="0">
                        <a:solidFill>
                          <a:srgbClr val="FFFF00"/>
                        </a:solidFill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2060"/>
                    </a:solidFill>
                  </a:tcPr>
                </a:tc>
              </a:tr>
              <a:tr h="619228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2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I. </a:t>
                      </a:r>
                      <a:endParaRPr lang="hu-HU" sz="24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24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negyed</a:t>
                      </a:r>
                      <a:endParaRPr lang="hu-HU" sz="32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24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4346</a:t>
                      </a:r>
                      <a:r>
                        <a:rPr lang="hu-HU" sz="2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vagy kevesebb </a:t>
                      </a:r>
                      <a:endParaRPr lang="hu-HU" sz="24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240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bcs</a:t>
                      </a:r>
                      <a:r>
                        <a:rPr lang="hu-HU" sz="24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/100e </a:t>
                      </a:r>
                      <a:r>
                        <a:rPr lang="hu-HU" sz="2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lakos</a:t>
                      </a:r>
                      <a:endParaRPr lang="hu-HU" sz="32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28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86 455    </a:t>
                      </a:r>
                      <a:endParaRPr lang="hu-HU" sz="3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28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85 609</a:t>
                      </a:r>
                      <a:endParaRPr lang="hu-HU" sz="3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2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II. negyed</a:t>
                      </a:r>
                      <a:endParaRPr lang="hu-HU" sz="32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24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4346-5641</a:t>
                      </a:r>
                      <a:r>
                        <a:rPr lang="hu-HU" sz="2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közötti </a:t>
                      </a:r>
                      <a:endParaRPr lang="hu-HU" sz="24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240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bcs</a:t>
                      </a:r>
                      <a:r>
                        <a:rPr lang="hu-HU" sz="24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/100e </a:t>
                      </a:r>
                      <a:r>
                        <a:rPr lang="hu-HU" sz="2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lakos</a:t>
                      </a:r>
                      <a:endParaRPr lang="hu-HU" sz="32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28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92 984    </a:t>
                      </a:r>
                      <a:endParaRPr lang="hu-HU" sz="3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28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87 912</a:t>
                      </a:r>
                      <a:endParaRPr lang="hu-HU" sz="3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</a:tr>
              <a:tr h="66367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2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III. negyed</a:t>
                      </a:r>
                      <a:endParaRPr lang="hu-HU" sz="32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24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5641-7320</a:t>
                      </a:r>
                      <a:r>
                        <a:rPr lang="hu-HU" sz="2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közötti </a:t>
                      </a:r>
                      <a:endParaRPr lang="hu-HU" sz="24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240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bcs</a:t>
                      </a:r>
                      <a:r>
                        <a:rPr lang="hu-HU" sz="24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/100e </a:t>
                      </a:r>
                      <a:r>
                        <a:rPr lang="hu-HU" sz="2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lakos</a:t>
                      </a:r>
                      <a:endParaRPr lang="hu-HU" sz="32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28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82 341    </a:t>
                      </a:r>
                      <a:endParaRPr lang="hu-HU" sz="3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28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87 995</a:t>
                      </a:r>
                      <a:endParaRPr lang="hu-HU" sz="3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7395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2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IV. negyed</a:t>
                      </a:r>
                      <a:endParaRPr lang="hu-HU" sz="32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24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7320</a:t>
                      </a:r>
                      <a:r>
                        <a:rPr lang="hu-HU" sz="2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 feletti </a:t>
                      </a:r>
                      <a:endParaRPr lang="hu-HU" sz="2400" dirty="0" smtClean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2400" dirty="0" err="1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bcs</a:t>
                      </a:r>
                      <a:r>
                        <a:rPr lang="hu-HU" sz="2400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/100e </a:t>
                      </a:r>
                      <a:r>
                        <a:rPr lang="hu-HU" sz="2400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lakos</a:t>
                      </a:r>
                      <a:endParaRPr lang="hu-HU" sz="3200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2800" b="1" dirty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83 163    </a:t>
                      </a:r>
                      <a:endParaRPr lang="hu-HU" sz="3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2800" b="1" dirty="0" smtClean="0">
                          <a:latin typeface="Arial Unicode MS" pitchFamily="34" charset="-128"/>
                          <a:ea typeface="Arial Unicode MS" pitchFamily="34" charset="-128"/>
                          <a:cs typeface="Arial Unicode MS" pitchFamily="34" charset="-128"/>
                        </a:rPr>
                        <a:t>78 089</a:t>
                      </a:r>
                      <a:endParaRPr lang="hu-HU" sz="3600" b="1" dirty="0">
                        <a:latin typeface="Arial Unicode MS" pitchFamily="34" charset="-128"/>
                        <a:ea typeface="Arial Unicode MS" pitchFamily="34" charset="-128"/>
                        <a:cs typeface="Arial Unicode MS" pitchFamily="34" charset="-128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0" y="188899"/>
            <a:ext cx="9144000" cy="95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8" tIns="45709" rIns="91418" bIns="45709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hu-H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A kategóriába tartozó települések száma a 100e lakosra eső </a:t>
            </a:r>
            <a:endParaRPr lang="hu-HU" sz="1600" b="1" dirty="0" smtClean="0">
              <a:latin typeface="Calibri" pitchFamily="34" charset="0"/>
              <a:cs typeface="Arial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hu-HU" sz="28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bűncselekményi gyakoriság szerinti negyedek alapján:</a:t>
            </a:r>
            <a:endParaRPr lang="hu-HU" sz="1600" b="1" dirty="0" smtClean="0">
              <a:latin typeface="Calibri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79512" y="260650"/>
            <a:ext cx="8712968" cy="936104"/>
          </a:xfrm>
        </p:spPr>
        <p:txBody>
          <a:bodyPr>
            <a:noAutofit/>
          </a:bodyPr>
          <a:lstStyle/>
          <a:p>
            <a:pPr algn="ctr"/>
            <a:r>
              <a:rPr lang="hu-HU" sz="2400" dirty="0">
                <a:solidFill>
                  <a:srgbClr val="002060"/>
                </a:solidFill>
                <a:effectLst/>
              </a:rPr>
              <a:t>A regisztrált bűncselekmények gyakoriságának megoszlása a vizsgált településeken a roma népesség  %-os nagysága szerint (2011)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395536" y="1196752"/>
          <a:ext cx="8424936" cy="54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 useBgFill="1">
        <p:nvSpPr>
          <p:cNvPr id="4" name="Szövegdoboz 3"/>
          <p:cNvSpPr txBox="1"/>
          <p:nvPr/>
        </p:nvSpPr>
        <p:spPr>
          <a:xfrm>
            <a:off x="785786" y="5961474"/>
            <a:ext cx="7170593" cy="400087"/>
          </a:xfrm>
          <a:prstGeom prst="rect">
            <a:avLst/>
          </a:prstGeom>
        </p:spPr>
        <p:txBody>
          <a:bodyPr wrap="square" lIns="91418" tIns="45709" rIns="91418" bIns="45709" rtlCol="0">
            <a:spAutoFit/>
          </a:bodyPr>
          <a:lstStyle/>
          <a:p>
            <a:r>
              <a:rPr lang="hu-HU" sz="2000" b="1" dirty="0" smtClean="0"/>
              <a:t>A roma népesség megoszlása a vizsgált településeken </a:t>
            </a:r>
            <a:endParaRPr lang="hu-HU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1763688" y="1"/>
            <a:ext cx="7380312" cy="1052736"/>
          </a:xfrm>
          <a:noFill/>
        </p:spPr>
        <p:txBody>
          <a:bodyPr>
            <a:noAutofit/>
          </a:bodyPr>
          <a:lstStyle/>
          <a:p>
            <a:pPr algn="ctr"/>
            <a:r>
              <a:rPr lang="hu-HU" sz="2400" b="1" dirty="0">
                <a:solidFill>
                  <a:srgbClr val="009900"/>
                </a:solidFill>
                <a:effectLst/>
              </a:rPr>
              <a:t>Romák részaránya (a mintában) </a:t>
            </a:r>
            <a:r>
              <a:rPr lang="hu-HU" sz="2400" dirty="0">
                <a:effectLst/>
              </a:rPr>
              <a:t/>
            </a:r>
            <a:br>
              <a:rPr lang="hu-HU" sz="2400" dirty="0">
                <a:effectLst/>
              </a:rPr>
            </a:br>
            <a:r>
              <a:rPr lang="hu-HU" sz="2400" b="1" dirty="0">
                <a:solidFill>
                  <a:srgbClr val="0000CC"/>
                </a:solidFill>
                <a:effectLst/>
              </a:rPr>
              <a:t>Vagyon elleni </a:t>
            </a:r>
            <a:r>
              <a:rPr lang="hu-HU" sz="2400" b="1" dirty="0" err="1">
                <a:solidFill>
                  <a:srgbClr val="0000CC"/>
                </a:solidFill>
                <a:effectLst/>
              </a:rPr>
              <a:t>bűncs</a:t>
            </a:r>
            <a:r>
              <a:rPr lang="hu-HU" sz="2400" b="1" dirty="0">
                <a:solidFill>
                  <a:srgbClr val="0000CC"/>
                </a:solidFill>
                <a:effectLst/>
              </a:rPr>
              <a:t>. (a mintában)</a:t>
            </a:r>
            <a:r>
              <a:rPr lang="hu-HU" sz="2400" dirty="0">
                <a:effectLst/>
              </a:rPr>
              <a:t>, 2011</a:t>
            </a:r>
          </a:p>
        </p:txBody>
      </p:sp>
      <p:pic>
        <p:nvPicPr>
          <p:cNvPr id="4" name="Tartalom helye 3" descr="Roma_vagyon_elleni_bcs_2011.BMP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rcRect b="5713"/>
          <a:stretch>
            <a:fillRect/>
          </a:stretch>
        </p:blipFill>
        <p:spPr>
          <a:xfrm>
            <a:off x="2" y="752478"/>
            <a:ext cx="9083675" cy="6061075"/>
          </a:xfr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noChangeAspect="1"/>
          </p:cNvGraphicFramePr>
          <p:nvPr/>
        </p:nvGraphicFramePr>
        <p:xfrm>
          <a:off x="251520" y="980731"/>
          <a:ext cx="8571951" cy="50003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179512" y="5877275"/>
            <a:ext cx="8712968" cy="984863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hu-HU" sz="3200" b="1" dirty="0" smtClean="0"/>
              <a:t>L</a:t>
            </a:r>
            <a:r>
              <a:rPr lang="hu-HU" sz="2800" b="1" dirty="0" smtClean="0"/>
              <a:t> = Lakosságszám                </a:t>
            </a:r>
            <a:r>
              <a:rPr lang="hu-HU" sz="3200" b="1" dirty="0" smtClean="0"/>
              <a:t>R</a:t>
            </a:r>
            <a:r>
              <a:rPr lang="hu-HU" sz="2800" b="1" dirty="0" smtClean="0"/>
              <a:t> = Romák részaránya      </a:t>
            </a:r>
          </a:p>
          <a:p>
            <a:pPr algn="ctr"/>
            <a:r>
              <a:rPr lang="hu-HU" sz="2400" b="1" dirty="0" smtClean="0">
                <a:solidFill>
                  <a:schemeClr val="accent3">
                    <a:lumMod val="75000"/>
                  </a:schemeClr>
                </a:solidFill>
              </a:rPr>
              <a:t>№ = Az adott kategóriába eső települések száma (az 513-ból) </a:t>
            </a:r>
          </a:p>
        </p:txBody>
      </p:sp>
      <p:sp>
        <p:nvSpPr>
          <p:cNvPr id="4" name="Cím 3"/>
          <p:cNvSpPr txBox="1">
            <a:spLocks/>
          </p:cNvSpPr>
          <p:nvPr/>
        </p:nvSpPr>
        <p:spPr>
          <a:xfrm>
            <a:off x="457203" y="274638"/>
            <a:ext cx="8229600" cy="634082"/>
          </a:xfrm>
          <a:prstGeom prst="rect">
            <a:avLst/>
          </a:prstGeom>
        </p:spPr>
        <p:txBody>
          <a:bodyPr lIns="91418" tIns="45709" rIns="91418" bIns="45709">
            <a:normAutofit fontScale="90000" lnSpcReduction="10000"/>
          </a:bodyPr>
          <a:lstStyle/>
          <a:p>
            <a:pPr algn="ctr" defTabSz="914141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4800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A „10-es s</a:t>
            </a:r>
            <a:r>
              <a:rPr lang="hu-HU" sz="4800" spc="-150" dirty="0" err="1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zabály</a:t>
            </a:r>
            <a:r>
              <a:rPr lang="hu-HU" sz="4800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j-lt"/>
                <a:cs typeface="Arial" charset="0"/>
              </a:rPr>
              <a:t>”</a:t>
            </a:r>
            <a:endParaRPr lang="hu-HU" sz="4800" spc="-150" dirty="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+mj-lt"/>
              <a:cs typeface="Arial" charset="0"/>
            </a:endParaRPr>
          </a:p>
        </p:txBody>
      </p:sp>
      <p:sp>
        <p:nvSpPr>
          <p:cNvPr id="5" name="Szövegdoboz 4"/>
          <p:cNvSpPr txBox="1"/>
          <p:nvPr/>
        </p:nvSpPr>
        <p:spPr>
          <a:xfrm>
            <a:off x="432048" y="1301860"/>
            <a:ext cx="2339752" cy="707864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hu-HU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= 2001: 183</a:t>
            </a:r>
          </a:p>
          <a:p>
            <a:r>
              <a:rPr lang="hu-HU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hu-HU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2011: 181</a:t>
            </a:r>
          </a:p>
        </p:txBody>
      </p:sp>
      <p:sp>
        <p:nvSpPr>
          <p:cNvPr id="13" name="Szövegdoboz 12"/>
          <p:cNvSpPr txBox="1"/>
          <p:nvPr/>
        </p:nvSpPr>
        <p:spPr>
          <a:xfrm>
            <a:off x="6444208" y="3645024"/>
            <a:ext cx="2160240" cy="707864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hu-HU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= 2001: 137</a:t>
            </a:r>
          </a:p>
          <a:p>
            <a:r>
              <a:rPr lang="hu-HU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hu-HU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2011: 134</a:t>
            </a:r>
          </a:p>
        </p:txBody>
      </p:sp>
      <p:sp>
        <p:nvSpPr>
          <p:cNvPr id="14" name="Szövegdoboz 13"/>
          <p:cNvSpPr txBox="1"/>
          <p:nvPr/>
        </p:nvSpPr>
        <p:spPr>
          <a:xfrm>
            <a:off x="6732240" y="1340768"/>
            <a:ext cx="2123728" cy="707864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hu-HU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= 2001: 2</a:t>
            </a:r>
          </a:p>
          <a:p>
            <a:r>
              <a:rPr lang="hu-HU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hu-HU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2011: 3</a:t>
            </a:r>
          </a:p>
        </p:txBody>
      </p:sp>
      <p:sp>
        <p:nvSpPr>
          <p:cNvPr id="15" name="Szövegdoboz 14"/>
          <p:cNvSpPr txBox="1"/>
          <p:nvPr/>
        </p:nvSpPr>
        <p:spPr>
          <a:xfrm>
            <a:off x="504056" y="3645024"/>
            <a:ext cx="2123728" cy="707864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hu-HU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№ = 2001: 192</a:t>
            </a:r>
          </a:p>
          <a:p>
            <a:r>
              <a:rPr lang="hu-HU" sz="2000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</a:t>
            </a:r>
            <a:r>
              <a:rPr lang="hu-HU" sz="20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2011: 174</a:t>
            </a:r>
            <a:endParaRPr lang="hu-HU" sz="24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Cím 1"/>
          <p:cNvSpPr>
            <a:spLocks noGrp="1"/>
          </p:cNvSpPr>
          <p:nvPr>
            <p:ph type="title"/>
          </p:nvPr>
        </p:nvSpPr>
        <p:spPr>
          <a:xfrm>
            <a:off x="468200" y="548581"/>
            <a:ext cx="7498250" cy="553998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hu-HU" sz="4000" b="1" dirty="0">
                <a:solidFill>
                  <a:schemeClr val="tx1"/>
                </a:solidFill>
              </a:rPr>
              <a:t>A kriminológia vizsgálja:</a:t>
            </a:r>
            <a:endParaRPr lang="hu-HU" sz="4000" dirty="0">
              <a:solidFill>
                <a:schemeClr val="tx1"/>
              </a:solidFill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1357290" y="1981575"/>
            <a:ext cx="6715172" cy="3895698"/>
          </a:xfrm>
        </p:spPr>
        <p:txBody>
          <a:bodyPr>
            <a:normAutofit fontScale="92500" lnSpcReduction="10000"/>
          </a:bodyPr>
          <a:lstStyle/>
          <a:p>
            <a:pPr marL="513765" indent="-513765"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hu-HU" sz="3800" b="1" dirty="0" smtClean="0"/>
              <a:t>A bűnözést</a:t>
            </a:r>
          </a:p>
          <a:p>
            <a:pPr marL="513765" indent="-513765"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hu-HU" sz="3800" b="1" dirty="0" smtClean="0"/>
              <a:t>A bűnelkövetőt</a:t>
            </a:r>
          </a:p>
          <a:p>
            <a:pPr marL="513765" indent="-513765"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hu-HU" sz="3800" b="1" dirty="0" smtClean="0"/>
              <a:t>Az áldozatot</a:t>
            </a:r>
          </a:p>
          <a:p>
            <a:pPr marL="513765" indent="-513765">
              <a:spcAft>
                <a:spcPts val="3000"/>
              </a:spcAft>
              <a:buSzPct val="100000"/>
              <a:buFont typeface="+mj-lt"/>
              <a:buAutoNum type="arabicPeriod"/>
              <a:defRPr/>
            </a:pPr>
            <a:r>
              <a:rPr lang="hu-HU" sz="3800" b="1" dirty="0" smtClean="0"/>
              <a:t>A jogértésre adott reakciót</a:t>
            </a:r>
          </a:p>
          <a:p>
            <a:pPr marL="341635" indent="-341635">
              <a:defRPr/>
            </a:pPr>
            <a:endParaRPr lang="hu-H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>
            <a:graphicFrameLocks noChangeAspect="1"/>
          </p:cNvGraphicFramePr>
          <p:nvPr/>
        </p:nvGraphicFramePr>
        <p:xfrm>
          <a:off x="-36512" y="980728"/>
          <a:ext cx="9144000" cy="55446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Cím 3"/>
          <p:cNvSpPr txBox="1">
            <a:spLocks/>
          </p:cNvSpPr>
          <p:nvPr/>
        </p:nvSpPr>
        <p:spPr>
          <a:xfrm>
            <a:off x="457203" y="116632"/>
            <a:ext cx="8229600" cy="634082"/>
          </a:xfrm>
          <a:prstGeom prst="rect">
            <a:avLst/>
          </a:prstGeom>
        </p:spPr>
        <p:txBody>
          <a:bodyPr lIns="91418" tIns="45709" rIns="91418" bIns="45709">
            <a:noAutofit/>
          </a:bodyPr>
          <a:lstStyle/>
          <a:p>
            <a:pPr algn="ctr" defTabSz="914141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3600" b="1" spc="-150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A  </a:t>
            </a:r>
            <a:r>
              <a:rPr lang="hu-HU" sz="3600" b="1" spc="-150" dirty="0" err="1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krimstat</a:t>
            </a:r>
            <a:r>
              <a:rPr lang="hu-HU" sz="3600" b="1" spc="-150" dirty="0" smtClean="0">
                <a:ln w="3175">
                  <a:noFill/>
                </a:ln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libri" pitchFamily="34" charset="0"/>
                <a:cs typeface="Arial" charset="0"/>
              </a:rPr>
              <a:t>. adatok a „10-es szabály” szerint</a:t>
            </a:r>
            <a:endParaRPr lang="hu-HU" sz="3600" b="1" spc="-150" dirty="0">
              <a:ln w="3175"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Calibri" pitchFamily="34" charset="0"/>
              <a:cs typeface="Arial" charset="0"/>
            </a:endParaRPr>
          </a:p>
        </p:txBody>
      </p:sp>
      <p:graphicFrame>
        <p:nvGraphicFramePr>
          <p:cNvPr id="6" name="Táblázat 5"/>
          <p:cNvGraphicFramePr>
            <a:graphicFrameLocks noGrp="1"/>
          </p:cNvGraphicFramePr>
          <p:nvPr/>
        </p:nvGraphicFramePr>
        <p:xfrm>
          <a:off x="251520" y="1124744"/>
          <a:ext cx="4032448" cy="2266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883"/>
                <a:gridCol w="899445"/>
                <a:gridCol w="1080120"/>
              </a:tblGrid>
              <a:tr h="409241"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err="1" smtClean="0">
                          <a:solidFill>
                            <a:schemeClr val="tx1"/>
                          </a:solidFill>
                        </a:rPr>
                        <a:t>Less-More</a:t>
                      </a:r>
                      <a:endParaRPr lang="hu-H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>
                          <a:solidFill>
                            <a:schemeClr val="tx1"/>
                          </a:solidFill>
                        </a:rPr>
                        <a:t>2001</a:t>
                      </a:r>
                      <a:endParaRPr lang="hu-H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hu-H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00FF"/>
                    </a:solidFill>
                  </a:tcPr>
                </a:tc>
              </a:tr>
              <a:tr h="472202">
                <a:tc>
                  <a:txBody>
                    <a:bodyPr/>
                    <a:lstStyle/>
                    <a:p>
                      <a:r>
                        <a:rPr lang="hu-HU" sz="2000" b="1" dirty="0" smtClean="0"/>
                        <a:t>Regisztrált </a:t>
                      </a:r>
                      <a:r>
                        <a:rPr lang="hu-HU" sz="2000" b="1" dirty="0" err="1" smtClean="0"/>
                        <a:t>bcs-ek</a:t>
                      </a:r>
                      <a:endParaRPr lang="hu-HU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400" b="1" dirty="0" smtClean="0"/>
                        <a:t>2,6 %</a:t>
                      </a:r>
                      <a:endParaRPr lang="hu-H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400" b="1" dirty="0" smtClean="0"/>
                        <a:t>3,0 %</a:t>
                      </a:r>
                      <a:endParaRPr lang="hu-H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724043">
                <a:tc>
                  <a:txBody>
                    <a:bodyPr/>
                    <a:lstStyle/>
                    <a:p>
                      <a:r>
                        <a:rPr lang="hu-HU" sz="2000" b="1" dirty="0" err="1" smtClean="0"/>
                        <a:t>Reg</a:t>
                      </a:r>
                      <a:r>
                        <a:rPr lang="hu-HU" sz="2000" b="1" dirty="0" smtClean="0"/>
                        <a:t>. </a:t>
                      </a:r>
                      <a:r>
                        <a:rPr lang="hu-HU" sz="2000" b="1" dirty="0" err="1" smtClean="0"/>
                        <a:t>bűnelk</a:t>
                      </a:r>
                      <a:r>
                        <a:rPr lang="hu-HU" sz="2000" b="1" dirty="0" smtClean="0"/>
                        <a:t>.</a:t>
                      </a:r>
                    </a:p>
                    <a:p>
                      <a:r>
                        <a:rPr lang="hu-HU" sz="2000" b="1" dirty="0" smtClean="0"/>
                        <a:t>(N=9.174)</a:t>
                      </a:r>
                      <a:endParaRPr lang="hu-HU" sz="20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400" b="1" dirty="0" smtClean="0"/>
                        <a:t>6,5 %</a:t>
                      </a:r>
                      <a:endParaRPr lang="hu-H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400" b="1" dirty="0" smtClean="0"/>
                        <a:t>12,6 %</a:t>
                      </a:r>
                      <a:endParaRPr lang="hu-H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</a:tr>
              <a:tr h="661082">
                <a:tc>
                  <a:txBody>
                    <a:bodyPr/>
                    <a:lstStyle/>
                    <a:p>
                      <a:r>
                        <a:rPr lang="hu-HU" sz="1800" b="1" dirty="0" smtClean="0"/>
                        <a:t>Települések száma a kategóriában</a:t>
                      </a:r>
                      <a:endParaRPr lang="hu-HU" sz="1800" b="1" baseline="24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b="1" dirty="0" smtClean="0"/>
                        <a:t>183</a:t>
                      </a:r>
                      <a:endParaRPr lang="hu-H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b="1" dirty="0" smtClean="0"/>
                        <a:t>181</a:t>
                      </a:r>
                      <a:endParaRPr lang="hu-H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áblázat 6"/>
          <p:cNvGraphicFramePr>
            <a:graphicFrameLocks noGrp="1"/>
          </p:cNvGraphicFramePr>
          <p:nvPr/>
        </p:nvGraphicFramePr>
        <p:xfrm>
          <a:off x="4860032" y="1196752"/>
          <a:ext cx="4139952" cy="214658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032"/>
                <a:gridCol w="1015460"/>
                <a:gridCol w="1015460"/>
              </a:tblGrid>
              <a:tr h="397794">
                <a:tc>
                  <a:txBody>
                    <a:bodyPr/>
                    <a:lstStyle/>
                    <a:p>
                      <a:pPr algn="ctr"/>
                      <a:r>
                        <a:rPr lang="hu-HU" sz="2000" b="1" dirty="0" err="1" smtClean="0">
                          <a:solidFill>
                            <a:schemeClr val="tx1"/>
                          </a:solidFill>
                        </a:rPr>
                        <a:t>More-More</a:t>
                      </a:r>
                      <a:endParaRPr lang="hu-H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>
                          <a:solidFill>
                            <a:schemeClr val="tx1"/>
                          </a:solidFill>
                        </a:rPr>
                        <a:t>2001</a:t>
                      </a:r>
                      <a:endParaRPr lang="hu-H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20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hu-H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FFFF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hu-HU" sz="1800" b="1" dirty="0" smtClean="0"/>
                        <a:t>Regisztrált </a:t>
                      </a:r>
                      <a:r>
                        <a:rPr lang="hu-HU" sz="1800" b="1" dirty="0" err="1" smtClean="0"/>
                        <a:t>bcs-ek</a:t>
                      </a:r>
                      <a:endParaRPr lang="hu-HU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400" b="1" dirty="0" smtClean="0"/>
                        <a:t>0,4 %</a:t>
                      </a:r>
                      <a:endParaRPr lang="hu-H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400" b="1" dirty="0" smtClean="0"/>
                        <a:t>0,5 %</a:t>
                      </a:r>
                      <a:endParaRPr lang="hu-H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794">
                <a:tc>
                  <a:txBody>
                    <a:bodyPr/>
                    <a:lstStyle/>
                    <a:p>
                      <a:r>
                        <a:rPr lang="hu-HU" sz="1800" b="1" dirty="0" err="1" smtClean="0"/>
                        <a:t>Reg</a:t>
                      </a:r>
                      <a:r>
                        <a:rPr lang="hu-HU" sz="1800" b="1" dirty="0" smtClean="0"/>
                        <a:t>. </a:t>
                      </a:r>
                      <a:r>
                        <a:rPr lang="hu-HU" sz="1800" b="1" dirty="0" err="1" smtClean="0"/>
                        <a:t>bűnelk</a:t>
                      </a:r>
                      <a:r>
                        <a:rPr lang="hu-HU" sz="1800" b="1" dirty="0" smtClean="0"/>
                        <a:t>.</a:t>
                      </a:r>
                    </a:p>
                    <a:p>
                      <a:r>
                        <a:rPr lang="hu-HU" sz="1800" b="1" dirty="0" smtClean="0"/>
                        <a:t>(N=1.982)</a:t>
                      </a:r>
                      <a:endParaRPr lang="hu-HU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400" b="1" dirty="0" smtClean="0"/>
                        <a:t>0,6 %</a:t>
                      </a:r>
                      <a:endParaRPr lang="hu-H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400" b="1" dirty="0" smtClean="0"/>
                        <a:t>2,7 %</a:t>
                      </a:r>
                      <a:endParaRPr lang="hu-H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794">
                <a:tc>
                  <a:txBody>
                    <a:bodyPr/>
                    <a:lstStyle/>
                    <a:p>
                      <a:r>
                        <a:rPr lang="hu-HU" sz="1800" b="1" dirty="0" smtClean="0"/>
                        <a:t>Települések száma a kategóriában</a:t>
                      </a:r>
                      <a:endParaRPr lang="hu-HU" sz="1800" b="1" baseline="24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b="1" dirty="0" smtClean="0"/>
                        <a:t>2</a:t>
                      </a:r>
                      <a:endParaRPr lang="hu-H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b="1" dirty="0" smtClean="0"/>
                        <a:t>3</a:t>
                      </a:r>
                      <a:endParaRPr lang="hu-H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8" name="Táblázat 7"/>
          <p:cNvGraphicFramePr>
            <a:graphicFrameLocks noGrp="1"/>
          </p:cNvGraphicFramePr>
          <p:nvPr/>
        </p:nvGraphicFramePr>
        <p:xfrm>
          <a:off x="107504" y="4118066"/>
          <a:ext cx="4032448" cy="2061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2098"/>
                <a:gridCol w="1050230"/>
                <a:gridCol w="108012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err="1" smtClean="0">
                          <a:solidFill>
                            <a:schemeClr val="tx1"/>
                          </a:solidFill>
                        </a:rPr>
                        <a:t>Less-Less</a:t>
                      </a:r>
                      <a:endParaRPr lang="hu-H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1" dirty="0" smtClean="0">
                          <a:solidFill>
                            <a:schemeClr val="tx1"/>
                          </a:solidFill>
                        </a:rPr>
                        <a:t>2001</a:t>
                      </a:r>
                      <a:endParaRPr lang="hu-H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hu-H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6FF33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hu-HU" sz="1800" b="1" dirty="0" smtClean="0"/>
                        <a:t>Regisztrált </a:t>
                      </a:r>
                      <a:r>
                        <a:rPr lang="hu-HU" sz="1800" b="1" dirty="0" err="1" smtClean="0"/>
                        <a:t>bcs-ek</a:t>
                      </a:r>
                      <a:endParaRPr lang="hu-HU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400" b="1" dirty="0" smtClean="0"/>
                        <a:t>6,</a:t>
                      </a:r>
                      <a:r>
                        <a:rPr lang="hu-HU" sz="2400" b="1" dirty="0" err="1" smtClean="0"/>
                        <a:t>6</a:t>
                      </a:r>
                      <a:r>
                        <a:rPr lang="hu-HU" sz="2400" b="1" dirty="0" smtClean="0"/>
                        <a:t> %</a:t>
                      </a:r>
                      <a:endParaRPr lang="hu-H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400" b="1" dirty="0" smtClean="0"/>
                        <a:t>7,</a:t>
                      </a:r>
                      <a:r>
                        <a:rPr lang="hu-HU" sz="2400" b="1" dirty="0" err="1" smtClean="0"/>
                        <a:t>7</a:t>
                      </a:r>
                      <a:r>
                        <a:rPr lang="hu-HU" sz="2400" b="1" dirty="0" smtClean="0"/>
                        <a:t> %</a:t>
                      </a:r>
                      <a:endParaRPr lang="hu-H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794">
                <a:tc>
                  <a:txBody>
                    <a:bodyPr/>
                    <a:lstStyle/>
                    <a:p>
                      <a:r>
                        <a:rPr lang="hu-HU" sz="1800" b="1" dirty="0" err="1" smtClean="0"/>
                        <a:t>Reg</a:t>
                      </a:r>
                      <a:r>
                        <a:rPr lang="hu-HU" sz="1800" b="1" dirty="0" smtClean="0"/>
                        <a:t>. </a:t>
                      </a:r>
                      <a:r>
                        <a:rPr lang="hu-HU" sz="1800" b="1" dirty="0" err="1" smtClean="0"/>
                        <a:t>bűnelk</a:t>
                      </a:r>
                      <a:r>
                        <a:rPr lang="hu-HU" sz="1800" b="1" dirty="0" smtClean="0"/>
                        <a:t>.</a:t>
                      </a:r>
                    </a:p>
                    <a:p>
                      <a:r>
                        <a:rPr lang="hu-HU" sz="1800" b="1" dirty="0" smtClean="0"/>
                        <a:t>(N=7.704)</a:t>
                      </a:r>
                      <a:endParaRPr lang="hu-HU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400" b="1" dirty="0" smtClean="0"/>
                        <a:t>12,2 %</a:t>
                      </a:r>
                      <a:endParaRPr lang="hu-H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400" b="1" dirty="0" smtClean="0"/>
                        <a:t>10,6 %</a:t>
                      </a:r>
                      <a:endParaRPr lang="hu-H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441">
                <a:tc>
                  <a:txBody>
                    <a:bodyPr/>
                    <a:lstStyle/>
                    <a:p>
                      <a:r>
                        <a:rPr lang="hu-HU" sz="1600" b="1" dirty="0" smtClean="0"/>
                        <a:t>Települések száma a kategóriában</a:t>
                      </a:r>
                      <a:endParaRPr lang="hu-HU" sz="1600" b="1" baseline="24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b="1" dirty="0" smtClean="0"/>
                        <a:t>192</a:t>
                      </a:r>
                      <a:endParaRPr lang="hu-H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b="1" dirty="0" smtClean="0"/>
                        <a:t>174</a:t>
                      </a:r>
                      <a:endParaRPr lang="hu-H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9" name="Táblázat 8"/>
          <p:cNvGraphicFramePr>
            <a:graphicFrameLocks noGrp="1"/>
          </p:cNvGraphicFramePr>
          <p:nvPr/>
        </p:nvGraphicFramePr>
        <p:xfrm>
          <a:off x="4716016" y="4118066"/>
          <a:ext cx="4104456" cy="20612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0211"/>
                <a:gridCol w="1064118"/>
                <a:gridCol w="1140127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u-HU" sz="1800" b="1" dirty="0" err="1" smtClean="0">
                          <a:solidFill>
                            <a:schemeClr val="tx1"/>
                          </a:solidFill>
                        </a:rPr>
                        <a:t>More-Less</a:t>
                      </a:r>
                      <a:endParaRPr lang="hu-H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1" dirty="0" smtClean="0">
                          <a:solidFill>
                            <a:schemeClr val="tx1"/>
                          </a:solidFill>
                        </a:rPr>
                        <a:t>2001</a:t>
                      </a:r>
                      <a:endParaRPr lang="hu-H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hu-HU" sz="1800" b="1" dirty="0" smtClean="0">
                          <a:solidFill>
                            <a:schemeClr val="tx1"/>
                          </a:solidFill>
                        </a:rPr>
                        <a:t>2011</a:t>
                      </a:r>
                      <a:endParaRPr lang="hu-HU" sz="18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</a:tr>
              <a:tr h="457200">
                <a:tc>
                  <a:txBody>
                    <a:bodyPr/>
                    <a:lstStyle/>
                    <a:p>
                      <a:r>
                        <a:rPr lang="hu-HU" sz="1800" b="1" dirty="0" smtClean="0"/>
                        <a:t>Regisztrált </a:t>
                      </a:r>
                      <a:r>
                        <a:rPr lang="hu-HU" sz="1800" b="1" dirty="0" err="1" smtClean="0"/>
                        <a:t>bcs-ek</a:t>
                      </a:r>
                      <a:endParaRPr lang="hu-HU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400" b="1" dirty="0" smtClean="0"/>
                        <a:t>90,4 %</a:t>
                      </a:r>
                      <a:endParaRPr lang="hu-H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400" b="1" dirty="0" smtClean="0"/>
                        <a:t>88,4 %</a:t>
                      </a:r>
                      <a:endParaRPr lang="hu-H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45794">
                <a:tc>
                  <a:txBody>
                    <a:bodyPr/>
                    <a:lstStyle/>
                    <a:p>
                      <a:r>
                        <a:rPr lang="hu-HU" sz="1800" b="1" dirty="0" err="1" smtClean="0"/>
                        <a:t>Reg</a:t>
                      </a:r>
                      <a:r>
                        <a:rPr lang="hu-HU" sz="1800" b="1" dirty="0" smtClean="0"/>
                        <a:t>. </a:t>
                      </a:r>
                      <a:r>
                        <a:rPr lang="hu-HU" sz="1800" b="1" dirty="0" err="1" smtClean="0"/>
                        <a:t>bűnelk</a:t>
                      </a:r>
                      <a:r>
                        <a:rPr lang="hu-HU" sz="1800" b="1" dirty="0" smtClean="0"/>
                        <a:t>.</a:t>
                      </a:r>
                    </a:p>
                    <a:p>
                      <a:r>
                        <a:rPr lang="hu-HU" sz="1800" b="1" dirty="0" smtClean="0"/>
                        <a:t>(N=53.666)</a:t>
                      </a:r>
                      <a:endParaRPr lang="hu-HU" sz="1800" b="1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400" b="1" dirty="0" smtClean="0"/>
                        <a:t>80,7 %</a:t>
                      </a:r>
                      <a:endParaRPr lang="hu-H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400" b="1" dirty="0" smtClean="0"/>
                        <a:t>74,0 %</a:t>
                      </a:r>
                      <a:endParaRPr lang="hu-HU" sz="24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7441">
                <a:tc>
                  <a:txBody>
                    <a:bodyPr/>
                    <a:lstStyle/>
                    <a:p>
                      <a:r>
                        <a:rPr lang="hu-HU" sz="1600" b="1" dirty="0" smtClean="0"/>
                        <a:t>Települések száma a kategóriában</a:t>
                      </a:r>
                      <a:endParaRPr lang="hu-HU" sz="1600" b="1" baseline="24000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b="1" dirty="0" smtClean="0"/>
                        <a:t>137</a:t>
                      </a:r>
                      <a:endParaRPr lang="hu-H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u-HU" sz="2000" b="1" dirty="0" smtClean="0"/>
                        <a:t>134</a:t>
                      </a:r>
                      <a:endParaRPr lang="hu-HU" sz="2000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1179498930"/>
              </p:ext>
            </p:extLst>
          </p:nvPr>
        </p:nvGraphicFramePr>
        <p:xfrm>
          <a:off x="251520" y="989002"/>
          <a:ext cx="8712968" cy="55363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zövegdoboz 3"/>
          <p:cNvSpPr txBox="1"/>
          <p:nvPr/>
        </p:nvSpPr>
        <p:spPr>
          <a:xfrm>
            <a:off x="1331643" y="188643"/>
            <a:ext cx="7056784" cy="862416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hu-HU" sz="2400" b="1" dirty="0" smtClean="0"/>
              <a:t>Bűnözési fertőzöttség és bűncselekmény-kategóriák (2011)</a:t>
            </a:r>
            <a:endParaRPr lang="hu-HU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/>
        </p:nvGraphicFramePr>
        <p:xfrm>
          <a:off x="338138" y="1484784"/>
          <a:ext cx="8805862" cy="49685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Szövegdoboz 4"/>
          <p:cNvSpPr txBox="1"/>
          <p:nvPr/>
        </p:nvSpPr>
        <p:spPr>
          <a:xfrm>
            <a:off x="395536" y="260651"/>
            <a:ext cx="8424936" cy="862416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hu-HU" sz="2400" b="1" dirty="0" smtClean="0"/>
              <a:t>Az ismertté vált bűnelkövetők gyakorisági indexének negyedei a települések lélekszám szerinti kategóriánként (2011)</a:t>
            </a:r>
            <a:endParaRPr lang="hu-HU" sz="2400" b="1" dirty="0"/>
          </a:p>
        </p:txBody>
      </p:sp>
      <p:sp>
        <p:nvSpPr>
          <p:cNvPr id="7" name="Lefelé nyíl 6"/>
          <p:cNvSpPr/>
          <p:nvPr/>
        </p:nvSpPr>
        <p:spPr bwMode="auto">
          <a:xfrm rot="2107426">
            <a:off x="6596349" y="1727130"/>
            <a:ext cx="936104" cy="1576072"/>
          </a:xfrm>
          <a:prstGeom prst="downArrow">
            <a:avLst/>
          </a:prstGeom>
          <a:solidFill>
            <a:srgbClr val="FF0000"/>
          </a:solidFill>
          <a:ln>
            <a:solidFill>
              <a:schemeClr val="bg1">
                <a:lumMod val="50000"/>
              </a:schemeClr>
            </a:solidFill>
            <a:headEnd type="none" w="med" len="med"/>
            <a:tailEnd type="none" w="med" len="med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 extrusionH="76200">
            <a:bevelT w="63500" h="25400"/>
            <a:extrusionClr>
              <a:srgbClr val="C00000"/>
            </a:extrusion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14" tIns="45707" rIns="91414" bIns="45707" numCol="1" rtlCol="0" anchor="ctr" anchorCtr="0" compatLnSpc="1">
            <a:prstTxWarp prst="textNoShape">
              <a:avLst/>
            </a:prstTxWarp>
          </a:bodyPr>
          <a:lstStyle/>
          <a:p>
            <a:pPr algn="ctr" defTabSz="913877" fontAlgn="base">
              <a:spcBef>
                <a:spcPct val="0"/>
              </a:spcBef>
              <a:spcAft>
                <a:spcPct val="0"/>
              </a:spcAft>
            </a:pPr>
            <a:endParaRPr lang="hu-H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  <p:sp>
        <p:nvSpPr>
          <p:cNvPr id="2" name="Ellipszis 1"/>
          <p:cNvSpPr/>
          <p:nvPr/>
        </p:nvSpPr>
        <p:spPr bwMode="auto">
          <a:xfrm>
            <a:off x="4788024" y="3429003"/>
            <a:ext cx="3240360" cy="1728192"/>
          </a:xfrm>
          <a:prstGeom prst="ellipse">
            <a:avLst/>
          </a:prstGeom>
          <a:noFill/>
          <a:ln w="38100">
            <a:solidFill>
              <a:srgbClr val="FF0000"/>
            </a:solidFill>
            <a:prstDash val="lgDash"/>
            <a:headEnd type="none" w="med" len="med"/>
            <a:tailEnd type="none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14" tIns="45707" rIns="91414" bIns="45707" numCol="1" rtlCol="0" anchor="ctr" anchorCtr="0" compatLnSpc="1">
            <a:prstTxWarp prst="textNoShape">
              <a:avLst/>
            </a:prstTxWarp>
          </a:bodyPr>
          <a:lstStyle/>
          <a:p>
            <a:pPr algn="ctr" defTabSz="913877" fontAlgn="base">
              <a:spcBef>
                <a:spcPct val="0"/>
              </a:spcBef>
              <a:spcAft>
                <a:spcPct val="0"/>
              </a:spcAft>
            </a:pPr>
            <a:endParaRPr lang="hu-HU" sz="2300" dirty="0" smtClean="0">
              <a:solidFill>
                <a:schemeClr val="tx1"/>
              </a:solidFill>
              <a:latin typeface="Segoe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xmlns="" val="294706382"/>
              </p:ext>
            </p:extLst>
          </p:nvPr>
        </p:nvGraphicFramePr>
        <p:xfrm>
          <a:off x="9525" y="692696"/>
          <a:ext cx="9124950" cy="57606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251520" y="44627"/>
            <a:ext cx="8532440" cy="862416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hu-HU" sz="2400" b="1" dirty="0" smtClean="0"/>
              <a:t>A bűnelkövetés helye és a bűnelkövető lakóhelye megyék szerint (2011)</a:t>
            </a:r>
            <a:endParaRPr lang="hu-HU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51521" y="836715"/>
          <a:ext cx="8640959" cy="56886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395536" y="116635"/>
            <a:ext cx="8424936" cy="862416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pPr algn="ctr"/>
            <a:r>
              <a:rPr lang="hu-HU" sz="2400" b="1" dirty="0" smtClean="0"/>
              <a:t>Ismertté vált „Helyi” és „Idegen” elkövetők megoszlása </a:t>
            </a:r>
          </a:p>
          <a:p>
            <a:pPr algn="ctr"/>
            <a:r>
              <a:rPr lang="hu-HU" sz="2400" b="1" dirty="0" smtClean="0"/>
              <a:t>megyék szerint (2011)   </a:t>
            </a:r>
            <a:endParaRPr lang="hu-HU" sz="2400" b="1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0" y="1412776"/>
          <a:ext cx="8892480" cy="51125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755579" y="188643"/>
            <a:ext cx="7776864" cy="954085"/>
          </a:xfrm>
          <a:prstGeom prst="rect">
            <a:avLst/>
          </a:prstGeom>
          <a:noFill/>
        </p:spPr>
        <p:txBody>
          <a:bodyPr wrap="square" lIns="91418" tIns="45709" rIns="91418" bIns="45709" rtlCol="0">
            <a:spAutoFit/>
          </a:bodyPr>
          <a:lstStyle/>
          <a:p>
            <a:r>
              <a:rPr lang="hu-HU" sz="2800" b="1" i="1" dirty="0" smtClean="0"/>
              <a:t>Az ismertté vált „idegen” bűnelkövetők által elkövetett bűncselekmények típusai (2011)</a:t>
            </a:r>
            <a:endParaRPr lang="hu-HU" sz="2800" b="1" dirty="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áblázat 1"/>
          <p:cNvGraphicFramePr>
            <a:graphicFrameLocks noGrp="1"/>
          </p:cNvGraphicFramePr>
          <p:nvPr/>
        </p:nvGraphicFramePr>
        <p:xfrm>
          <a:off x="179512" y="332656"/>
          <a:ext cx="8748465" cy="5894976"/>
        </p:xfrm>
        <a:graphic>
          <a:graphicData uri="http://schemas.openxmlformats.org/drawingml/2006/table">
            <a:tbl>
              <a:tblPr/>
              <a:tblGrid>
                <a:gridCol w="1512168"/>
                <a:gridCol w="1224136"/>
                <a:gridCol w="1440160"/>
                <a:gridCol w="1512168"/>
                <a:gridCol w="1512168"/>
                <a:gridCol w="1547665"/>
              </a:tblGrid>
              <a:tr h="1008112">
                <a:tc gridSpan="6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hu-H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8</a:t>
                      </a:r>
                      <a:r>
                        <a:rPr lang="hu-HU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Times New Roman"/>
                          <a:cs typeface="Times New Roman"/>
                        </a:rPr>
                        <a:t> oszt. vagy annál kevesebb iskolai végzettséggel rendelkezők megoszlása a </a:t>
                      </a:r>
                      <a:r>
                        <a:rPr lang="hu-H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20-54 éves korosztályban</a:t>
                      </a:r>
                      <a:r>
                        <a:rPr lang="hu-HU" sz="2400" baseline="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</a:t>
                      </a:r>
                      <a:r>
                        <a:rPr lang="hu-HU" sz="2400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(%)</a:t>
                      </a:r>
                      <a:endParaRPr lang="hu-HU" sz="28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268437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latin typeface="+mn-lt"/>
                          <a:ea typeface="Times New Roman"/>
                          <a:cs typeface="Times New Roman"/>
                        </a:rPr>
                        <a:t>Teljes népesség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latin typeface="+mn-lt"/>
                          <a:ea typeface="Calibri"/>
                          <a:cs typeface="Times New Roman"/>
                        </a:rPr>
                        <a:t>2001</a:t>
                      </a:r>
                      <a:endParaRPr lang="hu-HU" sz="18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hu-HU" sz="1800" dirty="0" smtClean="0">
                          <a:latin typeface="+mn-lt"/>
                          <a:ea typeface="Times New Roman"/>
                          <a:cs typeface="Times New Roman"/>
                        </a:rPr>
                        <a:t>N=5 </a:t>
                      </a:r>
                      <a:r>
                        <a:rPr lang="hu-HU" sz="1800" dirty="0">
                          <a:latin typeface="+mn-lt"/>
                          <a:ea typeface="Times New Roman"/>
                          <a:cs typeface="Times New Roman"/>
                        </a:rPr>
                        <a:t>143 935)</a:t>
                      </a:r>
                      <a:endParaRPr lang="hu-H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7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latin typeface="+mn-lt"/>
                          <a:ea typeface="Calibri"/>
                          <a:cs typeface="Times New Roman"/>
                        </a:rPr>
                        <a:t>Nép-számlálás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800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latin typeface="+mn-lt"/>
                          <a:ea typeface="Calibri"/>
                          <a:cs typeface="Times New Roman"/>
                        </a:rPr>
                        <a:t>2001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latin typeface="+mn-lt"/>
                          <a:ea typeface="Calibri"/>
                          <a:cs typeface="Times New Roman"/>
                        </a:rPr>
                        <a:t>(513 elemű mintában)</a:t>
                      </a:r>
                      <a:endParaRPr lang="hu-H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latin typeface="+mn-lt"/>
                          <a:ea typeface="Times New Roman"/>
                          <a:cs typeface="Times New Roman"/>
                        </a:rPr>
                        <a:t>Ismertté</a:t>
                      </a:r>
                      <a:r>
                        <a:rPr lang="hu-HU" sz="1800" baseline="0" dirty="0" smtClean="0">
                          <a:latin typeface="+mn-lt"/>
                          <a:ea typeface="Times New Roman"/>
                          <a:cs typeface="Times New Roman"/>
                        </a:rPr>
                        <a:t> vált bűnelkövetők</a:t>
                      </a:r>
                      <a:endParaRPr lang="hu-H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latin typeface="+mn-lt"/>
                          <a:ea typeface="Times New Roman"/>
                          <a:cs typeface="Times New Roman"/>
                        </a:rPr>
                        <a:t>2001</a:t>
                      </a:r>
                      <a:endParaRPr lang="hu-HU" sz="18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latin typeface="+mn-lt"/>
                          <a:ea typeface="Times New Roman"/>
                          <a:cs typeface="Times New Roman"/>
                        </a:rPr>
                        <a:t>(N=95 324)</a:t>
                      </a:r>
                      <a:endParaRPr lang="hu-H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latin typeface="+mn-lt"/>
                          <a:ea typeface="Times New Roman"/>
                          <a:cs typeface="Times New Roman"/>
                        </a:rPr>
                        <a:t>A vizsgált mintában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latin typeface="+mn-lt"/>
                          <a:ea typeface="Times New Roman"/>
                          <a:cs typeface="Times New Roman"/>
                        </a:rPr>
                        <a:t>2001</a:t>
                      </a:r>
                      <a:endParaRPr lang="hu-HU" sz="18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latin typeface="+mn-lt"/>
                          <a:ea typeface="Times New Roman"/>
                          <a:cs typeface="Times New Roman"/>
                        </a:rPr>
                        <a:t>(N=63 479)</a:t>
                      </a:r>
                      <a:endParaRPr lang="hu-H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latin typeface="+mn-lt"/>
                          <a:ea typeface="Times New Roman"/>
                          <a:cs typeface="Times New Roman"/>
                        </a:rPr>
                        <a:t>Ismertté vált bűnelkövetők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latin typeface="+mn-lt"/>
                          <a:ea typeface="Times New Roman"/>
                          <a:cs typeface="Times New Roman"/>
                        </a:rPr>
                        <a:t>2011</a:t>
                      </a:r>
                      <a:endParaRPr lang="hu-HU" sz="1800" b="1" dirty="0" smtClean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latin typeface="+mn-lt"/>
                          <a:ea typeface="Times New Roman"/>
                          <a:cs typeface="Times New Roman"/>
                        </a:rPr>
                        <a:t>(</a:t>
                      </a:r>
                      <a:r>
                        <a:rPr lang="hu-HU" sz="1800" dirty="0">
                          <a:latin typeface="+mn-lt"/>
                          <a:ea typeface="Times New Roman"/>
                          <a:cs typeface="Times New Roman"/>
                        </a:rPr>
                        <a:t>N=72 312)</a:t>
                      </a:r>
                      <a:endParaRPr lang="hu-H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 smtClean="0">
                          <a:latin typeface="+mn-lt"/>
                          <a:ea typeface="Times New Roman"/>
                          <a:cs typeface="Times New Roman"/>
                        </a:rPr>
                        <a:t>A vizsgált mintában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hu-HU" sz="1800" dirty="0" smtClean="0"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b="1" dirty="0" smtClean="0">
                          <a:latin typeface="+mn-lt"/>
                          <a:ea typeface="Times New Roman"/>
                          <a:cs typeface="Times New Roman"/>
                        </a:rPr>
                        <a:t>2011</a:t>
                      </a:r>
                      <a:endParaRPr lang="hu-HU" sz="1800" b="1" dirty="0">
                        <a:latin typeface="+mn-lt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1800" dirty="0">
                          <a:latin typeface="+mn-lt"/>
                          <a:ea typeface="Times New Roman"/>
                          <a:cs typeface="Times New Roman"/>
                        </a:rPr>
                        <a:t> (N=46 241)</a:t>
                      </a:r>
                      <a:endParaRPr lang="hu-HU" sz="1800" dirty="0"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0" marR="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02488">
                <a:tc>
                  <a:txBody>
                    <a:bodyPr/>
                    <a:lstStyle/>
                    <a:p>
                      <a:pPr marL="0" algn="ctr" defTabSz="91436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u-HU" sz="3200" b="1" kern="1200" dirty="0" smtClean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  <a:p>
                      <a:pPr marL="0" algn="ctr" defTabSz="91436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26,6</a:t>
                      </a:r>
                    </a:p>
                    <a:p>
                      <a:pPr marL="0" algn="ctr" defTabSz="914363" rtl="0" eaLnBrk="1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hu-HU" sz="32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85,9</a:t>
                      </a:r>
                      <a:endParaRPr lang="hu-HU" sz="3200" b="1" kern="1200" dirty="0">
                        <a:solidFill>
                          <a:schemeClr val="tx1"/>
                        </a:solidFill>
                        <a:latin typeface="+mn-lt"/>
                        <a:ea typeface="Times New Roman"/>
                        <a:cs typeface="Times New Roman"/>
                      </a:endParaRP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363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3200" b="1" kern="1200" dirty="0" smtClean="0">
                          <a:solidFill>
                            <a:schemeClr val="tx1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44,7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3200" b="1" dirty="0" smtClean="0">
                          <a:latin typeface="+mn-lt"/>
                          <a:ea typeface="Times New Roman"/>
                          <a:cs typeface="Times New Roman"/>
                        </a:rPr>
                        <a:t>45,8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3200" b="1" dirty="0" smtClean="0">
                          <a:latin typeface="+mn-lt"/>
                          <a:ea typeface="Times New Roman"/>
                          <a:cs typeface="Times New Roman"/>
                        </a:rPr>
                        <a:t>48,7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hu-HU" sz="3200" b="1" dirty="0" smtClean="0">
                          <a:latin typeface="+mn-lt"/>
                          <a:ea typeface="Times New Roman"/>
                          <a:cs typeface="Times New Roman"/>
                        </a:rPr>
                        <a:t>50,1</a:t>
                      </a:r>
                    </a:p>
                  </a:txBody>
                  <a:tcPr marL="44450" marR="4445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hu-HU" dirty="0" smtClean="0"/>
              <a:t>Mikor kezdődik a lemaradás?</a:t>
            </a:r>
            <a:endParaRPr lang="hu-HU" dirty="0"/>
          </a:p>
        </p:txBody>
      </p:sp>
      <p:pic>
        <p:nvPicPr>
          <p:cNvPr id="338946" name="Picture 2" descr="Képtalálat a következ&amp;odblac;re: „backlog children”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7928" y="1357298"/>
            <a:ext cx="7011658" cy="5165077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467544" y="260649"/>
            <a:ext cx="8183880" cy="1051560"/>
          </a:xfrm>
        </p:spPr>
        <p:txBody>
          <a:bodyPr>
            <a:noAutofit/>
          </a:bodyPr>
          <a:lstStyle/>
          <a:p>
            <a:pPr algn="ctr"/>
            <a:r>
              <a:rPr lang="hu-HU" sz="2800" b="1" dirty="0">
                <a:solidFill>
                  <a:srgbClr val="002060"/>
                </a:solidFill>
                <a:effectLst/>
              </a:rPr>
              <a:t>A munkában állók és a munkanélküliek megoszlása a legmagasabb iskolai végzettség szerint , 2011</a:t>
            </a:r>
            <a:br>
              <a:rPr lang="hu-HU" sz="2800" b="1" dirty="0">
                <a:solidFill>
                  <a:srgbClr val="002060"/>
                </a:solidFill>
                <a:effectLst/>
              </a:rPr>
            </a:br>
            <a:r>
              <a:rPr lang="hu-HU" sz="2400" dirty="0">
                <a:solidFill>
                  <a:srgbClr val="002060"/>
                </a:solidFill>
                <a:effectLst/>
              </a:rPr>
              <a:t>(a 15–64 éves népességben)</a:t>
            </a:r>
          </a:p>
        </p:txBody>
      </p:sp>
      <p:graphicFrame>
        <p:nvGraphicFramePr>
          <p:cNvPr id="7" name="Tartalom helye 6"/>
          <p:cNvGraphicFramePr>
            <a:graphicFrameLocks noGrp="1"/>
          </p:cNvGraphicFramePr>
          <p:nvPr>
            <p:ph sz="half" idx="1"/>
          </p:nvPr>
        </p:nvGraphicFramePr>
        <p:xfrm>
          <a:off x="179513" y="1484784"/>
          <a:ext cx="4392488" cy="41779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rtalom helye 7"/>
          <p:cNvGraphicFramePr>
            <a:graphicFrameLocks noGrp="1"/>
          </p:cNvGraphicFramePr>
          <p:nvPr>
            <p:ph sz="half" idx="2"/>
          </p:nvPr>
        </p:nvGraphicFramePr>
        <p:xfrm>
          <a:off x="4427986" y="1484787"/>
          <a:ext cx="4474840" cy="41466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 useBgFill="1">
        <p:nvSpPr>
          <p:cNvPr id="4" name="Szövegdoboz 3"/>
          <p:cNvSpPr txBox="1"/>
          <p:nvPr/>
        </p:nvSpPr>
        <p:spPr>
          <a:xfrm>
            <a:off x="251521" y="6309320"/>
            <a:ext cx="6120680" cy="369310"/>
          </a:xfrm>
          <a:prstGeom prst="rect">
            <a:avLst/>
          </a:prstGeom>
        </p:spPr>
        <p:txBody>
          <a:bodyPr wrap="square" lIns="91418" tIns="45709" rIns="91418" bIns="45709" rtlCol="0">
            <a:spAutoFit/>
          </a:bodyPr>
          <a:lstStyle/>
          <a:p>
            <a:r>
              <a:rPr lang="hu-HU" dirty="0" smtClean="0"/>
              <a:t>Forrás: KSH, 2012</a:t>
            </a:r>
            <a:endParaRPr lang="hu-HU" dirty="0"/>
          </a:p>
        </p:txBody>
      </p:sp>
      <p:sp useBgFill="1">
        <p:nvSpPr>
          <p:cNvPr id="6" name="Szövegdoboz 5"/>
          <p:cNvSpPr txBox="1"/>
          <p:nvPr/>
        </p:nvSpPr>
        <p:spPr>
          <a:xfrm>
            <a:off x="827585" y="1547501"/>
            <a:ext cx="3096344" cy="400087"/>
          </a:xfrm>
          <a:prstGeom prst="rect">
            <a:avLst/>
          </a:prstGeom>
        </p:spPr>
        <p:txBody>
          <a:bodyPr wrap="square" lIns="91418" tIns="45709" rIns="91418" bIns="45709" rtlCol="0">
            <a:spAutoFit/>
          </a:bodyPr>
          <a:lstStyle/>
          <a:p>
            <a:r>
              <a:rPr lang="hu-HU" sz="2000" b="1" dirty="0" smtClean="0"/>
              <a:t>Munkában állók</a:t>
            </a:r>
            <a:endParaRPr lang="hu-HU" sz="2000" b="1" dirty="0"/>
          </a:p>
        </p:txBody>
      </p:sp>
      <p:sp useBgFill="1">
        <p:nvSpPr>
          <p:cNvPr id="9" name="Szövegdoboz 8"/>
          <p:cNvSpPr txBox="1"/>
          <p:nvPr/>
        </p:nvSpPr>
        <p:spPr>
          <a:xfrm>
            <a:off x="5076056" y="1484786"/>
            <a:ext cx="3096344" cy="400087"/>
          </a:xfrm>
          <a:prstGeom prst="rect">
            <a:avLst/>
          </a:prstGeom>
        </p:spPr>
        <p:txBody>
          <a:bodyPr wrap="square" lIns="91418" tIns="45709" rIns="91418" bIns="45709" rtlCol="0">
            <a:spAutoFit/>
          </a:bodyPr>
          <a:lstStyle/>
          <a:p>
            <a:r>
              <a:rPr lang="hu-HU" sz="2000" b="1" dirty="0" smtClean="0"/>
              <a:t>Munkanélküliek </a:t>
            </a:r>
            <a:endParaRPr lang="hu-HU" sz="2000" b="1" dirty="0"/>
          </a:p>
        </p:txBody>
      </p:sp>
      <p:sp useBgFill="1">
        <p:nvSpPr>
          <p:cNvPr id="12" name="Szövegdoboz 11"/>
          <p:cNvSpPr txBox="1"/>
          <p:nvPr/>
        </p:nvSpPr>
        <p:spPr>
          <a:xfrm>
            <a:off x="4499992" y="4581128"/>
            <a:ext cx="1224136" cy="597263"/>
          </a:xfrm>
          <a:prstGeom prst="rect">
            <a:avLst/>
          </a:prstGeom>
        </p:spPr>
        <p:txBody>
          <a:bodyPr wrap="square" lIns="91418" tIns="45709" rIns="91418" bIns="45709" rtlCol="0">
            <a:spAutoFit/>
          </a:bodyPr>
          <a:lstStyle/>
          <a:p>
            <a:r>
              <a:rPr lang="hu-HU" sz="1600" dirty="0" smtClean="0"/>
              <a:t>Ált isk. vagy kevesebb</a:t>
            </a:r>
            <a:endParaRPr lang="hu-HU" sz="1600" dirty="0"/>
          </a:p>
        </p:txBody>
      </p:sp>
      <p:sp useBgFill="1">
        <p:nvSpPr>
          <p:cNvPr id="13" name="Szövegdoboz 12"/>
          <p:cNvSpPr txBox="1"/>
          <p:nvPr/>
        </p:nvSpPr>
        <p:spPr>
          <a:xfrm>
            <a:off x="4499992" y="3429003"/>
            <a:ext cx="1152128" cy="584753"/>
          </a:xfrm>
          <a:prstGeom prst="rect">
            <a:avLst/>
          </a:prstGeom>
        </p:spPr>
        <p:txBody>
          <a:bodyPr wrap="square" lIns="91418" tIns="45709" rIns="91418" bIns="45709" rtlCol="0">
            <a:spAutoFit/>
          </a:bodyPr>
          <a:lstStyle/>
          <a:p>
            <a:r>
              <a:rPr lang="hu-HU" sz="1600" dirty="0" err="1" smtClean="0"/>
              <a:t>Középf</a:t>
            </a:r>
            <a:r>
              <a:rPr lang="hu-HU" sz="1600" dirty="0" smtClean="0"/>
              <a:t>. végzettség</a:t>
            </a:r>
            <a:endParaRPr lang="hu-HU" sz="1600" dirty="0"/>
          </a:p>
        </p:txBody>
      </p:sp>
      <p:sp useBgFill="1">
        <p:nvSpPr>
          <p:cNvPr id="14" name="Szövegdoboz 13"/>
          <p:cNvSpPr txBox="1"/>
          <p:nvPr/>
        </p:nvSpPr>
        <p:spPr>
          <a:xfrm>
            <a:off x="4572000" y="2276872"/>
            <a:ext cx="1080120" cy="597263"/>
          </a:xfrm>
          <a:prstGeom prst="rect">
            <a:avLst/>
          </a:prstGeom>
        </p:spPr>
        <p:txBody>
          <a:bodyPr wrap="square" lIns="91418" tIns="45709" rIns="91418" bIns="45709" rtlCol="0">
            <a:spAutoFit/>
          </a:bodyPr>
          <a:lstStyle/>
          <a:p>
            <a:r>
              <a:rPr lang="hu-HU" sz="1600" dirty="0" smtClean="0"/>
              <a:t>Egyetem  v. főiskola</a:t>
            </a:r>
            <a:endParaRPr lang="hu-HU" sz="16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Tartalom helye 3" descr="Kattinston a képre a bezáráshoz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646238"/>
            <a:ext cx="8136903" cy="4879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ím 1"/>
          <p:cNvSpPr txBox="1">
            <a:spLocks/>
          </p:cNvSpPr>
          <p:nvPr/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200" b="1" i="0" u="none" strike="noStrike" kern="1200" cap="small" spc="-150" normalizeH="0" baseline="0" noProof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Eltérő fejlettségű kistérségek Magyarországon </a:t>
            </a:r>
            <a:r>
              <a:rPr kumimoji="0" lang="hu-HU" sz="2400" b="1" i="0" u="none" strike="noStrike" kern="1200" cap="small" spc="-150" normalizeH="0" baseline="0" noProof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(Forrás: KSH)</a:t>
            </a:r>
            <a:endParaRPr kumimoji="0" lang="hu-HU" sz="2400" b="1" i="0" u="none" strike="noStrike" kern="1200" cap="small" spc="-150" normalizeH="0" baseline="0" noProof="0" dirty="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Book Antiqua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285720" y="142852"/>
          <a:ext cx="8657242" cy="62894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Szövegdoboz 2"/>
          <p:cNvSpPr txBox="1"/>
          <p:nvPr/>
        </p:nvSpPr>
        <p:spPr>
          <a:xfrm>
            <a:off x="4429125" y="6432331"/>
            <a:ext cx="460737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hu-HU" sz="1400" dirty="0" smtClean="0"/>
              <a:t>Forrás: </a:t>
            </a:r>
            <a:r>
              <a:rPr lang="hu-HU" sz="1400" dirty="0" err="1" smtClean="0"/>
              <a:t>Győry</a:t>
            </a:r>
            <a:r>
              <a:rPr lang="hu-HU" sz="1400" dirty="0" smtClean="0"/>
              <a:t> Csaba: Kriminológia, Kézirat, 2011</a:t>
            </a:r>
            <a:endParaRPr lang="hu-HU" sz="1400" dirty="0"/>
          </a:p>
        </p:txBody>
      </p:sp>
      <p:sp>
        <p:nvSpPr>
          <p:cNvPr id="4" name="Szövegdoboz 3"/>
          <p:cNvSpPr txBox="1"/>
          <p:nvPr/>
        </p:nvSpPr>
        <p:spPr>
          <a:xfrm>
            <a:off x="536132" y="-27384"/>
            <a:ext cx="29642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2800" b="1" dirty="0" smtClean="0"/>
              <a:t>A kriminológia a tudományok </a:t>
            </a:r>
          </a:p>
          <a:p>
            <a:r>
              <a:rPr lang="hu-HU" sz="2800" b="1" dirty="0" smtClean="0"/>
              <a:t>rendszerében</a:t>
            </a:r>
            <a:endParaRPr lang="hu-HU" sz="28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457203" y="253536"/>
            <a:ext cx="8229600" cy="943216"/>
          </a:xfrm>
          <a:prstGeom prst="rect">
            <a:avLst/>
          </a:prstGeom>
        </p:spPr>
        <p:txBody>
          <a:bodyPr lIns="91418" tIns="45709" rIns="91418" bIns="45709">
            <a:normAutofit/>
          </a:bodyPr>
          <a:lstStyle/>
          <a:p>
            <a:pPr algn="ctr" defTabSz="914141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3200" b="1" cap="small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Book Antiqua" pitchFamily="18" charset="0"/>
                <a:cs typeface="Arial" charset="0"/>
              </a:rPr>
              <a:t>Fejlettségi térségtípusok</a:t>
            </a:r>
            <a:endParaRPr lang="hu-HU" sz="3200" b="1" cap="small" spc="-150" dirty="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Book Antiqua" pitchFamily="18" charset="0"/>
              <a:cs typeface="Arial" charset="0"/>
            </a:endParaRPr>
          </a:p>
        </p:txBody>
      </p:sp>
      <p:sp>
        <p:nvSpPr>
          <p:cNvPr id="3" name="Tartalom helye 2"/>
          <p:cNvSpPr txBox="1">
            <a:spLocks/>
          </p:cNvSpPr>
          <p:nvPr/>
        </p:nvSpPr>
        <p:spPr>
          <a:xfrm>
            <a:off x="214282" y="1142984"/>
            <a:ext cx="8929718" cy="5382360"/>
          </a:xfrm>
          <a:prstGeom prst="rect">
            <a:avLst/>
          </a:prstGeom>
        </p:spPr>
        <p:txBody>
          <a:bodyPr lIns="91418" tIns="45709" rIns="91418" bIns="45709">
            <a:normAutofit fontScale="77500" lnSpcReduction="20000"/>
          </a:bodyPr>
          <a:lstStyle/>
          <a:p>
            <a:pPr marL="396779" indent="-396779" defTabSz="914141">
              <a:lnSpc>
                <a:spcPct val="120000"/>
              </a:lnSpc>
              <a:spcBef>
                <a:spcPts val="1800"/>
              </a:spcBef>
              <a:buBlip>
                <a:blip r:embed="rId3"/>
              </a:buBlip>
              <a:defRPr/>
            </a:pPr>
            <a:r>
              <a:rPr lang="hu-HU" sz="3200" b="1" u="sng" dirty="0" smtClean="0">
                <a:latin typeface="Book Antiqua" pitchFamily="18" charset="0"/>
              </a:rPr>
              <a:t>dinamikusan</a:t>
            </a:r>
            <a:r>
              <a:rPr lang="hu-HU" sz="3200" b="1" dirty="0" smtClean="0">
                <a:latin typeface="Book Antiqua" pitchFamily="18" charset="0"/>
              </a:rPr>
              <a:t> fejlődő térség: </a:t>
            </a:r>
            <a:r>
              <a:rPr lang="hu-HU" sz="3200" dirty="0" smtClean="0">
                <a:latin typeface="Book Antiqua" pitchFamily="18" charset="0"/>
              </a:rPr>
              <a:t>ahol a jelzőszámok zöme több mint 10%-kal meghaladja a vidéki átlagot, </a:t>
            </a:r>
          </a:p>
          <a:p>
            <a:pPr marL="396779" indent="-396779" defTabSz="914141">
              <a:lnSpc>
                <a:spcPct val="120000"/>
              </a:lnSpc>
              <a:spcBef>
                <a:spcPts val="1800"/>
              </a:spcBef>
              <a:buBlip>
                <a:blip r:embed="rId3"/>
              </a:buBlip>
              <a:defRPr/>
            </a:pPr>
            <a:r>
              <a:rPr lang="hu-HU" sz="3200" b="1" u="sng" dirty="0" smtClean="0">
                <a:latin typeface="Book Antiqua" pitchFamily="18" charset="0"/>
              </a:rPr>
              <a:t>fejlődő</a:t>
            </a:r>
            <a:r>
              <a:rPr lang="hu-HU" sz="3200" b="1" dirty="0" smtClean="0">
                <a:latin typeface="Book Antiqua" pitchFamily="18" charset="0"/>
              </a:rPr>
              <a:t> térség: </a:t>
            </a:r>
            <a:r>
              <a:rPr lang="hu-HU" sz="3200" dirty="0" smtClean="0">
                <a:latin typeface="Book Antiqua" pitchFamily="18" charset="0"/>
              </a:rPr>
              <a:t>ahol a mutatók zöme a vidéki átlag felett van, de az eltérés mértéke nem haladja meg a 10%-ot. </a:t>
            </a:r>
          </a:p>
          <a:p>
            <a:pPr marL="396779" indent="-396779" defTabSz="914141">
              <a:lnSpc>
                <a:spcPct val="120000"/>
              </a:lnSpc>
              <a:spcBef>
                <a:spcPts val="1800"/>
              </a:spcBef>
              <a:buBlip>
                <a:blip r:embed="rId3"/>
              </a:buBlip>
              <a:defRPr/>
            </a:pPr>
            <a:r>
              <a:rPr lang="hu-HU" sz="3200" b="1" u="sng" dirty="0" smtClean="0">
                <a:latin typeface="Book Antiqua" pitchFamily="18" charset="0"/>
              </a:rPr>
              <a:t>felzárkózó</a:t>
            </a:r>
            <a:r>
              <a:rPr lang="hu-HU" sz="3200" b="1" dirty="0" smtClean="0">
                <a:latin typeface="Book Antiqua" pitchFamily="18" charset="0"/>
              </a:rPr>
              <a:t> térség: </a:t>
            </a:r>
            <a:r>
              <a:rPr lang="hu-HU" sz="3200" dirty="0" smtClean="0">
                <a:latin typeface="Book Antiqua" pitchFamily="18" charset="0"/>
              </a:rPr>
              <a:t>ahol a mutatók zöme közelíti a vidéki átlagot, s a növekedés jeleit is mutatják, </a:t>
            </a:r>
          </a:p>
          <a:p>
            <a:pPr marL="396779" indent="-396779" defTabSz="914141">
              <a:lnSpc>
                <a:spcPct val="120000"/>
              </a:lnSpc>
              <a:spcBef>
                <a:spcPts val="1800"/>
              </a:spcBef>
              <a:buBlip>
                <a:blip r:embed="rId3"/>
              </a:buBlip>
              <a:defRPr/>
            </a:pPr>
            <a:r>
              <a:rPr lang="hu-HU" sz="3200" b="1" u="sng" dirty="0" smtClean="0">
                <a:latin typeface="Book Antiqua" pitchFamily="18" charset="0"/>
              </a:rPr>
              <a:t>stagnáló</a:t>
            </a:r>
            <a:r>
              <a:rPr lang="hu-HU" sz="3200" b="1" dirty="0" smtClean="0">
                <a:latin typeface="Book Antiqua" pitchFamily="18" charset="0"/>
              </a:rPr>
              <a:t> térség: </a:t>
            </a:r>
            <a:r>
              <a:rPr lang="hu-HU" sz="3200" dirty="0" smtClean="0">
                <a:latin typeface="Book Antiqua" pitchFamily="18" charset="0"/>
              </a:rPr>
              <a:t>ahol a vidéki átlagtól való elmaradás a jelzőszámok zöménél eléri, illetve közelíti a 10%-ot, </a:t>
            </a:r>
          </a:p>
          <a:p>
            <a:pPr marL="396779" indent="-396779" defTabSz="914141">
              <a:lnSpc>
                <a:spcPct val="120000"/>
              </a:lnSpc>
              <a:spcBef>
                <a:spcPts val="1800"/>
              </a:spcBef>
              <a:buBlip>
                <a:blip r:embed="rId3"/>
              </a:buBlip>
              <a:defRPr/>
            </a:pPr>
            <a:r>
              <a:rPr lang="hu-HU" sz="3200" b="1" u="sng" dirty="0" smtClean="0">
                <a:latin typeface="Book Antiqua" pitchFamily="18" charset="0"/>
              </a:rPr>
              <a:t>lemaradó</a:t>
            </a:r>
            <a:r>
              <a:rPr lang="hu-HU" sz="3200" b="1" dirty="0" smtClean="0">
                <a:latin typeface="Book Antiqua" pitchFamily="18" charset="0"/>
              </a:rPr>
              <a:t> térség: </a:t>
            </a:r>
            <a:r>
              <a:rPr lang="hu-HU" sz="3200" dirty="0" smtClean="0">
                <a:latin typeface="Book Antiqua" pitchFamily="18" charset="0"/>
              </a:rPr>
              <a:t>a jelzőszámok zöménél a vidéki átlagtól való elmaradás legalább 15%.</a:t>
            </a:r>
            <a:endParaRPr lang="hu-HU" sz="3200" dirty="0">
              <a:latin typeface="Book Antiqua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1857364"/>
            <a:ext cx="7715304" cy="5000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7587" name="Rectangle 3"/>
          <p:cNvSpPr>
            <a:spLocks noChangeArrowheads="1"/>
          </p:cNvSpPr>
          <p:nvPr/>
        </p:nvSpPr>
        <p:spPr bwMode="auto">
          <a:xfrm>
            <a:off x="928662" y="71414"/>
            <a:ext cx="7358114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,Bold"/>
              </a:rPr>
              <a:t>A települések hátrányos helyzetének indikátorai:</a:t>
            </a:r>
            <a:endParaRPr kumimoji="0" lang="hu-H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,Bold"/>
              </a:rPr>
              <a:t>     (1) gazdasági fejlettség</a:t>
            </a:r>
            <a:endParaRPr kumimoji="0" lang="hu-H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Calibri,Bold"/>
              </a:rPr>
              <a:t>     (2) infrastrukturális fejlettség</a:t>
            </a:r>
            <a:endParaRPr kumimoji="0" lang="hu-HU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Calibri,Bold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hu-H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Calibri,Bold"/>
              </a:rPr>
              <a:t>     (3) szociális dimenzió, segélyezés</a:t>
            </a:r>
            <a:r>
              <a:rPr kumimoji="0" lang="hu-HU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cs typeface="Arial" pitchFamily="34" charset="0"/>
              </a:rPr>
              <a:t> </a:t>
            </a:r>
            <a:endParaRPr kumimoji="0" lang="hu-H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áblázat 2"/>
          <p:cNvGraphicFramePr>
            <a:graphicFrameLocks noGrp="1"/>
          </p:cNvGraphicFramePr>
          <p:nvPr/>
        </p:nvGraphicFramePr>
        <p:xfrm>
          <a:off x="323531" y="404664"/>
          <a:ext cx="8424937" cy="5925720"/>
        </p:xfrm>
        <a:graphic>
          <a:graphicData uri="http://schemas.openxmlformats.org/drawingml/2006/table">
            <a:tbl>
              <a:tblPr/>
              <a:tblGrid>
                <a:gridCol w="5007273"/>
                <a:gridCol w="1708832"/>
                <a:gridCol w="1708832"/>
              </a:tblGrid>
              <a:tr h="22433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3200" dirty="0" smtClean="0">
                          <a:latin typeface="Calibri"/>
                          <a:ea typeface="Times New Roman"/>
                          <a:cs typeface="Times New Roman"/>
                        </a:rPr>
                        <a:t>A kistérségek fejlettségi</a:t>
                      </a:r>
                      <a:r>
                        <a:rPr lang="hu-HU" sz="3200" baseline="0" dirty="0" smtClean="0">
                          <a:latin typeface="Calibri"/>
                          <a:ea typeface="Times New Roman"/>
                          <a:cs typeface="Times New Roman"/>
                        </a:rPr>
                        <a:t> besorolása</a:t>
                      </a:r>
                      <a:endParaRPr lang="hu-H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3200" dirty="0" smtClean="0">
                          <a:latin typeface="Calibri"/>
                          <a:ea typeface="Times New Roman"/>
                          <a:cs typeface="Times New Roman"/>
                        </a:rPr>
                        <a:t>Az adott kategóriába eső települések száma a mintában</a:t>
                      </a:r>
                      <a:endParaRPr lang="hu-H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hu-HU"/>
                    </a:p>
                  </a:txBody>
                  <a:tcPr/>
                </a:tc>
              </a:tr>
              <a:tr h="6137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1. </a:t>
                      </a:r>
                      <a:r>
                        <a:rPr lang="en-US" sz="3200" dirty="0" smtClean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</a:t>
                      </a:r>
                      <a:r>
                        <a:rPr lang="hu-HU" sz="3200" dirty="0" err="1" smtClean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emaradó</a:t>
                      </a:r>
                      <a:endParaRPr lang="hu-HU" sz="32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178</a:t>
                      </a:r>
                      <a:endParaRPr lang="hu-HU" sz="32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3200" dirty="0" smtClean="0">
                          <a:solidFill>
                            <a:srgbClr val="FFFF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34,7%</a:t>
                      </a:r>
                      <a:endParaRPr lang="hu-HU" sz="3200" dirty="0">
                        <a:solidFill>
                          <a:srgbClr val="FFFF00"/>
                        </a:solidFill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137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/>
                          <a:ea typeface="Times New Roman"/>
                          <a:cs typeface="Times New Roman"/>
                        </a:rPr>
                        <a:t>2. </a:t>
                      </a:r>
                      <a:r>
                        <a:rPr lang="en-US" sz="3200" dirty="0" err="1" smtClean="0">
                          <a:latin typeface="Calibri"/>
                          <a:ea typeface="Times New Roman"/>
                          <a:cs typeface="Times New Roman"/>
                        </a:rPr>
                        <a:t>Stagn</a:t>
                      </a:r>
                      <a:r>
                        <a:rPr lang="hu-HU" sz="3200" dirty="0" err="1" smtClean="0">
                          <a:latin typeface="Calibri"/>
                          <a:ea typeface="Times New Roman"/>
                          <a:cs typeface="Times New Roman"/>
                        </a:rPr>
                        <a:t>áló</a:t>
                      </a:r>
                      <a:endParaRPr lang="hu-H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/>
                          <a:ea typeface="Times New Roman"/>
                          <a:cs typeface="Times New Roman"/>
                        </a:rPr>
                        <a:t>91</a:t>
                      </a:r>
                      <a:endParaRPr lang="hu-H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3200" dirty="0" smtClean="0">
                          <a:latin typeface="Calibri"/>
                          <a:ea typeface="Times New Roman"/>
                          <a:cs typeface="Times New Roman"/>
                        </a:rPr>
                        <a:t>17,7%</a:t>
                      </a:r>
                      <a:endParaRPr lang="hu-H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7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/>
                          <a:ea typeface="Times New Roman"/>
                          <a:cs typeface="Times New Roman"/>
                        </a:rPr>
                        <a:t>3. </a:t>
                      </a:r>
                      <a:r>
                        <a:rPr lang="hu-HU" sz="3200" dirty="0" smtClean="0">
                          <a:latin typeface="Calibri"/>
                          <a:ea typeface="Times New Roman"/>
                          <a:cs typeface="Times New Roman"/>
                        </a:rPr>
                        <a:t>Felzárkózó</a:t>
                      </a:r>
                      <a:endParaRPr lang="hu-H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 smtClean="0">
                          <a:latin typeface="Calibri"/>
                          <a:ea typeface="Times New Roman"/>
                          <a:cs typeface="Times New Roman"/>
                        </a:rPr>
                        <a:t>9</a:t>
                      </a:r>
                      <a:r>
                        <a:rPr lang="hu-HU" sz="3200" dirty="0" smtClean="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hu-H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3200" dirty="0" smtClean="0">
                          <a:latin typeface="Calibri"/>
                          <a:ea typeface="Times New Roman"/>
                          <a:cs typeface="Times New Roman"/>
                        </a:rPr>
                        <a:t>18,1%</a:t>
                      </a:r>
                      <a:endParaRPr lang="hu-H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137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/>
                          <a:ea typeface="Times New Roman"/>
                          <a:cs typeface="Times New Roman"/>
                        </a:rPr>
                        <a:t>4. </a:t>
                      </a:r>
                      <a:r>
                        <a:rPr lang="hu-HU" sz="3200" dirty="0" smtClean="0">
                          <a:latin typeface="Calibri"/>
                          <a:ea typeface="Times New Roman"/>
                          <a:cs typeface="Times New Roman"/>
                        </a:rPr>
                        <a:t>Fejlődő</a:t>
                      </a:r>
                      <a:r>
                        <a:rPr lang="en-US" sz="320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hu-H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/>
                          <a:ea typeface="Times New Roman"/>
                          <a:cs typeface="Times New Roman"/>
                        </a:rPr>
                        <a:t>81</a:t>
                      </a:r>
                      <a:endParaRPr lang="hu-H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3200" dirty="0" smtClean="0">
                          <a:latin typeface="Calibri"/>
                          <a:ea typeface="Times New Roman"/>
                          <a:cs typeface="Times New Roman"/>
                        </a:rPr>
                        <a:t>15,7%</a:t>
                      </a:r>
                      <a:endParaRPr lang="hu-H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137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/>
                          <a:ea typeface="Times New Roman"/>
                          <a:cs typeface="Times New Roman"/>
                        </a:rPr>
                        <a:t>5. </a:t>
                      </a:r>
                      <a:r>
                        <a:rPr lang="en-US" sz="3200" dirty="0" smtClean="0">
                          <a:latin typeface="Calibri"/>
                          <a:ea typeface="Times New Roman"/>
                          <a:cs typeface="Times New Roman"/>
                        </a:rPr>
                        <a:t>D</a:t>
                      </a:r>
                      <a:r>
                        <a:rPr lang="hu-HU" sz="3200" dirty="0" err="1" smtClean="0">
                          <a:latin typeface="Calibri"/>
                          <a:ea typeface="Times New Roman"/>
                          <a:cs typeface="Times New Roman"/>
                        </a:rPr>
                        <a:t>inamikusan</a:t>
                      </a:r>
                      <a:r>
                        <a:rPr lang="hu-HU" sz="3200" dirty="0" smtClean="0">
                          <a:latin typeface="Calibri"/>
                          <a:ea typeface="Times New Roman"/>
                          <a:cs typeface="Times New Roman"/>
                        </a:rPr>
                        <a:t> fejlődő</a:t>
                      </a:r>
                      <a:r>
                        <a:rPr lang="en-US" sz="3200" dirty="0" smtClean="0">
                          <a:latin typeface="Calibri"/>
                          <a:ea typeface="Times New Roman"/>
                          <a:cs typeface="Times New Roman"/>
                        </a:rPr>
                        <a:t> </a:t>
                      </a:r>
                      <a:endParaRPr lang="hu-H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dirty="0">
                          <a:latin typeface="Calibri"/>
                          <a:ea typeface="Times New Roman"/>
                          <a:cs typeface="Times New Roman"/>
                        </a:rPr>
                        <a:t>70</a:t>
                      </a:r>
                      <a:endParaRPr lang="hu-H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3200" dirty="0" smtClean="0">
                          <a:latin typeface="Calibri"/>
                          <a:ea typeface="Times New Roman"/>
                          <a:cs typeface="Times New Roman"/>
                        </a:rPr>
                        <a:t>13,6%</a:t>
                      </a:r>
                      <a:endParaRPr lang="hu-HU" sz="32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</a:tr>
              <a:tr h="613732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3200" b="1" dirty="0" smtClean="0">
                          <a:latin typeface="Calibri"/>
                          <a:ea typeface="Times New Roman"/>
                          <a:cs typeface="Times New Roman"/>
                        </a:rPr>
                        <a:t>Összesen</a:t>
                      </a:r>
                      <a:endParaRPr lang="hu-HU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3200" b="1" dirty="0" smtClean="0">
                          <a:latin typeface="Calibri"/>
                          <a:ea typeface="Times New Roman"/>
                          <a:cs typeface="Times New Roman"/>
                        </a:rPr>
                        <a:t>51</a:t>
                      </a:r>
                      <a:r>
                        <a:rPr lang="hu-HU" sz="3200" b="1" dirty="0" smtClean="0">
                          <a:latin typeface="Calibri"/>
                          <a:ea typeface="Times New Roman"/>
                          <a:cs typeface="Times New Roman"/>
                        </a:rPr>
                        <a:t>3</a:t>
                      </a:r>
                      <a:endParaRPr lang="hu-HU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hu-HU" sz="3200" b="1" dirty="0" smtClean="0">
                          <a:latin typeface="Calibri"/>
                          <a:ea typeface="Times New Roman"/>
                          <a:cs typeface="Times New Roman"/>
                        </a:rPr>
                        <a:t>100%</a:t>
                      </a:r>
                      <a:endParaRPr lang="hu-HU" sz="3200" b="1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Juhaszg\AppData\Local\Microsoft\Windows\Temporary Internet Files\Low\Content.IE5\4YG42E4X\hatranyos_title_big[1].jpg"/>
          <p:cNvPicPr>
            <a:picLocks noChangeAspect="1" noChangeArrowheads="1"/>
          </p:cNvPicPr>
          <p:nvPr/>
        </p:nvPicPr>
        <p:blipFill>
          <a:blip r:embed="rId3" cstate="print"/>
          <a:srcRect l="3705" t="9287" r="1710" b="8884"/>
          <a:stretch>
            <a:fillRect/>
          </a:stretch>
        </p:blipFill>
        <p:spPr bwMode="auto">
          <a:xfrm>
            <a:off x="214282" y="1473085"/>
            <a:ext cx="8756404" cy="5027749"/>
          </a:xfrm>
          <a:prstGeom prst="rect">
            <a:avLst/>
          </a:prstGeom>
          <a:noFill/>
        </p:spPr>
      </p:pic>
      <p:sp>
        <p:nvSpPr>
          <p:cNvPr id="3" name="Cím 1"/>
          <p:cNvSpPr txBox="1">
            <a:spLocks/>
          </p:cNvSpPr>
          <p:nvPr/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36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2800" b="1" i="0" u="none" strike="noStrike" kern="1200" cap="small" spc="-150" normalizeH="0" baseline="0" noProof="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Book Antiqua" pitchFamily="18" charset="0"/>
                <a:ea typeface="+mn-ea"/>
                <a:cs typeface="Arial" charset="0"/>
              </a:rPr>
              <a:t>Leghátrányosabb helyzetű (LHH) kistérségek Magyarországon (N = 33)</a:t>
            </a:r>
            <a:endParaRPr kumimoji="0" lang="hu-HU" sz="2400" b="0" i="0" u="none" strike="noStrike" kern="1200" cap="small" spc="-150" normalizeH="0" baseline="0" noProof="0" dirty="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Book Antiqua" pitchFamily="18" charset="0"/>
              <a:ea typeface="+mn-ea"/>
              <a:cs typeface="Arial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kisterseg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813" y="207683"/>
            <a:ext cx="8285029" cy="64053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81003" y="230188"/>
            <a:ext cx="8382000" cy="1378795"/>
          </a:xfrm>
        </p:spPr>
        <p:txBody>
          <a:bodyPr/>
          <a:lstStyle/>
          <a:p>
            <a:r>
              <a:rPr lang="hu-HU" dirty="0" smtClean="0"/>
              <a:t>A kutatás 2. szakaszában</a:t>
            </a:r>
            <a:br>
              <a:rPr lang="hu-HU" dirty="0" smtClean="0"/>
            </a:br>
            <a:r>
              <a:rPr lang="hu-HU" dirty="0" smtClean="0"/>
              <a:t>reményeink szerint lesz módunk… </a:t>
            </a:r>
            <a:endParaRPr lang="hu-HU" dirty="0"/>
          </a:p>
        </p:txBody>
      </p:sp>
      <p:sp>
        <p:nvSpPr>
          <p:cNvPr id="5" name="Tartalom helye 4"/>
          <p:cNvSpPr>
            <a:spLocks noGrp="1"/>
          </p:cNvSpPr>
          <p:nvPr>
            <p:ph idx="1"/>
          </p:nvPr>
        </p:nvSpPr>
        <p:spPr>
          <a:xfrm>
            <a:off x="381003" y="1988939"/>
            <a:ext cx="8382000" cy="4284250"/>
          </a:xfrm>
        </p:spPr>
        <p:txBody>
          <a:bodyPr/>
          <a:lstStyle/>
          <a:p>
            <a:pPr lvl="0"/>
            <a:r>
              <a:rPr lang="hu-HU" dirty="0"/>
              <a:t>a </a:t>
            </a:r>
            <a:r>
              <a:rPr lang="hu-HU" b="1" u="sng" dirty="0"/>
              <a:t>szabálysértési</a:t>
            </a:r>
            <a:r>
              <a:rPr lang="hu-HU" b="1" dirty="0"/>
              <a:t> </a:t>
            </a:r>
            <a:r>
              <a:rPr lang="hu-HU" b="1" dirty="0" smtClean="0"/>
              <a:t>adatokat összegyűjtésére </a:t>
            </a:r>
            <a:r>
              <a:rPr lang="hu-HU" dirty="0" smtClean="0"/>
              <a:t>és vizsgálatára;  </a:t>
            </a:r>
            <a:endParaRPr lang="hu-HU" dirty="0"/>
          </a:p>
          <a:p>
            <a:pPr lvl="0"/>
            <a:r>
              <a:rPr lang="hu-HU" dirty="0" smtClean="0"/>
              <a:t>a </a:t>
            </a:r>
            <a:r>
              <a:rPr lang="hu-HU" b="1" u="sng" dirty="0" smtClean="0"/>
              <a:t>rendőrsűrűségi adatok</a:t>
            </a:r>
            <a:r>
              <a:rPr lang="hu-HU" dirty="0" smtClean="0"/>
              <a:t> </a:t>
            </a:r>
            <a:r>
              <a:rPr lang="hu-HU" dirty="0"/>
              <a:t>és a települések bűnözési gyakorisági </a:t>
            </a:r>
            <a:r>
              <a:rPr lang="hu-HU" dirty="0" smtClean="0"/>
              <a:t>mutatóinak összevetésére;  </a:t>
            </a:r>
            <a:endParaRPr lang="hu-HU" dirty="0"/>
          </a:p>
          <a:p>
            <a:pPr lvl="0"/>
            <a:r>
              <a:rPr lang="hu-HU" dirty="0" smtClean="0"/>
              <a:t>a </a:t>
            </a:r>
            <a:r>
              <a:rPr lang="hu-HU" b="1" dirty="0"/>
              <a:t>települések </a:t>
            </a:r>
            <a:r>
              <a:rPr lang="hu-HU" b="1" u="sng" dirty="0"/>
              <a:t>egyéb társadalomstatisztikai</a:t>
            </a:r>
            <a:r>
              <a:rPr lang="hu-HU" b="1" dirty="0"/>
              <a:t> </a:t>
            </a:r>
            <a:r>
              <a:rPr lang="hu-HU" b="1" dirty="0" smtClean="0"/>
              <a:t>mutatóinak</a:t>
            </a:r>
            <a:r>
              <a:rPr lang="hu-HU" dirty="0" smtClean="0"/>
              <a:t>, </a:t>
            </a:r>
            <a:r>
              <a:rPr lang="hu-HU" dirty="0"/>
              <a:t>mindenekelőtt a gazdasági és szociális helyzet alakulásával kapcsolatos </a:t>
            </a:r>
            <a:r>
              <a:rPr lang="hu-HU" dirty="0" smtClean="0"/>
              <a:t>adatok elemzésére </a:t>
            </a:r>
            <a:endParaRPr lang="hu-HU" dirty="0"/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xmlns="" val="22048561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7"/>
          <p:cNvSpPr/>
          <p:nvPr/>
        </p:nvSpPr>
        <p:spPr>
          <a:xfrm flipH="1">
            <a:off x="0" y="2420888"/>
            <a:ext cx="9240252" cy="3384376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8" tIns="45709" rIns="91418" bIns="45709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1680770" y="1170563"/>
            <a:ext cx="7463230" cy="1385667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218046 h 1918789"/>
              <a:gd name="connsiteX1" fmla="*/ 3561347 w 9240252"/>
              <a:gd name="connsiteY1" fmla="*/ 175309 h 1918789"/>
              <a:gd name="connsiteX2" fmla="*/ 4884281 w 9240252"/>
              <a:gd name="connsiteY2" fmla="*/ 1918789 h 1918789"/>
              <a:gd name="connsiteX3" fmla="*/ 9240252 w 9240252"/>
              <a:gd name="connsiteY3" fmla="*/ 1169919 h 1918789"/>
              <a:gd name="connsiteX0" fmla="*/ 0 w 9240252"/>
              <a:gd name="connsiteY0" fmla="*/ 1270247 h 2095133"/>
              <a:gd name="connsiteX1" fmla="*/ 3561347 w 9240252"/>
              <a:gd name="connsiteY1" fmla="*/ 227510 h 2095133"/>
              <a:gd name="connsiteX2" fmla="*/ 6468439 w 9240252"/>
              <a:gd name="connsiteY2" fmla="*/ 290580 h 2095133"/>
              <a:gd name="connsiteX3" fmla="*/ 4884281 w 9240252"/>
              <a:gd name="connsiteY3" fmla="*/ 1970990 h 2095133"/>
              <a:gd name="connsiteX4" fmla="*/ 9240252 w 9240252"/>
              <a:gd name="connsiteY4" fmla="*/ 1222120 h 2095133"/>
              <a:gd name="connsiteX0" fmla="*/ 0 w 9240252"/>
              <a:gd name="connsiteY0" fmla="*/ 1042737 h 1743480"/>
              <a:gd name="connsiteX1" fmla="*/ 3561347 w 9240252"/>
              <a:gd name="connsiteY1" fmla="*/ 0 h 1743480"/>
              <a:gd name="connsiteX2" fmla="*/ 4884281 w 9240252"/>
              <a:gd name="connsiteY2" fmla="*/ 1743480 h 1743480"/>
              <a:gd name="connsiteX3" fmla="*/ 9240252 w 9240252"/>
              <a:gd name="connsiteY3" fmla="*/ 994610 h 1743480"/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660358 h 1660358"/>
              <a:gd name="connsiteX1" fmla="*/ 5923547 w 9240252"/>
              <a:gd name="connsiteY1" fmla="*/ 617621 h 1660358"/>
              <a:gd name="connsiteX2" fmla="*/ 9240252 w 9240252"/>
              <a:gd name="connsiteY2" fmla="*/ 1612231 h 1660358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371600 h 1371600"/>
              <a:gd name="connsiteX1" fmla="*/ 5923547 w 9240252"/>
              <a:gd name="connsiteY1" fmla="*/ 328863 h 1371600"/>
              <a:gd name="connsiteX2" fmla="*/ 9240252 w 9240252"/>
              <a:gd name="connsiteY2" fmla="*/ 1323473 h 1371600"/>
              <a:gd name="connsiteX0" fmla="*/ 0 w 9240252"/>
              <a:gd name="connsiteY0" fmla="*/ 1050758 h 1050758"/>
              <a:gd name="connsiteX1" fmla="*/ 5923547 w 9240252"/>
              <a:gd name="connsiteY1" fmla="*/ 8021 h 1050758"/>
              <a:gd name="connsiteX2" fmla="*/ 9240252 w 9240252"/>
              <a:gd name="connsiteY2" fmla="*/ 1002631 h 105075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351548"/>
              <a:gd name="connsiteX1" fmla="*/ 5923547 w 9240252"/>
              <a:gd name="connsiteY1" fmla="*/ 308811 h 1351548"/>
              <a:gd name="connsiteX2" fmla="*/ 9240252 w 9240252"/>
              <a:gd name="connsiteY2" fmla="*/ 1303421 h 1351548"/>
              <a:gd name="connsiteX0" fmla="*/ 0 w 9240252"/>
              <a:gd name="connsiteY0" fmla="*/ 1351548 h 1701800"/>
              <a:gd name="connsiteX1" fmla="*/ 5923547 w 9240252"/>
              <a:gd name="connsiteY1" fmla="*/ 308811 h 1701800"/>
              <a:gd name="connsiteX2" fmla="*/ 9240252 w 9240252"/>
              <a:gd name="connsiteY2" fmla="*/ 1303421 h 1701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701800">
                <a:moveTo>
                  <a:pt x="0" y="1351548"/>
                </a:moveTo>
                <a:cubicBezTo>
                  <a:pt x="1010652" y="834190"/>
                  <a:pt x="4251158" y="0"/>
                  <a:pt x="5923547" y="308811"/>
                </a:cubicBezTo>
                <a:cubicBezTo>
                  <a:pt x="7479631" y="621632"/>
                  <a:pt x="8073189" y="1701800"/>
                  <a:pt x="9240252" y="130342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8" tIns="45709" rIns="91418" bIns="45709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Freeform 7"/>
          <p:cNvSpPr/>
          <p:nvPr/>
        </p:nvSpPr>
        <p:spPr>
          <a:xfrm flipH="1">
            <a:off x="755577" y="260651"/>
            <a:ext cx="8592180" cy="757591"/>
          </a:xfrm>
          <a:custGeom>
            <a:avLst/>
            <a:gdLst>
              <a:gd name="connsiteX0" fmla="*/ 0 w 9240252"/>
              <a:gd name="connsiteY0" fmla="*/ 1050758 h 1050758"/>
              <a:gd name="connsiteX1" fmla="*/ 3561347 w 9240252"/>
              <a:gd name="connsiteY1" fmla="*/ 8021 h 1050758"/>
              <a:gd name="connsiteX2" fmla="*/ 9240252 w 9240252"/>
              <a:gd name="connsiteY2" fmla="*/ 1002631 h 105075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9240252" h="1050758">
                <a:moveTo>
                  <a:pt x="0" y="1050758"/>
                </a:moveTo>
                <a:cubicBezTo>
                  <a:pt x="1010652" y="533400"/>
                  <a:pt x="2021305" y="16042"/>
                  <a:pt x="3561347" y="8021"/>
                </a:cubicBezTo>
                <a:cubicBezTo>
                  <a:pt x="5101389" y="0"/>
                  <a:pt x="7170820" y="501315"/>
                  <a:pt x="9240252" y="1002631"/>
                </a:cubicBezTo>
              </a:path>
            </a:pathLst>
          </a:custGeom>
          <a:gradFill flip="none" rotWithShape="1">
            <a:gsLst>
              <a:gs pos="0">
                <a:schemeClr val="bg1">
                  <a:alpha val="5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1"/>
            <a:tileRect/>
          </a:gradFill>
          <a:ln w="76200">
            <a:noFill/>
          </a:ln>
          <a:effectLst>
            <a:softEdge rad="63500"/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lIns="91418" tIns="45709" rIns="91418" bIns="45709" rtlCol="0" anchor="ctr"/>
          <a:lstStyle/>
          <a:p>
            <a:pPr algn="ctr"/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Cím 1"/>
          <p:cNvSpPr txBox="1">
            <a:spLocks/>
          </p:cNvSpPr>
          <p:nvPr/>
        </p:nvSpPr>
        <p:spPr>
          <a:xfrm>
            <a:off x="251520" y="1412776"/>
            <a:ext cx="8445624" cy="3384376"/>
          </a:xfrm>
          <a:prstGeom prst="rect">
            <a:avLst/>
          </a:prstGeom>
        </p:spPr>
        <p:txBody>
          <a:bodyPr lIns="91418" tIns="45709" rIns="91418" bIns="45709"/>
          <a:lstStyle/>
          <a:p>
            <a:pPr algn="ctr" defTabSz="914141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4800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Köszönöm a figyelmet</a:t>
            </a:r>
            <a:r>
              <a:rPr lang="en-US" sz="4800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!</a:t>
            </a:r>
            <a:endParaRPr lang="hu-HU" sz="4800" spc="-150" dirty="0" smtClean="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algn="ctr" defTabSz="914141">
              <a:lnSpc>
                <a:spcPct val="90000"/>
              </a:lnSpc>
              <a:spcBef>
                <a:spcPct val="0"/>
              </a:spcBef>
              <a:defRPr/>
            </a:pPr>
            <a:endParaRPr lang="hu-HU" sz="4800" spc="-150" dirty="0" smtClean="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algn="ctr" defTabSz="914141">
              <a:lnSpc>
                <a:spcPct val="90000"/>
              </a:lnSpc>
              <a:spcBef>
                <a:spcPct val="0"/>
              </a:spcBef>
              <a:defRPr/>
            </a:pPr>
            <a:endParaRPr lang="hu-HU" sz="4800" spc="-150" dirty="0">
              <a:ln w="3175">
                <a:noFill/>
              </a:ln>
              <a:gradFill>
                <a:gsLst>
                  <a:gs pos="0">
                    <a:srgbClr val="2E59B0"/>
                  </a:gs>
                  <a:gs pos="49000">
                    <a:srgbClr val="161D32"/>
                  </a:gs>
                  <a:gs pos="100000">
                    <a:srgbClr val="000000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cs typeface="Arial" charset="0"/>
            </a:endParaRPr>
          </a:p>
          <a:p>
            <a:pPr algn="ctr" defTabSz="914141">
              <a:lnSpc>
                <a:spcPct val="90000"/>
              </a:lnSpc>
              <a:spcBef>
                <a:spcPct val="0"/>
              </a:spcBef>
              <a:defRPr/>
            </a:pPr>
            <a:r>
              <a:rPr lang="hu-HU" sz="4000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E-mail: &lt;</a:t>
            </a:r>
            <a:r>
              <a:rPr lang="hu-HU" sz="4000" spc="-150" dirty="0" err="1" smtClean="0">
                <a:ln w="3175">
                  <a:noFill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Kerezsi.Klara</a:t>
            </a:r>
            <a:r>
              <a:rPr lang="hu-HU" sz="4000" spc="-150" dirty="0" smtClean="0">
                <a:ln w="3175">
                  <a:noFill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@</a:t>
            </a:r>
            <a:r>
              <a:rPr lang="hu-HU" sz="4000" spc="-150" dirty="0" err="1" smtClean="0">
                <a:ln w="3175">
                  <a:noFill/>
                </a:ln>
                <a:solidFill>
                  <a:srgbClr val="0000FF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uni-nke.hu</a:t>
            </a:r>
            <a:r>
              <a:rPr lang="hu-HU" sz="4000" spc="-150" dirty="0" smtClean="0">
                <a:ln w="3175">
                  <a:noFill/>
                </a:ln>
                <a:gradFill>
                  <a:gsLst>
                    <a:gs pos="0">
                      <a:srgbClr val="2E59B0"/>
                    </a:gs>
                    <a:gs pos="49000">
                      <a:srgbClr val="161D32"/>
                    </a:gs>
                    <a:gs pos="100000">
                      <a:srgbClr val="000000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cs typeface="Arial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xmlns="" val="170069900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1071538" y="428604"/>
            <a:ext cx="7619529" cy="1030296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hu-HU" sz="4000" b="1" i="1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A bűnözés mérése</a:t>
            </a:r>
            <a:r>
              <a:rPr lang="en-US" sz="4000" b="1" dirty="0"/>
              <a:t/>
            </a:r>
            <a:br>
              <a:rPr lang="en-US" sz="4000" b="1" dirty="0"/>
            </a:br>
            <a:endParaRPr lang="en-US" sz="4000" b="1" dirty="0"/>
          </a:p>
        </p:txBody>
      </p:sp>
      <p:sp>
        <p:nvSpPr>
          <p:cNvPr id="107523" name="Rectangle 3"/>
          <p:cNvSpPr>
            <a:spLocks noGrp="1" noChangeArrowheads="1"/>
          </p:cNvSpPr>
          <p:nvPr>
            <p:ph idx="1"/>
          </p:nvPr>
        </p:nvSpPr>
        <p:spPr>
          <a:xfrm>
            <a:off x="714348" y="1357298"/>
            <a:ext cx="8048887" cy="4786345"/>
          </a:xfrm>
        </p:spPr>
        <p:txBody>
          <a:bodyPr>
            <a:normAutofit lnSpcReduction="10000"/>
          </a:bodyPr>
          <a:lstStyle/>
          <a:p>
            <a:pPr marL="514350" indent="-514350" eaLnBrk="1" hangingPunct="1">
              <a:buNone/>
            </a:pPr>
            <a:r>
              <a:rPr lang="hu-HU" dirty="0" smtClean="0"/>
              <a:t>Kétféle módon mérhető:</a:t>
            </a:r>
          </a:p>
          <a:p>
            <a:pPr marL="514350" indent="-514350" eaLnBrk="1" hangingPunct="1">
              <a:buFont typeface="+mj-lt"/>
              <a:buAutoNum type="arabicPeriod"/>
            </a:pPr>
            <a:r>
              <a:rPr lang="en-US" dirty="0" smtClean="0"/>
              <a:t>A</a:t>
            </a:r>
            <a:r>
              <a:rPr lang="hu-HU" dirty="0" smtClean="0"/>
              <a:t> </a:t>
            </a:r>
            <a:r>
              <a:rPr lang="hu-HU" b="1" dirty="0" smtClean="0"/>
              <a:t>rendőrségnek bejelentett/regisztrált </a:t>
            </a:r>
            <a:r>
              <a:rPr lang="hu-HU" dirty="0" smtClean="0"/>
              <a:t>cselekmények alapján (jelentős részben a rendőrségi aktivitást méri)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 marL="514350" indent="-514350" eaLnBrk="1" hangingPunct="1">
              <a:buFont typeface="+mj-lt"/>
              <a:buAutoNum type="arabicPeriod"/>
            </a:pPr>
            <a:r>
              <a:rPr lang="hu-HU" b="1" dirty="0" smtClean="0"/>
              <a:t>Lakossági megkérdezés</a:t>
            </a:r>
            <a:r>
              <a:rPr lang="hu-HU" dirty="0" smtClean="0"/>
              <a:t>, v</a:t>
            </a:r>
            <a:r>
              <a:rPr lang="en-US" dirty="0" err="1" smtClean="0"/>
              <a:t>i</a:t>
            </a:r>
            <a:r>
              <a:rPr lang="hu-HU" dirty="0" err="1" smtClean="0"/>
              <a:t>ktimizációs</a:t>
            </a:r>
            <a:r>
              <a:rPr lang="hu-HU" dirty="0" smtClean="0"/>
              <a:t> felmérés alapján (a nem regisztrált </a:t>
            </a:r>
            <a:r>
              <a:rPr lang="hu-HU" dirty="0" err="1" smtClean="0"/>
              <a:t>bcs-ek</a:t>
            </a:r>
            <a:r>
              <a:rPr lang="hu-HU" dirty="0" smtClean="0"/>
              <a:t>; dominánsan enyhe súlyú </a:t>
            </a:r>
            <a:r>
              <a:rPr lang="hu-HU" dirty="0" err="1" smtClean="0"/>
              <a:t>bcs</a:t>
            </a:r>
            <a:r>
              <a:rPr lang="hu-HU" dirty="0" smtClean="0"/>
              <a:t>  </a:t>
            </a:r>
            <a:r>
              <a:rPr lang="hu-HU" dirty="0" err="1" smtClean="0"/>
              <a:t>szabsért</a:t>
            </a:r>
            <a:r>
              <a:rPr lang="hu-HU" dirty="0" smtClean="0"/>
              <a:t>.; bűnözési félelem; rendőrséggel </a:t>
            </a:r>
            <a:r>
              <a:rPr lang="hu-HU" dirty="0" err="1" smtClean="0"/>
              <a:t>kapcs</a:t>
            </a:r>
            <a:r>
              <a:rPr lang="hu-HU" dirty="0" smtClean="0"/>
              <a:t> attitűdök)</a:t>
            </a:r>
            <a:endParaRPr lang="en-US" dirty="0" smtClean="0"/>
          </a:p>
          <a:p>
            <a:pPr marL="514350" indent="-514350" eaLnBrk="1" hangingPunct="1">
              <a:buFont typeface="+mj-lt"/>
              <a:buAutoNum type="arabicPeriod"/>
            </a:pPr>
            <a:endParaRPr lang="en-US" dirty="0" smtClean="0"/>
          </a:p>
        </p:txBody>
      </p: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101" y="188432"/>
            <a:ext cx="8785799" cy="57410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1315" name="Téglalap 3"/>
          <p:cNvSpPr>
            <a:spLocks noChangeArrowheads="1"/>
          </p:cNvSpPr>
          <p:nvPr/>
        </p:nvSpPr>
        <p:spPr bwMode="auto">
          <a:xfrm>
            <a:off x="571148" y="6069322"/>
            <a:ext cx="8144139" cy="670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993" tIns="45496" rIns="90993" bIns="45496">
            <a:spAutoFit/>
          </a:bodyPr>
          <a:lstStyle/>
          <a:p>
            <a:r>
              <a:rPr lang="hu-HU" sz="1200" dirty="0" err="1"/>
              <a:t>Debbie</a:t>
            </a:r>
            <a:r>
              <a:rPr lang="hu-HU" sz="1200" dirty="0"/>
              <a:t> Moon (</a:t>
            </a:r>
            <a:r>
              <a:rPr lang="hu-HU" sz="1200" dirty="0" err="1"/>
              <a:t>Ed</a:t>
            </a:r>
            <a:r>
              <a:rPr lang="hu-HU" sz="1200" dirty="0"/>
              <a:t>.), Alison Walker (</a:t>
            </a:r>
            <a:r>
              <a:rPr lang="hu-HU" sz="1200" dirty="0" err="1"/>
              <a:t>Ed</a:t>
            </a:r>
            <a:r>
              <a:rPr lang="hu-HU" sz="1200" dirty="0"/>
              <a:t>.), </a:t>
            </a:r>
            <a:r>
              <a:rPr lang="hu-HU" sz="1200" dirty="0" err="1"/>
              <a:t>Rachel</a:t>
            </a:r>
            <a:r>
              <a:rPr lang="hu-HU" sz="1200" dirty="0"/>
              <a:t> Murphy, John </a:t>
            </a:r>
            <a:r>
              <a:rPr lang="hu-HU" sz="1200" dirty="0" err="1"/>
              <a:t>Flatley</a:t>
            </a:r>
            <a:r>
              <a:rPr lang="hu-HU" sz="1200" dirty="0"/>
              <a:t>, </a:t>
            </a:r>
            <a:r>
              <a:rPr lang="hu-HU" sz="1200" dirty="0" err="1"/>
              <a:t>Jenny</a:t>
            </a:r>
            <a:r>
              <a:rPr lang="hu-HU" sz="1200" dirty="0"/>
              <a:t> </a:t>
            </a:r>
            <a:r>
              <a:rPr lang="hu-HU" sz="1200" dirty="0" err="1"/>
              <a:t>Parfrement-Hopkins</a:t>
            </a:r>
            <a:r>
              <a:rPr lang="hu-HU" sz="1200" dirty="0"/>
              <a:t> and Philip Hall: </a:t>
            </a:r>
            <a:r>
              <a:rPr lang="hu-HU" sz="1200" dirty="0" err="1"/>
              <a:t>Perceptions</a:t>
            </a:r>
            <a:r>
              <a:rPr lang="hu-HU" sz="1200" dirty="0"/>
              <a:t> of </a:t>
            </a:r>
            <a:r>
              <a:rPr lang="hu-HU" sz="1200" dirty="0" err="1"/>
              <a:t>crime</a:t>
            </a:r>
            <a:r>
              <a:rPr lang="hu-HU" sz="1200" dirty="0"/>
              <a:t> and </a:t>
            </a:r>
            <a:r>
              <a:rPr lang="hu-HU" sz="1200" dirty="0" err="1"/>
              <a:t>anti-social</a:t>
            </a:r>
            <a:r>
              <a:rPr lang="hu-HU" sz="1200" dirty="0"/>
              <a:t> </a:t>
            </a:r>
            <a:r>
              <a:rPr lang="hu-HU" sz="1200" dirty="0" err="1"/>
              <a:t>behaviour</a:t>
            </a:r>
            <a:r>
              <a:rPr lang="hu-HU" sz="1200" dirty="0"/>
              <a:t>: </a:t>
            </a:r>
            <a:r>
              <a:rPr lang="hu-HU" sz="1200" dirty="0" err="1"/>
              <a:t>Findings</a:t>
            </a:r>
            <a:r>
              <a:rPr lang="hu-HU" sz="1200" dirty="0"/>
              <a:t> </a:t>
            </a:r>
            <a:r>
              <a:rPr lang="hu-HU" sz="1200" dirty="0" err="1"/>
              <a:t>from</a:t>
            </a:r>
            <a:r>
              <a:rPr lang="hu-HU" sz="1200" dirty="0"/>
              <a:t> </a:t>
            </a:r>
            <a:r>
              <a:rPr lang="hu-HU" sz="1200" dirty="0" err="1"/>
              <a:t>the</a:t>
            </a:r>
            <a:r>
              <a:rPr lang="hu-HU" sz="1200" dirty="0"/>
              <a:t> 2008/09 British </a:t>
            </a:r>
            <a:r>
              <a:rPr lang="hu-HU" sz="1200" dirty="0" err="1"/>
              <a:t>Crime</a:t>
            </a:r>
            <a:r>
              <a:rPr lang="hu-HU" sz="1200" dirty="0"/>
              <a:t> </a:t>
            </a:r>
            <a:r>
              <a:rPr lang="hu-HU" sz="1200" dirty="0" err="1"/>
              <a:t>Survey</a:t>
            </a:r>
            <a:r>
              <a:rPr lang="hu-HU" sz="1200" dirty="0"/>
              <a:t>; </a:t>
            </a:r>
            <a:r>
              <a:rPr lang="hu-HU" sz="1200" dirty="0" err="1"/>
              <a:t>Supplementary</a:t>
            </a:r>
            <a:r>
              <a:rPr lang="hu-HU" sz="1200" dirty="0"/>
              <a:t> </a:t>
            </a:r>
            <a:r>
              <a:rPr lang="hu-HU" sz="1200" dirty="0" err="1"/>
              <a:t>Volume</a:t>
            </a:r>
            <a:r>
              <a:rPr lang="hu-HU" sz="1200" dirty="0"/>
              <a:t> 1 </a:t>
            </a:r>
            <a:r>
              <a:rPr lang="hu-HU" sz="1200" dirty="0" err="1"/>
              <a:t>to</a:t>
            </a:r>
            <a:r>
              <a:rPr lang="hu-HU" sz="1200" dirty="0"/>
              <a:t> </a:t>
            </a:r>
            <a:r>
              <a:rPr lang="hu-HU" sz="1200" dirty="0" err="1"/>
              <a:t>Crime</a:t>
            </a:r>
            <a:r>
              <a:rPr lang="hu-HU" sz="1200" dirty="0"/>
              <a:t> </a:t>
            </a:r>
            <a:r>
              <a:rPr lang="hu-HU" sz="1200" dirty="0" err="1"/>
              <a:t>in</a:t>
            </a:r>
            <a:r>
              <a:rPr lang="hu-HU" sz="1200" dirty="0"/>
              <a:t> England and Wales 2008/09; Home Office </a:t>
            </a:r>
            <a:r>
              <a:rPr lang="hu-HU" sz="1200" dirty="0" err="1"/>
              <a:t>Statistical</a:t>
            </a:r>
            <a:r>
              <a:rPr lang="hu-HU" sz="1200" dirty="0"/>
              <a:t> Bulletin November 2009. p.2.</a:t>
            </a:r>
          </a:p>
        </p:txBody>
      </p:sp>
      <p:sp>
        <p:nvSpPr>
          <p:cNvPr id="141316" name="Szövegdoboz 4"/>
          <p:cNvSpPr txBox="1">
            <a:spLocks noChangeArrowheads="1"/>
          </p:cNvSpPr>
          <p:nvPr/>
        </p:nvSpPr>
        <p:spPr bwMode="auto">
          <a:xfrm>
            <a:off x="251023" y="261373"/>
            <a:ext cx="8570033" cy="10152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0993" tIns="45496" rIns="90993" bIns="45496">
            <a:spAutoFit/>
          </a:bodyPr>
          <a:lstStyle/>
          <a:p>
            <a:r>
              <a:rPr lang="hu-HU" sz="2000" b="1" dirty="0">
                <a:solidFill>
                  <a:srgbClr val="7030A0"/>
                </a:solidFill>
              </a:rPr>
              <a:t>A bűncselekmények alakulásának trendje és azok aránya, akik úgy gondolják, hogy a bűnözés növekszik 1995 és 2008/09 között a BCS alapján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Rectangle 2"/>
          <p:cNvSpPr>
            <a:spLocks noGrp="1" noChangeArrowheads="1"/>
          </p:cNvSpPr>
          <p:nvPr>
            <p:ph idx="1"/>
          </p:nvPr>
        </p:nvSpPr>
        <p:spPr>
          <a:xfrm>
            <a:off x="430640" y="188432"/>
            <a:ext cx="8641954" cy="6453784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hu-HU" b="1" u="sng" dirty="0" smtClean="0"/>
              <a:t>Amit a bűnözésről tudunk</a:t>
            </a:r>
            <a:r>
              <a:rPr lang="hu-HU" dirty="0" smtClean="0"/>
              <a:t>: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400" dirty="0" smtClean="0"/>
              <a:t>A bűnözés az elmúlt évtizedben </a:t>
            </a:r>
            <a:r>
              <a:rPr lang="hu-HU" sz="2400" b="1" dirty="0" smtClean="0"/>
              <a:t>stabilizálódik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400" dirty="0" smtClean="0"/>
              <a:t>Kialakultak a </a:t>
            </a:r>
            <a:r>
              <a:rPr lang="hu-HU" sz="2400" b="1" dirty="0" smtClean="0"/>
              <a:t>piaci társadalmakra </a:t>
            </a:r>
            <a:r>
              <a:rPr lang="hu-HU" sz="2400" dirty="0" smtClean="0"/>
              <a:t>jellemző bűnözés sajátosságai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400" dirty="0" smtClean="0"/>
              <a:t>A bűnözési helyzet </a:t>
            </a:r>
            <a:r>
              <a:rPr lang="hu-HU" sz="2400" b="1" dirty="0" smtClean="0"/>
              <a:t>Magyarországon jobb</a:t>
            </a:r>
            <a:r>
              <a:rPr lang="hu-HU" sz="2400" dirty="0" smtClean="0"/>
              <a:t>, mint egyes nyugat-európai országokban</a:t>
            </a:r>
          </a:p>
          <a:p>
            <a:pPr lvl="1" eaLnBrk="1" hangingPunct="1">
              <a:lnSpc>
                <a:spcPct val="90000"/>
              </a:lnSpc>
            </a:pPr>
            <a:r>
              <a:rPr lang="hu-HU" sz="2400" b="1" dirty="0" smtClean="0"/>
              <a:t>Csökken az erőszakkal szembeni tolerancia </a:t>
            </a:r>
            <a:r>
              <a:rPr lang="hu-HU" sz="2400" dirty="0" smtClean="0">
                <a:cs typeface="Arial" pitchFamily="34" charset="0"/>
              </a:rPr>
              <a:t>→ emelkedik a regisztrált erőszakos bűncselekmények száma</a:t>
            </a:r>
          </a:p>
          <a:p>
            <a:pPr lvl="1" eaLnBrk="1" hangingPunct="1">
              <a:lnSpc>
                <a:spcPct val="90000"/>
              </a:lnSpc>
              <a:buFont typeface="Arial" pitchFamily="34" charset="0"/>
              <a:buNone/>
            </a:pPr>
            <a:endParaRPr lang="hu-HU" sz="2400" dirty="0" smtClean="0"/>
          </a:p>
          <a:p>
            <a:pPr eaLnBrk="1" hangingPunct="1">
              <a:lnSpc>
                <a:spcPct val="90000"/>
              </a:lnSpc>
              <a:buFont typeface="Arial" pitchFamily="34" charset="0"/>
              <a:buNone/>
            </a:pPr>
            <a:r>
              <a:rPr lang="hu-HU" b="1" u="sng" dirty="0" smtClean="0"/>
              <a:t>Amihez a bűnözéskezelést alakítjuk: </a:t>
            </a:r>
          </a:p>
          <a:p>
            <a:pPr eaLnBrk="1" hangingPunct="1">
              <a:lnSpc>
                <a:spcPct val="90000"/>
              </a:lnSpc>
            </a:pPr>
            <a:r>
              <a:rPr lang="hu-HU" sz="2400" dirty="0" smtClean="0"/>
              <a:t>A </a:t>
            </a:r>
            <a:r>
              <a:rPr lang="hu-HU" sz="2400" b="1" dirty="0" smtClean="0"/>
              <a:t>válságkezelő</a:t>
            </a:r>
            <a:r>
              <a:rPr lang="hu-HU" sz="2400" dirty="0" smtClean="0"/>
              <a:t> </a:t>
            </a:r>
            <a:r>
              <a:rPr lang="hu-HU" sz="2400" dirty="0" err="1" smtClean="0"/>
              <a:t>kriminálpolitika</a:t>
            </a:r>
            <a:r>
              <a:rPr lang="hu-HU" sz="2400" dirty="0" smtClean="0"/>
              <a:t> </a:t>
            </a:r>
            <a:r>
              <a:rPr lang="hu-HU" sz="2400" dirty="0" smtClean="0">
                <a:sym typeface="Wingdings" pitchFamily="2" charset="2"/>
              </a:rPr>
              <a:t></a:t>
            </a:r>
            <a:r>
              <a:rPr lang="hu-HU" sz="2400" dirty="0" smtClean="0"/>
              <a:t>„</a:t>
            </a:r>
            <a:r>
              <a:rPr lang="hu-HU" sz="2400" b="1" dirty="0" smtClean="0"/>
              <a:t>hadiállapot</a:t>
            </a:r>
            <a:r>
              <a:rPr lang="hu-HU" sz="2400" dirty="0" smtClean="0"/>
              <a:t>” fenntartása</a:t>
            </a:r>
          </a:p>
          <a:p>
            <a:pPr eaLnBrk="1" hangingPunct="1">
              <a:lnSpc>
                <a:spcPct val="90000"/>
              </a:lnSpc>
            </a:pPr>
            <a:r>
              <a:rPr lang="hu-HU" sz="2400" dirty="0" smtClean="0">
                <a:cs typeface="Arial" pitchFamily="34" charset="0"/>
              </a:rPr>
              <a:t>A bűnözéstől való </a:t>
            </a:r>
            <a:r>
              <a:rPr lang="hu-HU" sz="2400" b="1" dirty="0" smtClean="0">
                <a:cs typeface="Arial" pitchFamily="34" charset="0"/>
              </a:rPr>
              <a:t>félelemre</a:t>
            </a:r>
            <a:r>
              <a:rPr lang="hu-HU" sz="2400" dirty="0" smtClean="0">
                <a:cs typeface="Arial" pitchFamily="34" charset="0"/>
              </a:rPr>
              <a:t> reagál </a:t>
            </a:r>
            <a:r>
              <a:rPr lang="hu-HU" sz="2400" dirty="0" smtClean="0">
                <a:cs typeface="Arial" pitchFamily="34" charset="0"/>
                <a:sym typeface="Wingdings" pitchFamily="2" charset="2"/>
              </a:rPr>
              <a:t> </a:t>
            </a:r>
            <a:r>
              <a:rPr lang="hu-HU" sz="2400" b="1" dirty="0" smtClean="0">
                <a:cs typeface="Arial" pitchFamily="34" charset="0"/>
              </a:rPr>
              <a:t>büntetőjog-alkotási</a:t>
            </a:r>
            <a:r>
              <a:rPr lang="hu-HU" sz="2400" dirty="0" smtClean="0">
                <a:cs typeface="Arial" pitchFamily="34" charset="0"/>
              </a:rPr>
              <a:t> eszközökkel</a:t>
            </a:r>
            <a:endParaRPr lang="hu-HU" sz="2400" dirty="0" smtClean="0"/>
          </a:p>
          <a:p>
            <a:pPr eaLnBrk="1" hangingPunct="1">
              <a:lnSpc>
                <a:spcPct val="90000"/>
              </a:lnSpc>
            </a:pPr>
            <a:r>
              <a:rPr lang="hu-HU" sz="2400" dirty="0" smtClean="0"/>
              <a:t>Viszonyítási pont =  a polgárok </a:t>
            </a:r>
            <a:r>
              <a:rPr lang="hu-HU" sz="2400" b="1" dirty="0" smtClean="0"/>
              <a:t>szubjektív biztonságérzete</a:t>
            </a:r>
          </a:p>
          <a:p>
            <a:pPr>
              <a:lnSpc>
                <a:spcPct val="90000"/>
              </a:lnSpc>
            </a:pPr>
            <a:r>
              <a:rPr lang="hu-HU" sz="2400" b="1" dirty="0" smtClean="0"/>
              <a:t>Kiindulópont</a:t>
            </a:r>
            <a:r>
              <a:rPr lang="hu-HU" sz="2400" dirty="0" smtClean="0"/>
              <a:t>: romlik a bűnözési helyzet, terjed az erőszak, nincsen közbiztonság („</a:t>
            </a:r>
            <a:r>
              <a:rPr lang="hu-HU" sz="2400" dirty="0" err="1" smtClean="0"/>
              <a:t>what</a:t>
            </a:r>
            <a:r>
              <a:rPr lang="hu-HU" sz="2400" dirty="0" smtClean="0"/>
              <a:t> </a:t>
            </a:r>
            <a:r>
              <a:rPr lang="hu-HU" sz="2400" dirty="0" err="1" smtClean="0"/>
              <a:t>if</a:t>
            </a:r>
            <a:r>
              <a:rPr lang="hu-HU" sz="2400" dirty="0" smtClean="0"/>
              <a:t>” </a:t>
            </a:r>
            <a:r>
              <a:rPr lang="hu-HU" sz="2400" dirty="0" err="1" smtClean="0"/>
              <a:t>scenario</a:t>
            </a:r>
            <a:r>
              <a:rPr lang="hu-HU" sz="2400" dirty="0" smtClean="0"/>
              <a:t>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3" y="142852"/>
            <a:ext cx="8382000" cy="689397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hu-HU" b="1" dirty="0" smtClean="0">
                <a:solidFill>
                  <a:schemeClr val="tx1"/>
                </a:solidFill>
              </a:rPr>
              <a:t>Személyi oldal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1472" y="1142984"/>
            <a:ext cx="8286808" cy="4500594"/>
          </a:xfrm>
        </p:spPr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hu-HU" sz="2800" dirty="0" smtClean="0"/>
              <a:t> </a:t>
            </a:r>
            <a:r>
              <a:rPr lang="hu-HU" sz="2800" b="1" dirty="0" smtClean="0"/>
              <a:t>Életkor</a:t>
            </a:r>
            <a:r>
              <a:rPr lang="hu-HU" sz="2800" dirty="0" smtClean="0"/>
              <a:t> (jellemzően fiatalok 16-17 évesek; kevés idős (60 éven felüli), büntethetőség alsó határa 5 bűncselekmény esetén: 12. életév) </a:t>
            </a:r>
            <a:endParaRPr lang="en-US" sz="2400" dirty="0" smtClean="0"/>
          </a:p>
          <a:p>
            <a:pPr marL="609600" indent="-609600" eaLnBrk="1" hangingPunct="1">
              <a:buFontTx/>
              <a:buAutoNum type="arabicPeriod"/>
            </a:pPr>
            <a:r>
              <a:rPr lang="hu-HU" sz="2800" b="1" dirty="0" smtClean="0"/>
              <a:t>Nem</a:t>
            </a:r>
            <a:r>
              <a:rPr lang="hu-HU" sz="2800" dirty="0" smtClean="0"/>
              <a:t> (bűnözés = ffi tevékenység; 6-18%-a nő)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hu-HU" sz="2800" b="1" dirty="0" smtClean="0"/>
              <a:t>Családi állapot </a:t>
            </a:r>
            <a:r>
              <a:rPr lang="hu-HU" sz="2800" dirty="0" smtClean="0"/>
              <a:t>(jellemzően nem házas)  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hu-HU" sz="2800" dirty="0" smtClean="0"/>
              <a:t> </a:t>
            </a:r>
            <a:r>
              <a:rPr lang="hu-HU" sz="2800" b="1" dirty="0" smtClean="0"/>
              <a:t>Iskolai végzettség </a:t>
            </a:r>
            <a:r>
              <a:rPr lang="hu-HU" sz="2800" dirty="0" smtClean="0"/>
              <a:t>(alacsonyabb, mi átlagnépesség)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hu-HU" sz="2800" dirty="0" smtClean="0"/>
              <a:t> </a:t>
            </a:r>
            <a:r>
              <a:rPr lang="hu-HU" sz="2800" b="1" dirty="0" smtClean="0"/>
              <a:t>Foglalkozás</a:t>
            </a:r>
            <a:r>
              <a:rPr lang="hu-HU" sz="2800" dirty="0" smtClean="0"/>
              <a:t> (sok inaktív)</a:t>
            </a:r>
          </a:p>
          <a:p>
            <a:pPr marL="609600" indent="-609600" eaLnBrk="1" hangingPunct="1">
              <a:buFontTx/>
              <a:buAutoNum type="arabicPeriod"/>
            </a:pPr>
            <a:r>
              <a:rPr lang="hu-HU" sz="2800" dirty="0" smtClean="0"/>
              <a:t> </a:t>
            </a:r>
            <a:r>
              <a:rPr lang="hu-HU" sz="2800" b="1" dirty="0" smtClean="0"/>
              <a:t>Bűnismétlés</a:t>
            </a:r>
            <a:r>
              <a:rPr lang="hu-HU" sz="2800" dirty="0" smtClean="0"/>
              <a:t>, visszaesés, karrier-bűnözés, kilépés (</a:t>
            </a:r>
            <a:r>
              <a:rPr lang="hu-HU" sz="2800" dirty="0" err="1" smtClean="0"/>
              <a:t>dezisztencia</a:t>
            </a:r>
            <a:r>
              <a:rPr lang="hu-HU" sz="2800" dirty="0" smtClean="0"/>
              <a:t>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hu-HU" sz="4000" b="1" dirty="0" smtClean="0">
                <a:solidFill>
                  <a:schemeClr val="tx1"/>
                </a:solidFill>
              </a:rPr>
              <a:t>Kisebbség és bűnözés</a:t>
            </a:r>
            <a:endParaRPr lang="en-US" sz="4000" b="1" dirty="0">
              <a:solidFill>
                <a:schemeClr val="tx1"/>
              </a:solidFill>
            </a:endParaRP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43000"/>
            <a:ext cx="8229600" cy="5486400"/>
          </a:xfrm>
        </p:spPr>
        <p:txBody>
          <a:bodyPr>
            <a:normAutofit fontScale="92500"/>
          </a:bodyPr>
          <a:lstStyle/>
          <a:p>
            <a:r>
              <a:rPr lang="hu-HU" b="1" i="1" dirty="0" smtClean="0"/>
              <a:t>Etnikai kisebbségek</a:t>
            </a:r>
            <a:endParaRPr lang="en-US" b="1" i="1" dirty="0"/>
          </a:p>
          <a:p>
            <a:pPr lvl="1"/>
            <a:r>
              <a:rPr lang="hu-HU" dirty="0" smtClean="0"/>
              <a:t>Diszkrimináció a büntető igazságszolgáltatásban; (az etnikai kisebbségekhez tartozókat nagyobb valószínűséggel börtönzik be)</a:t>
            </a:r>
            <a:endParaRPr lang="en-US" dirty="0"/>
          </a:p>
          <a:p>
            <a:pPr lvl="1"/>
            <a:r>
              <a:rPr lang="hu-HU" dirty="0" smtClean="0"/>
              <a:t>Feketék/</a:t>
            </a:r>
            <a:r>
              <a:rPr lang="hu-HU" dirty="0" err="1" smtClean="0"/>
              <a:t>latinók</a:t>
            </a:r>
            <a:r>
              <a:rPr lang="hu-HU" dirty="0" smtClean="0"/>
              <a:t> </a:t>
            </a:r>
            <a:r>
              <a:rPr lang="hu-HU" dirty="0" err="1" smtClean="0"/>
              <a:t>vs</a:t>
            </a:r>
            <a:r>
              <a:rPr lang="hu-HU" dirty="0" smtClean="0"/>
              <a:t> fehérek; roma </a:t>
            </a:r>
            <a:r>
              <a:rPr lang="hu-HU" dirty="0" err="1" smtClean="0"/>
              <a:t>vs</a:t>
            </a:r>
            <a:r>
              <a:rPr lang="hu-HU" dirty="0" smtClean="0"/>
              <a:t> nem roma (</a:t>
            </a:r>
            <a:r>
              <a:rPr lang="hu-HU" dirty="0" smtClean="0">
                <a:sym typeface="Wingdings" pitchFamily="2" charset="2"/>
              </a:rPr>
              <a:t> </a:t>
            </a:r>
            <a:r>
              <a:rPr lang="hu-HU" dirty="0" smtClean="0"/>
              <a:t>csak a büntető igazságszolgáltatás területén találkoznak)</a:t>
            </a:r>
            <a:endParaRPr lang="en-US" dirty="0"/>
          </a:p>
          <a:p>
            <a:pPr lvl="1"/>
            <a:r>
              <a:rPr lang="hu-HU" dirty="0" smtClean="0"/>
              <a:t>Etnikai alapú kiválasztás</a:t>
            </a:r>
            <a:endParaRPr lang="en-US" dirty="0"/>
          </a:p>
          <a:p>
            <a:r>
              <a:rPr lang="en-US" b="1" i="1" dirty="0" smtClean="0"/>
              <a:t>Ra</a:t>
            </a:r>
            <a:r>
              <a:rPr lang="hu-HU" b="1" i="1" dirty="0" err="1" smtClean="0"/>
              <a:t>sszizmus</a:t>
            </a:r>
            <a:r>
              <a:rPr lang="hu-HU" b="1" i="1" dirty="0" smtClean="0"/>
              <a:t> és diszkrimináció</a:t>
            </a:r>
            <a:endParaRPr lang="en-US" b="1" i="1" dirty="0"/>
          </a:p>
          <a:p>
            <a:pPr lvl="1"/>
            <a:r>
              <a:rPr lang="hu-HU" dirty="0" smtClean="0"/>
              <a:t>A gazdasági </a:t>
            </a:r>
            <a:r>
              <a:rPr lang="hu-HU" dirty="0" err="1" smtClean="0"/>
              <a:t>depriváció</a:t>
            </a:r>
            <a:r>
              <a:rPr lang="hu-HU" dirty="0" smtClean="0"/>
              <a:t> hatása; a rasszizmus „öröksége” (viselkedésformák és személyiség</a:t>
            </a:r>
            <a:r>
              <a:rPr lang="hu-HU" dirty="0"/>
              <a:t>)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udovika Szabadegyetem_Kerezsi Klá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KE">
      <a:majorFont>
        <a:latin typeface="Optima HU Bd"/>
        <a:ea typeface=""/>
        <a:cs typeface=""/>
      </a:majorFont>
      <a:minorFont>
        <a:latin typeface="Optima HU Rg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TS010286789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2_TS010286789">
  <a:themeElements>
    <a:clrScheme name="White - blue accents template template">
      <a:dk1>
        <a:srgbClr val="000000"/>
      </a:dk1>
      <a:lt1>
        <a:srgbClr val="FFFFFF"/>
      </a:lt1>
      <a:dk2>
        <a:srgbClr val="1D4775"/>
      </a:dk2>
      <a:lt2>
        <a:srgbClr val="FEF194"/>
      </a:lt2>
      <a:accent1>
        <a:srgbClr val="FFC000"/>
      </a:accent1>
      <a:accent2>
        <a:srgbClr val="3497AE"/>
      </a:accent2>
      <a:accent3>
        <a:srgbClr val="DF8045"/>
      </a:accent3>
      <a:accent4>
        <a:srgbClr val="7DCC2E"/>
      </a:accent4>
      <a:accent5>
        <a:srgbClr val="FF9929"/>
      </a:accent5>
      <a:accent6>
        <a:srgbClr val="A061C3"/>
      </a:accent6>
      <a:hlink>
        <a:srgbClr val="1D4775"/>
      </a:hlink>
      <a:folHlink>
        <a:srgbClr val="1D4775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ln>
          <a:headEnd type="none" w="med" len="med"/>
          <a:tailEnd type="none" w="med" len="med"/>
        </a:ln>
      </a:spPr>
      <a:bodyPr vert="horz" wrap="square" lIns="91436" tIns="45718" rIns="91436" bIns="45718" numCol="1" rtlCol="0" anchor="ctr" anchorCtr="0" compatLnSpc="1">
        <a:prstTxWarp prst="textNoShape">
          <a:avLst/>
        </a:prstTxWarp>
      </a:bodyPr>
      <a:lstStyle>
        <a:defPPr algn="ctr" defTabSz="914099" fontAlgn="base">
          <a:spcBef>
            <a:spcPct val="0"/>
          </a:spcBef>
          <a:spcAft>
            <a:spcPct val="0"/>
          </a:spcAft>
          <a:defRPr sz="2300" dirty="0" smtClean="0">
            <a:solidFill>
              <a:schemeClr val="tx1"/>
            </a:solidFill>
            <a:latin typeface="Segoe" pitchFamily="34" charset="0"/>
          </a:defRPr>
        </a:defPPr>
      </a:lstStyle>
      <a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a:style>
    </a:spDef>
  </a:objectDefaults>
  <a:extraClrSchemeLst/>
</a:theme>
</file>

<file path=ppt/theme/theme4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Ludovika Szabadegyetem_Kerezsi Klára</Template>
  <TotalTime>962</TotalTime>
  <Words>1626</Words>
  <Application>Microsoft Office PowerPoint</Application>
  <PresentationFormat>Diavetítés a képernyőre (4:3 oldalarány)</PresentationFormat>
  <Paragraphs>390</Paragraphs>
  <Slides>46</Slides>
  <Notes>46</Notes>
  <HiddenSlides>0</HiddenSlides>
  <MMClips>0</MMClips>
  <ScaleCrop>false</ScaleCrop>
  <HeadingPairs>
    <vt:vector size="6" baseType="variant">
      <vt:variant>
        <vt:lpstr>Téma</vt:lpstr>
      </vt:variant>
      <vt:variant>
        <vt:i4>3</vt:i4>
      </vt:variant>
      <vt:variant>
        <vt:lpstr>Beágyazott OLE kiszolgálók</vt:lpstr>
      </vt:variant>
      <vt:variant>
        <vt:i4>1</vt:i4>
      </vt:variant>
      <vt:variant>
        <vt:lpstr>Diacímek</vt:lpstr>
      </vt:variant>
      <vt:variant>
        <vt:i4>46</vt:i4>
      </vt:variant>
    </vt:vector>
  </HeadingPairs>
  <TitlesOfParts>
    <vt:vector size="50" baseType="lpstr">
      <vt:lpstr>Ludovika Szabadegyetem_Kerezsi Klára</vt:lpstr>
      <vt:lpstr>1_TS010286789</vt:lpstr>
      <vt:lpstr>2_TS010286789</vt:lpstr>
      <vt:lpstr>Dia</vt:lpstr>
      <vt:lpstr>1. dia</vt:lpstr>
      <vt:lpstr>Mi a kriminológia?</vt:lpstr>
      <vt:lpstr>A kriminológia vizsgálja:</vt:lpstr>
      <vt:lpstr>4. dia</vt:lpstr>
      <vt:lpstr>A bűnözés mérése </vt:lpstr>
      <vt:lpstr>6. dia</vt:lpstr>
      <vt:lpstr>7. dia</vt:lpstr>
      <vt:lpstr>Személyi oldal</vt:lpstr>
      <vt:lpstr>Kisebbség és bűnözés</vt:lpstr>
      <vt:lpstr>10. dia</vt:lpstr>
      <vt:lpstr>11. dia</vt:lpstr>
      <vt:lpstr>12. dia</vt:lpstr>
      <vt:lpstr>13. dia</vt:lpstr>
      <vt:lpstr>Az ismertté vált bűncselekmények száma  (2003-2012)  [részlet]</vt:lpstr>
      <vt:lpstr>Területi különbségek</vt:lpstr>
      <vt:lpstr>16. dia</vt:lpstr>
      <vt:lpstr>„Széthúzás”</vt:lpstr>
      <vt:lpstr>18. dia</vt:lpstr>
      <vt:lpstr>Merre lehet menni?</vt:lpstr>
      <vt:lpstr>20. dia</vt:lpstr>
      <vt:lpstr>21. dia</vt:lpstr>
      <vt:lpstr>A teljes népesség és a roma népesség megoszlása  településtípusok szerint a cenzusok adatai szerint (%) </vt:lpstr>
      <vt:lpstr>A roma népesség százalékos megoszlása a települési mintában  (N=513) </vt:lpstr>
      <vt:lpstr>A roma népesség megoszlása a vizsgált 513 település mintájában (2011) </vt:lpstr>
      <vt:lpstr>25. dia</vt:lpstr>
      <vt:lpstr>26. dia</vt:lpstr>
      <vt:lpstr>A regisztrált bűncselekmények gyakoriságának megoszlása a vizsgált településeken a roma népesség  %-os nagysága szerint (2011)</vt:lpstr>
      <vt:lpstr>Romák részaránya (a mintában)  Vagyon elleni bűncs. (a mintában), 2011</vt:lpstr>
      <vt:lpstr>29. dia</vt:lpstr>
      <vt:lpstr>30. dia</vt:lpstr>
      <vt:lpstr>31. dia</vt:lpstr>
      <vt:lpstr>32. dia</vt:lpstr>
      <vt:lpstr>33. dia</vt:lpstr>
      <vt:lpstr>34. dia</vt:lpstr>
      <vt:lpstr>35. dia</vt:lpstr>
      <vt:lpstr>36. dia</vt:lpstr>
      <vt:lpstr>Mikor kezdődik a lemaradás?</vt:lpstr>
      <vt:lpstr>A munkában állók és a munkanélküliek megoszlása a legmagasabb iskolai végzettség szerint , 2011 (a 15–64 éves népességben)</vt:lpstr>
      <vt:lpstr>39. dia</vt:lpstr>
      <vt:lpstr>40. dia</vt:lpstr>
      <vt:lpstr>41. dia</vt:lpstr>
      <vt:lpstr>42. dia</vt:lpstr>
      <vt:lpstr>43. dia</vt:lpstr>
      <vt:lpstr>44. dia</vt:lpstr>
      <vt:lpstr>A kutatás 2. szakaszában reményeink szerint lesz módunk… </vt:lpstr>
      <vt:lpstr>46. dia</vt:lpstr>
    </vt:vector>
  </TitlesOfParts>
  <Company>NKE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egeresiz</dc:creator>
  <cp:lastModifiedBy>User</cp:lastModifiedBy>
  <cp:revision>88</cp:revision>
  <dcterms:created xsi:type="dcterms:W3CDTF">2015-08-28T10:10:31Z</dcterms:created>
  <dcterms:modified xsi:type="dcterms:W3CDTF">2015-09-08T15:45:19Z</dcterms:modified>
</cp:coreProperties>
</file>