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79" r:id="rId6"/>
    <p:sldId id="267" r:id="rId7"/>
    <p:sldId id="261" r:id="rId8"/>
    <p:sldId id="277" r:id="rId9"/>
    <p:sldId id="262" r:id="rId10"/>
    <p:sldId id="264" r:id="rId11"/>
    <p:sldId id="282" r:id="rId12"/>
    <p:sldId id="280" r:id="rId13"/>
    <p:sldId id="269" r:id="rId14"/>
    <p:sldId id="270" r:id="rId15"/>
    <p:sldId id="281" r:id="rId16"/>
    <p:sldId id="272" r:id="rId17"/>
    <p:sldId id="274" r:id="rId18"/>
    <p:sldId id="275" r:id="rId19"/>
    <p:sldId id="2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1275" autoAdjust="0"/>
  </p:normalViewPr>
  <p:slideViewPr>
    <p:cSldViewPr snapToGrid="0">
      <p:cViewPr varScale="1">
        <p:scale>
          <a:sx n="53" d="100"/>
          <a:sy n="53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C9F99-73EC-49AF-ABD6-70EA3B882F7C}" type="doc">
      <dgm:prSet loTypeId="urn:microsoft.com/office/officeart/2005/8/layout/hierarchy3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888E7D0-DD27-4FE9-AA4A-AAF6E004429B}">
      <dgm:prSet/>
      <dgm:spPr/>
      <dgm:t>
        <a:bodyPr/>
        <a:lstStyle/>
        <a:p>
          <a:r>
            <a:rPr lang="hu-HU" baseline="0" dirty="0"/>
            <a:t>távolról is elérhető könyvtári szolgáltatások </a:t>
          </a:r>
          <a:endParaRPr lang="en-US" dirty="0"/>
        </a:p>
      </dgm:t>
    </dgm:pt>
    <dgm:pt modelId="{591DF042-A39B-47C5-84B3-61E65E73290F}" type="parTrans" cxnId="{0B7D4CE1-B8FA-4359-BC12-474FEC56B0FA}">
      <dgm:prSet/>
      <dgm:spPr/>
      <dgm:t>
        <a:bodyPr/>
        <a:lstStyle/>
        <a:p>
          <a:endParaRPr lang="en-US"/>
        </a:p>
      </dgm:t>
    </dgm:pt>
    <dgm:pt modelId="{EF416CB6-2DA0-4991-91EB-3A4881603764}" type="sibTrans" cxnId="{0B7D4CE1-B8FA-4359-BC12-474FEC56B0FA}">
      <dgm:prSet/>
      <dgm:spPr/>
      <dgm:t>
        <a:bodyPr/>
        <a:lstStyle/>
        <a:p>
          <a:endParaRPr lang="en-US"/>
        </a:p>
      </dgm:t>
    </dgm:pt>
    <dgm:pt modelId="{F5F62E36-D09A-4ADD-9D0D-0EDC9FB073E2}">
      <dgm:prSet/>
      <dgm:spPr/>
      <dgm:t>
        <a:bodyPr/>
        <a:lstStyle/>
        <a:p>
          <a:r>
            <a:rPr lang="hu-HU" baseline="0"/>
            <a:t>a könyvtárból elérhető távoli szolgáltatások</a:t>
          </a:r>
          <a:endParaRPr lang="en-US"/>
        </a:p>
      </dgm:t>
    </dgm:pt>
    <dgm:pt modelId="{8B734464-959A-4968-ADFE-BC5BE8B889C2}" type="parTrans" cxnId="{7C95D0D5-E403-4F8E-8DCB-FFA1D75C306B}">
      <dgm:prSet/>
      <dgm:spPr/>
      <dgm:t>
        <a:bodyPr/>
        <a:lstStyle/>
        <a:p>
          <a:endParaRPr lang="en-US"/>
        </a:p>
      </dgm:t>
    </dgm:pt>
    <dgm:pt modelId="{8D63EF8F-58BA-4461-91C1-86667D2C8770}" type="sibTrans" cxnId="{7C95D0D5-E403-4F8E-8DCB-FFA1D75C306B}">
      <dgm:prSet/>
      <dgm:spPr/>
      <dgm:t>
        <a:bodyPr/>
        <a:lstStyle/>
        <a:p>
          <a:endParaRPr lang="en-US"/>
        </a:p>
      </dgm:t>
    </dgm:pt>
    <dgm:pt modelId="{75B7EF86-AF60-4B50-B40D-118192F6106F}" type="pres">
      <dgm:prSet presAssocID="{9AFC9F99-73EC-49AF-ABD6-70EA3B882F7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661C8804-CC01-4DFE-82FD-D83EBDFE51C2}" type="pres">
      <dgm:prSet presAssocID="{7888E7D0-DD27-4FE9-AA4A-AAF6E004429B}" presName="root" presStyleCnt="0"/>
      <dgm:spPr/>
    </dgm:pt>
    <dgm:pt modelId="{FE0BCD09-87E6-40EE-A0DB-39FF4873CF4A}" type="pres">
      <dgm:prSet presAssocID="{7888E7D0-DD27-4FE9-AA4A-AAF6E004429B}" presName="rootComposite" presStyleCnt="0"/>
      <dgm:spPr/>
    </dgm:pt>
    <dgm:pt modelId="{EF5C4775-D091-4071-BA67-4E408A64C472}" type="pres">
      <dgm:prSet presAssocID="{7888E7D0-DD27-4FE9-AA4A-AAF6E004429B}" presName="rootText" presStyleLbl="node1" presStyleIdx="0" presStyleCnt="2"/>
      <dgm:spPr/>
      <dgm:t>
        <a:bodyPr/>
        <a:lstStyle/>
        <a:p>
          <a:endParaRPr lang="hu-HU"/>
        </a:p>
      </dgm:t>
    </dgm:pt>
    <dgm:pt modelId="{4AA8DD91-CDD6-4A89-BA33-940D32E00B2D}" type="pres">
      <dgm:prSet presAssocID="{7888E7D0-DD27-4FE9-AA4A-AAF6E004429B}" presName="rootConnector" presStyleLbl="node1" presStyleIdx="0" presStyleCnt="2"/>
      <dgm:spPr/>
      <dgm:t>
        <a:bodyPr/>
        <a:lstStyle/>
        <a:p>
          <a:endParaRPr lang="hu-HU"/>
        </a:p>
      </dgm:t>
    </dgm:pt>
    <dgm:pt modelId="{067A5348-5EAE-44FF-AFA5-6F64B2839A29}" type="pres">
      <dgm:prSet presAssocID="{7888E7D0-DD27-4FE9-AA4A-AAF6E004429B}" presName="childShape" presStyleCnt="0"/>
      <dgm:spPr/>
    </dgm:pt>
    <dgm:pt modelId="{9356A9A2-B9A5-4CF7-ACBE-9BE934D2B2E5}" type="pres">
      <dgm:prSet presAssocID="{F5F62E36-D09A-4ADD-9D0D-0EDC9FB073E2}" presName="root" presStyleCnt="0"/>
      <dgm:spPr/>
    </dgm:pt>
    <dgm:pt modelId="{AF5D5F70-6229-4653-ACE2-4368F369C34C}" type="pres">
      <dgm:prSet presAssocID="{F5F62E36-D09A-4ADD-9D0D-0EDC9FB073E2}" presName="rootComposite" presStyleCnt="0"/>
      <dgm:spPr/>
    </dgm:pt>
    <dgm:pt modelId="{C7D52D37-80C3-44C0-A5DA-F4F2F3502FFD}" type="pres">
      <dgm:prSet presAssocID="{F5F62E36-D09A-4ADD-9D0D-0EDC9FB073E2}" presName="rootText" presStyleLbl="node1" presStyleIdx="1" presStyleCnt="2"/>
      <dgm:spPr/>
      <dgm:t>
        <a:bodyPr/>
        <a:lstStyle/>
        <a:p>
          <a:endParaRPr lang="hu-HU"/>
        </a:p>
      </dgm:t>
    </dgm:pt>
    <dgm:pt modelId="{FE667635-DC61-46DA-B699-06C568163E9C}" type="pres">
      <dgm:prSet presAssocID="{F5F62E36-D09A-4ADD-9D0D-0EDC9FB073E2}" presName="rootConnector" presStyleLbl="node1" presStyleIdx="1" presStyleCnt="2"/>
      <dgm:spPr/>
      <dgm:t>
        <a:bodyPr/>
        <a:lstStyle/>
        <a:p>
          <a:endParaRPr lang="hu-HU"/>
        </a:p>
      </dgm:t>
    </dgm:pt>
    <dgm:pt modelId="{8C713137-F719-46AD-BB78-6E47ADB95193}" type="pres">
      <dgm:prSet presAssocID="{F5F62E36-D09A-4ADD-9D0D-0EDC9FB073E2}" presName="childShape" presStyleCnt="0"/>
      <dgm:spPr/>
    </dgm:pt>
  </dgm:ptLst>
  <dgm:cxnLst>
    <dgm:cxn modelId="{0B7D4CE1-B8FA-4359-BC12-474FEC56B0FA}" srcId="{9AFC9F99-73EC-49AF-ABD6-70EA3B882F7C}" destId="{7888E7D0-DD27-4FE9-AA4A-AAF6E004429B}" srcOrd="0" destOrd="0" parTransId="{591DF042-A39B-47C5-84B3-61E65E73290F}" sibTransId="{EF416CB6-2DA0-4991-91EB-3A4881603764}"/>
    <dgm:cxn modelId="{1F2806F1-28DA-45CB-BE39-B49F5A73829B}" type="presOf" srcId="{F5F62E36-D09A-4ADD-9D0D-0EDC9FB073E2}" destId="{C7D52D37-80C3-44C0-A5DA-F4F2F3502FFD}" srcOrd="0" destOrd="0" presId="urn:microsoft.com/office/officeart/2005/8/layout/hierarchy3"/>
    <dgm:cxn modelId="{7C95D0D5-E403-4F8E-8DCB-FFA1D75C306B}" srcId="{9AFC9F99-73EC-49AF-ABD6-70EA3B882F7C}" destId="{F5F62E36-D09A-4ADD-9D0D-0EDC9FB073E2}" srcOrd="1" destOrd="0" parTransId="{8B734464-959A-4968-ADFE-BC5BE8B889C2}" sibTransId="{8D63EF8F-58BA-4461-91C1-86667D2C8770}"/>
    <dgm:cxn modelId="{A8B2163A-10EA-4169-A32C-D39D93D953CB}" type="presOf" srcId="{9AFC9F99-73EC-49AF-ABD6-70EA3B882F7C}" destId="{75B7EF86-AF60-4B50-B40D-118192F6106F}" srcOrd="0" destOrd="0" presId="urn:microsoft.com/office/officeart/2005/8/layout/hierarchy3"/>
    <dgm:cxn modelId="{5761E88F-0017-4C94-87E2-36EA79F3660A}" type="presOf" srcId="{7888E7D0-DD27-4FE9-AA4A-AAF6E004429B}" destId="{EF5C4775-D091-4071-BA67-4E408A64C472}" srcOrd="0" destOrd="0" presId="urn:microsoft.com/office/officeart/2005/8/layout/hierarchy3"/>
    <dgm:cxn modelId="{826F7D74-23AB-462B-A9DE-D50D98094459}" type="presOf" srcId="{F5F62E36-D09A-4ADD-9D0D-0EDC9FB073E2}" destId="{FE667635-DC61-46DA-B699-06C568163E9C}" srcOrd="1" destOrd="0" presId="urn:microsoft.com/office/officeart/2005/8/layout/hierarchy3"/>
    <dgm:cxn modelId="{CC8B5CB6-490B-4E2C-A951-01917E5B3B73}" type="presOf" srcId="{7888E7D0-DD27-4FE9-AA4A-AAF6E004429B}" destId="{4AA8DD91-CDD6-4A89-BA33-940D32E00B2D}" srcOrd="1" destOrd="0" presId="urn:microsoft.com/office/officeart/2005/8/layout/hierarchy3"/>
    <dgm:cxn modelId="{032E3DFB-67C4-4C36-8D10-D1073739905B}" type="presParOf" srcId="{75B7EF86-AF60-4B50-B40D-118192F6106F}" destId="{661C8804-CC01-4DFE-82FD-D83EBDFE51C2}" srcOrd="0" destOrd="0" presId="urn:microsoft.com/office/officeart/2005/8/layout/hierarchy3"/>
    <dgm:cxn modelId="{BD7E6940-FCF3-4FCD-8770-9E4A3552F75E}" type="presParOf" srcId="{661C8804-CC01-4DFE-82FD-D83EBDFE51C2}" destId="{FE0BCD09-87E6-40EE-A0DB-39FF4873CF4A}" srcOrd="0" destOrd="0" presId="urn:microsoft.com/office/officeart/2005/8/layout/hierarchy3"/>
    <dgm:cxn modelId="{3BE83B57-8A08-4660-B73A-8B3479ABE77B}" type="presParOf" srcId="{FE0BCD09-87E6-40EE-A0DB-39FF4873CF4A}" destId="{EF5C4775-D091-4071-BA67-4E408A64C472}" srcOrd="0" destOrd="0" presId="urn:microsoft.com/office/officeart/2005/8/layout/hierarchy3"/>
    <dgm:cxn modelId="{2A7E428B-49B2-49D3-8E2F-D6D8AFD9A63D}" type="presParOf" srcId="{FE0BCD09-87E6-40EE-A0DB-39FF4873CF4A}" destId="{4AA8DD91-CDD6-4A89-BA33-940D32E00B2D}" srcOrd="1" destOrd="0" presId="urn:microsoft.com/office/officeart/2005/8/layout/hierarchy3"/>
    <dgm:cxn modelId="{C2C0B65E-E3AB-40A3-A308-D4B48C4D27F4}" type="presParOf" srcId="{661C8804-CC01-4DFE-82FD-D83EBDFE51C2}" destId="{067A5348-5EAE-44FF-AFA5-6F64B2839A29}" srcOrd="1" destOrd="0" presId="urn:microsoft.com/office/officeart/2005/8/layout/hierarchy3"/>
    <dgm:cxn modelId="{76855C0F-1658-4571-933D-79D4236F97CE}" type="presParOf" srcId="{75B7EF86-AF60-4B50-B40D-118192F6106F}" destId="{9356A9A2-B9A5-4CF7-ACBE-9BE934D2B2E5}" srcOrd="1" destOrd="0" presId="urn:microsoft.com/office/officeart/2005/8/layout/hierarchy3"/>
    <dgm:cxn modelId="{B75A8391-2E8D-443C-8E59-FE54ED7DC519}" type="presParOf" srcId="{9356A9A2-B9A5-4CF7-ACBE-9BE934D2B2E5}" destId="{AF5D5F70-6229-4653-ACE2-4368F369C34C}" srcOrd="0" destOrd="0" presId="urn:microsoft.com/office/officeart/2005/8/layout/hierarchy3"/>
    <dgm:cxn modelId="{841B0D79-C3F0-450D-B954-EA721BD314FD}" type="presParOf" srcId="{AF5D5F70-6229-4653-ACE2-4368F369C34C}" destId="{C7D52D37-80C3-44C0-A5DA-F4F2F3502FFD}" srcOrd="0" destOrd="0" presId="urn:microsoft.com/office/officeart/2005/8/layout/hierarchy3"/>
    <dgm:cxn modelId="{45F9B18A-E977-462E-BED1-48BA4744D92E}" type="presParOf" srcId="{AF5D5F70-6229-4653-ACE2-4368F369C34C}" destId="{FE667635-DC61-46DA-B699-06C568163E9C}" srcOrd="1" destOrd="0" presId="urn:microsoft.com/office/officeart/2005/8/layout/hierarchy3"/>
    <dgm:cxn modelId="{D3A44235-A719-4A07-BFED-9E9C586374AC}" type="presParOf" srcId="{9356A9A2-B9A5-4CF7-ACBE-9BE934D2B2E5}" destId="{8C713137-F719-46AD-BB78-6E47ADB9519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C4775-D091-4071-BA67-4E408A64C472}">
      <dsp:nvSpPr>
        <dsp:cNvPr id="0" name=""/>
        <dsp:cNvSpPr/>
      </dsp:nvSpPr>
      <dsp:spPr>
        <a:xfrm>
          <a:off x="1265" y="363347"/>
          <a:ext cx="4604742" cy="2302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700" kern="1200" baseline="0" dirty="0"/>
            <a:t>távolról is elérhető könyvtári szolgáltatások </a:t>
          </a:r>
          <a:endParaRPr lang="en-US" sz="4700" kern="1200" dirty="0"/>
        </a:p>
      </dsp:txBody>
      <dsp:txXfrm>
        <a:off x="68699" y="430781"/>
        <a:ext cx="4469874" cy="2167503"/>
      </dsp:txXfrm>
    </dsp:sp>
    <dsp:sp modelId="{C7D52D37-80C3-44C0-A5DA-F4F2F3502FFD}">
      <dsp:nvSpPr>
        <dsp:cNvPr id="0" name=""/>
        <dsp:cNvSpPr/>
      </dsp:nvSpPr>
      <dsp:spPr>
        <a:xfrm>
          <a:off x="5757192" y="363347"/>
          <a:ext cx="4604742" cy="2302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700" kern="1200" baseline="0"/>
            <a:t>a könyvtárból elérhető távoli szolgáltatások</a:t>
          </a:r>
          <a:endParaRPr lang="en-US" sz="4700" kern="1200"/>
        </a:p>
      </dsp:txBody>
      <dsp:txXfrm>
        <a:off x="5824626" y="430781"/>
        <a:ext cx="4469874" cy="2167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A80A-CE28-4889-BAC5-5927298E62F3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13BA7-8C0E-45E6-B145-C9F0A71B2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138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13BA7-8C0E-45E6-B145-C9F0A71B2F5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9033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13BA7-8C0E-45E6-B145-C9F0A71B2F5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3060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13BA7-8C0E-45E6-B145-C9F0A71B2F5F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9051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13BA7-8C0E-45E6-B145-C9F0A71B2F5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552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13BA7-8C0E-45E6-B145-C9F0A71B2F5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4870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13BA7-8C0E-45E6-B145-C9F0A71B2F5F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8685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13BA7-8C0E-45E6-B145-C9F0A71B2F5F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329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13BA7-8C0E-45E6-B145-C9F0A71B2F5F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1508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aseline="0" dirty="0" smtClean="0"/>
              <a:t>területekre </a:t>
            </a:r>
            <a:r>
              <a:rPr lang="hu-HU" baseline="0" dirty="0" smtClean="0"/>
              <a:t>koncentrálhassuk.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13BA7-8C0E-45E6-B145-C9F0A71B2F5F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920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13BA7-8C0E-45E6-B145-C9F0A71B2F5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372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13BA7-8C0E-45E6-B145-C9F0A71B2F5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2754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13BA7-8C0E-45E6-B145-C9F0A71B2F5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779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13BA7-8C0E-45E6-B145-C9F0A71B2F5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0011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13BA7-8C0E-45E6-B145-C9F0A71B2F5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1575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13BA7-8C0E-45E6-B145-C9F0A71B2F5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6738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13BA7-8C0E-45E6-B145-C9F0A71B2F5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1380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13BA7-8C0E-45E6-B145-C9F0A71B2F5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368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9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4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2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1200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1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52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10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73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4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4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9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3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2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9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8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5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18C0A497-C4A8-4A98-8810-6DFBF74AB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világ sarkából is elérhető könyvtár, a könyvtár sarkából is elérhető világ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DF160A82-9A56-4640-9B0E-E85BEEE47D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Winkler Bea</a:t>
            </a:r>
          </a:p>
        </p:txBody>
      </p:sp>
    </p:spTree>
    <p:extLst>
      <p:ext uri="{BB962C8B-B14F-4D97-AF65-F5344CB8AC3E}">
        <p14:creationId xmlns:p14="http://schemas.microsoft.com/office/powerpoint/2010/main" val="2170839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1DA3BEB-80CD-40F6-A5CD-61C7A2951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Chatbot a könyvtárban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CC06428B-0616-4C7B-BD47-96FBDDDCF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2600" cap="none" dirty="0"/>
              <a:t>TERÜLETEK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="" xmlns:a16="http://schemas.microsoft.com/office/drawing/2014/main" id="{0338E4AE-73D2-483D-8F24-CEA5FDC348C0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400" cap="none" dirty="0"/>
              <a:t>- használati szabályok</a:t>
            </a:r>
          </a:p>
          <a:p>
            <a:pPr algn="l"/>
            <a:r>
              <a:rPr lang="hu-HU" sz="2400" cap="none" dirty="0"/>
              <a:t>- dokumentum keresés</a:t>
            </a:r>
          </a:p>
          <a:p>
            <a:pPr algn="l"/>
            <a:r>
              <a:rPr lang="hu-HU" sz="2400" cap="none" dirty="0"/>
              <a:t>- tájékoztatás</a:t>
            </a:r>
          </a:p>
          <a:p>
            <a:pPr algn="l"/>
            <a:r>
              <a:rPr lang="hu-HU" sz="2400" cap="none" dirty="0"/>
              <a:t>- </a:t>
            </a:r>
            <a:r>
              <a:rPr lang="hu-HU" sz="2400" cap="none" dirty="0" err="1"/>
              <a:t>Interaktyív</a:t>
            </a:r>
            <a:r>
              <a:rPr lang="hu-HU" sz="2400" cap="none" dirty="0"/>
              <a:t> </a:t>
            </a:r>
            <a:r>
              <a:rPr lang="hu-HU" sz="2400" cap="none" dirty="0" err="1"/>
              <a:t>GyIK</a:t>
            </a:r>
            <a:endParaRPr lang="hu-HU" sz="2400" cap="none" dirty="0"/>
          </a:p>
          <a:p>
            <a:pPr algn="l"/>
            <a:endParaRPr lang="hu-HU" sz="2400" cap="none" dirty="0"/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766DFF6F-82ED-4646-AD72-E5EC6A988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Előnyök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="" xmlns:a16="http://schemas.microsoft.com/office/drawing/2014/main" id="{92997E62-2CFF-4DD7-A483-6019E595E5A9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hu-HU" sz="2400" cap="none" dirty="0"/>
              <a:t>- 24/7 elérés</a:t>
            </a:r>
          </a:p>
          <a:p>
            <a:pPr algn="just"/>
            <a:r>
              <a:rPr lang="hu-HU" sz="2400" cap="none" dirty="0"/>
              <a:t>- párhozamos kiszolgálás több embernek, több platformon, több kérdésben</a:t>
            </a:r>
          </a:p>
          <a:p>
            <a:pPr algn="l"/>
            <a:r>
              <a:rPr lang="hu-HU" sz="2400" cap="none" dirty="0"/>
              <a:t>- gyorsabb informálódás</a:t>
            </a:r>
          </a:p>
          <a:p>
            <a:pPr algn="l"/>
            <a:r>
              <a:rPr lang="hu-HU" sz="2400" cap="none" dirty="0"/>
              <a:t>- delegálható kérdések</a:t>
            </a:r>
          </a:p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="" xmlns:a16="http://schemas.microsoft.com/office/drawing/2014/main" id="{C478D20C-142F-4DE2-B5B7-B03C483CF1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kihívások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="" xmlns:a16="http://schemas.microsoft.com/office/drawing/2014/main" id="{9CC95946-5107-40D6-A265-388A59B51E35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hu-HU" sz="2600" cap="none" dirty="0"/>
              <a:t>- személyzet</a:t>
            </a:r>
          </a:p>
          <a:p>
            <a:pPr algn="l"/>
            <a:r>
              <a:rPr lang="hu-HU" sz="2600" cap="none" dirty="0"/>
              <a:t>- fejlesztés</a:t>
            </a:r>
          </a:p>
          <a:p>
            <a:pPr algn="l"/>
            <a:r>
              <a:rPr lang="hu-HU" sz="2600" cap="none" dirty="0"/>
              <a:t>- infrastruktúra</a:t>
            </a:r>
          </a:p>
          <a:p>
            <a:pPr algn="l"/>
            <a:r>
              <a:rPr lang="hu-HU" sz="2600" cap="none" dirty="0"/>
              <a:t>- a „</a:t>
            </a:r>
            <a:r>
              <a:rPr lang="hu-HU" sz="2600" cap="none" dirty="0" err="1"/>
              <a:t>black</a:t>
            </a:r>
            <a:r>
              <a:rPr lang="hu-HU" sz="2600" cap="none" dirty="0"/>
              <a:t> </a:t>
            </a:r>
            <a:r>
              <a:rPr lang="hu-HU" sz="2600" cap="none" dirty="0" err="1"/>
              <a:t>box</a:t>
            </a:r>
            <a:r>
              <a:rPr lang="hu-HU" sz="2600" cap="none" dirty="0"/>
              <a:t>” kérdése</a:t>
            </a:r>
          </a:p>
          <a:p>
            <a:pPr algn="l"/>
            <a:r>
              <a:rPr lang="hu-HU" sz="2600" cap="none" dirty="0"/>
              <a:t>- a cél meghatározása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97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Chatbot – ember kommunikáció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cap="none" dirty="0"/>
              <a:t>Kutatások: beszélgetések elemzése, kérdőíves felmérések, interjúk stb.</a:t>
            </a:r>
          </a:p>
          <a:p>
            <a:pPr marL="0" indent="0">
              <a:buNone/>
            </a:pPr>
            <a:r>
              <a:rPr lang="hu-HU" sz="2600" cap="none" dirty="0"/>
              <a:t>Egy 2015-ben megjelent tanulmány szerint: </a:t>
            </a:r>
          </a:p>
          <a:p>
            <a:r>
              <a:rPr lang="hu-HU" sz="2600" cap="none" dirty="0"/>
              <a:t>a bot hosszabb ideig, de rövidebb üzenetekkel kommunikál, mint ember egy másik emberrel</a:t>
            </a:r>
            <a:r>
              <a:rPr lang="hu-HU" sz="2600" cap="none" baseline="30000" dirty="0"/>
              <a:t>1</a:t>
            </a:r>
          </a:p>
          <a:p>
            <a:r>
              <a:rPr lang="hu-HU" sz="2600" cap="none" dirty="0"/>
              <a:t>„ráadásul az emberi-chatbot kommunikációnak hiányzott az emberek közötti beszélgetésekben talált szókincs gazdagsága.”</a:t>
            </a:r>
            <a:r>
              <a:rPr lang="hu-HU" sz="2600" cap="none" baseline="30000" dirty="0"/>
              <a:t> 1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845535" y="6102856"/>
            <a:ext cx="6372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aseline="30000" dirty="0"/>
              <a:t>1</a:t>
            </a:r>
            <a:r>
              <a:rPr lang="hu-HU" sz="1000" dirty="0"/>
              <a:t>Hill J. – Ford W. R. – </a:t>
            </a:r>
            <a:r>
              <a:rPr lang="hu-HU" sz="1000" dirty="0" err="1"/>
              <a:t>Farreras</a:t>
            </a:r>
            <a:r>
              <a:rPr lang="hu-HU" sz="1000" dirty="0"/>
              <a:t> I. G.: Real </a:t>
            </a:r>
            <a:r>
              <a:rPr lang="hu-HU" sz="1000" dirty="0" err="1"/>
              <a:t>conversations</a:t>
            </a:r>
            <a:r>
              <a:rPr lang="hu-HU" sz="1000" dirty="0"/>
              <a:t> </a:t>
            </a:r>
            <a:r>
              <a:rPr lang="hu-HU" sz="1000" dirty="0" err="1"/>
              <a:t>with</a:t>
            </a:r>
            <a:r>
              <a:rPr lang="hu-HU" sz="1000" dirty="0"/>
              <a:t> </a:t>
            </a:r>
            <a:r>
              <a:rPr lang="hu-HU" sz="1000" dirty="0" err="1"/>
              <a:t>artificial</a:t>
            </a:r>
            <a:r>
              <a:rPr lang="hu-HU" sz="1000" dirty="0"/>
              <a:t> </a:t>
            </a:r>
            <a:r>
              <a:rPr lang="hu-HU" sz="1000" dirty="0" err="1"/>
              <a:t>intelligence</a:t>
            </a:r>
            <a:r>
              <a:rPr lang="hu-HU" sz="1000" dirty="0"/>
              <a:t>: A </a:t>
            </a:r>
            <a:r>
              <a:rPr lang="hu-HU" sz="1000" dirty="0" err="1"/>
              <a:t>comparison</a:t>
            </a:r>
            <a:r>
              <a:rPr lang="hu-HU" sz="1000" dirty="0"/>
              <a:t> </a:t>
            </a:r>
            <a:r>
              <a:rPr lang="hu-HU" sz="1000" dirty="0" err="1"/>
              <a:t>between</a:t>
            </a:r>
            <a:r>
              <a:rPr lang="hu-HU" sz="1000" dirty="0"/>
              <a:t> human–</a:t>
            </a:r>
            <a:r>
              <a:rPr lang="hu-HU" sz="1000" dirty="0" err="1"/>
              <a:t>human</a:t>
            </a:r>
            <a:r>
              <a:rPr lang="hu-HU" sz="1000" dirty="0"/>
              <a:t> </a:t>
            </a:r>
          </a:p>
          <a:p>
            <a:r>
              <a:rPr lang="hu-HU" sz="1000" dirty="0"/>
              <a:t>online </a:t>
            </a:r>
            <a:r>
              <a:rPr lang="hu-HU" sz="1000" dirty="0" err="1"/>
              <a:t>conversations</a:t>
            </a:r>
            <a:r>
              <a:rPr lang="hu-HU" sz="1000" dirty="0"/>
              <a:t> and human–chatbot </a:t>
            </a:r>
            <a:r>
              <a:rPr lang="hu-HU" sz="1000" dirty="0" err="1"/>
              <a:t>conversations</a:t>
            </a:r>
            <a:r>
              <a:rPr lang="hu-HU" sz="1000" dirty="0"/>
              <a:t> = </a:t>
            </a:r>
            <a:r>
              <a:rPr lang="hu-HU" sz="1000" dirty="0" err="1"/>
              <a:t>Computers</a:t>
            </a:r>
            <a:r>
              <a:rPr lang="hu-HU" sz="1000" dirty="0"/>
              <a:t> </a:t>
            </a:r>
            <a:r>
              <a:rPr lang="hu-HU" sz="1000" dirty="0" err="1"/>
              <a:t>in</a:t>
            </a:r>
            <a:r>
              <a:rPr lang="hu-HU" sz="1000" dirty="0"/>
              <a:t> Human </a:t>
            </a:r>
            <a:r>
              <a:rPr lang="hu-HU" sz="1000" dirty="0" err="1"/>
              <a:t>Behavior</a:t>
            </a:r>
            <a:r>
              <a:rPr lang="hu-HU" sz="1000" dirty="0"/>
              <a:t> 2015. 49. Évf. 245. P. </a:t>
            </a:r>
          </a:p>
        </p:txBody>
      </p:sp>
    </p:spTree>
    <p:extLst>
      <p:ext uri="{BB962C8B-B14F-4D97-AF65-F5344CB8AC3E}">
        <p14:creationId xmlns:p14="http://schemas.microsoft.com/office/powerpoint/2010/main" val="71250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15899190-C59C-4542-97F6-ED2AD912A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A képen elektronika látható&#10;&#10;A leírás nagyon megbízható">
            <a:extLst>
              <a:ext uri="{FF2B5EF4-FFF2-40B4-BE49-F238E27FC236}">
                <a16:creationId xmlns="" xmlns:a16="http://schemas.microsoft.com/office/drawing/2014/main" id="{D34FBAFC-8701-4341-A159-0A5A57F37E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ép 11" descr="A képen jelenet, épület, könyv, könyvtár látható&#10;&#10;A leírás teljesen megbízható">
            <a:extLst>
              <a:ext uri="{FF2B5EF4-FFF2-40B4-BE49-F238E27FC236}">
                <a16:creationId xmlns="" xmlns:a16="http://schemas.microsoft.com/office/drawing/2014/main" id="{4E16174C-1C67-4FB4-A55F-448D5F898C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5" r="17370"/>
          <a:stretch/>
        </p:blipFill>
        <p:spPr>
          <a:xfrm>
            <a:off x="8157374" y="10"/>
            <a:ext cx="4034626" cy="3428989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="" xmlns:a16="http://schemas.microsoft.com/office/drawing/2014/main" id="{AFB52FDD-99CB-48AF-8B0A-34C16412F7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30" r="7074" b="4"/>
          <a:stretch/>
        </p:blipFill>
        <p:spPr>
          <a:xfrm>
            <a:off x="8157371" y="3429000"/>
            <a:ext cx="4034629" cy="34290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4A282E5B-9D8C-4CA0-AA12-F3716B75E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57371" y="3433232"/>
            <a:ext cx="3995298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BF781F1-074A-4EEB-875B-1DA0BFAAD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9045490D-86FC-4086-AE69-F3B21579A1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ím 8">
            <a:extLst>
              <a:ext uri="{FF2B5EF4-FFF2-40B4-BE49-F238E27FC236}">
                <a16:creationId xmlns="" xmlns:a16="http://schemas.microsoft.com/office/drawing/2014/main" id="{F5E89C1F-2BB7-4F13-98C6-4CE0FEF4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hu-HU" dirty="0"/>
              <a:t>Jelen</a:t>
            </a:r>
          </a:p>
        </p:txBody>
      </p:sp>
      <p:sp>
        <p:nvSpPr>
          <p:cNvPr id="10" name="Tartalom helye 9">
            <a:extLst>
              <a:ext uri="{FF2B5EF4-FFF2-40B4-BE49-F238E27FC236}">
                <a16:creationId xmlns="" xmlns:a16="http://schemas.microsoft.com/office/drawing/2014/main" id="{DD526125-6C3A-410E-84C3-88F56F0EA7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672887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600" b="1" cap="none" dirty="0"/>
              <a:t>Éljen a könyvtári chatbot! </a:t>
            </a:r>
          </a:p>
          <a:p>
            <a:pPr marL="0" indent="0" algn="ctr">
              <a:buNone/>
            </a:pPr>
            <a:r>
              <a:rPr lang="hu-HU" sz="2600" b="1" cap="none" dirty="0"/>
              <a:t>vagy</a:t>
            </a:r>
          </a:p>
          <a:p>
            <a:pPr marL="0" indent="0" algn="ctr">
              <a:buNone/>
            </a:pPr>
            <a:r>
              <a:rPr lang="hu-HU" sz="2600" b="1" cap="none" dirty="0"/>
              <a:t>Amit soha nem akarunk: könyvtári chatbot! </a:t>
            </a:r>
          </a:p>
          <a:p>
            <a:pPr marL="0" indent="0">
              <a:buNone/>
            </a:pPr>
            <a:r>
              <a:rPr lang="hu-HU" sz="2600" cap="none" dirty="0"/>
              <a:t>Fontos kérdések: </a:t>
            </a:r>
          </a:p>
          <a:p>
            <a:pPr marL="0" indent="0">
              <a:buNone/>
            </a:pPr>
            <a:endParaRPr lang="hu-HU" sz="2600" cap="none" dirty="0"/>
          </a:p>
        </p:txBody>
      </p:sp>
      <p:graphicFrame>
        <p:nvGraphicFramePr>
          <p:cNvPr id="15" name="Táblázat 14">
            <a:extLst>
              <a:ext uri="{FF2B5EF4-FFF2-40B4-BE49-F238E27FC236}">
                <a16:creationId xmlns="" xmlns:a16="http://schemas.microsoft.com/office/drawing/2014/main" id="{41D63C65-0952-4AA4-9C47-608D9BDE8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5826"/>
              </p:ext>
            </p:extLst>
          </p:nvPr>
        </p:nvGraphicFramePr>
        <p:xfrm>
          <a:off x="913773" y="4772660"/>
          <a:ext cx="6672884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8221">
                  <a:extLst>
                    <a:ext uri="{9D8B030D-6E8A-4147-A177-3AD203B41FA5}">
                      <a16:colId xmlns="" xmlns:a16="http://schemas.microsoft.com/office/drawing/2014/main" val="5369916"/>
                    </a:ext>
                  </a:extLst>
                </a:gridCol>
                <a:gridCol w="1668221">
                  <a:extLst>
                    <a:ext uri="{9D8B030D-6E8A-4147-A177-3AD203B41FA5}">
                      <a16:colId xmlns="" xmlns:a16="http://schemas.microsoft.com/office/drawing/2014/main" val="249139335"/>
                    </a:ext>
                  </a:extLst>
                </a:gridCol>
                <a:gridCol w="1668221">
                  <a:extLst>
                    <a:ext uri="{9D8B030D-6E8A-4147-A177-3AD203B41FA5}">
                      <a16:colId xmlns="" xmlns:a16="http://schemas.microsoft.com/office/drawing/2014/main" val="3811633796"/>
                    </a:ext>
                  </a:extLst>
                </a:gridCol>
                <a:gridCol w="1668221">
                  <a:extLst>
                    <a:ext uri="{9D8B030D-6E8A-4147-A177-3AD203B41FA5}">
                      <a16:colId xmlns="" xmlns:a16="http://schemas.microsoft.com/office/drawing/2014/main" val="1703806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600" dirty="0"/>
                        <a:t>Ki?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dirty="0"/>
                        <a:t>Mikor?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dirty="0"/>
                        <a:t>Miért?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dirty="0"/>
                        <a:t>Hogyan?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1965616"/>
                  </a:ext>
                </a:extLst>
              </a:tr>
              <a:tr h="223630">
                <a:tc gridSpan="2">
                  <a:txBody>
                    <a:bodyPr/>
                    <a:lstStyle/>
                    <a:p>
                      <a:pPr algn="ctr"/>
                      <a:r>
                        <a:rPr lang="hu-HU" sz="2600" dirty="0"/>
                        <a:t>Kiknek?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sz="2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dirty="0"/>
                        <a:t>Milyen</a:t>
                      </a:r>
                      <a:r>
                        <a:rPr lang="hu-HU" sz="2600" baseline="0" dirty="0"/>
                        <a:t> technikával</a:t>
                      </a:r>
                      <a:r>
                        <a:rPr lang="hu-HU" sz="2600" dirty="0"/>
                        <a:t>?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sz="2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5007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69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D2B8503-FB7A-4863-8352-2CDAEF8BC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könyvtár sarkából elérhető világ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EC55F294-68EA-47AC-A79B-000A63005B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600" b="1" cap="none" dirty="0"/>
              <a:t>Számítógép – internet - keresőmotorok</a:t>
            </a:r>
          </a:p>
          <a:p>
            <a:pPr marL="0" indent="0">
              <a:buNone/>
            </a:pPr>
            <a:endParaRPr lang="hu-HU" sz="2600" cap="none" dirty="0"/>
          </a:p>
          <a:p>
            <a:pPr marL="0" indent="0" algn="ctr">
              <a:buNone/>
            </a:pPr>
            <a:r>
              <a:rPr lang="hu-HU" sz="2600" cap="none" dirty="0"/>
              <a:t>„A keresőmotorok már hosszú utat tettek a könyvtárak hagyományos szerepének megismétlésében, hogy segítsenek megtalálni az alapvető információkat - fővárosokat, dátumokat stb.”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56ECBB1A-05D6-4A91-89D0-76C6880138B1}"/>
              </a:ext>
            </a:extLst>
          </p:cNvPr>
          <p:cNvSpPr txBox="1"/>
          <p:nvPr/>
        </p:nvSpPr>
        <p:spPr>
          <a:xfrm>
            <a:off x="1697733" y="5777946"/>
            <a:ext cx="95798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/>
              <a:t>(The </a:t>
            </a:r>
            <a:r>
              <a:rPr lang="hu-HU" sz="1100" dirty="0" err="1"/>
              <a:t>Robots</a:t>
            </a:r>
            <a:r>
              <a:rPr lang="hu-HU" sz="1100" dirty="0"/>
              <a:t> </a:t>
            </a:r>
            <a:r>
              <a:rPr lang="hu-HU" sz="1100" dirty="0" err="1"/>
              <a:t>are</a:t>
            </a:r>
            <a:r>
              <a:rPr lang="hu-HU" sz="1100" dirty="0"/>
              <a:t> </a:t>
            </a:r>
            <a:r>
              <a:rPr lang="hu-HU" sz="1100" dirty="0" err="1"/>
              <a:t>Coming</a:t>
            </a:r>
            <a:r>
              <a:rPr lang="hu-HU" sz="1100" dirty="0"/>
              <a:t>? </a:t>
            </a:r>
            <a:r>
              <a:rPr lang="hu-HU" sz="1100" dirty="0" err="1"/>
              <a:t>Libraries</a:t>
            </a:r>
            <a:r>
              <a:rPr lang="hu-HU" sz="1100" dirty="0"/>
              <a:t> and </a:t>
            </a:r>
            <a:r>
              <a:rPr lang="hu-HU" sz="1100" dirty="0" err="1"/>
              <a:t>Artificial</a:t>
            </a:r>
            <a:r>
              <a:rPr lang="hu-HU" sz="1100" dirty="0"/>
              <a:t> </a:t>
            </a:r>
            <a:r>
              <a:rPr lang="hu-HU" sz="1100" dirty="0" err="1"/>
              <a:t>Intelligence</a:t>
            </a:r>
            <a:r>
              <a:rPr lang="hu-HU" sz="1100" dirty="0"/>
              <a:t> =URL:  </a:t>
            </a:r>
            <a:r>
              <a:rPr lang="hu-HU" sz="1100" u="sng" dirty="0"/>
              <a:t>https://blogs.ifla.org/lpa/2018/07/24/the-robots-are-coming-libraries-and-artificial-intelligence/)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36600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4290E407-46D5-417C-950B-FFCE020FBA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A képen elektronika látható&#10;&#10;A leírás nagyon megbízható">
            <a:extLst>
              <a:ext uri="{FF2B5EF4-FFF2-40B4-BE49-F238E27FC236}">
                <a16:creationId xmlns="" xmlns:a16="http://schemas.microsoft.com/office/drawing/2014/main" id="{59757E87-8140-4CB5-A5D5-45526A7987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Kép 16">
            <a:extLst>
              <a:ext uri="{FF2B5EF4-FFF2-40B4-BE49-F238E27FC236}">
                <a16:creationId xmlns="" xmlns:a16="http://schemas.microsoft.com/office/drawing/2014/main" id="{88E3D96E-A773-403A-8C6D-975C6B60FC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67" r="4412"/>
          <a:stretch/>
        </p:blipFill>
        <p:spPr>
          <a:xfrm>
            <a:off x="8121445" y="10"/>
            <a:ext cx="4070555" cy="68579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07B28F1-DF3A-40EC-B797-F8D0E88FC9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2F877616-0EDE-4369-AC66-BC83853FE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hu-HU" dirty="0"/>
              <a:t>Keresőmotorok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A3020157-7DBF-46C9-9DC3-95581A0F5E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80344"/>
            <a:ext cx="6672887" cy="3424107"/>
          </a:xfrm>
        </p:spPr>
        <p:txBody>
          <a:bodyPr>
            <a:normAutofit/>
          </a:bodyPr>
          <a:lstStyle/>
          <a:p>
            <a:r>
              <a:rPr lang="hu-HU" sz="2600" cap="none" dirty="0"/>
              <a:t>Népszerűségük töretlen</a:t>
            </a:r>
          </a:p>
          <a:p>
            <a:r>
              <a:rPr lang="hu-HU" sz="2600" cap="none" dirty="0"/>
              <a:t>Sokan használják (a könyvtárakból is)</a:t>
            </a:r>
          </a:p>
          <a:p>
            <a:r>
              <a:rPr lang="hu-HU" sz="2600" cap="none" dirty="0"/>
              <a:t>Mesterséges intelligenciát használnak</a:t>
            </a:r>
          </a:p>
          <a:p>
            <a:r>
              <a:rPr lang="hu-HU" sz="2600" cap="none" dirty="0"/>
              <a:t>Találati listák egyediek</a:t>
            </a:r>
            <a:endParaRPr lang="hu-HU" sz="2400" cap="none" dirty="0"/>
          </a:p>
          <a:p>
            <a:r>
              <a:rPr lang="hu-HU" sz="2600" cap="none" dirty="0"/>
              <a:t>Digitális lábnyomunk</a:t>
            </a:r>
          </a:p>
          <a:p>
            <a:endParaRPr lang="hu-HU" cap="none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64BBE8E-0488-4569-B2DA-2BC2186AC7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2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5A78B12-F546-4EAD-B6A6-B8206514B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mesterséges intelligencia (MI)</a:t>
            </a:r>
            <a:endParaRPr lang="hu-HU" sz="2400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A8F796D4-0988-4C8F-940D-52F8AE8926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600" cap="none" dirty="0"/>
              <a:t>Jó lenne ha a mesteréges intelligencia mindig elfogulatlan lenne és mindig igazat mondana.  </a:t>
            </a:r>
          </a:p>
          <a:p>
            <a:pPr marL="0" indent="0" algn="just">
              <a:buNone/>
            </a:pPr>
            <a:r>
              <a:rPr lang="hu-HU" sz="2600" cap="none" dirty="0"/>
              <a:t>Azonban</a:t>
            </a:r>
          </a:p>
          <a:p>
            <a:r>
              <a:rPr lang="hu-HU" sz="2600" cap="none" dirty="0"/>
              <a:t>a rendszernek adott adatok nem elfogulatlanok, így az abból levont következtetések sem lehetnek azok</a:t>
            </a:r>
          </a:p>
          <a:p>
            <a:r>
              <a:rPr lang="hu-HU" sz="2600" cap="none" dirty="0"/>
              <a:t>nem biztos, hogy tudjuk/értjük hogyan jutott egy bizonyos következtetésre</a:t>
            </a:r>
          </a:p>
          <a:p>
            <a:endParaRPr lang="hu-HU" sz="2600" cap="none" dirty="0"/>
          </a:p>
          <a:p>
            <a:endParaRPr lang="hu-HU" sz="2600" cap="none" dirty="0"/>
          </a:p>
          <a:p>
            <a:pPr marL="0" indent="0">
              <a:buNone/>
            </a:pPr>
            <a:endParaRPr lang="hu-HU" sz="2600" cap="none" dirty="0"/>
          </a:p>
        </p:txBody>
      </p:sp>
    </p:spTree>
    <p:extLst>
      <p:ext uri="{BB962C8B-B14F-4D97-AF65-F5344CB8AC3E}">
        <p14:creationId xmlns:p14="http://schemas.microsoft.com/office/powerpoint/2010/main" val="55106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4290E407-46D5-417C-950B-FFCE020FBA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A képen elektronika látható&#10;&#10;A leírás nagyon megbízható">
            <a:extLst>
              <a:ext uri="{FF2B5EF4-FFF2-40B4-BE49-F238E27FC236}">
                <a16:creationId xmlns="" xmlns:a16="http://schemas.microsoft.com/office/drawing/2014/main" id="{59757E87-8140-4CB5-A5D5-45526A7987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 descr="A képen épület, szöveg látható&#10;&#10;A leírás nagyon megbízható">
            <a:extLst>
              <a:ext uri="{FF2B5EF4-FFF2-40B4-BE49-F238E27FC236}">
                <a16:creationId xmlns="" xmlns:a16="http://schemas.microsoft.com/office/drawing/2014/main" id="{98686BEA-0CD1-42F9-8741-1D812971B2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11" r="42647"/>
          <a:stretch/>
        </p:blipFill>
        <p:spPr>
          <a:xfrm>
            <a:off x="8121445" y="10"/>
            <a:ext cx="4070555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07B28F1-DF3A-40EC-B797-F8D0E88FC9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87E6C6FA-ECE1-462F-B404-40FD78AE4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hu-HU" dirty="0"/>
              <a:t>algoritmusok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7BB0907-518D-4217-B2A4-A733166C56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672887" cy="34241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2600" cap="none" dirty="0"/>
              <a:t>„Valójában senki sem tudja, hogy a legfejlettebb algoritmusok hogyan csinálják, amit csinálnak. </a:t>
            </a:r>
          </a:p>
          <a:p>
            <a:pPr marL="0" indent="0" algn="ctr">
              <a:buNone/>
            </a:pPr>
            <a:r>
              <a:rPr lang="hu-HU" sz="2600" cap="none" dirty="0"/>
              <a:t>Ez lehet a probléma.”</a:t>
            </a:r>
          </a:p>
          <a:p>
            <a:pPr marL="0" indent="0" algn="ctr">
              <a:buNone/>
            </a:pPr>
            <a:endParaRPr lang="hu-HU" sz="2600" cap="none" dirty="0"/>
          </a:p>
          <a:p>
            <a:pPr marL="0" indent="0" algn="r">
              <a:buNone/>
            </a:pPr>
            <a:r>
              <a:rPr lang="hu-HU" sz="2600" cap="none" dirty="0"/>
              <a:t>Will </a:t>
            </a:r>
            <a:r>
              <a:rPr lang="hu-HU" sz="2600" cap="none" dirty="0" err="1"/>
              <a:t>Knight</a:t>
            </a:r>
            <a:r>
              <a:rPr lang="hu-HU" sz="2600" cap="none" dirty="0"/>
              <a:t> </a:t>
            </a:r>
          </a:p>
          <a:p>
            <a:pPr marL="0" indent="0" algn="r">
              <a:buNone/>
            </a:pPr>
            <a:r>
              <a:rPr lang="hu-HU" sz="2600" cap="none" dirty="0"/>
              <a:t>az MIT </a:t>
            </a:r>
            <a:r>
              <a:rPr lang="hu-HU" sz="2600" cap="none" dirty="0" err="1"/>
              <a:t>Technology</a:t>
            </a:r>
            <a:r>
              <a:rPr lang="hu-HU" sz="2600" cap="none" dirty="0"/>
              <a:t> </a:t>
            </a:r>
            <a:r>
              <a:rPr lang="hu-HU" sz="2600" cap="none" dirty="0" err="1"/>
              <a:t>Review</a:t>
            </a:r>
            <a:r>
              <a:rPr lang="hu-HU" sz="2600" cap="none" dirty="0"/>
              <a:t> szerkesztője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064BBE8E-0488-4569-B2DA-2BC2186AC7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94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A képen elektronika látható&#10;&#10;A leírás nagyon megbízható">
            <a:extLst>
              <a:ext uri="{FF2B5EF4-FFF2-40B4-BE49-F238E27FC236}">
                <a16:creationId xmlns="" xmlns:a16="http://schemas.microsoft.com/office/drawing/2014/main" id="{A2E8AA93-CCAB-4563-9889-DDA1CE01AC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6" descr="A képen biliárdgolyó látható&#10;&#10;A leírás nagyon megbízható">
            <a:extLst>
              <a:ext uri="{FF2B5EF4-FFF2-40B4-BE49-F238E27FC236}">
                <a16:creationId xmlns="" xmlns:a16="http://schemas.microsoft.com/office/drawing/2014/main" id="{20321D36-3544-4803-B6D2-2F507F3EE7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1" name="Rectangle 28">
            <a:extLst>
              <a:ext uri="{FF2B5EF4-FFF2-40B4-BE49-F238E27FC236}">
                <a16:creationId xmlns="" xmlns:a16="http://schemas.microsoft.com/office/drawing/2014/main" id="{15C08A87-04DA-4979-9A6A-35767AD82E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 descr="A képen elektronika látható&#10;&#10;A leírás nagyon megbízható">
            <a:extLst>
              <a:ext uri="{FF2B5EF4-FFF2-40B4-BE49-F238E27FC236}">
                <a16:creationId xmlns="" xmlns:a16="http://schemas.microsoft.com/office/drawing/2014/main" id="{A6322F20-625F-450D-91B1-3E961E0363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 descr="A képen palack látható&#10;&#10;A leírás teljesen megbízható">
            <a:extLst>
              <a:ext uri="{FF2B5EF4-FFF2-40B4-BE49-F238E27FC236}">
                <a16:creationId xmlns="" xmlns:a16="http://schemas.microsoft.com/office/drawing/2014/main" id="{671465ED-64B4-4B3E-95B4-86E3A5C3F4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15" b="5866"/>
          <a:stretch/>
        </p:blipFill>
        <p:spPr>
          <a:xfrm>
            <a:off x="20" y="-4679"/>
            <a:ext cx="6094386" cy="4187739"/>
          </a:xfrm>
          <a:prstGeom prst="rect">
            <a:avLst/>
          </a:prstGeom>
        </p:spPr>
      </p:pic>
      <p:pic>
        <p:nvPicPr>
          <p:cNvPr id="7" name="Kép 6" descr="A képen laptop, asztal, fa, ülő látható&#10;&#10;A leírás teljesen megbízható">
            <a:extLst>
              <a:ext uri="{FF2B5EF4-FFF2-40B4-BE49-F238E27FC236}">
                <a16:creationId xmlns="" xmlns:a16="http://schemas.microsoft.com/office/drawing/2014/main" id="{BCA19A78-AB72-479B-9791-1B9A22DE57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724"/>
          <a:stretch/>
        </p:blipFill>
        <p:spPr>
          <a:xfrm>
            <a:off x="6094410" y="-4679"/>
            <a:ext cx="6097589" cy="4187739"/>
          </a:xfrm>
          <a:prstGeom prst="rect">
            <a:avLst/>
          </a:prstGeom>
        </p:spPr>
      </p:pic>
      <p:sp>
        <p:nvSpPr>
          <p:cNvPr id="43" name="Rectangle 32">
            <a:extLst>
              <a:ext uri="{FF2B5EF4-FFF2-40B4-BE49-F238E27FC236}">
                <a16:creationId xmlns="" xmlns:a16="http://schemas.microsoft.com/office/drawing/2014/main" id="{508A0AB7-5B2C-46D3-9FA3-3537CF7786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53258" y="-2"/>
            <a:ext cx="82296" cy="419709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34">
            <a:extLst>
              <a:ext uri="{FF2B5EF4-FFF2-40B4-BE49-F238E27FC236}">
                <a16:creationId xmlns="" xmlns:a16="http://schemas.microsoft.com/office/drawing/2014/main" id="{89397AC7-494C-4362-B594-DD8DBDE53E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4229100"/>
            <a:ext cx="12192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36" descr="A képen biliárdgolyó látható&#10;&#10;A leírás nagyon megbízható">
            <a:extLst>
              <a:ext uri="{FF2B5EF4-FFF2-40B4-BE49-F238E27FC236}">
                <a16:creationId xmlns="" xmlns:a16="http://schemas.microsoft.com/office/drawing/2014/main" id="{5FBE8C2B-C8E9-4FCA-B5A0-16A8D6C925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053897C6-6FCF-4D8D-82A5-EA06962B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48" y="4437888"/>
            <a:ext cx="9899904" cy="11167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Információk - könyvtárak</a:t>
            </a:r>
          </a:p>
        </p:txBody>
      </p:sp>
    </p:spTree>
    <p:extLst>
      <p:ext uri="{BB962C8B-B14F-4D97-AF65-F5344CB8AC3E}">
        <p14:creationId xmlns:p14="http://schemas.microsoft.com/office/powerpoint/2010/main" val="68271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4290E407-46D5-417C-950B-FFCE020FBA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A képen elektronika látható&#10;&#10;A leírás nagyon megbízható">
            <a:extLst>
              <a:ext uri="{FF2B5EF4-FFF2-40B4-BE49-F238E27FC236}">
                <a16:creationId xmlns="" xmlns:a16="http://schemas.microsoft.com/office/drawing/2014/main" id="{59757E87-8140-4CB5-A5D5-45526A7987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F62E77EB-D1E4-4C70-A81F-E1EC4AA3EF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75" r="34925" b="-1"/>
          <a:stretch/>
        </p:blipFill>
        <p:spPr>
          <a:xfrm>
            <a:off x="8121445" y="10"/>
            <a:ext cx="4070555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07B28F1-DF3A-40EC-B797-F8D0E88FC9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117613B0-316C-4BDD-A35C-BF4A6892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hu-HU" dirty="0"/>
              <a:t>Könyvtár szerepe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36F2DF7A-8EC4-4994-892F-FC579A7B90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6672886" cy="366048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u-HU" sz="3400" cap="none" dirty="0"/>
              <a:t>Az információk gyűjtése, szolgáltatása,</a:t>
            </a:r>
          </a:p>
          <a:p>
            <a:pPr marL="0" indent="0" algn="ctr">
              <a:buNone/>
            </a:pPr>
            <a:r>
              <a:rPr lang="hu-HU" sz="3400" cap="none" dirty="0"/>
              <a:t>közvetítése, megőrzés mellett/helyett </a:t>
            </a:r>
          </a:p>
          <a:p>
            <a:pPr marL="0" indent="0" algn="ctr">
              <a:buNone/>
            </a:pPr>
            <a:r>
              <a:rPr lang="hu-HU" sz="3400" cap="none" dirty="0"/>
              <a:t>a könyvtára kritikus gondolkodás </a:t>
            </a:r>
          </a:p>
          <a:p>
            <a:pPr marL="0" indent="0" algn="ctr">
              <a:buNone/>
            </a:pPr>
            <a:r>
              <a:rPr lang="hu-HU" sz="3400" cap="none" dirty="0"/>
              <a:t>tanítójává kell hogy váljon. </a:t>
            </a:r>
          </a:p>
          <a:p>
            <a:pPr marL="0" indent="0" algn="ctr">
              <a:buNone/>
            </a:pPr>
            <a:endParaRPr lang="hu-HU" sz="3400" cap="none" dirty="0"/>
          </a:p>
          <a:p>
            <a:pPr marL="0" indent="0" algn="ctr">
              <a:buNone/>
            </a:pPr>
            <a:r>
              <a:rPr lang="hu-HU" sz="3400" cap="none" dirty="0"/>
              <a:t>Ugyanis, ha a kritikus gondolkodás eddig fontos volt, most kétszeresen az. </a:t>
            </a:r>
          </a:p>
          <a:p>
            <a:pPr marL="0" indent="0">
              <a:buNone/>
            </a:pPr>
            <a:endParaRPr lang="hu-HU" cap="none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064BBE8E-0488-4569-B2DA-2BC2186AC7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75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Könyvtárak ma, holnap és holnapután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2600" cap="none" dirty="0" smtClean="0"/>
              <a:t>Éljünk a technológia kínálta lehetőségekkel!</a:t>
            </a:r>
          </a:p>
          <a:p>
            <a:pPr marL="0" indent="0">
              <a:buNone/>
            </a:pPr>
            <a:endParaRPr lang="hu-HU" sz="2600" cap="none" dirty="0" smtClean="0"/>
          </a:p>
          <a:p>
            <a:pPr marL="0" indent="0" algn="just">
              <a:buNone/>
            </a:pPr>
            <a:r>
              <a:rPr lang="hu-HU" sz="2800" cap="none" dirty="0" smtClean="0"/>
              <a:t>Automatizáljuk, amit lehet és érdemes, hogy legyen ideje a könyvtárosnak segíteni, beszélgetni és ott lenni, tényleg jelen lenni, ahol a használó van és igényli. </a:t>
            </a:r>
          </a:p>
          <a:p>
            <a:pPr marL="0" indent="0">
              <a:buNone/>
            </a:pPr>
            <a:endParaRPr lang="hu-HU" sz="2600" cap="none" dirty="0" smtClean="0"/>
          </a:p>
          <a:p>
            <a:pPr marL="0" indent="0">
              <a:buNone/>
            </a:pPr>
            <a:endParaRPr lang="hu-HU" sz="2600" cap="none" dirty="0" smtClean="0"/>
          </a:p>
          <a:p>
            <a:pPr marL="0" indent="0">
              <a:buNone/>
            </a:pPr>
            <a:endParaRPr lang="hu-HU" sz="2600" cap="none" dirty="0" smtClean="0"/>
          </a:p>
          <a:p>
            <a:pPr marL="0" indent="0">
              <a:buNone/>
            </a:pPr>
            <a:endParaRPr lang="hu-HU" sz="2600" cap="none" dirty="0" smtClean="0"/>
          </a:p>
          <a:p>
            <a:pPr marL="0" indent="0">
              <a:buNone/>
            </a:pPr>
            <a:endParaRPr lang="hu-HU" cap="none" dirty="0"/>
          </a:p>
        </p:txBody>
      </p:sp>
    </p:spTree>
    <p:extLst>
      <p:ext uri="{BB962C8B-B14F-4D97-AF65-F5344CB8AC3E}">
        <p14:creationId xmlns:p14="http://schemas.microsoft.com/office/powerpoint/2010/main" val="151637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D99A2BA-1DEE-41B5-97F9-E78C77CE8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hu-HU" dirty="0"/>
              <a:t>Határtalan könyvtár</a:t>
            </a:r>
          </a:p>
        </p:txBody>
      </p:sp>
      <p:graphicFrame>
        <p:nvGraphicFramePr>
          <p:cNvPr id="7" name="Tartalom helye 2">
            <a:extLst>
              <a:ext uri="{FF2B5EF4-FFF2-40B4-BE49-F238E27FC236}">
                <a16:creationId xmlns="" xmlns:a16="http://schemas.microsoft.com/office/drawing/2014/main" id="{4EEA4056-6750-45EF-9195-B3A5F296CED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81315188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99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4290E407-46D5-417C-950B-FFCE020FBA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A képen elektronika látható&#10;&#10;A leírás nagyon megbízható">
            <a:extLst>
              <a:ext uri="{FF2B5EF4-FFF2-40B4-BE49-F238E27FC236}">
                <a16:creationId xmlns="" xmlns:a16="http://schemas.microsoft.com/office/drawing/2014/main" id="{59757E87-8140-4CB5-A5D5-45526A7987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 descr="A képen szöveg látható&#10;&#10;A leírás nagyon megbízható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r="43461" b="-1"/>
          <a:stretch/>
        </p:blipFill>
        <p:spPr>
          <a:xfrm>
            <a:off x="8121445" y="10"/>
            <a:ext cx="4070555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07B28F1-DF3A-40EC-B797-F8D0E88FC9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6B2512D3-AB2B-4796-A11D-84181202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hu-HU" dirty="0"/>
              <a:t>Technológiai fejlődés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E7CD65E5-24B4-49AF-9A48-C56831CDD4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672887" cy="3424107"/>
          </a:xfrm>
        </p:spPr>
        <p:txBody>
          <a:bodyPr numCol="2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600" cap="none" dirty="0"/>
              <a:t>Számítógép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600" cap="none" dirty="0"/>
              <a:t>Internet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600" cap="none" dirty="0"/>
              <a:t>Mobil technológia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600" cap="none" dirty="0"/>
              <a:t>Közösségi hálózatok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600" cap="none" dirty="0"/>
              <a:t>AI – mesterséges intelligencia(MI)</a:t>
            </a:r>
          </a:p>
          <a:p>
            <a:pPr marL="0" indent="0">
              <a:lnSpc>
                <a:spcPct val="100000"/>
              </a:lnSpc>
              <a:buNone/>
            </a:pPr>
            <a:endParaRPr lang="hu-HU" sz="2600" cap="none" dirty="0"/>
          </a:p>
          <a:p>
            <a:pPr marL="0" indent="0">
              <a:lnSpc>
                <a:spcPct val="100000"/>
              </a:lnSpc>
              <a:buNone/>
            </a:pPr>
            <a:r>
              <a:rPr lang="hu-HU" sz="2600" cap="none" dirty="0" err="1"/>
              <a:t>IoT</a:t>
            </a:r>
            <a:r>
              <a:rPr lang="hu-HU" sz="2600" cap="none" dirty="0"/>
              <a:t> – dolgok internete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600" cap="none" dirty="0"/>
              <a:t>Big Data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600" cap="none" dirty="0" err="1"/>
              <a:t>Blockchain</a:t>
            </a:r>
            <a:r>
              <a:rPr lang="hu-HU" sz="2600" cap="none" dirty="0"/>
              <a:t> - blokklánc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600" cap="none" dirty="0"/>
              <a:t>VR – virtuális valóság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600" cap="none" dirty="0"/>
              <a:t>AR – kiterjesztett valóság</a:t>
            </a:r>
          </a:p>
          <a:p>
            <a:pPr marL="0" indent="0">
              <a:lnSpc>
                <a:spcPct val="100000"/>
              </a:lnSpc>
              <a:buNone/>
            </a:pPr>
            <a:endParaRPr lang="hu-HU" sz="2600" cap="non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4BBE8E-0488-4569-B2DA-2BC2186AC7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86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72B0E8B-0C86-4722-A055-3362A7DA4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Távolról is elérhető könyvtár </a:t>
            </a:r>
            <a:br>
              <a:rPr lang="hu-HU" dirty="0"/>
            </a:br>
            <a:r>
              <a:rPr lang="hu-HU" sz="3000" dirty="0"/>
              <a:t>Könyvtárak az interneten, könyvtár 1.0, 2.0 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559B627C-B058-4922-AB60-0293224AA3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2600" dirty="0"/>
              <a:t>„</a:t>
            </a:r>
            <a:r>
              <a:rPr lang="hu-HU" sz="2600" cap="none" dirty="0"/>
              <a:t>Klasszikus” távolról elérhető szolgáltatások, információk:</a:t>
            </a:r>
          </a:p>
          <a:p>
            <a:pPr lvl="1">
              <a:lnSpc>
                <a:spcPct val="100000"/>
              </a:lnSpc>
            </a:pPr>
            <a:r>
              <a:rPr lang="hu-HU" sz="2600" cap="none" dirty="0" err="1"/>
              <a:t>opac</a:t>
            </a:r>
            <a:endParaRPr lang="hu-HU" sz="2600" cap="none" dirty="0"/>
          </a:p>
          <a:p>
            <a:pPr lvl="1">
              <a:lnSpc>
                <a:spcPct val="100000"/>
              </a:lnSpc>
            </a:pPr>
            <a:r>
              <a:rPr lang="hu-HU" sz="2600" cap="none" dirty="0"/>
              <a:t>honlapon elérhető információk</a:t>
            </a:r>
          </a:p>
          <a:p>
            <a:pPr lvl="1">
              <a:lnSpc>
                <a:spcPct val="100000"/>
              </a:lnSpc>
            </a:pPr>
            <a:r>
              <a:rPr lang="hu-HU" sz="2600" cap="none" dirty="0"/>
              <a:t>adatbázisok</a:t>
            </a:r>
          </a:p>
          <a:p>
            <a:pPr lvl="1">
              <a:lnSpc>
                <a:spcPct val="100000"/>
              </a:lnSpc>
            </a:pPr>
            <a:r>
              <a:rPr lang="hu-HU" sz="2600" cap="none" dirty="0"/>
              <a:t>e-könyvek, stb.</a:t>
            </a:r>
          </a:p>
          <a:p>
            <a:pPr>
              <a:lnSpc>
                <a:spcPct val="100000"/>
              </a:lnSpc>
            </a:pPr>
            <a:r>
              <a:rPr lang="hu-HU" sz="2600" cap="none" dirty="0"/>
              <a:t>Azonnali üzenetküldők / chat</a:t>
            </a:r>
          </a:p>
        </p:txBody>
      </p:sp>
    </p:spTree>
    <p:extLst>
      <p:ext uri="{BB962C8B-B14F-4D97-AF65-F5344CB8AC3E}">
        <p14:creationId xmlns:p14="http://schemas.microsoft.com/office/powerpoint/2010/main" val="347481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DEFDBB35-152D-4569-A324-5939E67FA0E8}"/>
              </a:ext>
            </a:extLst>
          </p:cNvPr>
          <p:cNvSpPr txBox="1"/>
          <p:nvPr/>
        </p:nvSpPr>
        <p:spPr>
          <a:xfrm>
            <a:off x="1627096" y="6239483"/>
            <a:ext cx="55290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Forrás: Távközlési szolgáltatások használata a lakossági felhasználók körében 2017.</a:t>
            </a:r>
          </a:p>
          <a:p>
            <a:r>
              <a:rPr lang="hu-HU" sz="1000" dirty="0"/>
              <a:t>URL: http://nmhh.hu/dokumentum/194915/tavkozlesi_szolgaltatasok_lakossagi_hasznalata_2017.pdf </a:t>
            </a:r>
          </a:p>
          <a:p>
            <a:r>
              <a:rPr lang="hu-HU" sz="1000" dirty="0"/>
              <a:t>[Utolsó elérés: 2018.10.15]</a:t>
            </a: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93C6CD49-AE32-4FEF-92FA-2CF937A49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 használ chat alkalmazást?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EDE2A807-31DD-4E29-97FF-6F568FC1F8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000" cap="none" dirty="0"/>
              <a:t>„A lakosság közel kétharmada használ már okostelefont”</a:t>
            </a:r>
          </a:p>
          <a:p>
            <a:pPr marL="0" indent="0" algn="ctr">
              <a:buNone/>
            </a:pPr>
            <a:endParaRPr lang="hu-HU" sz="3000" cap="none" dirty="0"/>
          </a:p>
          <a:p>
            <a:pPr marL="0" indent="0" algn="ctr">
              <a:buNone/>
            </a:pPr>
            <a:r>
              <a:rPr lang="hu-HU" sz="3000" cap="none" dirty="0"/>
              <a:t>„13 éven felüliek 54 százaléka használ valamilyen csevegő programot (skype, </a:t>
            </a:r>
            <a:r>
              <a:rPr lang="hu-HU" sz="3000" cap="none" dirty="0" err="1"/>
              <a:t>gtalk</a:t>
            </a:r>
            <a:r>
              <a:rPr lang="hu-HU" sz="3000" cap="none" dirty="0"/>
              <a:t>).”</a:t>
            </a:r>
          </a:p>
        </p:txBody>
      </p:sp>
    </p:spTree>
    <p:extLst>
      <p:ext uri="{BB962C8B-B14F-4D97-AF65-F5344CB8AC3E}">
        <p14:creationId xmlns:p14="http://schemas.microsoft.com/office/powerpoint/2010/main" val="6909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4290E407-46D5-417C-950B-FFCE020FBA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A képen elektronika látható&#10;&#10;A leírás nagyon megbízható">
            <a:extLst>
              <a:ext uri="{FF2B5EF4-FFF2-40B4-BE49-F238E27FC236}">
                <a16:creationId xmlns="" xmlns:a16="http://schemas.microsoft.com/office/drawing/2014/main" id="{59757E87-8140-4CB5-A5D5-45526A7987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 descr="A képen képernyőkép, elektronika látható&#10;&#10;A leírás nagyon megbízható">
            <a:extLst>
              <a:ext uri="{FF2B5EF4-FFF2-40B4-BE49-F238E27FC236}">
                <a16:creationId xmlns="" xmlns:a16="http://schemas.microsoft.com/office/drawing/2014/main" id="{EF384D21-BD01-4156-905E-8310D458F5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1" r="3954"/>
          <a:stretch/>
        </p:blipFill>
        <p:spPr>
          <a:xfrm>
            <a:off x="8121445" y="10"/>
            <a:ext cx="4070555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07B28F1-DF3A-40EC-B797-F8D0E88FC9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56134EFB-8645-417F-85B0-54C4873E2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hu-HU" dirty="0"/>
              <a:t>Chat a könyvtárossal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0B9A21A-28C5-4F48-B854-FCF79EA281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672887" cy="3424107"/>
          </a:xfrm>
        </p:spPr>
        <p:txBody>
          <a:bodyPr>
            <a:normAutofit/>
          </a:bodyPr>
          <a:lstStyle/>
          <a:p>
            <a:r>
              <a:rPr lang="hu-HU" sz="2600" cap="none" dirty="0"/>
              <a:t>Azonnali kommunikáció</a:t>
            </a:r>
          </a:p>
          <a:p>
            <a:r>
              <a:rPr lang="hu-HU" sz="2600" cap="none" dirty="0"/>
              <a:t>Helyhez és időhöz kötött</a:t>
            </a:r>
          </a:p>
          <a:p>
            <a:r>
              <a:rPr lang="hu-HU" sz="2600" cap="none" dirty="0"/>
              <a:t>Két ember között</a:t>
            </a:r>
          </a:p>
          <a:p>
            <a:r>
              <a:rPr lang="hu-HU" sz="2600" cap="none" dirty="0"/>
              <a:t>Honlapon üzenetküldés</a:t>
            </a:r>
          </a:p>
          <a:p>
            <a:r>
              <a:rPr lang="hu-HU" sz="2600" cap="none" dirty="0"/>
              <a:t>Skype, Messenger stb.</a:t>
            </a:r>
            <a:endParaRPr lang="hu-HU" dirty="0"/>
          </a:p>
          <a:p>
            <a:endParaRPr lang="hu-HU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064BBE8E-0488-4569-B2DA-2BC2186AC7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9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4290E407-46D5-417C-950B-FFCE020FBA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="" xmlns:a16="http://schemas.microsoft.com/office/drawing/2014/main" id="{59757E87-8140-4CB5-A5D5-45526A7987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hatbot">
            <a:extLst>
              <a:ext uri="{FF2B5EF4-FFF2-40B4-BE49-F238E27FC236}">
                <a16:creationId xmlns="" xmlns:a16="http://schemas.microsoft.com/office/drawing/2014/main" id="{F7C45418-4D46-447B-A1D5-B967730CC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6" r="42020" b="-1"/>
          <a:stretch/>
        </p:blipFill>
        <p:spPr bwMode="auto">
          <a:xfrm>
            <a:off x="8121445" y="10"/>
            <a:ext cx="407055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B07B28F1-DF3A-40EC-B797-F8D0E88FC9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D2BEE747-CC2C-470E-B8E9-63077F15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hu-HU" dirty="0"/>
              <a:t>A CHAT és a mesterséges intelligencia (MI)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861EF97-0DF5-4AD4-ACD5-4DBA6D696D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672887" cy="3424107"/>
          </a:xfrm>
        </p:spPr>
        <p:txBody>
          <a:bodyPr>
            <a:normAutofit/>
          </a:bodyPr>
          <a:lstStyle/>
          <a:p>
            <a:r>
              <a:rPr lang="hu-HU" sz="2600" cap="none" dirty="0"/>
              <a:t>Kommunikáció:</a:t>
            </a:r>
          </a:p>
          <a:p>
            <a:pPr lvl="1"/>
            <a:r>
              <a:rPr lang="hu-HU" sz="2600" cap="none" dirty="0"/>
              <a:t>Élőszóban vagy írásban</a:t>
            </a:r>
          </a:p>
          <a:p>
            <a:r>
              <a:rPr lang="hu-HU" sz="2600" cap="none" dirty="0"/>
              <a:t>Szükséges területek: </a:t>
            </a:r>
          </a:p>
          <a:p>
            <a:pPr lvl="1"/>
            <a:r>
              <a:rPr lang="hu-HU" sz="2600" cap="none" dirty="0"/>
              <a:t>Írt vagy beszélt szöveg megértése</a:t>
            </a:r>
          </a:p>
          <a:p>
            <a:pPr lvl="1"/>
            <a:r>
              <a:rPr lang="hu-HU" sz="2600" cap="none" dirty="0"/>
              <a:t>Válaszadás készsége</a:t>
            </a:r>
          </a:p>
          <a:p>
            <a:pPr lvl="1"/>
            <a:r>
              <a:rPr lang="hu-HU" sz="2600" cap="none" dirty="0"/>
              <a:t>Írt vagy beszélt szöveg létrehozása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064BBE8E-0488-4569-B2DA-2BC2186AC7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39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5257191-B088-4B39-97C5-969E76C3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Chatbot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="" xmlns:a16="http://schemas.microsoft.com/office/drawing/2014/main" id="{C55E6770-FAD2-4E18-8DFE-4BDD5121C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2431005" cy="576262"/>
          </a:xfrm>
        </p:spPr>
        <p:txBody>
          <a:bodyPr/>
          <a:lstStyle/>
          <a:p>
            <a:pPr algn="l"/>
            <a:r>
              <a:rPr lang="hu-HU" b="1" dirty="0"/>
              <a:t>1966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="" xmlns:a16="http://schemas.microsoft.com/office/drawing/2014/main" id="{2978105F-7432-4E59-A1C5-2171331FCBE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2431005" cy="284784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hu-HU" sz="2800" cap="none" dirty="0"/>
              <a:t>Megjelent Joseph </a:t>
            </a:r>
            <a:r>
              <a:rPr lang="hu-HU" sz="2800" cap="none" dirty="0" err="1"/>
              <a:t>Weizenbaum</a:t>
            </a:r>
            <a:r>
              <a:rPr lang="hu-HU" sz="2800" cap="none" dirty="0"/>
              <a:t> cikke ELIZA-</a:t>
            </a:r>
            <a:r>
              <a:rPr lang="hu-HU" sz="2800" cap="none" dirty="0" err="1"/>
              <a:t>ról</a:t>
            </a:r>
            <a:r>
              <a:rPr lang="hu-HU" sz="2800" cap="none" dirty="0"/>
              <a:t> a </a:t>
            </a:r>
            <a:r>
              <a:rPr lang="hu-HU" sz="2800" cap="none" dirty="0" err="1"/>
              <a:t>Communications</a:t>
            </a:r>
            <a:r>
              <a:rPr lang="hu-HU" sz="2800" cap="none" dirty="0"/>
              <a:t> of </a:t>
            </a:r>
            <a:r>
              <a:rPr lang="hu-HU" sz="2800" cap="none" dirty="0" err="1"/>
              <a:t>the</a:t>
            </a:r>
            <a:r>
              <a:rPr lang="hu-HU" sz="2800" cap="none" dirty="0"/>
              <a:t> ACM című lapban. </a:t>
            </a:r>
          </a:p>
          <a:p>
            <a:endParaRPr lang="hu-HU" dirty="0"/>
          </a:p>
        </p:txBody>
      </p:sp>
      <p:sp>
        <p:nvSpPr>
          <p:cNvPr id="10" name="Szöveg helye 9">
            <a:extLst>
              <a:ext uri="{FF2B5EF4-FFF2-40B4-BE49-F238E27FC236}">
                <a16:creationId xmlns="" xmlns:a16="http://schemas.microsoft.com/office/drawing/2014/main" id="{95DDB1E0-CE24-41A1-B63C-BF542EA58E1D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Szöveg helye 7">
            <a:extLst>
              <a:ext uri="{FF2B5EF4-FFF2-40B4-BE49-F238E27FC236}">
                <a16:creationId xmlns="" xmlns:a16="http://schemas.microsoft.com/office/drawing/2014/main" id="{51C2126E-B837-428F-A44F-31FB7A2FF6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73972" y="2367093"/>
            <a:ext cx="2604254" cy="576262"/>
          </a:xfrm>
        </p:spPr>
        <p:txBody>
          <a:bodyPr/>
          <a:lstStyle/>
          <a:p>
            <a:pPr algn="r"/>
            <a:r>
              <a:rPr lang="hu-HU" b="1" dirty="0"/>
              <a:t>2016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="" xmlns:a16="http://schemas.microsoft.com/office/drawing/2014/main" id="{D0AA2E0D-BDA0-41E5-A7A9-38BBBFDDB610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841266" y="2943355"/>
            <a:ext cx="2604254" cy="2847845"/>
          </a:xfrm>
        </p:spPr>
        <p:txBody>
          <a:bodyPr>
            <a:noAutofit/>
          </a:bodyPr>
          <a:lstStyle/>
          <a:p>
            <a:pPr algn="r"/>
            <a:r>
              <a:rPr lang="hu-HU" sz="2400" cap="none" dirty="0"/>
              <a:t>2016-ban az MIT </a:t>
            </a:r>
            <a:r>
              <a:rPr lang="hu-HU" sz="2400" cap="none" dirty="0" err="1"/>
              <a:t>Technology</a:t>
            </a:r>
            <a:r>
              <a:rPr lang="hu-HU" sz="2400" cap="none" dirty="0"/>
              <a:t> </a:t>
            </a:r>
            <a:r>
              <a:rPr lang="hu-HU" sz="2400" cap="none" dirty="0" err="1"/>
              <a:t>Review</a:t>
            </a:r>
            <a:r>
              <a:rPr lang="hu-HU" sz="2400" cap="none" dirty="0"/>
              <a:t> az átütő technológiák közé sorolta a chatbotot.</a:t>
            </a:r>
          </a:p>
        </p:txBody>
      </p:sp>
      <p:pic>
        <p:nvPicPr>
          <p:cNvPr id="13" name="Kép 12" descr="A képen szöveg látható&#10;&#10;A leírás nagyon megbízható">
            <a:extLst>
              <a:ext uri="{FF2B5EF4-FFF2-40B4-BE49-F238E27FC236}">
                <a16:creationId xmlns="" xmlns:a16="http://schemas.microsoft.com/office/drawing/2014/main" id="{25AD4D36-FF4B-401D-BBD0-34E281EF6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477" y="2226726"/>
            <a:ext cx="4837046" cy="3733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78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4290E407-46D5-417C-950B-FFCE020FBA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A képen elektronika látható&#10;&#10;A leírás nagyon megbízható">
            <a:extLst>
              <a:ext uri="{FF2B5EF4-FFF2-40B4-BE49-F238E27FC236}">
                <a16:creationId xmlns="" xmlns:a16="http://schemas.microsoft.com/office/drawing/2014/main" id="{59757E87-8140-4CB5-A5D5-45526A7987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artalom helye 5" descr="A képen névjegykártya látható&#10;&#10;A leírás teljesen megbízható">
            <a:extLst>
              <a:ext uri="{FF2B5EF4-FFF2-40B4-BE49-F238E27FC236}">
                <a16:creationId xmlns="" xmlns:a16="http://schemas.microsoft.com/office/drawing/2014/main" id="{87B128B1-D354-44D3-8EDE-1779A51E17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10" r="25048" b="1"/>
          <a:stretch/>
        </p:blipFill>
        <p:spPr>
          <a:xfrm>
            <a:off x="8121445" y="10"/>
            <a:ext cx="4070555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07B28F1-DF3A-40EC-B797-F8D0E88FC9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4C53F33C-F8EC-4FA1-87EF-833B8B561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hu-HU" dirty="0"/>
              <a:t>Gondolkodó Chatbot?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836B73A3-3227-481F-A2EA-689C54B736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672887" cy="387239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u-HU" sz="2400" cap="none" dirty="0"/>
              <a:t>Szabály alapú chatbotok:</a:t>
            </a:r>
          </a:p>
          <a:p>
            <a:pPr lvl="1"/>
            <a:r>
              <a:rPr lang="hu-HU" sz="2400" cap="none" dirty="0"/>
              <a:t>Előre meghatározott szabályok alapján működik</a:t>
            </a:r>
            <a:endParaRPr lang="en-US" sz="2400" cap="none" dirty="0"/>
          </a:p>
          <a:p>
            <a:pPr lvl="1"/>
            <a:r>
              <a:rPr lang="hu-HU" sz="2400" cap="none" dirty="0"/>
              <a:t>Nem tanul a működése közben</a:t>
            </a:r>
            <a:endParaRPr lang="en-US" sz="2400" cap="none" dirty="0"/>
          </a:p>
          <a:p>
            <a:pPr lvl="1"/>
            <a:r>
              <a:rPr lang="hu-HU" sz="2400" cap="none" dirty="0"/>
              <a:t>Ugyanarra a kérdésre mindig ugyanazt a választ adja</a:t>
            </a:r>
          </a:p>
          <a:p>
            <a:r>
              <a:rPr lang="hu-HU" sz="2400" cap="none" dirty="0"/>
              <a:t>Mesterséges intelligencia alapú</a:t>
            </a:r>
          </a:p>
          <a:p>
            <a:pPr lvl="1"/>
            <a:r>
              <a:rPr lang="hu-HU" sz="2400" cap="none" dirty="0"/>
              <a:t>Sok információt kap  és tanul</a:t>
            </a:r>
            <a:endParaRPr lang="en-US" sz="2400" cap="none" dirty="0"/>
          </a:p>
          <a:p>
            <a:pPr lvl="1"/>
            <a:r>
              <a:rPr lang="hu-HU" sz="2400" cap="none" dirty="0"/>
              <a:t>Működés közben is változik a programozó beavatkozása nélkül</a:t>
            </a:r>
            <a:endParaRPr lang="en-US" sz="2400" cap="none" dirty="0"/>
          </a:p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064BBE8E-0488-4569-B2DA-2BC2186AC7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0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seppecske">
  <a:themeElements>
    <a:clrScheme name="Cseppecske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Cseppecsk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eppecsk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TM04033925[[fn=Cseppecske]]</Template>
  <TotalTime>735</TotalTime>
  <Words>678</Words>
  <Application>Microsoft Office PowerPoint</Application>
  <PresentationFormat>Szélesvásznú</PresentationFormat>
  <Paragraphs>150</Paragraphs>
  <Slides>19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Arial</vt:lpstr>
      <vt:lpstr>Calibri</vt:lpstr>
      <vt:lpstr>Tw Cen MT</vt:lpstr>
      <vt:lpstr>Cseppecske</vt:lpstr>
      <vt:lpstr>A világ sarkából is elérhető könyvtár, a könyvtár sarkából is elérhető világ</vt:lpstr>
      <vt:lpstr>Határtalan könyvtár</vt:lpstr>
      <vt:lpstr>Technológiai fejlődés</vt:lpstr>
      <vt:lpstr>Távolról is elérhető könyvtár  Könyvtárak az interneten, könyvtár 1.0, 2.0 …</vt:lpstr>
      <vt:lpstr>Ki használ chat alkalmazást?</vt:lpstr>
      <vt:lpstr>Chat a könyvtárossal</vt:lpstr>
      <vt:lpstr>A CHAT és a mesterséges intelligencia (MI)</vt:lpstr>
      <vt:lpstr>Chatbot</vt:lpstr>
      <vt:lpstr>Gondolkodó Chatbot?</vt:lpstr>
      <vt:lpstr>Chatbot a könyvtárban</vt:lpstr>
      <vt:lpstr>Chatbot – ember kommunikáció</vt:lpstr>
      <vt:lpstr>Jelen</vt:lpstr>
      <vt:lpstr>A könyvtár sarkából elérhető világ</vt:lpstr>
      <vt:lpstr>Keresőmotorok</vt:lpstr>
      <vt:lpstr>A mesterséges intelligencia (MI)</vt:lpstr>
      <vt:lpstr>algoritmusok</vt:lpstr>
      <vt:lpstr>Információk - könyvtárak</vt:lpstr>
      <vt:lpstr>Könyvtár szerepe</vt:lpstr>
      <vt:lpstr>Könyvtárak ma, holnap és holnapután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világ sarkából is elérhető könyvtár, a könyvtár sarkából is elérhető világ</dc:title>
  <dc:creator>PC</dc:creator>
  <cp:lastModifiedBy>PC</cp:lastModifiedBy>
  <cp:revision>200</cp:revision>
  <dcterms:created xsi:type="dcterms:W3CDTF">2018-10-25T18:12:42Z</dcterms:created>
  <dcterms:modified xsi:type="dcterms:W3CDTF">2018-11-15T06:19:46Z</dcterms:modified>
</cp:coreProperties>
</file>