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8" r:id="rId4"/>
    <p:sldId id="257" r:id="rId5"/>
    <p:sldId id="259" r:id="rId6"/>
    <p:sldId id="261" r:id="rId7"/>
    <p:sldId id="262" r:id="rId8"/>
    <p:sldId id="263" r:id="rId9"/>
    <p:sldId id="276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BA4D6-E4C4-4736-A829-04373197FE85}" type="datetimeFigureOut">
              <a:rPr lang="hu-HU" smtClean="0"/>
              <a:t>2017.02.17.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AD7C2-15D0-4CD9-A75A-6DCA8AE413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649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AD7C2-15D0-4CD9-A75A-6DCA8AE413D7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36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AD7C2-15D0-4CD9-A75A-6DCA8AE413D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414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1349131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1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8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4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0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7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1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9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:\NKE_SIRH_KSI\Social_Media\Koncepcio_prezi\NKE_emblema_fekete_CMYK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6589" y="2130641"/>
            <a:ext cx="4687411" cy="47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01414" y="0"/>
            <a:ext cx="248374" cy="6858001"/>
            <a:chOff x="107505" y="0"/>
            <a:chExt cx="248374" cy="6858001"/>
          </a:xfrm>
        </p:grpSpPr>
        <p:pic>
          <p:nvPicPr>
            <p:cNvPr id="11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14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19872" y="1529853"/>
            <a:ext cx="5182344" cy="2907755"/>
          </a:xfrm>
        </p:spPr>
        <p:txBody>
          <a:bodyPr>
            <a:noAutofit/>
          </a:bodyPr>
          <a:lstStyle/>
          <a:p>
            <a:pPr algn="ctr"/>
            <a:r>
              <a:rPr lang="hu-HU" sz="3200" dirty="0"/>
              <a:t>Egy 19. századi kalandor és szélhámos az amerikai kontinensen </a:t>
            </a:r>
            <a:br>
              <a:rPr lang="hu-HU" sz="3200" dirty="0"/>
            </a:br>
            <a:br>
              <a:rPr lang="hu-HU" sz="3200" dirty="0"/>
            </a:br>
            <a:r>
              <a:rPr lang="hu-HU" sz="2800" dirty="0"/>
              <a:t>Miért lehetett „sikeres” </a:t>
            </a:r>
            <a:br>
              <a:rPr lang="hu-HU" sz="2800" dirty="0"/>
            </a:br>
            <a:r>
              <a:rPr lang="hu-HU" sz="2800" dirty="0"/>
              <a:t>Naphegyi Gábor?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5157192"/>
            <a:ext cx="6400800" cy="1224136"/>
          </a:xfrm>
        </p:spPr>
        <p:txBody>
          <a:bodyPr>
            <a:normAutofit/>
          </a:bodyPr>
          <a:lstStyle/>
          <a:p>
            <a:r>
              <a:rPr lang="hu-HU" sz="2000" dirty="0"/>
              <a:t>Szente-Varga Mónika</a:t>
            </a:r>
          </a:p>
          <a:p>
            <a:r>
              <a:rPr lang="hu-HU" sz="2000" dirty="0"/>
              <a:t>Dr. </a:t>
            </a:r>
            <a:r>
              <a:rPr lang="hu-HU" sz="2000" dirty="0" err="1"/>
              <a:t>habil</a:t>
            </a:r>
            <a:r>
              <a:rPr lang="hu-HU" sz="2000" dirty="0"/>
              <a:t>. egyetemi docens</a:t>
            </a:r>
          </a:p>
          <a:p>
            <a:r>
              <a:rPr lang="hu-HU" sz="2000" dirty="0"/>
              <a:t>NKE, Nemzetközi és Európai Tanulmányok Kar</a:t>
            </a:r>
          </a:p>
        </p:txBody>
      </p:sp>
      <p:pic>
        <p:nvPicPr>
          <p:cNvPr id="4" name="Picture 4" descr="http://41.media.tumblr.com/6e4240015c15301ccc87510b597d9372/tumblr_n0dpi54x7U1trxqwbo1_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t="12144" r="53342" b="13654"/>
          <a:stretch/>
        </p:blipFill>
        <p:spPr bwMode="auto">
          <a:xfrm>
            <a:off x="899592" y="1344180"/>
            <a:ext cx="2035035" cy="32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9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Mexikó</a:t>
            </a:r>
            <a:endParaRPr lang="es-MX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Függetlenség: 1821</a:t>
            </a:r>
          </a:p>
          <a:p>
            <a:r>
              <a:rPr lang="hu-HU" dirty="0"/>
              <a:t>1821-1861: csaknem 60 kormány</a:t>
            </a:r>
          </a:p>
          <a:p>
            <a:r>
              <a:rPr lang="hu-HU" dirty="0"/>
              <a:t>Külföldi intervenciók / területi veszteségek</a:t>
            </a:r>
          </a:p>
          <a:p>
            <a:pPr lvl="1"/>
            <a:r>
              <a:rPr lang="hu-HU" dirty="0"/>
              <a:t>Spanyol – 1820-as évek</a:t>
            </a:r>
          </a:p>
          <a:p>
            <a:pPr lvl="1"/>
            <a:r>
              <a:rPr lang="hu-HU" dirty="0"/>
              <a:t>Francia – 1830-as évek (sütemények háborúja)</a:t>
            </a:r>
          </a:p>
          <a:p>
            <a:pPr lvl="1"/>
            <a:r>
              <a:rPr lang="hu-HU" dirty="0"/>
              <a:t>USA – Mexikó háború (1846-48)</a:t>
            </a:r>
          </a:p>
          <a:p>
            <a:pPr lvl="1"/>
            <a:r>
              <a:rPr lang="hu-HU" dirty="0" err="1"/>
              <a:t>Gadsden</a:t>
            </a:r>
            <a:r>
              <a:rPr lang="hu-HU" dirty="0"/>
              <a:t> vétel (1853)</a:t>
            </a:r>
          </a:p>
          <a:p>
            <a:pPr lvl="1"/>
            <a:r>
              <a:rPr lang="hu-HU" dirty="0"/>
              <a:t>Spanyol-angol-francia intervenció – 1860</a:t>
            </a:r>
          </a:p>
          <a:p>
            <a:pPr lvl="1"/>
            <a:r>
              <a:rPr lang="hu-HU" dirty="0"/>
              <a:t>Francia megszállás – Habsburg Miksa császársága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326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Mexikó  c.1853-1864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8511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hu-HU" dirty="0"/>
              <a:t>orvos a </a:t>
            </a:r>
            <a:r>
              <a:rPr lang="hu-HU" dirty="0" err="1"/>
              <a:t>veracruzi</a:t>
            </a:r>
            <a:r>
              <a:rPr lang="hu-HU" dirty="0"/>
              <a:t> katonai kórházban, 1</a:t>
            </a:r>
            <a:r>
              <a:rPr lang="en-US" dirty="0"/>
              <a:t>853-54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dirty="0"/>
              <a:t>(a </a:t>
            </a:r>
            <a:r>
              <a:rPr lang="en-US" i="1" dirty="0"/>
              <a:t>New York Journal of Medicine</a:t>
            </a:r>
            <a:r>
              <a:rPr lang="hu-HU" i="1" dirty="0" err="1"/>
              <a:t>-ben</a:t>
            </a:r>
            <a:r>
              <a:rPr lang="hu-HU" i="1" dirty="0"/>
              <a:t> Naphegyi neve alatt megjelenő cikk szerint)</a:t>
            </a:r>
          </a:p>
          <a:p>
            <a:pPr marL="0" indent="0">
              <a:buNone/>
            </a:pPr>
            <a:endParaRPr lang="hu-HU" sz="1000" i="1" dirty="0"/>
          </a:p>
          <a:p>
            <a:pPr>
              <a:buFontTx/>
              <a:buChar char="-"/>
            </a:pPr>
            <a:r>
              <a:rPr lang="hu-HU" dirty="0"/>
              <a:t>gázalapú közvilágítás </a:t>
            </a:r>
            <a:r>
              <a:rPr lang="hu-HU" dirty="0" err="1"/>
              <a:t>Veracruzban</a:t>
            </a:r>
            <a:endParaRPr lang="hu-HU" dirty="0"/>
          </a:p>
          <a:p>
            <a:pPr>
              <a:buFontTx/>
              <a:buChar char="-"/>
            </a:pPr>
            <a:endParaRPr lang="hu-HU" sz="1000" dirty="0"/>
          </a:p>
          <a:p>
            <a:pPr>
              <a:buFontTx/>
              <a:buChar char="-"/>
            </a:pPr>
            <a:r>
              <a:rPr lang="hu-HU" dirty="0"/>
              <a:t>az</a:t>
            </a:r>
            <a:r>
              <a:rPr lang="en-US" dirty="0"/>
              <a:t> </a:t>
            </a:r>
            <a:r>
              <a:rPr lang="en-US" i="1" dirty="0" err="1"/>
              <a:t>Enciclopedia</a:t>
            </a:r>
            <a:r>
              <a:rPr lang="en-US" i="1" dirty="0"/>
              <a:t> de México</a:t>
            </a:r>
            <a:r>
              <a:rPr lang="hu-HU" dirty="0" err="1"/>
              <a:t>-ban</a:t>
            </a:r>
            <a:r>
              <a:rPr lang="hu-HU" dirty="0"/>
              <a:t> szerepel mint a gázalapú közvilágítás bevezetője Mexikóvárosban – 1857-ben kitüntették</a:t>
            </a:r>
          </a:p>
          <a:p>
            <a:pPr>
              <a:buFontTx/>
              <a:buChar char="-"/>
            </a:pPr>
            <a:endParaRPr lang="hu-HU" sz="1000" dirty="0"/>
          </a:p>
          <a:p>
            <a:pPr>
              <a:buFontTx/>
              <a:buChar char="-"/>
            </a:pPr>
            <a:r>
              <a:rPr lang="hu-HU" dirty="0"/>
              <a:t>„mérnök”</a:t>
            </a:r>
            <a:r>
              <a:rPr lang="hu-HU" dirty="0" err="1"/>
              <a:t>-vállalkozó</a:t>
            </a:r>
            <a:r>
              <a:rPr lang="hu-HU" dirty="0"/>
              <a:t> – a </a:t>
            </a:r>
            <a:r>
              <a:rPr lang="hu-HU" dirty="0" err="1"/>
              <a:t>Veracruz-Mexikóváros</a:t>
            </a:r>
            <a:r>
              <a:rPr lang="hu-HU" dirty="0"/>
              <a:t> vonal megálmodója</a:t>
            </a:r>
          </a:p>
          <a:p>
            <a:pPr>
              <a:buFontTx/>
              <a:buChar char="-"/>
            </a:pPr>
            <a:endParaRPr lang="hu-HU" sz="1100" dirty="0"/>
          </a:p>
          <a:p>
            <a:pPr>
              <a:buFontTx/>
              <a:buChar char="-"/>
            </a:pPr>
            <a:r>
              <a:rPr lang="hu-HU" dirty="0"/>
              <a:t>cukorgyár a </a:t>
            </a:r>
            <a:r>
              <a:rPr lang="en-US" dirty="0" err="1"/>
              <a:t>Tuxpan</a:t>
            </a:r>
            <a:r>
              <a:rPr lang="en-US" dirty="0"/>
              <a:t> </a:t>
            </a:r>
            <a:r>
              <a:rPr lang="hu-HU" dirty="0"/>
              <a:t>folyón</a:t>
            </a:r>
          </a:p>
          <a:p>
            <a:pPr>
              <a:buFontTx/>
              <a:buChar char="-"/>
            </a:pPr>
            <a:endParaRPr lang="hu-HU" sz="1100" dirty="0"/>
          </a:p>
          <a:p>
            <a:pPr marL="0" indent="0">
              <a:buNone/>
            </a:pPr>
            <a:r>
              <a:rPr lang="hu-HU" dirty="0"/>
              <a:t>-  érdekeltségek a mexikói bányászatban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651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dirty="0"/>
              <a:t>Naphegyi Mexikóban és Mexikó után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44216"/>
            <a:ext cx="8746373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“</a:t>
            </a:r>
            <a:r>
              <a:rPr lang="hu-HU" sz="2600" dirty="0"/>
              <a:t>Száműzött ember volt, akit szülőföldjéről az osztrák zsarnokság vetett ki, s kényszerítette arra, hogy itt [Mexikóban] keressen menedéket.” </a:t>
            </a:r>
            <a:r>
              <a:rPr lang="en-US" sz="2600" dirty="0"/>
              <a:t>A</a:t>
            </a:r>
            <a:r>
              <a:rPr lang="hu-HU" sz="2600" dirty="0" err="1"/>
              <a:t>guayo</a:t>
            </a:r>
            <a:r>
              <a:rPr lang="en-US" sz="2600" dirty="0"/>
              <a:t>, p. 15.</a:t>
            </a:r>
            <a:endParaRPr lang="hu-HU" sz="2600" dirty="0"/>
          </a:p>
          <a:p>
            <a:pPr marL="0" indent="0">
              <a:buNone/>
            </a:pPr>
            <a:endParaRPr lang="hu-HU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u="sng" dirty="0"/>
              <a:t>Új identitás (USA):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“Dr. Gabor </a:t>
            </a:r>
            <a:r>
              <a:rPr lang="en-US" sz="2800" dirty="0" err="1"/>
              <a:t>Napheg</a:t>
            </a:r>
            <a:r>
              <a:rPr lang="hu-HU" sz="2800" dirty="0"/>
              <a:t>y</a:t>
            </a:r>
            <a:r>
              <a:rPr lang="en-US" sz="2800" dirty="0" err="1"/>
              <a:t>i</a:t>
            </a:r>
            <a:r>
              <a:rPr lang="en-US" sz="2800" dirty="0"/>
              <a:t>, </a:t>
            </a:r>
            <a:endParaRPr lang="hu-HU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late Surgeon-General of </a:t>
            </a:r>
            <a:r>
              <a:rPr lang="en-US" sz="2400" b="1" dirty="0"/>
              <a:t>Emperor Maximilian</a:t>
            </a:r>
            <a:r>
              <a:rPr lang="en-US" sz="2400" dirty="0"/>
              <a:t>’s Staff”</a:t>
            </a:r>
            <a:endParaRPr lang="hu-HU" sz="2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u-HU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u-HU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4" name="Picture 4" descr="https://anakarensanchezlopez7.files.wordpress.com/2015/03/maximiliano_historia_imperio-mov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63" y="4941168"/>
            <a:ext cx="2572040" cy="172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9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Újra az Amerikai Egyesült Államokban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Mexikó szakértő</a:t>
            </a:r>
          </a:p>
          <a:p>
            <a:r>
              <a:rPr lang="hu-HU" dirty="0"/>
              <a:t>- </a:t>
            </a:r>
            <a:r>
              <a:rPr lang="en-US" dirty="0"/>
              <a:t>Knickerbocker Life Insurance Co.</a:t>
            </a:r>
            <a:r>
              <a:rPr lang="hu-HU" dirty="0"/>
              <a:t> mexikói részlegét vezeti</a:t>
            </a:r>
            <a:r>
              <a:rPr lang="en-US" dirty="0"/>
              <a:t> (1865-66)</a:t>
            </a:r>
            <a:endParaRPr lang="hu-HU" dirty="0"/>
          </a:p>
          <a:p>
            <a:r>
              <a:rPr lang="hu-HU" dirty="0"/>
              <a:t>- Mexikóval </a:t>
            </a:r>
            <a:r>
              <a:rPr lang="hu-HU" dirty="0" err="1"/>
              <a:t>kapcs</a:t>
            </a:r>
            <a:r>
              <a:rPr lang="hu-HU" dirty="0"/>
              <a:t>. rendezvényeket (előadások, estélyek) szervez</a:t>
            </a:r>
          </a:p>
          <a:p>
            <a:r>
              <a:rPr lang="hu-HU" dirty="0"/>
              <a:t>- Cikkeket publikál (</a:t>
            </a:r>
            <a:r>
              <a:rPr lang="hu-HU" dirty="0" err="1"/>
              <a:t>chayote</a:t>
            </a:r>
            <a:r>
              <a:rPr lang="hu-HU" dirty="0"/>
              <a:t>, </a:t>
            </a:r>
            <a:r>
              <a:rPr lang="hu-HU" dirty="0" err="1"/>
              <a:t>jalapeno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- Santa Anna tábornok ügynöke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636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6311"/>
            <a:ext cx="8229600" cy="1143000"/>
          </a:xfrm>
        </p:spPr>
        <p:txBody>
          <a:bodyPr/>
          <a:lstStyle/>
          <a:p>
            <a:r>
              <a:rPr lang="hu-HU" dirty="0"/>
              <a:t>Santa Anna eset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052736"/>
            <a:ext cx="3754760" cy="2548879"/>
          </a:xfrm>
        </p:spPr>
        <p:txBody>
          <a:bodyPr>
            <a:noAutofit/>
          </a:bodyPr>
          <a:lstStyle/>
          <a:p>
            <a:r>
              <a:rPr lang="hu-HU" sz="2000" dirty="0"/>
              <a:t>„Kisebb csalásai között tarthatjuk számon azt, amikor beférkőzött az idős mexikói tábornok, Santa Anna bizalmába, s minden pénzéből kiforgatta.” </a:t>
            </a:r>
          </a:p>
          <a:p>
            <a:endParaRPr lang="hu-HU" sz="2000" dirty="0"/>
          </a:p>
          <a:p>
            <a:r>
              <a:rPr lang="en-US" sz="2000" dirty="0"/>
              <a:t>One of his minor bits of swindling was </a:t>
            </a:r>
            <a:r>
              <a:rPr lang="en-US" sz="2000" dirty="0" err="1"/>
              <a:t>practised</a:t>
            </a:r>
            <a:r>
              <a:rPr lang="en-US" sz="2000" dirty="0"/>
              <a:t> upon the old Mexican General Santa Anna, whose confidence he gained and bled to the last dollar</a:t>
            </a:r>
            <a:r>
              <a:rPr lang="hu-HU" sz="2000" dirty="0"/>
              <a:t>. </a:t>
            </a:r>
          </a:p>
          <a:p>
            <a:endParaRPr lang="hu-HU" sz="2000" dirty="0"/>
          </a:p>
        </p:txBody>
      </p:sp>
      <p:pic>
        <p:nvPicPr>
          <p:cNvPr id="4" name="Picture 2" descr="http://www.emersonkent.com/images/antonio_lopez_santa_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02" y="627811"/>
            <a:ext cx="4360898" cy="562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962142" y="5517232"/>
            <a:ext cx="3825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/>
              <a:t>(</a:t>
            </a:r>
            <a:r>
              <a:rPr lang="en-US" sz="1600" i="1" dirty="0"/>
              <a:t>The Old Commonwealth</a:t>
            </a:r>
            <a:r>
              <a:rPr lang="en-US" sz="1600" dirty="0"/>
              <a:t>, Harrisonburg, </a:t>
            </a:r>
            <a:endParaRPr lang="hu-HU" sz="1600" dirty="0"/>
          </a:p>
          <a:p>
            <a:r>
              <a:rPr lang="en-US" sz="1600" dirty="0"/>
              <a:t>Virginia, </a:t>
            </a:r>
            <a:r>
              <a:rPr lang="hu-HU" sz="1600" dirty="0"/>
              <a:t>1875. január </a:t>
            </a:r>
            <a:r>
              <a:rPr lang="en-US" sz="1600" dirty="0"/>
              <a:t>28</a:t>
            </a:r>
            <a:r>
              <a:rPr lang="hu-HU" sz="1600" dirty="0"/>
              <a:t>.</a:t>
            </a:r>
            <a:r>
              <a:rPr lang="en-US" sz="1600" dirty="0"/>
              <a:t>, p. 1.</a:t>
            </a:r>
            <a:r>
              <a:rPr lang="hu-HU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502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8864" y="326065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/>
              <a:t>Az Amerikai Egyesült Államokban  </a:t>
            </a:r>
            <a:br>
              <a:rPr lang="hu-HU" sz="3600" dirty="0"/>
            </a:br>
            <a:r>
              <a:rPr lang="hu-HU" sz="3600" dirty="0"/>
              <a:t>könyvek (1868-1871)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394" y="2309072"/>
            <a:ext cx="1831366" cy="30641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301" y="2287677"/>
            <a:ext cx="1872208" cy="30855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998" y="2309072"/>
            <a:ext cx="2072014" cy="30855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églalap 2"/>
          <p:cNvSpPr/>
          <p:nvPr/>
        </p:nvSpPr>
        <p:spPr>
          <a:xfrm>
            <a:off x="6948264" y="2287677"/>
            <a:ext cx="1800200" cy="3016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i="1" dirty="0"/>
              <a:t>THE ALBUM OF LANGUAGE</a:t>
            </a:r>
            <a:r>
              <a:rPr lang="en-US" sz="1000" i="1" dirty="0"/>
              <a:t>,</a:t>
            </a:r>
            <a:endParaRPr lang="hu-HU" sz="1000" i="1" dirty="0"/>
          </a:p>
          <a:p>
            <a:pPr algn="ctr"/>
            <a:endParaRPr lang="hu-HU" sz="1000" i="1" dirty="0"/>
          </a:p>
          <a:p>
            <a:pPr algn="ctr"/>
            <a:r>
              <a:rPr lang="en-US" sz="1000" i="1" dirty="0"/>
              <a:t>illustrated by the Lord’s Prayer in one hundred languages, </a:t>
            </a:r>
            <a:endParaRPr lang="hu-HU" sz="1000" i="1" dirty="0"/>
          </a:p>
          <a:p>
            <a:pPr algn="ctr"/>
            <a:endParaRPr lang="hu-HU" sz="1000" i="1" dirty="0"/>
          </a:p>
          <a:p>
            <a:pPr algn="ctr"/>
            <a:r>
              <a:rPr lang="en-US" sz="1000" i="1" dirty="0"/>
              <a:t>with historical description of the principal languages, interlinear translation and pronunciation of each prayer, a dissertation on the languages of the world, and tables exhibiting all known languages, dead and living</a:t>
            </a:r>
            <a:r>
              <a:rPr lang="en-US" sz="1000" dirty="0"/>
              <a:t> </a:t>
            </a:r>
            <a:endParaRPr lang="hu-HU" sz="1000" dirty="0"/>
          </a:p>
          <a:p>
            <a:pPr algn="ctr"/>
            <a:endParaRPr lang="hu-HU" sz="1000" dirty="0"/>
          </a:p>
          <a:p>
            <a:pPr algn="ctr"/>
            <a:r>
              <a:rPr lang="en-US" sz="1000" dirty="0"/>
              <a:t>Philadelphia, </a:t>
            </a:r>
            <a:endParaRPr lang="hu-HU" sz="1000" dirty="0"/>
          </a:p>
          <a:p>
            <a:pPr algn="ctr"/>
            <a:r>
              <a:rPr lang="en-US" sz="1000" dirty="0"/>
              <a:t>J. B. Lippincott and Co., 1868</a:t>
            </a:r>
            <a:r>
              <a:rPr lang="en-US" sz="800" dirty="0"/>
              <a:t>. </a:t>
            </a:r>
            <a:endParaRPr lang="hu-HU" sz="8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826" y="116632"/>
            <a:ext cx="1345638" cy="206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8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872208"/>
          </a:xfrm>
        </p:spPr>
        <p:txBody>
          <a:bodyPr>
            <a:normAutofit fontScale="90000"/>
          </a:bodyPr>
          <a:lstStyle/>
          <a:p>
            <a:pPr>
              <a:spcAft>
                <a:spcPts val="2000"/>
              </a:spcAft>
            </a:pPr>
            <a:r>
              <a:rPr lang="en-US" dirty="0"/>
              <a:t> </a:t>
            </a:r>
            <a:br>
              <a:rPr lang="hu-HU" dirty="0"/>
            </a:br>
            <a:r>
              <a:rPr lang="en-US" dirty="0"/>
              <a:t>“the Prince of Swindlers”</a:t>
            </a:r>
            <a:br>
              <a:rPr lang="hu-HU" dirty="0"/>
            </a:br>
            <a:br>
              <a:rPr lang="hu-HU" dirty="0"/>
            </a:br>
            <a:r>
              <a:rPr lang="hu-HU" sz="3600" dirty="0"/>
              <a:t>Naphegyi az amerikai</a:t>
            </a:r>
            <a:br>
              <a:rPr lang="hu-HU" sz="3600" dirty="0"/>
            </a:br>
            <a:r>
              <a:rPr lang="hu-HU" sz="3600" dirty="0"/>
              <a:t>sajtóban</a:t>
            </a:r>
            <a:br>
              <a:rPr lang="hu-HU" sz="3600" dirty="0"/>
            </a:br>
            <a:br>
              <a:rPr lang="hu-HU" sz="3600" dirty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852936"/>
            <a:ext cx="3754760" cy="317782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“</a:t>
            </a:r>
            <a:r>
              <a:rPr lang="hu-HU" dirty="0"/>
              <a:t>profi szélhámos</a:t>
            </a:r>
            <a:r>
              <a:rPr lang="en-US" dirty="0"/>
              <a:t>” </a:t>
            </a:r>
            <a:endParaRPr lang="hu-HU" dirty="0"/>
          </a:p>
          <a:p>
            <a:endParaRPr lang="hu-HU" sz="700" dirty="0"/>
          </a:p>
          <a:p>
            <a:pPr>
              <a:spcBef>
                <a:spcPts val="200"/>
              </a:spcBef>
            </a:pPr>
            <a:r>
              <a:rPr lang="en-US" dirty="0"/>
              <a:t>“</a:t>
            </a:r>
            <a:r>
              <a:rPr lang="hu-HU" dirty="0"/>
              <a:t>egyike a legmegátalkodottabb gazembereknek és szélhámosoknak”</a:t>
            </a:r>
            <a:r>
              <a:rPr lang="en-US" dirty="0"/>
              <a:t> </a:t>
            </a:r>
            <a:endParaRPr lang="hu-HU" dirty="0"/>
          </a:p>
          <a:p>
            <a:pPr>
              <a:spcBef>
                <a:spcPts val="200"/>
              </a:spcBef>
            </a:pPr>
            <a:endParaRPr lang="hu-HU" sz="600" dirty="0"/>
          </a:p>
          <a:p>
            <a:r>
              <a:rPr lang="en-US" dirty="0"/>
              <a:t>“</a:t>
            </a:r>
            <a:r>
              <a:rPr lang="hu-HU" dirty="0"/>
              <a:t>a legbriliánsabb csaló</a:t>
            </a:r>
            <a:r>
              <a:rPr lang="en-US" dirty="0"/>
              <a:t>”</a:t>
            </a:r>
            <a:endParaRPr lang="hu-HU" dirty="0"/>
          </a:p>
          <a:p>
            <a:r>
              <a:rPr lang="en-US" dirty="0"/>
              <a:t> “</a:t>
            </a:r>
            <a:r>
              <a:rPr lang="hu-HU" dirty="0"/>
              <a:t>olyan ember, aki ezreket csapott be…”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628800"/>
            <a:ext cx="4040864" cy="488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6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Venezuela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5253148" cy="39170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/>
              <a:t>Főbb területek: közlekedés és kommunikáció</a:t>
            </a:r>
          </a:p>
          <a:p>
            <a:endParaRPr lang="hu-HU" dirty="0"/>
          </a:p>
          <a:p>
            <a:r>
              <a:rPr lang="en-US" i="1" dirty="0" err="1"/>
              <a:t>Empresa</a:t>
            </a:r>
            <a:r>
              <a:rPr lang="en-US" i="1" dirty="0"/>
              <a:t> de </a:t>
            </a:r>
            <a:r>
              <a:rPr lang="en-US" i="1" dirty="0" err="1"/>
              <a:t>Locomotoras</a:t>
            </a:r>
            <a:r>
              <a:rPr lang="en-US" i="1" dirty="0"/>
              <a:t> </a:t>
            </a:r>
            <a:r>
              <a:rPr lang="en-US" i="1" dirty="0" err="1"/>
              <a:t>Carreteras</a:t>
            </a:r>
            <a:r>
              <a:rPr lang="en-US" dirty="0"/>
              <a:t> </a:t>
            </a:r>
            <a:r>
              <a:rPr lang="hu-HU" dirty="0"/>
              <a:t>cég alapítója az 1870-es években: szárazföldi közlekedés</a:t>
            </a:r>
          </a:p>
          <a:p>
            <a:r>
              <a:rPr lang="hu-HU" dirty="0"/>
              <a:t>- koncesszió tengeralatti távíróvonal létesítésére Trinidad és Venezuela között (1876)</a:t>
            </a:r>
          </a:p>
          <a:p>
            <a:r>
              <a:rPr lang="hu-HU" dirty="0"/>
              <a:t>- koncesszió papírgyártásra</a:t>
            </a:r>
            <a:r>
              <a:rPr lang="en-US" dirty="0"/>
              <a:t> (1875)</a:t>
            </a:r>
            <a:r>
              <a:rPr lang="hu-HU" dirty="0"/>
              <a:t> vámmentességet kap </a:t>
            </a:r>
            <a:r>
              <a:rPr lang="hu-HU"/>
              <a:t>a szükséges </a:t>
            </a:r>
            <a:r>
              <a:rPr lang="hu-HU" dirty="0"/>
              <a:t>gépek behozatalára, de …</a:t>
            </a:r>
          </a:p>
          <a:p>
            <a:endParaRPr lang="hu-HU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- botrányos körülmények között távozott 1879 végén</a:t>
            </a:r>
          </a:p>
          <a:p>
            <a:endParaRPr lang="hu-HU" dirty="0"/>
          </a:p>
        </p:txBody>
      </p:sp>
      <p:pic>
        <p:nvPicPr>
          <p:cNvPr id="4" name="Picture 2" descr="http://www.automotriz.net/images/historia/locomotora/loco0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1835" y="2341289"/>
            <a:ext cx="5290679" cy="34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img1.etsystatic.com/105/1/6384878/il_340x270.932958969_kg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10721" r="5378"/>
          <a:stretch/>
        </p:blipFill>
        <p:spPr bwMode="auto">
          <a:xfrm>
            <a:off x="3779912" y="115972"/>
            <a:ext cx="1600711" cy="13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40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Identitás és történelmi emlékezet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3917032"/>
          </a:xfrm>
        </p:spPr>
        <p:txBody>
          <a:bodyPr>
            <a:normAutofit fontScale="47500" lnSpcReduction="20000"/>
          </a:bodyPr>
          <a:lstStyle/>
          <a:p>
            <a:r>
              <a:rPr lang="hu-HU" sz="4000" dirty="0"/>
              <a:t>szül. 1824, Közép-Európa (Pest?) meghalt 1884, Párizs, Franciaország</a:t>
            </a:r>
          </a:p>
          <a:p>
            <a:endParaRPr lang="hu-HU" sz="4000" dirty="0"/>
          </a:p>
          <a:p>
            <a:pPr marL="0" indent="0">
              <a:buNone/>
            </a:pPr>
            <a:r>
              <a:rPr lang="hu-HU" sz="4000" dirty="0"/>
              <a:t>Párhuzamos identitások</a:t>
            </a:r>
          </a:p>
          <a:p>
            <a:r>
              <a:rPr lang="hu-HU" sz="4000" dirty="0"/>
              <a:t>László Károly – Kossuth titkára</a:t>
            </a:r>
          </a:p>
          <a:p>
            <a:r>
              <a:rPr lang="hu-HU" sz="4000" dirty="0" err="1"/>
              <a:t>Szenger</a:t>
            </a:r>
            <a:r>
              <a:rPr lang="hu-HU" sz="4000" dirty="0"/>
              <a:t> Ede – orvos, Habsburg Miksa önkéntese Mexikóban</a:t>
            </a:r>
          </a:p>
          <a:p>
            <a:endParaRPr lang="hu-HU" sz="4000" dirty="0"/>
          </a:p>
          <a:p>
            <a:r>
              <a:rPr lang="hu-HU" sz="4000" dirty="0"/>
              <a:t>A kortársak többsége magyarnak tartotta, ezért így őrizte meg a történelmi emlékezet Mexikóban, Venezuelában, Kanadában és az Amerikai Egyesült Államokban</a:t>
            </a:r>
          </a:p>
          <a:p>
            <a:r>
              <a:rPr lang="hu-HU" sz="4000" dirty="0"/>
              <a:t>Magyarságkép része</a:t>
            </a:r>
          </a:p>
          <a:p>
            <a:endParaRPr lang="hu-HU" dirty="0"/>
          </a:p>
        </p:txBody>
      </p:sp>
      <p:pic>
        <p:nvPicPr>
          <p:cNvPr id="1026" name="Picture 2" descr="https://upload.wikimedia.org/wikipedia/commons/c/c4/L%C3%A1szl%C3%B3_K%C3%A1roly_Rus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1988220" cy="21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xioart.com/images/live_images/200/2466/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12" y="4039147"/>
            <a:ext cx="1247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5652120" y="3337341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László Károly (1815-1894)</a:t>
            </a:r>
          </a:p>
        </p:txBody>
      </p:sp>
    </p:spTree>
    <p:extLst>
      <p:ext uri="{BB962C8B-B14F-4D97-AF65-F5344CB8AC3E}">
        <p14:creationId xmlns:p14="http://schemas.microsoft.com/office/powerpoint/2010/main" val="1230249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46448" cy="5746650"/>
          </a:xfrm>
        </p:spPr>
        <p:txBody>
          <a:bodyPr vert="vert">
            <a:normAutofit/>
          </a:bodyPr>
          <a:lstStyle/>
          <a:p>
            <a:r>
              <a:rPr lang="hu-HU" sz="3000" dirty="0"/>
              <a:t>Identitás és történelmi emlékezet</a:t>
            </a:r>
          </a:p>
        </p:txBody>
      </p:sp>
      <p:pic>
        <p:nvPicPr>
          <p:cNvPr id="4" name="Picture 2" descr="http://m.cdn.blog.hu/ha/hajosnep/image/295_JeanPaul_Laurens_18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0070"/>
            <a:ext cx="4245808" cy="31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p9.storage.canalblog.com/92/93/103267/523848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62" y="3275898"/>
            <a:ext cx="4245808" cy="357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796136" y="6206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Jean-Paul </a:t>
            </a:r>
            <a:r>
              <a:rPr lang="hu-HU" dirty="0" err="1"/>
              <a:t>Laurens</a:t>
            </a:r>
            <a:r>
              <a:rPr lang="hu-HU" dirty="0"/>
              <a:t> (1882)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940152" y="47388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Cyril</a:t>
            </a:r>
            <a:r>
              <a:rPr lang="hu-HU" dirty="0"/>
              <a:t> Naphegyi</a:t>
            </a:r>
          </a:p>
        </p:txBody>
      </p:sp>
    </p:spTree>
    <p:extLst>
      <p:ext uri="{BB962C8B-B14F-4D97-AF65-F5344CB8AC3E}">
        <p14:creationId xmlns:p14="http://schemas.microsoft.com/office/powerpoint/2010/main" val="26667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 / források</a:t>
            </a:r>
            <a:endParaRPr lang="es-MX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/>
              <a:t>Szenci</a:t>
            </a:r>
            <a:r>
              <a:rPr lang="hu-HU" dirty="0"/>
              <a:t> </a:t>
            </a:r>
            <a:r>
              <a:rPr lang="hu-HU" dirty="0" err="1"/>
              <a:t>Villibald</a:t>
            </a:r>
            <a:r>
              <a:rPr lang="hu-HU" dirty="0"/>
              <a:t>: </a:t>
            </a:r>
            <a:r>
              <a:rPr lang="hu-HU" i="1" dirty="0"/>
              <a:t>A talányos Naphegyi Gábor </a:t>
            </a:r>
            <a:r>
              <a:rPr lang="hu-HU" dirty="0"/>
              <a:t>(1966)</a:t>
            </a:r>
          </a:p>
          <a:p>
            <a:r>
              <a:rPr lang="hu-HU" dirty="0"/>
              <a:t>Balázs Dénes: </a:t>
            </a:r>
            <a:r>
              <a:rPr lang="hu-HU" i="1" dirty="0"/>
              <a:t>A Szaharától Mexikóig: Naphegyi G. kalandos élete </a:t>
            </a:r>
            <a:r>
              <a:rPr lang="hu-HU" dirty="0"/>
              <a:t>(1992)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Sajtó (Amerikai Egyesült Államok)</a:t>
            </a:r>
          </a:p>
          <a:p>
            <a:pPr marL="0" indent="0">
              <a:buNone/>
            </a:pPr>
            <a:r>
              <a:rPr lang="hu-HU" sz="2800" dirty="0" err="1"/>
              <a:t>Napheygi</a:t>
            </a:r>
            <a:r>
              <a:rPr lang="hu-HU" sz="2800" dirty="0"/>
              <a:t>, </a:t>
            </a:r>
            <a:r>
              <a:rPr lang="hu-HU" sz="2800" dirty="0" err="1"/>
              <a:t>Nephegyi</a:t>
            </a:r>
            <a:r>
              <a:rPr lang="hu-HU" sz="2800" dirty="0"/>
              <a:t>, Naphegy, </a:t>
            </a:r>
            <a:r>
              <a:rPr lang="hu-HU" sz="2800" dirty="0" err="1"/>
              <a:t>Napheggi</a:t>
            </a:r>
            <a:r>
              <a:rPr lang="hu-HU" sz="2800" dirty="0"/>
              <a:t>, </a:t>
            </a:r>
            <a:r>
              <a:rPr lang="hu-HU" sz="2800" dirty="0" err="1"/>
              <a:t>Haphegyi</a:t>
            </a:r>
            <a:r>
              <a:rPr lang="hu-HU" sz="2800" dirty="0"/>
              <a:t>, stb.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81101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Amerikai Egyesült Államok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39170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err="1"/>
              <a:t>Central</a:t>
            </a:r>
            <a:r>
              <a:rPr lang="hu-HU" b="1" dirty="0"/>
              <a:t> </a:t>
            </a:r>
            <a:r>
              <a:rPr lang="hu-HU" b="1" dirty="0" err="1"/>
              <a:t>Hungarian</a:t>
            </a:r>
            <a:r>
              <a:rPr lang="hu-HU" b="1" dirty="0"/>
              <a:t> Society </a:t>
            </a:r>
            <a:r>
              <a:rPr lang="hu-HU" dirty="0"/>
              <a:t>elnöke</a:t>
            </a:r>
          </a:p>
          <a:p>
            <a:pPr marL="0" indent="0">
              <a:buNone/>
            </a:pPr>
            <a:endParaRPr lang="hu-HU" sz="3000" b="1" i="1" dirty="0"/>
          </a:p>
          <a:p>
            <a:pPr marL="0" indent="0">
              <a:buNone/>
            </a:pPr>
            <a:r>
              <a:rPr lang="en-US" sz="3000" b="1" i="1" dirty="0"/>
              <a:t>Hungary: from her Rise to the Present Time,</a:t>
            </a:r>
            <a:endParaRPr lang="hu-HU" sz="3000" b="1" i="1" dirty="0"/>
          </a:p>
          <a:p>
            <a:pPr marL="0" indent="0">
              <a:buNone/>
            </a:pPr>
            <a:r>
              <a:rPr lang="en-US" sz="2600" i="1" dirty="0"/>
              <a:t>under the Guidance of LEWIS KOSSU</a:t>
            </a:r>
            <a:r>
              <a:rPr lang="hu-HU" sz="2600" i="1" dirty="0"/>
              <a:t>T</a:t>
            </a:r>
            <a:r>
              <a:rPr lang="en-US" sz="2600" i="1" dirty="0"/>
              <a:t>H, </a:t>
            </a:r>
            <a:endParaRPr lang="hu-HU" sz="2600" i="1" dirty="0"/>
          </a:p>
          <a:p>
            <a:pPr marL="0" indent="0">
              <a:buNone/>
            </a:pPr>
            <a:r>
              <a:rPr lang="en-US" sz="2600" i="1" dirty="0"/>
              <a:t>in the Years 1848 and 1849: </a:t>
            </a:r>
            <a:endParaRPr lang="hu-HU" sz="2600" i="1" dirty="0"/>
          </a:p>
          <a:p>
            <a:pPr marL="0" indent="0">
              <a:buNone/>
            </a:pPr>
            <a:r>
              <a:rPr lang="en-US" sz="2600" i="1" dirty="0"/>
              <a:t>together with the Original Portraits of Hungary’s </a:t>
            </a:r>
            <a:endParaRPr lang="hu-HU" sz="2600" i="1" dirty="0"/>
          </a:p>
          <a:p>
            <a:pPr marL="0" indent="0">
              <a:buNone/>
            </a:pPr>
            <a:r>
              <a:rPr lang="en-US" sz="2600" i="1" dirty="0"/>
              <a:t>Valiant Chiefs and Leaders in the last Revolution</a:t>
            </a:r>
            <a:endParaRPr lang="hu-HU" sz="2600" i="1" dirty="0"/>
          </a:p>
          <a:p>
            <a:pPr marL="0" indent="0">
              <a:buNone/>
            </a:pPr>
            <a:r>
              <a:rPr lang="hu-HU" sz="2600" dirty="0"/>
              <a:t>(32 oldalas könyv, megjelenés éve: 1849)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60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3568" y="404664"/>
            <a:ext cx="8229600" cy="60486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u-HU" sz="5900" dirty="0"/>
              <a:t>„Mivel bátor honfitársaimhoz hasonlóan nem vehetek részt a magyarok élethalál küzdelmében, kötelességemnek érzem, hogy messze az imádott Magyarországtól, legalább az óceán ezen partján hasznára váljak szülőföldemnek, s megismertessem az amerikai szabadság zászlaja alatt oltalmazott embereket azzal az országgal, amelynek büszkén fia vagyok.”</a:t>
            </a:r>
          </a:p>
          <a:p>
            <a:pPr marL="0" indent="0">
              <a:buNone/>
            </a:pPr>
            <a:endParaRPr lang="hu-HU" sz="5900" dirty="0"/>
          </a:p>
          <a:p>
            <a:pPr marL="0" indent="0">
              <a:buNone/>
            </a:pPr>
            <a:endParaRPr lang="hu-HU" sz="5900" dirty="0"/>
          </a:p>
          <a:p>
            <a:pPr marL="0" indent="0">
              <a:buNone/>
            </a:pPr>
            <a:r>
              <a:rPr lang="hu-HU" sz="5900" dirty="0"/>
              <a:t> </a:t>
            </a:r>
            <a:r>
              <a:rPr lang="en-US" sz="5900" dirty="0"/>
              <a:t>“I consider it to be my duty [write</a:t>
            </a:r>
            <a:r>
              <a:rPr lang="hu-HU" sz="5900" dirty="0"/>
              <a:t>s</a:t>
            </a:r>
            <a:r>
              <a:rPr lang="en-US" sz="5900" dirty="0"/>
              <a:t> the author], not being able to take part in the struggle of the Magyars for their rights, and to triumph or to die, like my valiant fellow-citizens, to be at least useful to </a:t>
            </a:r>
            <a:r>
              <a:rPr lang="en-US" sz="5900" b="1" dirty="0"/>
              <a:t>my native country</a:t>
            </a:r>
            <a:r>
              <a:rPr lang="en-US" sz="5900" dirty="0"/>
              <a:t>, on this side of the ocean, far off my ardently beloved Hungary, by making the people sheltered beneath the free banner of American liberty acquainted with </a:t>
            </a:r>
            <a:r>
              <a:rPr lang="en-US" sz="5900" b="1" dirty="0"/>
              <a:t>the country I am happy to be son of</a:t>
            </a:r>
            <a:r>
              <a:rPr lang="en-US" sz="5900" dirty="0"/>
              <a:t>…”</a:t>
            </a:r>
            <a:endParaRPr lang="hu-HU" sz="59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984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hu-HU" dirty="0"/>
              <a:t>1850-52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966" y="1340768"/>
            <a:ext cx="3178696" cy="3917032"/>
          </a:xfrm>
        </p:spPr>
        <p:txBody>
          <a:bodyPr/>
          <a:lstStyle/>
          <a:p>
            <a:pPr marL="0" indent="0">
              <a:buNone/>
            </a:pPr>
            <a:r>
              <a:rPr lang="hu-HU" sz="2800" b="1" dirty="0"/>
              <a:t>Lakhely</a:t>
            </a:r>
          </a:p>
          <a:p>
            <a:pPr marL="0" indent="0">
              <a:buNone/>
            </a:pPr>
            <a:r>
              <a:rPr lang="hu-HU" sz="2800" dirty="0" err="1"/>
              <a:t>-Washington</a:t>
            </a:r>
            <a:r>
              <a:rPr lang="hu-HU" sz="2800" dirty="0"/>
              <a:t> D.C.</a:t>
            </a:r>
          </a:p>
          <a:p>
            <a:pPr marL="0" indent="0">
              <a:buNone/>
            </a:pPr>
            <a:r>
              <a:rPr lang="hu-HU" sz="2800" dirty="0"/>
              <a:t> - Baltimore, Maryland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4038163"/>
            <a:ext cx="30963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Tevékenység</a:t>
            </a:r>
          </a:p>
          <a:p>
            <a:r>
              <a:rPr lang="hu-HU" sz="2800" dirty="0"/>
              <a:t>- rajzok</a:t>
            </a:r>
          </a:p>
          <a:p>
            <a:r>
              <a:rPr lang="hu-HU" sz="2800" dirty="0"/>
              <a:t>- előadások</a:t>
            </a:r>
          </a:p>
          <a:p>
            <a:endParaRPr lang="hu-HU" dirty="0"/>
          </a:p>
        </p:txBody>
      </p:sp>
      <p:pic>
        <p:nvPicPr>
          <p:cNvPr id="5" name="Tartalom helye 3" descr="D2010-CMD-005. Drawing&#10;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t="13366" r="2706" b="12556"/>
          <a:stretch/>
        </p:blipFill>
        <p:spPr bwMode="auto">
          <a:xfrm>
            <a:off x="3563888" y="692696"/>
            <a:ext cx="558011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09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39170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600" dirty="0">
                <a:solidFill>
                  <a:schemeClr val="tx1"/>
                </a:solidFill>
              </a:rPr>
              <a:t>„</a:t>
            </a:r>
            <a:r>
              <a:rPr lang="hu-HU" sz="2800" dirty="0">
                <a:solidFill>
                  <a:schemeClr val="tx1"/>
                </a:solidFill>
              </a:rPr>
              <a:t>befolyásos </a:t>
            </a:r>
            <a:r>
              <a:rPr lang="hu-HU" sz="2800" dirty="0"/>
              <a:t>magyar menekült”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/>
              <a:t>The Sun</a:t>
            </a:r>
            <a:r>
              <a:rPr lang="en-US" sz="2000" dirty="0"/>
              <a:t>, Baltimore, Maryland, </a:t>
            </a:r>
            <a:r>
              <a:rPr lang="hu-HU" sz="2000" dirty="0"/>
              <a:t>1851. jan. 31.</a:t>
            </a:r>
            <a:r>
              <a:rPr lang="en-US" sz="2000" dirty="0"/>
              <a:t> p. 3.</a:t>
            </a:r>
            <a:endParaRPr lang="hu-HU" sz="2000" dirty="0"/>
          </a:p>
          <a:p>
            <a:pPr marL="0" indent="0">
              <a:spcBef>
                <a:spcPts val="0"/>
              </a:spcBef>
              <a:buNone/>
            </a:pPr>
            <a:endParaRPr lang="hu-HU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 dirty="0"/>
              <a:t>„Naphegyi Kossuth előtt érkezett ide, és a magyar emigráns politikus  magántitkárának adta ki magát”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/>
              <a:t>The New York Times</a:t>
            </a:r>
            <a:r>
              <a:rPr lang="en-US" sz="2000" dirty="0"/>
              <a:t>, </a:t>
            </a:r>
            <a:r>
              <a:rPr lang="hu-HU" sz="2000" dirty="0"/>
              <a:t>1867. június </a:t>
            </a:r>
            <a:r>
              <a:rPr lang="en-US" sz="2000" dirty="0"/>
              <a:t>23</a:t>
            </a:r>
            <a:r>
              <a:rPr lang="hu-HU" sz="2000" dirty="0"/>
              <a:t>.</a:t>
            </a:r>
            <a:r>
              <a:rPr lang="en-US" sz="2000" dirty="0"/>
              <a:t> p. 4.</a:t>
            </a:r>
            <a:endParaRPr lang="hu-HU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u-HU" sz="2000" dirty="0"/>
          </a:p>
        </p:txBody>
      </p:sp>
      <p:pic>
        <p:nvPicPr>
          <p:cNvPr id="4" name="Picture 2" descr="https://farm2.staticflickr.com/1640/24331814004_6a885f0013_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" t="-64" r="761" b="45341"/>
          <a:stretch/>
        </p:blipFill>
        <p:spPr bwMode="auto">
          <a:xfrm>
            <a:off x="683568" y="2967314"/>
            <a:ext cx="5067787" cy="298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commons/thumb/6/65/Louis_Kossuth_in_New_York.jpg/220px-Louis_Kossuth_in_New_Y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208"/>
            <a:ext cx="2105547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historytoday.com/sites/default/files/articles/kossu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84" y="2924944"/>
            <a:ext cx="272241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86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Kanada tartomány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3917032"/>
          </a:xfrm>
        </p:spPr>
        <p:txBody>
          <a:bodyPr>
            <a:normAutofit/>
          </a:bodyPr>
          <a:lstStyle/>
          <a:p>
            <a:r>
              <a:rPr lang="hu-HU" sz="2600" dirty="0"/>
              <a:t>Cukorgyár -  Paris, Ontario</a:t>
            </a:r>
          </a:p>
          <a:p>
            <a:r>
              <a:rPr lang="hu-HU" sz="2600" dirty="0"/>
              <a:t>Egyetemi tanárnak jelentkezett a Torontói Egyetemre (botanika és kémia)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6" name="Picture 2" descr="http://media.gettyimages.com/photos/university-college-toronto-canada-19th-century-picture-id4639794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1" t="11786" r="39349" b="11667"/>
          <a:stretch/>
        </p:blipFill>
        <p:spPr bwMode="auto">
          <a:xfrm>
            <a:off x="2411760" y="3429000"/>
            <a:ext cx="2771676" cy="2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0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Bastrop</a:t>
            </a:r>
            <a:r>
              <a:rPr lang="hu-HU" dirty="0"/>
              <a:t>, Texas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</a:t>
            </a:r>
            <a:r>
              <a:rPr lang="en-US" sz="2400" b="1" dirty="0" err="1"/>
              <a:t>Ujh</a:t>
            </a:r>
            <a:r>
              <a:rPr lang="hu-HU" sz="2400" b="1" dirty="0"/>
              <a:t>á</a:t>
            </a:r>
            <a:r>
              <a:rPr lang="en-US" sz="2400" b="1" dirty="0" err="1"/>
              <a:t>zy</a:t>
            </a:r>
            <a:r>
              <a:rPr lang="en-US" sz="2400" b="1" dirty="0"/>
              <a:t> </a:t>
            </a:r>
            <a:r>
              <a:rPr lang="hu-HU" sz="2400" b="1" dirty="0"/>
              <a:t>László </a:t>
            </a:r>
            <a:r>
              <a:rPr lang="hu-HU" sz="2400" dirty="0"/>
              <a:t>és társa május 28-án érkeztek meg a városba, s a helyiek kihasználták az alkalmat, hogy bemutassák őket Dr. Naphegyi </a:t>
            </a:r>
            <a:r>
              <a:rPr lang="hu-HU" sz="2400" dirty="0" err="1"/>
              <a:t>Gabornak</a:t>
            </a:r>
            <a:r>
              <a:rPr lang="hu-HU" sz="2400" dirty="0"/>
              <a:t>. A </a:t>
            </a:r>
            <a:r>
              <a:rPr lang="hu-HU" sz="2400" dirty="0" err="1"/>
              <a:t>bastropiak</a:t>
            </a:r>
            <a:r>
              <a:rPr lang="hu-HU" sz="2400" dirty="0"/>
              <a:t> nagy megrökönyödésére az idegenek nem tartották Naphegyit sem magyarnak, sem 48/49-es emigránsnak. </a:t>
            </a:r>
            <a:r>
              <a:rPr lang="hu-HU" sz="2400" dirty="0" err="1"/>
              <a:t>Ujházy</a:t>
            </a:r>
            <a:r>
              <a:rPr lang="hu-HU" sz="2400" dirty="0"/>
              <a:t> nyíltan és egyenesen azt mondta, hogy Naphegyi nem magyar és nem tud magyarul.” 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67544" y="484378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(</a:t>
            </a:r>
            <a:r>
              <a:rPr lang="en-US" i="1" dirty="0"/>
              <a:t>The Times-Picayune</a:t>
            </a:r>
            <a:r>
              <a:rPr lang="en-US" dirty="0"/>
              <a:t>, New Orleans, Louisiana, </a:t>
            </a:r>
            <a:r>
              <a:rPr lang="hu-HU" dirty="0"/>
              <a:t>1852. június </a:t>
            </a:r>
            <a:r>
              <a:rPr lang="en-US" dirty="0"/>
              <a:t>18, p. 1</a:t>
            </a:r>
            <a:r>
              <a:rPr lang="hu-HU" dirty="0"/>
              <a:t>)</a:t>
            </a:r>
          </a:p>
          <a:p>
            <a:endParaRPr lang="hu-HU" sz="2400" dirty="0"/>
          </a:p>
        </p:txBody>
      </p:sp>
      <p:pic>
        <p:nvPicPr>
          <p:cNvPr id="5" name="Picture 4" descr="http://keptar.oszk.hu/055800/055833/373_468_pix_Oldal_04_Kep_0001_nagyk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9319"/>
            <a:ext cx="1986952" cy="216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estplaces.net/images/city/bastrop_tx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5"/>
          <a:stretch/>
        </p:blipFill>
        <p:spPr bwMode="auto">
          <a:xfrm>
            <a:off x="6516216" y="34216"/>
            <a:ext cx="2170648" cy="202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9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868144" y="1196752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 err="1"/>
              <a:t>Gyarmati</a:t>
            </a:r>
            <a:r>
              <a:rPr lang="es-SV" sz="2800" dirty="0"/>
              <a:t> </a:t>
            </a:r>
            <a:r>
              <a:rPr lang="es-SV" sz="2800" dirty="0" err="1"/>
              <a:t>Latin-Amerika</a:t>
            </a:r>
            <a:endParaRPr lang="es-SV" sz="2800" dirty="0"/>
          </a:p>
        </p:txBody>
      </p:sp>
      <p:pic>
        <p:nvPicPr>
          <p:cNvPr id="2" name="Picture 2" descr="http://e-ducativa.catedu.es/44700165/aula/archivos/repositorio/3750/3892/html/America_17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249"/>
            <a:ext cx="44386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084168" y="3302987"/>
            <a:ext cx="201622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Új-spanyolországi</a:t>
            </a:r>
          </a:p>
          <a:p>
            <a:r>
              <a:rPr lang="hu-HU" dirty="0"/>
              <a:t>alkirályság</a:t>
            </a:r>
            <a:endParaRPr lang="es-MX" dirty="0"/>
          </a:p>
        </p:txBody>
      </p:sp>
      <p:cxnSp>
        <p:nvCxnSpPr>
          <p:cNvPr id="6" name="Egyenes összekötő 5"/>
          <p:cNvCxnSpPr>
            <a:endCxn id="3" idx="1"/>
          </p:cNvCxnSpPr>
          <p:nvPr/>
        </p:nvCxnSpPr>
        <p:spPr>
          <a:xfrm>
            <a:off x="2483768" y="2420888"/>
            <a:ext cx="3600400" cy="12052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080897"/>
      </p:ext>
    </p:extLst>
  </p:cSld>
  <p:clrMapOvr>
    <a:masterClrMapping/>
  </p:clrMapOvr>
</p:sld>
</file>

<file path=ppt/theme/theme1.xml><?xml version="1.0" encoding="utf-8"?>
<a:theme xmlns:a="http://schemas.openxmlformats.org/drawingml/2006/main" name="NKE_prezentacio_Ludovika Szabadegyet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NKE_prezentacio_Ludovika Szabadegyetem</Template>
  <TotalTime>494</TotalTime>
  <Words>942</Words>
  <Application>Microsoft Office PowerPoint</Application>
  <PresentationFormat>Diavetítés a képernyőre (4:3 oldalarány)</PresentationFormat>
  <Paragraphs>127</Paragraphs>
  <Slides>19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Optima HU Bd</vt:lpstr>
      <vt:lpstr>Optima HU Rg</vt:lpstr>
      <vt:lpstr>NKE_prezentacio_Ludovika Szabadegyetem</vt:lpstr>
      <vt:lpstr>Egy 19. századi kalandor és szélhámos az amerikai kontinensen   Miért lehetett „sikeres”  Naphegyi Gábor?</vt:lpstr>
      <vt:lpstr>Irodalom / források</vt:lpstr>
      <vt:lpstr>Amerikai Egyesült Államok</vt:lpstr>
      <vt:lpstr>PowerPoint-bemutató</vt:lpstr>
      <vt:lpstr>1850-52</vt:lpstr>
      <vt:lpstr>PowerPoint-bemutató</vt:lpstr>
      <vt:lpstr>Kanada tartomány</vt:lpstr>
      <vt:lpstr>Bastrop, Texas</vt:lpstr>
      <vt:lpstr>PowerPoint-bemutató</vt:lpstr>
      <vt:lpstr>Mexikó</vt:lpstr>
      <vt:lpstr>Mexikó  c.1853-1864</vt:lpstr>
      <vt:lpstr>Naphegyi Mexikóban és Mexikó után</vt:lpstr>
      <vt:lpstr>Újra az Amerikai Egyesült Államokban</vt:lpstr>
      <vt:lpstr>Santa Anna eset</vt:lpstr>
      <vt:lpstr>Az Amerikai Egyesült Államokban   könyvek (1868-1871)</vt:lpstr>
      <vt:lpstr>  “the Prince of Swindlers”  Naphegyi az amerikai sajtóban  </vt:lpstr>
      <vt:lpstr>Venezuela</vt:lpstr>
      <vt:lpstr>Identitás és történelmi emlékezet</vt:lpstr>
      <vt:lpstr>Identitás és történelmi emlékezet</vt:lpstr>
    </vt:vector>
  </TitlesOfParts>
  <Company>NKE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 19. századi kalandor és szélhámos az amerikai kontinensen   Miért lehetett „sikeres” Naphegyi Gábor?</dc:title>
  <dc:creator>SzenteVM</dc:creator>
  <cp:lastModifiedBy>Szente-Varga Mónika</cp:lastModifiedBy>
  <cp:revision>54</cp:revision>
  <dcterms:created xsi:type="dcterms:W3CDTF">2017-02-06T08:21:25Z</dcterms:created>
  <dcterms:modified xsi:type="dcterms:W3CDTF">2017-02-17T14:49:40Z</dcterms:modified>
</cp:coreProperties>
</file>