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0" r:id="rId3"/>
    <p:sldId id="275" r:id="rId4"/>
    <p:sldId id="258" r:id="rId5"/>
    <p:sldId id="277" r:id="rId6"/>
    <p:sldId id="259" r:id="rId7"/>
    <p:sldId id="278" r:id="rId8"/>
    <p:sldId id="260" r:id="rId9"/>
    <p:sldId id="276" r:id="rId10"/>
    <p:sldId id="261" r:id="rId11"/>
    <p:sldId id="263" r:id="rId12"/>
    <p:sldId id="264" r:id="rId13"/>
    <p:sldId id="265" r:id="rId14"/>
    <p:sldId id="266" r:id="rId15"/>
    <p:sldId id="267" r:id="rId16"/>
    <p:sldId id="268" r:id="rId17"/>
    <p:sldId id="269" r:id="rId18"/>
    <p:sldId id="270" r:id="rId19"/>
    <p:sldId id="271" r:id="rId20"/>
    <p:sldId id="279" r:id="rId21"/>
    <p:sldId id="272" r:id="rId22"/>
    <p:sldId id="273" r:id="rId23"/>
    <p:sldId id="274" r:id="rId24"/>
    <p:sldId id="262" r:id="rId25"/>
    <p:sldId id="257" r:id="rId2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image" Target="../media/image22.pn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image" Target="../media/image22.pn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63641-F89C-49C0-A824-2AA8ED0BD141}" type="doc">
      <dgm:prSet loTypeId="urn:microsoft.com/office/officeart/2008/layout/HexagonCluster" loCatId="relationship" qsTypeId="urn:microsoft.com/office/officeart/2005/8/quickstyle/simple4" qsCatId="simple" csTypeId="urn:microsoft.com/office/officeart/2005/8/colors/colorful2" csCatId="colorful" phldr="1"/>
      <dgm:spPr/>
      <dgm:t>
        <a:bodyPr/>
        <a:lstStyle/>
        <a:p>
          <a:endParaRPr lang="hu-HU"/>
        </a:p>
      </dgm:t>
    </dgm:pt>
    <dgm:pt modelId="{02407227-B4DE-4CB5-B24B-DA7F92D4913C}">
      <dgm:prSet phldrT="[Szöveg]" custT="1"/>
      <dgm:spPr/>
      <dgm:t>
        <a:bodyPr/>
        <a:lstStyle/>
        <a:p>
          <a:r>
            <a:rPr lang="hu-HU" sz="1000" dirty="0">
              <a:latin typeface="Arial Narrow" panose="020B0606020202030204" pitchFamily="34" charset="0"/>
            </a:rPr>
            <a:t>G.3. Beruházás és humán tőke</a:t>
          </a:r>
        </a:p>
      </dgm:t>
    </dgm:pt>
    <dgm:pt modelId="{3EDE67C4-856C-4720-8729-44262AF91680}" type="parTrans" cxnId="{C898EAA2-0DD6-4954-A8DA-8827174673DF}">
      <dgm:prSet/>
      <dgm:spPr/>
      <dgm:t>
        <a:bodyPr/>
        <a:lstStyle/>
        <a:p>
          <a:endParaRPr lang="hu-HU" sz="2000">
            <a:latin typeface="Arial Narrow" panose="020B0606020202030204" pitchFamily="34" charset="0"/>
          </a:endParaRPr>
        </a:p>
      </dgm:t>
    </dgm:pt>
    <dgm:pt modelId="{149316C3-E63C-4FAB-B9AC-492A4C4EA0BF}" type="sibTrans" cxnId="{C898EAA2-0DD6-4954-A8DA-8827174673D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t>
        <a:bodyPr/>
        <a:lstStyle/>
        <a:p>
          <a:endParaRPr lang="hu-HU" sz="2000">
            <a:latin typeface="Arial Narrow" panose="020B0606020202030204" pitchFamily="34" charset="0"/>
          </a:endParaRPr>
        </a:p>
      </dgm:t>
    </dgm:pt>
    <dgm:pt modelId="{A0BEE726-F351-4502-8BB3-D0959183B345}">
      <dgm:prSet custT="1"/>
      <dgm:spPr/>
      <dgm:t>
        <a:bodyPr/>
        <a:lstStyle/>
        <a:p>
          <a:r>
            <a:rPr lang="hu-HU" sz="800" b="1" dirty="0">
              <a:latin typeface="Arial Narrow" panose="020B0606020202030204" pitchFamily="34" charset="0"/>
            </a:rPr>
            <a:t>G.3.3 a kormányzati szektor GDP arányos éves oktatási kiadása</a:t>
          </a:r>
          <a:endParaRPr lang="hu-HU" sz="800" dirty="0">
            <a:latin typeface="Arial Narrow" panose="020B0606020202030204" pitchFamily="34" charset="0"/>
          </a:endParaRPr>
        </a:p>
      </dgm:t>
    </dgm:pt>
    <dgm:pt modelId="{4A9C2827-9101-48DB-9F42-BE4CBEABAB66}" type="parTrans" cxnId="{322EB6D1-39A8-4DB0-B73B-263ED6AE313A}">
      <dgm:prSet/>
      <dgm:spPr/>
      <dgm:t>
        <a:bodyPr/>
        <a:lstStyle/>
        <a:p>
          <a:endParaRPr lang="hu-HU" sz="2000">
            <a:latin typeface="Arial Narrow" panose="020B0606020202030204" pitchFamily="34" charset="0"/>
          </a:endParaRPr>
        </a:p>
      </dgm:t>
    </dgm:pt>
    <dgm:pt modelId="{DF417097-235C-46EF-B42E-68AFFBFC45E5}" type="sibTrans" cxnId="{322EB6D1-39A8-4DB0-B73B-263ED6AE313A}">
      <dgm:prSet/>
      <dgm:spPr/>
      <dgm:t>
        <a:bodyPr/>
        <a:lstStyle/>
        <a:p>
          <a:endParaRPr lang="hu-HU" sz="2000">
            <a:latin typeface="Arial Narrow" panose="020B0606020202030204" pitchFamily="34" charset="0"/>
          </a:endParaRPr>
        </a:p>
      </dgm:t>
    </dgm:pt>
    <dgm:pt modelId="{4EB95B58-AD6E-4892-B67C-5F826213B2CD}">
      <dgm:prSet custT="1"/>
      <dgm:spPr/>
      <dgm:t>
        <a:bodyPr/>
        <a:lstStyle/>
        <a:p>
          <a:r>
            <a:rPr lang="hu-HU" sz="1000" dirty="0">
              <a:latin typeface="Arial Narrow" panose="020B0606020202030204" pitchFamily="34" charset="0"/>
            </a:rPr>
            <a:t>G.4. Innováció</a:t>
          </a:r>
        </a:p>
      </dgm:t>
    </dgm:pt>
    <dgm:pt modelId="{2A9D896E-1E07-43BF-9A95-618829482A39}" type="parTrans" cxnId="{8AB73EA0-83EC-4E0D-9427-32985D7A6CED}">
      <dgm:prSet/>
      <dgm:spPr/>
      <dgm:t>
        <a:bodyPr/>
        <a:lstStyle/>
        <a:p>
          <a:endParaRPr lang="hu-HU" sz="2000">
            <a:latin typeface="Arial Narrow" panose="020B0606020202030204" pitchFamily="34" charset="0"/>
          </a:endParaRPr>
        </a:p>
      </dgm:t>
    </dgm:pt>
    <dgm:pt modelId="{55A8CB0F-BEE3-407D-A225-F88FBB4B8C96}" type="sibTrans" cxnId="{8AB73EA0-83EC-4E0D-9427-32985D7A6CE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t>
        <a:bodyPr/>
        <a:lstStyle/>
        <a:p>
          <a:endParaRPr lang="hu-HU" sz="2000">
            <a:latin typeface="Arial Narrow" panose="020B0606020202030204" pitchFamily="34" charset="0"/>
          </a:endParaRPr>
        </a:p>
      </dgm:t>
    </dgm:pt>
    <dgm:pt modelId="{C6F2C480-D1A7-4F03-B135-686CA538BFE7}">
      <dgm:prSet custT="1"/>
      <dgm:spPr/>
      <dgm:t>
        <a:bodyPr/>
        <a:lstStyle/>
        <a:p>
          <a:r>
            <a:rPr lang="hu-HU" sz="800" b="1" dirty="0">
              <a:latin typeface="Arial Narrow" panose="020B0606020202030204" pitchFamily="34" charset="0"/>
            </a:rPr>
            <a:t>G.4.4 műszaki és természettudományi végzettséget szerzettek száma (fő)</a:t>
          </a:r>
          <a:endParaRPr lang="hu-HU" sz="800" dirty="0">
            <a:latin typeface="Arial Narrow" panose="020B0606020202030204" pitchFamily="34" charset="0"/>
          </a:endParaRPr>
        </a:p>
      </dgm:t>
    </dgm:pt>
    <dgm:pt modelId="{4EC97E49-F332-447F-82BD-C66A1A20A561}" type="parTrans" cxnId="{C65FCBD2-31E0-449A-926A-C589F8DCE724}">
      <dgm:prSet/>
      <dgm:spPr/>
      <dgm:t>
        <a:bodyPr/>
        <a:lstStyle/>
        <a:p>
          <a:endParaRPr lang="hu-HU" sz="2000">
            <a:latin typeface="Arial Narrow" panose="020B0606020202030204" pitchFamily="34" charset="0"/>
          </a:endParaRPr>
        </a:p>
      </dgm:t>
    </dgm:pt>
    <dgm:pt modelId="{06DBC9E2-F635-4CE7-A271-70B163860559}" type="sibTrans" cxnId="{C65FCBD2-31E0-449A-926A-C589F8DCE724}">
      <dgm:prSet/>
      <dgm:spPr/>
      <dgm:t>
        <a:bodyPr/>
        <a:lstStyle/>
        <a:p>
          <a:endParaRPr lang="hu-HU" sz="2000">
            <a:latin typeface="Arial Narrow" panose="020B0606020202030204" pitchFamily="34" charset="0"/>
          </a:endParaRPr>
        </a:p>
      </dgm:t>
    </dgm:pt>
    <dgm:pt modelId="{3215C6AD-4451-4AC1-8F40-ACAE595B152F}">
      <dgm:prSet custT="1"/>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dgm:spPr>
      <dgm:t>
        <a:bodyPr/>
        <a:lstStyle/>
        <a:p>
          <a:r>
            <a:rPr lang="hu-HU" sz="1000" dirty="0">
              <a:latin typeface="Arial Narrow" panose="020B0606020202030204" pitchFamily="34" charset="0"/>
            </a:rPr>
            <a:t>G.5. Termelékenység és hatékonyság</a:t>
          </a:r>
        </a:p>
      </dgm:t>
    </dgm:pt>
    <dgm:pt modelId="{533FC597-C6EE-4938-B3BA-1BA546D4ECB7}" type="parTrans" cxnId="{78000C85-F239-46D7-991B-090F3A07A7C2}">
      <dgm:prSet/>
      <dgm:spPr/>
      <dgm:t>
        <a:bodyPr/>
        <a:lstStyle/>
        <a:p>
          <a:endParaRPr lang="hu-HU" sz="2000">
            <a:latin typeface="Arial Narrow" panose="020B0606020202030204" pitchFamily="34" charset="0"/>
          </a:endParaRPr>
        </a:p>
      </dgm:t>
    </dgm:pt>
    <dgm:pt modelId="{B53F73C9-3E4A-48E1-9DAA-B730A589889B}" type="sibTrans" cxnId="{78000C85-F239-46D7-991B-090F3A07A7C2}">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t>
        <a:bodyPr/>
        <a:lstStyle/>
        <a:p>
          <a:endParaRPr lang="hu-HU" sz="2000">
            <a:latin typeface="Arial Narrow" panose="020B0606020202030204" pitchFamily="34" charset="0"/>
          </a:endParaRPr>
        </a:p>
      </dgm:t>
    </dgm:pt>
    <dgm:pt modelId="{45101FB2-0DA3-4184-B3BF-3C29761E6FFE}">
      <dgm:prSet custT="1"/>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dgm:spPr>
      <dgm:t>
        <a:bodyPr/>
        <a:lstStyle/>
        <a:p>
          <a:r>
            <a:rPr lang="hu-HU" sz="800" b="1" dirty="0">
              <a:latin typeface="Arial Narrow" panose="020B0606020202030204" pitchFamily="34" charset="0"/>
            </a:rPr>
            <a:t>G.5.4 felnőttképzésben való részvétel (</a:t>
          </a:r>
          <a:r>
            <a:rPr lang="hu-HU" sz="800" b="1" dirty="0" err="1">
              <a:latin typeface="Arial Narrow" panose="020B0606020202030204" pitchFamily="34" charset="0"/>
            </a:rPr>
            <a:t>life-long</a:t>
          </a:r>
          <a:r>
            <a:rPr lang="hu-HU" sz="800" b="1" dirty="0">
              <a:latin typeface="Arial Narrow" panose="020B0606020202030204" pitchFamily="34" charset="0"/>
            </a:rPr>
            <a:t> </a:t>
          </a:r>
          <a:r>
            <a:rPr lang="hu-HU" sz="800" b="1" dirty="0" err="1">
              <a:latin typeface="Arial Narrow" panose="020B0606020202030204" pitchFamily="34" charset="0"/>
            </a:rPr>
            <a:t>learning</a:t>
          </a:r>
          <a:r>
            <a:rPr lang="hu-HU" sz="800" b="1" dirty="0">
              <a:latin typeface="Arial Narrow" panose="020B0606020202030204" pitchFamily="34" charset="0"/>
            </a:rPr>
            <a:t>) a 25-64 éves korcsoportban (%)</a:t>
          </a:r>
          <a:endParaRPr lang="hu-HU" sz="800" dirty="0">
            <a:latin typeface="Arial Narrow" panose="020B0606020202030204" pitchFamily="34" charset="0"/>
          </a:endParaRPr>
        </a:p>
      </dgm:t>
    </dgm:pt>
    <dgm:pt modelId="{4B7B43A8-A864-4A45-A9B2-D5A36B31A902}" type="parTrans" cxnId="{9531DEF6-E1D2-4622-A6FA-283BE9A5E3BC}">
      <dgm:prSet/>
      <dgm:spPr/>
      <dgm:t>
        <a:bodyPr/>
        <a:lstStyle/>
        <a:p>
          <a:endParaRPr lang="hu-HU" sz="2000">
            <a:latin typeface="Arial Narrow" panose="020B0606020202030204" pitchFamily="34" charset="0"/>
          </a:endParaRPr>
        </a:p>
      </dgm:t>
    </dgm:pt>
    <dgm:pt modelId="{F76E42B4-D11F-452C-8115-5998CDEAA9CD}" type="sibTrans" cxnId="{9531DEF6-E1D2-4622-A6FA-283BE9A5E3BC}">
      <dgm:prSet/>
      <dgm:spPr/>
      <dgm:t>
        <a:bodyPr/>
        <a:lstStyle/>
        <a:p>
          <a:endParaRPr lang="hu-HU" sz="2000">
            <a:latin typeface="Arial Narrow" panose="020B0606020202030204" pitchFamily="34" charset="0"/>
          </a:endParaRPr>
        </a:p>
      </dgm:t>
    </dgm:pt>
    <dgm:pt modelId="{5673970C-7C94-4C8B-9F83-7E75AB3245D9}">
      <dgm:prSet custT="1"/>
      <dgm:spPr/>
      <dgm:t>
        <a:bodyPr/>
        <a:lstStyle/>
        <a:p>
          <a:r>
            <a:rPr lang="hu-HU" sz="1000" dirty="0">
              <a:latin typeface="Arial Narrow" panose="020B0606020202030204" pitchFamily="34" charset="0"/>
            </a:rPr>
            <a:t>K.3. Egészségügyi és szociális védőháló</a:t>
          </a:r>
        </a:p>
      </dgm:t>
    </dgm:pt>
    <dgm:pt modelId="{745E08DA-0F4F-4497-A98A-4FDC3CE1F9E3}" type="parTrans" cxnId="{A526B569-1581-488F-B014-E3650BBE681F}">
      <dgm:prSet/>
      <dgm:spPr/>
      <dgm:t>
        <a:bodyPr/>
        <a:lstStyle/>
        <a:p>
          <a:endParaRPr lang="hu-HU" sz="2000">
            <a:latin typeface="Arial Narrow" panose="020B0606020202030204" pitchFamily="34" charset="0"/>
          </a:endParaRPr>
        </a:p>
      </dgm:t>
    </dgm:pt>
    <dgm:pt modelId="{5207235C-5412-4F26-9437-B0A28FAF98D2}" type="sibTrans" cxnId="{A526B569-1581-488F-B014-E3650BBE681F}">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dgm:spPr>
      <dgm:t>
        <a:bodyPr/>
        <a:lstStyle/>
        <a:p>
          <a:endParaRPr lang="hu-HU" sz="2000">
            <a:latin typeface="Arial Narrow" panose="020B0606020202030204" pitchFamily="34" charset="0"/>
          </a:endParaRPr>
        </a:p>
      </dgm:t>
    </dgm:pt>
    <dgm:pt modelId="{2F5A77FD-7116-44C0-A283-95DD0C34B799}">
      <dgm:prSet custT="1"/>
      <dgm:spPr/>
      <dgm:t>
        <a:bodyPr/>
        <a:lstStyle/>
        <a:p>
          <a:r>
            <a:rPr lang="hu-HU" sz="800" dirty="0">
              <a:latin typeface="Arial Narrow" panose="020B0606020202030204" pitchFamily="34" charset="0"/>
            </a:rPr>
            <a:t>K.3.4 Bölcsődei férőhelyek száma, db</a:t>
          </a:r>
        </a:p>
      </dgm:t>
    </dgm:pt>
    <dgm:pt modelId="{58D20DA8-72FD-46FD-9DC8-6D3C20C1ADA5}" type="parTrans" cxnId="{216CB7A7-364B-450B-8983-5B318BC4A805}">
      <dgm:prSet/>
      <dgm:spPr/>
      <dgm:t>
        <a:bodyPr/>
        <a:lstStyle/>
        <a:p>
          <a:endParaRPr lang="hu-HU" sz="2000">
            <a:latin typeface="Arial Narrow" panose="020B0606020202030204" pitchFamily="34" charset="0"/>
          </a:endParaRPr>
        </a:p>
      </dgm:t>
    </dgm:pt>
    <dgm:pt modelId="{7F7E5754-E7F7-49A7-92E1-D08680225DE3}" type="sibTrans" cxnId="{216CB7A7-364B-450B-8983-5B318BC4A805}">
      <dgm:prSet/>
      <dgm:spPr/>
      <dgm:t>
        <a:bodyPr/>
        <a:lstStyle/>
        <a:p>
          <a:endParaRPr lang="hu-HU" sz="2000">
            <a:latin typeface="Arial Narrow" panose="020B0606020202030204" pitchFamily="34" charset="0"/>
          </a:endParaRPr>
        </a:p>
      </dgm:t>
    </dgm:pt>
    <dgm:pt modelId="{ADB92D2E-269E-40DE-8DC8-FE690865DFE2}">
      <dgm:prSet custT="1"/>
      <dgm:spPr/>
      <dgm:t>
        <a:bodyPr/>
        <a:lstStyle/>
        <a:p>
          <a:r>
            <a:rPr lang="hu-HU" sz="1000" dirty="0">
              <a:latin typeface="Arial Narrow" panose="020B0606020202030204" pitchFamily="34" charset="0"/>
            </a:rPr>
            <a:t>K.4. Foglalkoztatottság és oktatás</a:t>
          </a:r>
        </a:p>
      </dgm:t>
    </dgm:pt>
    <dgm:pt modelId="{1338C4DA-F029-47CF-ACC0-CD54684ADC13}" type="parTrans" cxnId="{807D86F3-55A8-4248-81E2-A4460056D811}">
      <dgm:prSet/>
      <dgm:spPr/>
      <dgm:t>
        <a:bodyPr/>
        <a:lstStyle/>
        <a:p>
          <a:endParaRPr lang="hu-HU" sz="2000">
            <a:latin typeface="Arial Narrow" panose="020B0606020202030204" pitchFamily="34" charset="0"/>
          </a:endParaRPr>
        </a:p>
      </dgm:t>
    </dgm:pt>
    <dgm:pt modelId="{9527487A-D01E-473E-A808-F58889AA1451}" type="sibTrans" cxnId="{807D86F3-55A8-4248-81E2-A4460056D811}">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dgm:spPr>
      <dgm:t>
        <a:bodyPr/>
        <a:lstStyle/>
        <a:p>
          <a:endParaRPr lang="hu-HU" sz="2000">
            <a:latin typeface="Arial Narrow" panose="020B0606020202030204" pitchFamily="34" charset="0"/>
          </a:endParaRPr>
        </a:p>
      </dgm:t>
    </dgm:pt>
    <dgm:pt modelId="{56453CE3-89F8-4675-A31B-E8150C011C1B}">
      <dgm:prSet custT="1"/>
      <dgm:spPr/>
      <dgm:t>
        <a:bodyPr/>
        <a:lstStyle/>
        <a:p>
          <a:r>
            <a:rPr lang="hu-HU" sz="800" b="1" dirty="0">
              <a:latin typeface="Arial Narrow" panose="020B0606020202030204" pitchFamily="34" charset="0"/>
            </a:rPr>
            <a:t>K.4.3 Korai iskola elhagyók aránya, %</a:t>
          </a:r>
          <a:endParaRPr lang="hu-HU" sz="800" dirty="0">
            <a:latin typeface="Arial Narrow" panose="020B0606020202030204" pitchFamily="34" charset="0"/>
          </a:endParaRPr>
        </a:p>
      </dgm:t>
    </dgm:pt>
    <dgm:pt modelId="{E7A7FC09-FDE9-44F9-8CE1-13980697EFE2}" type="parTrans" cxnId="{04D2FFBD-0B61-42F1-A80F-0E4C26CF4EE0}">
      <dgm:prSet/>
      <dgm:spPr/>
      <dgm:t>
        <a:bodyPr/>
        <a:lstStyle/>
        <a:p>
          <a:endParaRPr lang="hu-HU" sz="2000">
            <a:latin typeface="Arial Narrow" panose="020B0606020202030204" pitchFamily="34" charset="0"/>
          </a:endParaRPr>
        </a:p>
      </dgm:t>
    </dgm:pt>
    <dgm:pt modelId="{37125224-C97F-4605-AF2D-5E8872C8B3BE}" type="sibTrans" cxnId="{04D2FFBD-0B61-42F1-A80F-0E4C26CF4EE0}">
      <dgm:prSet/>
      <dgm:spPr/>
      <dgm:t>
        <a:bodyPr/>
        <a:lstStyle/>
        <a:p>
          <a:endParaRPr lang="hu-HU" sz="2000">
            <a:latin typeface="Arial Narrow" panose="020B0606020202030204" pitchFamily="34" charset="0"/>
          </a:endParaRPr>
        </a:p>
      </dgm:t>
    </dgm:pt>
    <dgm:pt modelId="{79F1314B-1EB9-4312-BB01-163E44CBC7DD}">
      <dgm:prSet custT="1"/>
      <dgm:spPr/>
      <dgm:t>
        <a:bodyPr/>
        <a:lstStyle/>
        <a:p>
          <a:r>
            <a:rPr lang="hu-HU" sz="800" b="1" dirty="0">
              <a:latin typeface="Arial Narrow" panose="020B0606020202030204" pitchFamily="34" charset="0"/>
            </a:rPr>
            <a:t>K.4.4 Felsőfokú végzettségű fiatalok aránya, %</a:t>
          </a:r>
          <a:endParaRPr lang="hu-HU" sz="800" dirty="0">
            <a:latin typeface="Arial Narrow" panose="020B0606020202030204" pitchFamily="34" charset="0"/>
          </a:endParaRPr>
        </a:p>
      </dgm:t>
    </dgm:pt>
    <dgm:pt modelId="{49360732-B509-48D8-AA18-0812B7DA8815}" type="parTrans" cxnId="{6D8243BA-86C0-48DA-91BF-75D98DCDBE94}">
      <dgm:prSet/>
      <dgm:spPr/>
      <dgm:t>
        <a:bodyPr/>
        <a:lstStyle/>
        <a:p>
          <a:endParaRPr lang="hu-HU" sz="2000">
            <a:latin typeface="Arial Narrow" panose="020B0606020202030204" pitchFamily="34" charset="0"/>
          </a:endParaRPr>
        </a:p>
      </dgm:t>
    </dgm:pt>
    <dgm:pt modelId="{2DF68C85-2C25-4D73-A633-A93A2730BFE7}" type="sibTrans" cxnId="{6D8243BA-86C0-48DA-91BF-75D98DCDBE94}">
      <dgm:prSet/>
      <dgm:spPr/>
      <dgm:t>
        <a:bodyPr/>
        <a:lstStyle/>
        <a:p>
          <a:endParaRPr lang="hu-HU" sz="2000">
            <a:latin typeface="Arial Narrow" panose="020B0606020202030204" pitchFamily="34" charset="0"/>
          </a:endParaRPr>
        </a:p>
      </dgm:t>
    </dgm:pt>
    <dgm:pt modelId="{DBC02351-ACA7-46EC-936A-E88942FFB5EB}">
      <dgm:prSet custT="1"/>
      <dgm:spPr/>
      <dgm:t>
        <a:bodyPr/>
        <a:lstStyle/>
        <a:p>
          <a:r>
            <a:rPr lang="hu-HU" sz="800" b="1" dirty="0">
              <a:latin typeface="Arial Narrow" panose="020B0606020202030204" pitchFamily="34" charset="0"/>
            </a:rPr>
            <a:t>K.4.5 PISA felmérés eredménye, %</a:t>
          </a:r>
          <a:endParaRPr lang="hu-HU" sz="800" dirty="0">
            <a:latin typeface="Arial Narrow" panose="020B0606020202030204" pitchFamily="34" charset="0"/>
          </a:endParaRPr>
        </a:p>
      </dgm:t>
    </dgm:pt>
    <dgm:pt modelId="{C10BCD5B-4CE1-4C5B-8E33-051D23A5F9FD}" type="parTrans" cxnId="{9907CFF4-95E6-4C6F-829B-56E594855878}">
      <dgm:prSet/>
      <dgm:spPr/>
      <dgm:t>
        <a:bodyPr/>
        <a:lstStyle/>
        <a:p>
          <a:endParaRPr lang="hu-HU" sz="2000">
            <a:latin typeface="Arial Narrow" panose="020B0606020202030204" pitchFamily="34" charset="0"/>
          </a:endParaRPr>
        </a:p>
      </dgm:t>
    </dgm:pt>
    <dgm:pt modelId="{905B2CF8-BEF1-4EDF-BA2A-E8532AA04BC8}" type="sibTrans" cxnId="{9907CFF4-95E6-4C6F-829B-56E594855878}">
      <dgm:prSet/>
      <dgm:spPr/>
      <dgm:t>
        <a:bodyPr/>
        <a:lstStyle/>
        <a:p>
          <a:endParaRPr lang="hu-HU" sz="2000">
            <a:latin typeface="Arial Narrow" panose="020B0606020202030204" pitchFamily="34" charset="0"/>
          </a:endParaRPr>
        </a:p>
      </dgm:t>
    </dgm:pt>
    <dgm:pt modelId="{9B2F960C-55AE-4C3C-89A5-1E8B607DEBE4}">
      <dgm:prSet custT="1"/>
      <dgm:spPr>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dgm:spPr>
      <dgm:t>
        <a:bodyPr/>
        <a:lstStyle/>
        <a:p>
          <a:r>
            <a:rPr lang="hu-HU" sz="1000" dirty="0">
              <a:latin typeface="Arial Narrow" panose="020B0606020202030204" pitchFamily="34" charset="0"/>
            </a:rPr>
            <a:t>F.5. Társadalom</a:t>
          </a:r>
        </a:p>
      </dgm:t>
    </dgm:pt>
    <dgm:pt modelId="{D9EE19C4-E0AF-4E57-AE2C-F75B62643550}" type="parTrans" cxnId="{EFAEE285-B475-4044-A114-11AEAEF35EC8}">
      <dgm:prSet/>
      <dgm:spPr/>
      <dgm:t>
        <a:bodyPr/>
        <a:lstStyle/>
        <a:p>
          <a:endParaRPr lang="hu-HU" sz="2000">
            <a:latin typeface="Arial Narrow" panose="020B0606020202030204" pitchFamily="34" charset="0"/>
          </a:endParaRPr>
        </a:p>
      </dgm:t>
    </dgm:pt>
    <dgm:pt modelId="{5A810D3B-E191-4C51-8B5E-E512F596E38C}" type="sibTrans" cxnId="{EFAEE285-B475-4044-A114-11AEAEF35EC8}">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26000" r="-26000"/>
          </a:stretch>
        </a:blipFill>
      </dgm:spPr>
      <dgm:t>
        <a:bodyPr/>
        <a:lstStyle/>
        <a:p>
          <a:endParaRPr lang="hu-HU" sz="2000">
            <a:latin typeface="Arial Narrow" panose="020B0606020202030204" pitchFamily="34" charset="0"/>
          </a:endParaRPr>
        </a:p>
      </dgm:t>
    </dgm:pt>
    <dgm:pt modelId="{2611D9C5-09B9-4A81-B5CE-5795790779E9}">
      <dgm:prSet custT="1"/>
      <dgm:spPr>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dgm:spPr>
      <dgm:t>
        <a:bodyPr/>
        <a:lstStyle/>
        <a:p>
          <a:r>
            <a:rPr lang="hu-HU" sz="800" b="1" dirty="0">
              <a:latin typeface="Arial Narrow" panose="020B0606020202030204" pitchFamily="34" charset="0"/>
            </a:rPr>
            <a:t>F.5.2 Oktatási kiadások a GDP arányában</a:t>
          </a:r>
          <a:endParaRPr lang="hu-HU" sz="800" dirty="0">
            <a:latin typeface="Arial Narrow" panose="020B0606020202030204" pitchFamily="34" charset="0"/>
          </a:endParaRPr>
        </a:p>
      </dgm:t>
    </dgm:pt>
    <dgm:pt modelId="{0A8C9151-6618-455B-BB94-83E65912A902}" type="parTrans" cxnId="{74AD50B1-6A32-46F4-BBF3-4E088869199C}">
      <dgm:prSet/>
      <dgm:spPr/>
      <dgm:t>
        <a:bodyPr/>
        <a:lstStyle/>
        <a:p>
          <a:endParaRPr lang="hu-HU" sz="2000">
            <a:latin typeface="Arial Narrow" panose="020B0606020202030204" pitchFamily="34" charset="0"/>
          </a:endParaRPr>
        </a:p>
      </dgm:t>
    </dgm:pt>
    <dgm:pt modelId="{5BC46C18-D937-4FDF-AD89-CCA8AE59290A}" type="sibTrans" cxnId="{74AD50B1-6A32-46F4-BBF3-4E088869199C}">
      <dgm:prSet/>
      <dgm:spPr/>
      <dgm:t>
        <a:bodyPr/>
        <a:lstStyle/>
        <a:p>
          <a:endParaRPr lang="hu-HU" sz="2000">
            <a:latin typeface="Arial Narrow" panose="020B0606020202030204" pitchFamily="34" charset="0"/>
          </a:endParaRPr>
        </a:p>
      </dgm:t>
    </dgm:pt>
    <dgm:pt modelId="{6D06C0D1-651F-4BD8-83F3-D695B2F87750}">
      <dgm:prSet custT="1"/>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dgm:spPr>
      <dgm:t>
        <a:bodyPr/>
        <a:lstStyle/>
        <a:p>
          <a:r>
            <a:rPr lang="hu-HU" sz="1000" dirty="0">
              <a:latin typeface="Arial Narrow" panose="020B0606020202030204" pitchFamily="34" charset="0"/>
            </a:rPr>
            <a:t>H.4. </a:t>
          </a:r>
          <a:r>
            <a:rPr lang="hu-HU" sz="1000" dirty="0" err="1">
              <a:latin typeface="Arial Narrow" panose="020B0606020202030204" pitchFamily="34" charset="0"/>
            </a:rPr>
            <a:t>Felkészültésg</a:t>
          </a:r>
          <a:endParaRPr lang="hu-HU" sz="1000" dirty="0">
            <a:latin typeface="Arial Narrow" panose="020B0606020202030204" pitchFamily="34" charset="0"/>
          </a:endParaRPr>
        </a:p>
      </dgm:t>
    </dgm:pt>
    <dgm:pt modelId="{9F15E3FD-D997-4375-8512-0A7FF5F3DAD7}" type="parTrans" cxnId="{29919577-7B7E-4323-B739-BB80AD6D0C12}">
      <dgm:prSet/>
      <dgm:spPr/>
      <dgm:t>
        <a:bodyPr/>
        <a:lstStyle/>
        <a:p>
          <a:endParaRPr lang="hu-HU" sz="2000">
            <a:latin typeface="Arial Narrow" panose="020B0606020202030204" pitchFamily="34" charset="0"/>
          </a:endParaRPr>
        </a:p>
      </dgm:t>
    </dgm:pt>
    <dgm:pt modelId="{BA4804F2-1C64-49B3-A41C-D80D87E2FB6D}" type="sibTrans" cxnId="{29919577-7B7E-4323-B739-BB80AD6D0C12}">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14000" r="-14000"/>
          </a:stretch>
        </a:blipFill>
      </dgm:spPr>
      <dgm:t>
        <a:bodyPr/>
        <a:lstStyle/>
        <a:p>
          <a:endParaRPr lang="hu-HU" sz="2000">
            <a:latin typeface="Arial Narrow" panose="020B0606020202030204" pitchFamily="34" charset="0"/>
          </a:endParaRPr>
        </a:p>
      </dgm:t>
    </dgm:pt>
    <dgm:pt modelId="{60482D5F-33ED-4675-B315-325CAB009AD0}">
      <dgm:prSet custT="1"/>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dgm:spPr>
      <dgm:t>
        <a:bodyPr/>
        <a:lstStyle/>
        <a:p>
          <a:r>
            <a:rPr lang="hu-HU" sz="800" dirty="0">
              <a:latin typeface="Arial Narrow" panose="020B0606020202030204" pitchFamily="34" charset="0"/>
            </a:rPr>
            <a:t>H.4.1 Közszolgálati továbbképzési rendszerben tanuló tisztviselők számára biztosított tanórák száma (óra)</a:t>
          </a:r>
        </a:p>
      </dgm:t>
    </dgm:pt>
    <dgm:pt modelId="{DE1F3BD8-56D5-42FA-B3C0-7BE1BAAD143A}" type="parTrans" cxnId="{936C79F5-0FB1-4FD6-B9A4-8EE78E9A96DB}">
      <dgm:prSet/>
      <dgm:spPr/>
      <dgm:t>
        <a:bodyPr/>
        <a:lstStyle/>
        <a:p>
          <a:endParaRPr lang="hu-HU" sz="2000">
            <a:latin typeface="Arial Narrow" panose="020B0606020202030204" pitchFamily="34" charset="0"/>
          </a:endParaRPr>
        </a:p>
      </dgm:t>
    </dgm:pt>
    <dgm:pt modelId="{DF990F95-3766-435A-B5C5-2C3DACD58A3A}" type="sibTrans" cxnId="{936C79F5-0FB1-4FD6-B9A4-8EE78E9A96DB}">
      <dgm:prSet/>
      <dgm:spPr/>
      <dgm:t>
        <a:bodyPr/>
        <a:lstStyle/>
        <a:p>
          <a:endParaRPr lang="hu-HU" sz="2000">
            <a:latin typeface="Arial Narrow" panose="020B0606020202030204" pitchFamily="34" charset="0"/>
          </a:endParaRPr>
        </a:p>
      </dgm:t>
    </dgm:pt>
    <dgm:pt modelId="{079FCB87-93CC-4269-9305-EC160FDF19DB}">
      <dgm:prSet custT="1"/>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dgm:spPr>
      <dgm:t>
        <a:bodyPr/>
        <a:lstStyle/>
        <a:p>
          <a:r>
            <a:rPr lang="hu-HU" sz="800" b="1" dirty="0">
              <a:latin typeface="Arial Narrow" panose="020B0606020202030204" pitchFamily="34" charset="0"/>
            </a:rPr>
            <a:t>H.4.2 Felsőfokú végzettségűek aránya a közigazgatásban (%)</a:t>
          </a:r>
          <a:endParaRPr lang="hu-HU" sz="800" dirty="0">
            <a:latin typeface="Arial Narrow" panose="020B0606020202030204" pitchFamily="34" charset="0"/>
          </a:endParaRPr>
        </a:p>
      </dgm:t>
    </dgm:pt>
    <dgm:pt modelId="{9D0759EB-6F96-412A-B61F-6D5C7A5504FA}" type="parTrans" cxnId="{9A2C9A63-29FB-4BBB-B8B6-4119E880A8E2}">
      <dgm:prSet/>
      <dgm:spPr/>
      <dgm:t>
        <a:bodyPr/>
        <a:lstStyle/>
        <a:p>
          <a:endParaRPr lang="hu-HU" sz="2000">
            <a:latin typeface="Arial Narrow" panose="020B0606020202030204" pitchFamily="34" charset="0"/>
          </a:endParaRPr>
        </a:p>
      </dgm:t>
    </dgm:pt>
    <dgm:pt modelId="{FD48AB0D-55BB-42DC-A250-9CB18A77F56E}" type="sibTrans" cxnId="{9A2C9A63-29FB-4BBB-B8B6-4119E880A8E2}">
      <dgm:prSet/>
      <dgm:spPr/>
      <dgm:t>
        <a:bodyPr/>
        <a:lstStyle/>
        <a:p>
          <a:endParaRPr lang="hu-HU" sz="2000">
            <a:latin typeface="Arial Narrow" panose="020B0606020202030204" pitchFamily="34" charset="0"/>
          </a:endParaRPr>
        </a:p>
      </dgm:t>
    </dgm:pt>
    <dgm:pt modelId="{58AFB4B0-3350-465D-83DE-31BE8AA5ECB1}">
      <dgm:prSet custT="1"/>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dgm:spPr>
      <dgm:t>
        <a:bodyPr/>
        <a:lstStyle/>
        <a:p>
          <a:r>
            <a:rPr lang="hu-HU" sz="800" dirty="0">
              <a:solidFill>
                <a:schemeClr val="tx1"/>
              </a:solidFill>
              <a:latin typeface="Arial Narrow" panose="020B0606020202030204" pitchFamily="34" charset="0"/>
            </a:rPr>
            <a:t>H.4.3 Tudományos fokozattal rendelkező minisztériumi tisztviselők aránya (%)</a:t>
          </a:r>
        </a:p>
      </dgm:t>
    </dgm:pt>
    <dgm:pt modelId="{8A6613C9-C328-425B-898D-AC27966DE5D4}" type="parTrans" cxnId="{66D52ADD-DA8E-4BC9-AB90-EC8A8CDCB36E}">
      <dgm:prSet/>
      <dgm:spPr/>
      <dgm:t>
        <a:bodyPr/>
        <a:lstStyle/>
        <a:p>
          <a:endParaRPr lang="hu-HU" sz="2000">
            <a:latin typeface="Arial Narrow" panose="020B0606020202030204" pitchFamily="34" charset="0"/>
          </a:endParaRPr>
        </a:p>
      </dgm:t>
    </dgm:pt>
    <dgm:pt modelId="{79FD47C3-FA7D-4749-843E-B0EB59494087}" type="sibTrans" cxnId="{66D52ADD-DA8E-4BC9-AB90-EC8A8CDCB36E}">
      <dgm:prSet/>
      <dgm:spPr/>
      <dgm:t>
        <a:bodyPr/>
        <a:lstStyle/>
        <a:p>
          <a:endParaRPr lang="hu-HU" sz="2000">
            <a:latin typeface="Arial Narrow" panose="020B0606020202030204" pitchFamily="34" charset="0"/>
          </a:endParaRPr>
        </a:p>
      </dgm:t>
    </dgm:pt>
    <dgm:pt modelId="{3792C728-6C09-41FB-9239-E3122BDE9F54}" type="pres">
      <dgm:prSet presAssocID="{50763641-F89C-49C0-A824-2AA8ED0BD141}" presName="Name0" presStyleCnt="0">
        <dgm:presLayoutVars>
          <dgm:chMax val="21"/>
          <dgm:chPref val="21"/>
        </dgm:presLayoutVars>
      </dgm:prSet>
      <dgm:spPr/>
      <dgm:t>
        <a:bodyPr/>
        <a:lstStyle/>
        <a:p>
          <a:endParaRPr lang="hu-HU"/>
        </a:p>
      </dgm:t>
    </dgm:pt>
    <dgm:pt modelId="{028139FE-3073-44F4-BCAE-1719F9E10434}" type="pres">
      <dgm:prSet presAssocID="{02407227-B4DE-4CB5-B24B-DA7F92D4913C}" presName="text1" presStyleCnt="0"/>
      <dgm:spPr/>
    </dgm:pt>
    <dgm:pt modelId="{7F2ACB4F-15CC-418F-9F51-EAEADC8E9220}" type="pres">
      <dgm:prSet presAssocID="{02407227-B4DE-4CB5-B24B-DA7F92D4913C}" presName="textRepeatNode" presStyleLbl="alignNode1" presStyleIdx="0" presStyleCnt="7">
        <dgm:presLayoutVars>
          <dgm:chMax val="0"/>
          <dgm:chPref val="0"/>
          <dgm:bulletEnabled val="1"/>
        </dgm:presLayoutVars>
      </dgm:prSet>
      <dgm:spPr/>
      <dgm:t>
        <a:bodyPr/>
        <a:lstStyle/>
        <a:p>
          <a:endParaRPr lang="hu-HU"/>
        </a:p>
      </dgm:t>
    </dgm:pt>
    <dgm:pt modelId="{5331E5ED-BDF9-4727-8752-336E1A678D5A}" type="pres">
      <dgm:prSet presAssocID="{02407227-B4DE-4CB5-B24B-DA7F92D4913C}" presName="textaccent1" presStyleCnt="0"/>
      <dgm:spPr/>
    </dgm:pt>
    <dgm:pt modelId="{67CCB63E-A753-43EA-90C3-931B61A5CCC3}" type="pres">
      <dgm:prSet presAssocID="{02407227-B4DE-4CB5-B24B-DA7F92D4913C}" presName="accentRepeatNode" presStyleLbl="solidAlignAcc1" presStyleIdx="0" presStyleCnt="14"/>
      <dgm:spPr/>
    </dgm:pt>
    <dgm:pt modelId="{BD0AF624-63BC-43B0-898E-8F88E6A25437}" type="pres">
      <dgm:prSet presAssocID="{149316C3-E63C-4FAB-B9AC-492A4C4EA0BF}" presName="image1" presStyleCnt="0"/>
      <dgm:spPr/>
    </dgm:pt>
    <dgm:pt modelId="{A4B91B0F-A4CA-4D64-BB6B-6C53C35006B8}" type="pres">
      <dgm:prSet presAssocID="{149316C3-E63C-4FAB-B9AC-492A4C4EA0BF}" presName="imageRepeatNode" presStyleLbl="alignAcc1" presStyleIdx="0" presStyleCnt="7"/>
      <dgm:spPr/>
      <dgm:t>
        <a:bodyPr/>
        <a:lstStyle/>
        <a:p>
          <a:endParaRPr lang="hu-HU"/>
        </a:p>
      </dgm:t>
    </dgm:pt>
    <dgm:pt modelId="{E99B0D89-8041-497C-BCF2-33F7DC3C3347}" type="pres">
      <dgm:prSet presAssocID="{149316C3-E63C-4FAB-B9AC-492A4C4EA0BF}" presName="imageaccent1" presStyleCnt="0"/>
      <dgm:spPr/>
    </dgm:pt>
    <dgm:pt modelId="{E2A94E07-C5B6-4B60-A9B0-6B697FAF8161}" type="pres">
      <dgm:prSet presAssocID="{149316C3-E63C-4FAB-B9AC-492A4C4EA0BF}" presName="accentRepeatNode" presStyleLbl="solidAlignAcc1" presStyleIdx="1" presStyleCnt="14"/>
      <dgm:spPr/>
    </dgm:pt>
    <dgm:pt modelId="{45BBBF02-1B4F-45B8-9342-6BAF0A68F76B}" type="pres">
      <dgm:prSet presAssocID="{4EB95B58-AD6E-4892-B67C-5F826213B2CD}" presName="text2" presStyleCnt="0"/>
      <dgm:spPr/>
    </dgm:pt>
    <dgm:pt modelId="{0CF14F98-8CE6-4D84-92A4-896F4B139468}" type="pres">
      <dgm:prSet presAssocID="{4EB95B58-AD6E-4892-B67C-5F826213B2CD}" presName="textRepeatNode" presStyleLbl="alignNode1" presStyleIdx="1" presStyleCnt="7">
        <dgm:presLayoutVars>
          <dgm:chMax val="0"/>
          <dgm:chPref val="0"/>
          <dgm:bulletEnabled val="1"/>
        </dgm:presLayoutVars>
      </dgm:prSet>
      <dgm:spPr/>
      <dgm:t>
        <a:bodyPr/>
        <a:lstStyle/>
        <a:p>
          <a:endParaRPr lang="hu-HU"/>
        </a:p>
      </dgm:t>
    </dgm:pt>
    <dgm:pt modelId="{0248331F-B9DE-438B-88CD-CEA3F496EBE7}" type="pres">
      <dgm:prSet presAssocID="{4EB95B58-AD6E-4892-B67C-5F826213B2CD}" presName="textaccent2" presStyleCnt="0"/>
      <dgm:spPr/>
    </dgm:pt>
    <dgm:pt modelId="{3C9930D3-47CF-4B8B-A0D0-307B9CDD583C}" type="pres">
      <dgm:prSet presAssocID="{4EB95B58-AD6E-4892-B67C-5F826213B2CD}" presName="accentRepeatNode" presStyleLbl="solidAlignAcc1" presStyleIdx="2" presStyleCnt="14"/>
      <dgm:spPr/>
    </dgm:pt>
    <dgm:pt modelId="{551BF061-C97E-4D66-AC00-5C62A5017E5D}" type="pres">
      <dgm:prSet presAssocID="{55A8CB0F-BEE3-407D-A225-F88FBB4B8C96}" presName="image2" presStyleCnt="0"/>
      <dgm:spPr/>
    </dgm:pt>
    <dgm:pt modelId="{04DCDD6E-B349-4E5A-B643-99F8F571121D}" type="pres">
      <dgm:prSet presAssocID="{55A8CB0F-BEE3-407D-A225-F88FBB4B8C96}" presName="imageRepeatNode" presStyleLbl="alignAcc1" presStyleIdx="1" presStyleCnt="7"/>
      <dgm:spPr/>
      <dgm:t>
        <a:bodyPr/>
        <a:lstStyle/>
        <a:p>
          <a:endParaRPr lang="hu-HU"/>
        </a:p>
      </dgm:t>
    </dgm:pt>
    <dgm:pt modelId="{FCAAF90E-CD83-4EDD-AFF8-2385D45B27E4}" type="pres">
      <dgm:prSet presAssocID="{55A8CB0F-BEE3-407D-A225-F88FBB4B8C96}" presName="imageaccent2" presStyleCnt="0"/>
      <dgm:spPr/>
    </dgm:pt>
    <dgm:pt modelId="{78B1C34C-8669-4319-AEC5-0DE37CA0FCC9}" type="pres">
      <dgm:prSet presAssocID="{55A8CB0F-BEE3-407D-A225-F88FBB4B8C96}" presName="accentRepeatNode" presStyleLbl="solidAlignAcc1" presStyleIdx="3" presStyleCnt="14"/>
      <dgm:spPr/>
    </dgm:pt>
    <dgm:pt modelId="{D7D34ED9-EFE9-437E-A81C-E5F58056704A}" type="pres">
      <dgm:prSet presAssocID="{3215C6AD-4451-4AC1-8F40-ACAE595B152F}" presName="text3" presStyleCnt="0"/>
      <dgm:spPr/>
    </dgm:pt>
    <dgm:pt modelId="{9A20C5F5-A362-4559-B969-1AFE8079DA68}" type="pres">
      <dgm:prSet presAssocID="{3215C6AD-4451-4AC1-8F40-ACAE595B152F}" presName="textRepeatNode" presStyleLbl="alignNode1" presStyleIdx="2" presStyleCnt="7">
        <dgm:presLayoutVars>
          <dgm:chMax val="0"/>
          <dgm:chPref val="0"/>
          <dgm:bulletEnabled val="1"/>
        </dgm:presLayoutVars>
      </dgm:prSet>
      <dgm:spPr/>
      <dgm:t>
        <a:bodyPr/>
        <a:lstStyle/>
        <a:p>
          <a:endParaRPr lang="hu-HU"/>
        </a:p>
      </dgm:t>
    </dgm:pt>
    <dgm:pt modelId="{DD8E2767-CF25-499F-B3DA-5D8FCCA07B58}" type="pres">
      <dgm:prSet presAssocID="{3215C6AD-4451-4AC1-8F40-ACAE595B152F}" presName="textaccent3" presStyleCnt="0"/>
      <dgm:spPr/>
    </dgm:pt>
    <dgm:pt modelId="{A6826648-07BC-49A7-A402-8972ACA6B1FE}" type="pres">
      <dgm:prSet presAssocID="{3215C6AD-4451-4AC1-8F40-ACAE595B152F}" presName="accentRepeatNode" presStyleLbl="solidAlignAcc1" presStyleIdx="4" presStyleCnt="14"/>
      <dgm:spPr/>
    </dgm:pt>
    <dgm:pt modelId="{727157A8-6597-4C95-89D0-2ED8B4FFBF9E}" type="pres">
      <dgm:prSet presAssocID="{B53F73C9-3E4A-48E1-9DAA-B730A589889B}" presName="image3" presStyleCnt="0"/>
      <dgm:spPr/>
    </dgm:pt>
    <dgm:pt modelId="{BCD0B25F-6811-4608-8795-E974DB85585C}" type="pres">
      <dgm:prSet presAssocID="{B53F73C9-3E4A-48E1-9DAA-B730A589889B}" presName="imageRepeatNode" presStyleLbl="alignAcc1" presStyleIdx="2" presStyleCnt="7"/>
      <dgm:spPr/>
      <dgm:t>
        <a:bodyPr/>
        <a:lstStyle/>
        <a:p>
          <a:endParaRPr lang="hu-HU"/>
        </a:p>
      </dgm:t>
    </dgm:pt>
    <dgm:pt modelId="{D96799DB-3486-4C7B-8BF9-DE77C54E7AD4}" type="pres">
      <dgm:prSet presAssocID="{B53F73C9-3E4A-48E1-9DAA-B730A589889B}" presName="imageaccent3" presStyleCnt="0"/>
      <dgm:spPr/>
    </dgm:pt>
    <dgm:pt modelId="{CA315E2D-E575-45D3-85AE-7F38891897C9}" type="pres">
      <dgm:prSet presAssocID="{B53F73C9-3E4A-48E1-9DAA-B730A589889B}" presName="accentRepeatNode" presStyleLbl="solidAlignAcc1" presStyleIdx="5" presStyleCnt="14"/>
      <dgm:spPr/>
    </dgm:pt>
    <dgm:pt modelId="{5F1C019B-F560-406F-A8B9-F5DA443A2D5A}" type="pres">
      <dgm:prSet presAssocID="{5673970C-7C94-4C8B-9F83-7E75AB3245D9}" presName="text4" presStyleCnt="0"/>
      <dgm:spPr/>
    </dgm:pt>
    <dgm:pt modelId="{A70FEBD1-FBE6-47E5-B71E-8AE63C32F62C}" type="pres">
      <dgm:prSet presAssocID="{5673970C-7C94-4C8B-9F83-7E75AB3245D9}" presName="textRepeatNode" presStyleLbl="alignNode1" presStyleIdx="3" presStyleCnt="7">
        <dgm:presLayoutVars>
          <dgm:chMax val="0"/>
          <dgm:chPref val="0"/>
          <dgm:bulletEnabled val="1"/>
        </dgm:presLayoutVars>
      </dgm:prSet>
      <dgm:spPr/>
      <dgm:t>
        <a:bodyPr/>
        <a:lstStyle/>
        <a:p>
          <a:endParaRPr lang="hu-HU"/>
        </a:p>
      </dgm:t>
    </dgm:pt>
    <dgm:pt modelId="{6780B8C1-C920-4F14-9C6B-CFE79FFF315D}" type="pres">
      <dgm:prSet presAssocID="{5673970C-7C94-4C8B-9F83-7E75AB3245D9}" presName="textaccent4" presStyleCnt="0"/>
      <dgm:spPr/>
    </dgm:pt>
    <dgm:pt modelId="{CC8724AF-424F-4B30-A08C-7B9F16892776}" type="pres">
      <dgm:prSet presAssocID="{5673970C-7C94-4C8B-9F83-7E75AB3245D9}" presName="accentRepeatNode" presStyleLbl="solidAlignAcc1" presStyleIdx="6" presStyleCnt="14"/>
      <dgm:spPr/>
    </dgm:pt>
    <dgm:pt modelId="{A737A5FB-CC9A-4794-AF59-3E7E366BEC2C}" type="pres">
      <dgm:prSet presAssocID="{5207235C-5412-4F26-9437-B0A28FAF98D2}" presName="image4" presStyleCnt="0"/>
      <dgm:spPr/>
    </dgm:pt>
    <dgm:pt modelId="{76522D8F-0B5F-4856-A21A-92A7D39A87FB}" type="pres">
      <dgm:prSet presAssocID="{5207235C-5412-4F26-9437-B0A28FAF98D2}" presName="imageRepeatNode" presStyleLbl="alignAcc1" presStyleIdx="3" presStyleCnt="7"/>
      <dgm:spPr/>
      <dgm:t>
        <a:bodyPr/>
        <a:lstStyle/>
        <a:p>
          <a:endParaRPr lang="hu-HU"/>
        </a:p>
      </dgm:t>
    </dgm:pt>
    <dgm:pt modelId="{9A1DBAF4-A1E7-4FA6-82A4-79B45D704832}" type="pres">
      <dgm:prSet presAssocID="{5207235C-5412-4F26-9437-B0A28FAF98D2}" presName="imageaccent4" presStyleCnt="0"/>
      <dgm:spPr/>
    </dgm:pt>
    <dgm:pt modelId="{0E2FA90A-63E3-4D2E-809B-BF50FF90743C}" type="pres">
      <dgm:prSet presAssocID="{5207235C-5412-4F26-9437-B0A28FAF98D2}" presName="accentRepeatNode" presStyleLbl="solidAlignAcc1" presStyleIdx="7" presStyleCnt="14"/>
      <dgm:spPr/>
    </dgm:pt>
    <dgm:pt modelId="{915A770F-EA39-4614-893B-2E14C0FECE29}" type="pres">
      <dgm:prSet presAssocID="{ADB92D2E-269E-40DE-8DC8-FE690865DFE2}" presName="text5" presStyleCnt="0"/>
      <dgm:spPr/>
    </dgm:pt>
    <dgm:pt modelId="{971650E5-FC2F-4276-AAD3-F9B627FD72B3}" type="pres">
      <dgm:prSet presAssocID="{ADB92D2E-269E-40DE-8DC8-FE690865DFE2}" presName="textRepeatNode" presStyleLbl="alignNode1" presStyleIdx="4" presStyleCnt="7">
        <dgm:presLayoutVars>
          <dgm:chMax val="0"/>
          <dgm:chPref val="0"/>
          <dgm:bulletEnabled val="1"/>
        </dgm:presLayoutVars>
      </dgm:prSet>
      <dgm:spPr/>
      <dgm:t>
        <a:bodyPr/>
        <a:lstStyle/>
        <a:p>
          <a:endParaRPr lang="hu-HU"/>
        </a:p>
      </dgm:t>
    </dgm:pt>
    <dgm:pt modelId="{8930B1A0-62D9-474E-9AA6-A40F66F2B91B}" type="pres">
      <dgm:prSet presAssocID="{ADB92D2E-269E-40DE-8DC8-FE690865DFE2}" presName="textaccent5" presStyleCnt="0"/>
      <dgm:spPr/>
    </dgm:pt>
    <dgm:pt modelId="{8E93A8E7-27BB-4E5B-84DD-DAE8074712F1}" type="pres">
      <dgm:prSet presAssocID="{ADB92D2E-269E-40DE-8DC8-FE690865DFE2}" presName="accentRepeatNode" presStyleLbl="solidAlignAcc1" presStyleIdx="8" presStyleCnt="14"/>
      <dgm:spPr/>
    </dgm:pt>
    <dgm:pt modelId="{9442C76C-7541-4660-AE67-D1AD29D65123}" type="pres">
      <dgm:prSet presAssocID="{9527487A-D01E-473E-A808-F58889AA1451}" presName="image5" presStyleCnt="0"/>
      <dgm:spPr/>
    </dgm:pt>
    <dgm:pt modelId="{0529E3D1-F1A4-4F6A-B7B9-E45F32BB8842}" type="pres">
      <dgm:prSet presAssocID="{9527487A-D01E-473E-A808-F58889AA1451}" presName="imageRepeatNode" presStyleLbl="alignAcc1" presStyleIdx="4" presStyleCnt="7"/>
      <dgm:spPr/>
      <dgm:t>
        <a:bodyPr/>
        <a:lstStyle/>
        <a:p>
          <a:endParaRPr lang="hu-HU"/>
        </a:p>
      </dgm:t>
    </dgm:pt>
    <dgm:pt modelId="{90A70FA7-E590-4673-8665-76A5D1382FF5}" type="pres">
      <dgm:prSet presAssocID="{9527487A-D01E-473E-A808-F58889AA1451}" presName="imageaccent5" presStyleCnt="0"/>
      <dgm:spPr/>
    </dgm:pt>
    <dgm:pt modelId="{770E060F-B93C-4D99-B5E9-0A2BC035DD86}" type="pres">
      <dgm:prSet presAssocID="{9527487A-D01E-473E-A808-F58889AA1451}" presName="accentRepeatNode" presStyleLbl="solidAlignAcc1" presStyleIdx="9" presStyleCnt="14"/>
      <dgm:spPr/>
    </dgm:pt>
    <dgm:pt modelId="{351110FC-2C7B-40E1-9B48-425B4DA77FEA}" type="pres">
      <dgm:prSet presAssocID="{9B2F960C-55AE-4C3C-89A5-1E8B607DEBE4}" presName="text6" presStyleCnt="0"/>
      <dgm:spPr/>
    </dgm:pt>
    <dgm:pt modelId="{9BF4FA50-DF34-4250-B107-E8B91CAA708F}" type="pres">
      <dgm:prSet presAssocID="{9B2F960C-55AE-4C3C-89A5-1E8B607DEBE4}" presName="textRepeatNode" presStyleLbl="alignNode1" presStyleIdx="5" presStyleCnt="7">
        <dgm:presLayoutVars>
          <dgm:chMax val="0"/>
          <dgm:chPref val="0"/>
          <dgm:bulletEnabled val="1"/>
        </dgm:presLayoutVars>
      </dgm:prSet>
      <dgm:spPr/>
      <dgm:t>
        <a:bodyPr/>
        <a:lstStyle/>
        <a:p>
          <a:endParaRPr lang="hu-HU"/>
        </a:p>
      </dgm:t>
    </dgm:pt>
    <dgm:pt modelId="{79EC9CDD-FB7B-4CFD-B5EF-B5AF9387C1BB}" type="pres">
      <dgm:prSet presAssocID="{9B2F960C-55AE-4C3C-89A5-1E8B607DEBE4}" presName="textaccent6" presStyleCnt="0"/>
      <dgm:spPr/>
    </dgm:pt>
    <dgm:pt modelId="{CBA91A99-442C-4F64-9E9D-B821FD09C318}" type="pres">
      <dgm:prSet presAssocID="{9B2F960C-55AE-4C3C-89A5-1E8B607DEBE4}" presName="accentRepeatNode" presStyleLbl="solidAlignAcc1" presStyleIdx="10" presStyleCnt="14"/>
      <dgm:spPr/>
    </dgm:pt>
    <dgm:pt modelId="{449EFF40-CC96-471D-9965-8B904AF360E5}" type="pres">
      <dgm:prSet presAssocID="{5A810D3B-E191-4C51-8B5E-E512F596E38C}" presName="image6" presStyleCnt="0"/>
      <dgm:spPr/>
    </dgm:pt>
    <dgm:pt modelId="{FCE35DBE-2229-489A-A3EA-B45FC46A87DE}" type="pres">
      <dgm:prSet presAssocID="{5A810D3B-E191-4C51-8B5E-E512F596E38C}" presName="imageRepeatNode" presStyleLbl="alignAcc1" presStyleIdx="5" presStyleCnt="7"/>
      <dgm:spPr/>
      <dgm:t>
        <a:bodyPr/>
        <a:lstStyle/>
        <a:p>
          <a:endParaRPr lang="hu-HU"/>
        </a:p>
      </dgm:t>
    </dgm:pt>
    <dgm:pt modelId="{A4753076-BF31-47A4-8D92-588FFD9C2367}" type="pres">
      <dgm:prSet presAssocID="{5A810D3B-E191-4C51-8B5E-E512F596E38C}" presName="imageaccent6" presStyleCnt="0"/>
      <dgm:spPr/>
    </dgm:pt>
    <dgm:pt modelId="{01CB4C84-ECE7-402D-B95C-27BC1904120F}" type="pres">
      <dgm:prSet presAssocID="{5A810D3B-E191-4C51-8B5E-E512F596E38C}" presName="accentRepeatNode" presStyleLbl="solidAlignAcc1" presStyleIdx="11" presStyleCnt="14"/>
      <dgm:spPr/>
    </dgm:pt>
    <dgm:pt modelId="{6505A85B-FC3E-4B81-9C7D-9D3CBB5B7A2F}" type="pres">
      <dgm:prSet presAssocID="{6D06C0D1-651F-4BD8-83F3-D695B2F87750}" presName="text7" presStyleCnt="0"/>
      <dgm:spPr/>
    </dgm:pt>
    <dgm:pt modelId="{B7A76A49-33CF-45A0-9297-BBFF3CD6BAC5}" type="pres">
      <dgm:prSet presAssocID="{6D06C0D1-651F-4BD8-83F3-D695B2F87750}" presName="textRepeatNode" presStyleLbl="alignNode1" presStyleIdx="6" presStyleCnt="7">
        <dgm:presLayoutVars>
          <dgm:chMax val="0"/>
          <dgm:chPref val="0"/>
          <dgm:bulletEnabled val="1"/>
        </dgm:presLayoutVars>
      </dgm:prSet>
      <dgm:spPr/>
      <dgm:t>
        <a:bodyPr/>
        <a:lstStyle/>
        <a:p>
          <a:endParaRPr lang="hu-HU"/>
        </a:p>
      </dgm:t>
    </dgm:pt>
    <dgm:pt modelId="{48958A1F-6518-499B-BEAA-D29A511C85F8}" type="pres">
      <dgm:prSet presAssocID="{6D06C0D1-651F-4BD8-83F3-D695B2F87750}" presName="textaccent7" presStyleCnt="0"/>
      <dgm:spPr/>
    </dgm:pt>
    <dgm:pt modelId="{B14C775F-63D0-40B3-9B01-98538ACED62A}" type="pres">
      <dgm:prSet presAssocID="{6D06C0D1-651F-4BD8-83F3-D695B2F87750}" presName="accentRepeatNode" presStyleLbl="solidAlignAcc1" presStyleIdx="12" presStyleCnt="14"/>
      <dgm:spPr/>
    </dgm:pt>
    <dgm:pt modelId="{F4FAFF8D-9A0A-4840-897C-E45063366D11}" type="pres">
      <dgm:prSet presAssocID="{BA4804F2-1C64-49B3-A41C-D80D87E2FB6D}" presName="image7" presStyleCnt="0"/>
      <dgm:spPr/>
    </dgm:pt>
    <dgm:pt modelId="{79F189B6-D952-46FD-96EE-B11FDB58116A}" type="pres">
      <dgm:prSet presAssocID="{BA4804F2-1C64-49B3-A41C-D80D87E2FB6D}" presName="imageRepeatNode" presStyleLbl="alignAcc1" presStyleIdx="6" presStyleCnt="7"/>
      <dgm:spPr/>
      <dgm:t>
        <a:bodyPr/>
        <a:lstStyle/>
        <a:p>
          <a:endParaRPr lang="hu-HU"/>
        </a:p>
      </dgm:t>
    </dgm:pt>
    <dgm:pt modelId="{94DBA28A-131E-4832-A3E1-9E5DB6B55AD7}" type="pres">
      <dgm:prSet presAssocID="{BA4804F2-1C64-49B3-A41C-D80D87E2FB6D}" presName="imageaccent7" presStyleCnt="0"/>
      <dgm:spPr/>
    </dgm:pt>
    <dgm:pt modelId="{C1CD4B0E-2124-46E0-AC70-B66F9828325A}" type="pres">
      <dgm:prSet presAssocID="{BA4804F2-1C64-49B3-A41C-D80D87E2FB6D}" presName="accentRepeatNode" presStyleLbl="solidAlignAcc1" presStyleIdx="13" presStyleCnt="14"/>
      <dgm:spPr/>
    </dgm:pt>
  </dgm:ptLst>
  <dgm:cxnLst>
    <dgm:cxn modelId="{520B6CA6-DD22-4752-AA10-1C91B6A1FCA7}" type="presOf" srcId="{56453CE3-89F8-4675-A31B-E8150C011C1B}" destId="{971650E5-FC2F-4276-AAD3-F9B627FD72B3}" srcOrd="0" destOrd="1" presId="urn:microsoft.com/office/officeart/2008/layout/HexagonCluster"/>
    <dgm:cxn modelId="{66D52ADD-DA8E-4BC9-AB90-EC8A8CDCB36E}" srcId="{6D06C0D1-651F-4BD8-83F3-D695B2F87750}" destId="{58AFB4B0-3350-465D-83DE-31BE8AA5ECB1}" srcOrd="2" destOrd="0" parTransId="{8A6613C9-C328-425B-898D-AC27966DE5D4}" sibTransId="{79FD47C3-FA7D-4749-843E-B0EB59494087}"/>
    <dgm:cxn modelId="{6D8243BA-86C0-48DA-91BF-75D98DCDBE94}" srcId="{ADB92D2E-269E-40DE-8DC8-FE690865DFE2}" destId="{79F1314B-1EB9-4312-BB01-163E44CBC7DD}" srcOrd="1" destOrd="0" parTransId="{49360732-B509-48D8-AA18-0812B7DA8815}" sibTransId="{2DF68C85-2C25-4D73-A633-A93A2730BFE7}"/>
    <dgm:cxn modelId="{EE9A89A7-D67E-493E-9F08-6B856C35EE4A}" type="presOf" srcId="{2611D9C5-09B9-4A81-B5CE-5795790779E9}" destId="{9BF4FA50-DF34-4250-B107-E8B91CAA708F}" srcOrd="0" destOrd="1" presId="urn:microsoft.com/office/officeart/2008/layout/HexagonCluster"/>
    <dgm:cxn modelId="{CDA32A05-D137-431E-A661-CCC3933B1D02}" type="presOf" srcId="{079FCB87-93CC-4269-9305-EC160FDF19DB}" destId="{B7A76A49-33CF-45A0-9297-BBFF3CD6BAC5}" srcOrd="0" destOrd="2" presId="urn:microsoft.com/office/officeart/2008/layout/HexagonCluster"/>
    <dgm:cxn modelId="{6C48B89B-9268-477B-969D-E89B72E9B385}" type="presOf" srcId="{BA4804F2-1C64-49B3-A41C-D80D87E2FB6D}" destId="{79F189B6-D952-46FD-96EE-B11FDB58116A}" srcOrd="0" destOrd="0" presId="urn:microsoft.com/office/officeart/2008/layout/HexagonCluster"/>
    <dgm:cxn modelId="{98692ADD-924D-4E4F-93E5-209E01268323}" type="presOf" srcId="{149316C3-E63C-4FAB-B9AC-492A4C4EA0BF}" destId="{A4B91B0F-A4CA-4D64-BB6B-6C53C35006B8}" srcOrd="0" destOrd="0" presId="urn:microsoft.com/office/officeart/2008/layout/HexagonCluster"/>
    <dgm:cxn modelId="{9A2C9A63-29FB-4BBB-B8B6-4119E880A8E2}" srcId="{6D06C0D1-651F-4BD8-83F3-D695B2F87750}" destId="{079FCB87-93CC-4269-9305-EC160FDF19DB}" srcOrd="1" destOrd="0" parTransId="{9D0759EB-6F96-412A-B61F-6D5C7A5504FA}" sibTransId="{FD48AB0D-55BB-42DC-A250-9CB18A77F56E}"/>
    <dgm:cxn modelId="{F55C0409-A2AF-4F66-8C96-A3B05CE108BF}" type="presOf" srcId="{9B2F960C-55AE-4C3C-89A5-1E8B607DEBE4}" destId="{9BF4FA50-DF34-4250-B107-E8B91CAA708F}" srcOrd="0" destOrd="0" presId="urn:microsoft.com/office/officeart/2008/layout/HexagonCluster"/>
    <dgm:cxn modelId="{18557F10-BF1C-46D2-BDB1-BD52957C55A4}" type="presOf" srcId="{3215C6AD-4451-4AC1-8F40-ACAE595B152F}" destId="{9A20C5F5-A362-4559-B969-1AFE8079DA68}" srcOrd="0" destOrd="0" presId="urn:microsoft.com/office/officeart/2008/layout/HexagonCluster"/>
    <dgm:cxn modelId="{81C61D3A-4B43-412E-B033-1683221D8E4B}" type="presOf" srcId="{ADB92D2E-269E-40DE-8DC8-FE690865DFE2}" destId="{971650E5-FC2F-4276-AAD3-F9B627FD72B3}" srcOrd="0" destOrd="0" presId="urn:microsoft.com/office/officeart/2008/layout/HexagonCluster"/>
    <dgm:cxn modelId="{0E9206E7-C45A-4DF7-A656-1E1DBD6A47F4}" type="presOf" srcId="{60482D5F-33ED-4675-B315-325CAB009AD0}" destId="{B7A76A49-33CF-45A0-9297-BBFF3CD6BAC5}" srcOrd="0" destOrd="1" presId="urn:microsoft.com/office/officeart/2008/layout/HexagonCluster"/>
    <dgm:cxn modelId="{C65FCBD2-31E0-449A-926A-C589F8DCE724}" srcId="{4EB95B58-AD6E-4892-B67C-5F826213B2CD}" destId="{C6F2C480-D1A7-4F03-B135-686CA538BFE7}" srcOrd="0" destOrd="0" parTransId="{4EC97E49-F332-447F-82BD-C66A1A20A561}" sibTransId="{06DBC9E2-F635-4CE7-A271-70B163860559}"/>
    <dgm:cxn modelId="{807D86F3-55A8-4248-81E2-A4460056D811}" srcId="{50763641-F89C-49C0-A824-2AA8ED0BD141}" destId="{ADB92D2E-269E-40DE-8DC8-FE690865DFE2}" srcOrd="4" destOrd="0" parTransId="{1338C4DA-F029-47CF-ACC0-CD54684ADC13}" sibTransId="{9527487A-D01E-473E-A808-F58889AA1451}"/>
    <dgm:cxn modelId="{F9311ACA-D255-4C68-B6C0-F36B2F545E6D}" type="presOf" srcId="{5A810D3B-E191-4C51-8B5E-E512F596E38C}" destId="{FCE35DBE-2229-489A-A3EA-B45FC46A87DE}" srcOrd="0" destOrd="0" presId="urn:microsoft.com/office/officeart/2008/layout/HexagonCluster"/>
    <dgm:cxn modelId="{78000C85-F239-46D7-991B-090F3A07A7C2}" srcId="{50763641-F89C-49C0-A824-2AA8ED0BD141}" destId="{3215C6AD-4451-4AC1-8F40-ACAE595B152F}" srcOrd="2" destOrd="0" parTransId="{533FC597-C6EE-4938-B3BA-1BA546D4ECB7}" sibTransId="{B53F73C9-3E4A-48E1-9DAA-B730A589889B}"/>
    <dgm:cxn modelId="{322EB6D1-39A8-4DB0-B73B-263ED6AE313A}" srcId="{02407227-B4DE-4CB5-B24B-DA7F92D4913C}" destId="{A0BEE726-F351-4502-8BB3-D0959183B345}" srcOrd="0" destOrd="0" parTransId="{4A9C2827-9101-48DB-9F42-BE4CBEABAB66}" sibTransId="{DF417097-235C-46EF-B42E-68AFFBFC45E5}"/>
    <dgm:cxn modelId="{70F6EC08-AEDA-44D3-A59A-672316254319}" type="presOf" srcId="{2F5A77FD-7116-44C0-A283-95DD0C34B799}" destId="{A70FEBD1-FBE6-47E5-B71E-8AE63C32F62C}" srcOrd="0" destOrd="1" presId="urn:microsoft.com/office/officeart/2008/layout/HexagonCluster"/>
    <dgm:cxn modelId="{7210EFC8-902F-4522-A70F-D9FDAC8679AA}" type="presOf" srcId="{9527487A-D01E-473E-A808-F58889AA1451}" destId="{0529E3D1-F1A4-4F6A-B7B9-E45F32BB8842}" srcOrd="0" destOrd="0" presId="urn:microsoft.com/office/officeart/2008/layout/HexagonCluster"/>
    <dgm:cxn modelId="{A526B569-1581-488F-B014-E3650BBE681F}" srcId="{50763641-F89C-49C0-A824-2AA8ED0BD141}" destId="{5673970C-7C94-4C8B-9F83-7E75AB3245D9}" srcOrd="3" destOrd="0" parTransId="{745E08DA-0F4F-4497-A98A-4FDC3CE1F9E3}" sibTransId="{5207235C-5412-4F26-9437-B0A28FAF98D2}"/>
    <dgm:cxn modelId="{216CB7A7-364B-450B-8983-5B318BC4A805}" srcId="{5673970C-7C94-4C8B-9F83-7E75AB3245D9}" destId="{2F5A77FD-7116-44C0-A283-95DD0C34B799}" srcOrd="0" destOrd="0" parTransId="{58D20DA8-72FD-46FD-9DC8-6D3C20C1ADA5}" sibTransId="{7F7E5754-E7F7-49A7-92E1-D08680225DE3}"/>
    <dgm:cxn modelId="{04E4BFDC-FF65-49EC-9AA3-BDE9AB781663}" type="presOf" srcId="{55A8CB0F-BEE3-407D-A225-F88FBB4B8C96}" destId="{04DCDD6E-B349-4E5A-B643-99F8F571121D}" srcOrd="0" destOrd="0" presId="urn:microsoft.com/office/officeart/2008/layout/HexagonCluster"/>
    <dgm:cxn modelId="{C898EAA2-0DD6-4954-A8DA-8827174673DF}" srcId="{50763641-F89C-49C0-A824-2AA8ED0BD141}" destId="{02407227-B4DE-4CB5-B24B-DA7F92D4913C}" srcOrd="0" destOrd="0" parTransId="{3EDE67C4-856C-4720-8729-44262AF91680}" sibTransId="{149316C3-E63C-4FAB-B9AC-492A4C4EA0BF}"/>
    <dgm:cxn modelId="{8AB73EA0-83EC-4E0D-9427-32985D7A6CED}" srcId="{50763641-F89C-49C0-A824-2AA8ED0BD141}" destId="{4EB95B58-AD6E-4892-B67C-5F826213B2CD}" srcOrd="1" destOrd="0" parTransId="{2A9D896E-1E07-43BF-9A95-618829482A39}" sibTransId="{55A8CB0F-BEE3-407D-A225-F88FBB4B8C96}"/>
    <dgm:cxn modelId="{9531DEF6-E1D2-4622-A6FA-283BE9A5E3BC}" srcId="{3215C6AD-4451-4AC1-8F40-ACAE595B152F}" destId="{45101FB2-0DA3-4184-B3BF-3C29761E6FFE}" srcOrd="0" destOrd="0" parTransId="{4B7B43A8-A864-4A45-A9B2-D5A36B31A902}" sibTransId="{F76E42B4-D11F-452C-8115-5998CDEAA9CD}"/>
    <dgm:cxn modelId="{04D2FFBD-0B61-42F1-A80F-0E4C26CF4EE0}" srcId="{ADB92D2E-269E-40DE-8DC8-FE690865DFE2}" destId="{56453CE3-89F8-4675-A31B-E8150C011C1B}" srcOrd="0" destOrd="0" parTransId="{E7A7FC09-FDE9-44F9-8CE1-13980697EFE2}" sibTransId="{37125224-C97F-4605-AF2D-5E8872C8B3BE}"/>
    <dgm:cxn modelId="{9A741396-B30B-4E19-871D-B9927544B4CB}" type="presOf" srcId="{58AFB4B0-3350-465D-83DE-31BE8AA5ECB1}" destId="{B7A76A49-33CF-45A0-9297-BBFF3CD6BAC5}" srcOrd="0" destOrd="3" presId="urn:microsoft.com/office/officeart/2008/layout/HexagonCluster"/>
    <dgm:cxn modelId="{7AEBD119-2837-4494-AA50-228AEF2A1D40}" type="presOf" srcId="{02407227-B4DE-4CB5-B24B-DA7F92D4913C}" destId="{7F2ACB4F-15CC-418F-9F51-EAEADC8E9220}" srcOrd="0" destOrd="0" presId="urn:microsoft.com/office/officeart/2008/layout/HexagonCluster"/>
    <dgm:cxn modelId="{1BE7B445-E834-47F4-BE97-205DF8B5B7E0}" type="presOf" srcId="{6D06C0D1-651F-4BD8-83F3-D695B2F87750}" destId="{B7A76A49-33CF-45A0-9297-BBFF3CD6BAC5}" srcOrd="0" destOrd="0" presId="urn:microsoft.com/office/officeart/2008/layout/HexagonCluster"/>
    <dgm:cxn modelId="{8661FD7C-B81D-47F9-967D-40B5DFEE69AC}" type="presOf" srcId="{4EB95B58-AD6E-4892-B67C-5F826213B2CD}" destId="{0CF14F98-8CE6-4D84-92A4-896F4B139468}" srcOrd="0" destOrd="0" presId="urn:microsoft.com/office/officeart/2008/layout/HexagonCluster"/>
    <dgm:cxn modelId="{936C79F5-0FB1-4FD6-B9A4-8EE78E9A96DB}" srcId="{6D06C0D1-651F-4BD8-83F3-D695B2F87750}" destId="{60482D5F-33ED-4675-B315-325CAB009AD0}" srcOrd="0" destOrd="0" parTransId="{DE1F3BD8-56D5-42FA-B3C0-7BE1BAAD143A}" sibTransId="{DF990F95-3766-435A-B5C5-2C3DACD58A3A}"/>
    <dgm:cxn modelId="{3F0896DB-BFA0-4662-B7E1-43884DB4AB50}" type="presOf" srcId="{C6F2C480-D1A7-4F03-B135-686CA538BFE7}" destId="{0CF14F98-8CE6-4D84-92A4-896F4B139468}" srcOrd="0" destOrd="1" presId="urn:microsoft.com/office/officeart/2008/layout/HexagonCluster"/>
    <dgm:cxn modelId="{4342CC6D-410F-488B-AE68-0EF7396DE991}" type="presOf" srcId="{79F1314B-1EB9-4312-BB01-163E44CBC7DD}" destId="{971650E5-FC2F-4276-AAD3-F9B627FD72B3}" srcOrd="0" destOrd="2" presId="urn:microsoft.com/office/officeart/2008/layout/HexagonCluster"/>
    <dgm:cxn modelId="{3079FD61-219B-47ED-9FDB-F443F3E2E67A}" type="presOf" srcId="{B53F73C9-3E4A-48E1-9DAA-B730A589889B}" destId="{BCD0B25F-6811-4608-8795-E974DB85585C}" srcOrd="0" destOrd="0" presId="urn:microsoft.com/office/officeart/2008/layout/HexagonCluster"/>
    <dgm:cxn modelId="{EFAEE285-B475-4044-A114-11AEAEF35EC8}" srcId="{50763641-F89C-49C0-A824-2AA8ED0BD141}" destId="{9B2F960C-55AE-4C3C-89A5-1E8B607DEBE4}" srcOrd="5" destOrd="0" parTransId="{D9EE19C4-E0AF-4E57-AE2C-F75B62643550}" sibTransId="{5A810D3B-E191-4C51-8B5E-E512F596E38C}"/>
    <dgm:cxn modelId="{9FC76572-9CE0-46F1-9115-FEB172B98F22}" type="presOf" srcId="{5207235C-5412-4F26-9437-B0A28FAF98D2}" destId="{76522D8F-0B5F-4856-A21A-92A7D39A87FB}" srcOrd="0" destOrd="0" presId="urn:microsoft.com/office/officeart/2008/layout/HexagonCluster"/>
    <dgm:cxn modelId="{A3CF71C4-649C-4FE5-9B5F-1F8DE38107A2}" type="presOf" srcId="{A0BEE726-F351-4502-8BB3-D0959183B345}" destId="{7F2ACB4F-15CC-418F-9F51-EAEADC8E9220}" srcOrd="0" destOrd="1" presId="urn:microsoft.com/office/officeart/2008/layout/HexagonCluster"/>
    <dgm:cxn modelId="{74AD50B1-6A32-46F4-BBF3-4E088869199C}" srcId="{9B2F960C-55AE-4C3C-89A5-1E8B607DEBE4}" destId="{2611D9C5-09B9-4A81-B5CE-5795790779E9}" srcOrd="0" destOrd="0" parTransId="{0A8C9151-6618-455B-BB94-83E65912A902}" sibTransId="{5BC46C18-D937-4FDF-AD89-CCA8AE59290A}"/>
    <dgm:cxn modelId="{9907CFF4-95E6-4C6F-829B-56E594855878}" srcId="{ADB92D2E-269E-40DE-8DC8-FE690865DFE2}" destId="{DBC02351-ACA7-46EC-936A-E88942FFB5EB}" srcOrd="2" destOrd="0" parTransId="{C10BCD5B-4CE1-4C5B-8E33-051D23A5F9FD}" sibTransId="{905B2CF8-BEF1-4EDF-BA2A-E8532AA04BC8}"/>
    <dgm:cxn modelId="{D6E2D960-0B8C-40E2-8E51-FBF972C71A54}" type="presOf" srcId="{DBC02351-ACA7-46EC-936A-E88942FFB5EB}" destId="{971650E5-FC2F-4276-AAD3-F9B627FD72B3}" srcOrd="0" destOrd="3" presId="urn:microsoft.com/office/officeart/2008/layout/HexagonCluster"/>
    <dgm:cxn modelId="{E8E6A5D3-4EAA-4B8D-8416-E0BA9AB1F892}" type="presOf" srcId="{5673970C-7C94-4C8B-9F83-7E75AB3245D9}" destId="{A70FEBD1-FBE6-47E5-B71E-8AE63C32F62C}" srcOrd="0" destOrd="0" presId="urn:microsoft.com/office/officeart/2008/layout/HexagonCluster"/>
    <dgm:cxn modelId="{29919577-7B7E-4323-B739-BB80AD6D0C12}" srcId="{50763641-F89C-49C0-A824-2AA8ED0BD141}" destId="{6D06C0D1-651F-4BD8-83F3-D695B2F87750}" srcOrd="6" destOrd="0" parTransId="{9F15E3FD-D997-4375-8512-0A7FF5F3DAD7}" sibTransId="{BA4804F2-1C64-49B3-A41C-D80D87E2FB6D}"/>
    <dgm:cxn modelId="{89F012CA-4BAF-4042-BB0C-3573BFB7F791}" type="presOf" srcId="{50763641-F89C-49C0-A824-2AA8ED0BD141}" destId="{3792C728-6C09-41FB-9239-E3122BDE9F54}" srcOrd="0" destOrd="0" presId="urn:microsoft.com/office/officeart/2008/layout/HexagonCluster"/>
    <dgm:cxn modelId="{49BD6DF8-D50A-4E6D-BD6B-C363B0B7FC2A}" type="presOf" srcId="{45101FB2-0DA3-4184-B3BF-3C29761E6FFE}" destId="{9A20C5F5-A362-4559-B969-1AFE8079DA68}" srcOrd="0" destOrd="1" presId="urn:microsoft.com/office/officeart/2008/layout/HexagonCluster"/>
    <dgm:cxn modelId="{E7C60172-90A4-4139-8C1A-6B7571CE5473}" type="presParOf" srcId="{3792C728-6C09-41FB-9239-E3122BDE9F54}" destId="{028139FE-3073-44F4-BCAE-1719F9E10434}" srcOrd="0" destOrd="0" presId="urn:microsoft.com/office/officeart/2008/layout/HexagonCluster"/>
    <dgm:cxn modelId="{4CB908C2-D674-42E1-A623-D361D812DC0A}" type="presParOf" srcId="{028139FE-3073-44F4-BCAE-1719F9E10434}" destId="{7F2ACB4F-15CC-418F-9F51-EAEADC8E9220}" srcOrd="0" destOrd="0" presId="urn:microsoft.com/office/officeart/2008/layout/HexagonCluster"/>
    <dgm:cxn modelId="{D1E2059E-DD97-408C-8D0D-A62BBB26F8B2}" type="presParOf" srcId="{3792C728-6C09-41FB-9239-E3122BDE9F54}" destId="{5331E5ED-BDF9-4727-8752-336E1A678D5A}" srcOrd="1" destOrd="0" presId="urn:microsoft.com/office/officeart/2008/layout/HexagonCluster"/>
    <dgm:cxn modelId="{41EE8002-97E2-4621-873A-61ED2C84DAD0}" type="presParOf" srcId="{5331E5ED-BDF9-4727-8752-336E1A678D5A}" destId="{67CCB63E-A753-43EA-90C3-931B61A5CCC3}" srcOrd="0" destOrd="0" presId="urn:microsoft.com/office/officeart/2008/layout/HexagonCluster"/>
    <dgm:cxn modelId="{423DB1E6-926C-4A5A-8015-B28A752F64A6}" type="presParOf" srcId="{3792C728-6C09-41FB-9239-E3122BDE9F54}" destId="{BD0AF624-63BC-43B0-898E-8F88E6A25437}" srcOrd="2" destOrd="0" presId="urn:microsoft.com/office/officeart/2008/layout/HexagonCluster"/>
    <dgm:cxn modelId="{2BD449DB-D403-47E1-9643-3294AE395A85}" type="presParOf" srcId="{BD0AF624-63BC-43B0-898E-8F88E6A25437}" destId="{A4B91B0F-A4CA-4D64-BB6B-6C53C35006B8}" srcOrd="0" destOrd="0" presId="urn:microsoft.com/office/officeart/2008/layout/HexagonCluster"/>
    <dgm:cxn modelId="{B80E5BDF-845C-40B3-B380-3DC6B5DA78F5}" type="presParOf" srcId="{3792C728-6C09-41FB-9239-E3122BDE9F54}" destId="{E99B0D89-8041-497C-BCF2-33F7DC3C3347}" srcOrd="3" destOrd="0" presId="urn:microsoft.com/office/officeart/2008/layout/HexagonCluster"/>
    <dgm:cxn modelId="{412349F2-ABE6-4F0C-8E1D-5F403C9F25CF}" type="presParOf" srcId="{E99B0D89-8041-497C-BCF2-33F7DC3C3347}" destId="{E2A94E07-C5B6-4B60-A9B0-6B697FAF8161}" srcOrd="0" destOrd="0" presId="urn:microsoft.com/office/officeart/2008/layout/HexagonCluster"/>
    <dgm:cxn modelId="{A3F37685-2CC0-42CA-8CBB-7A19043B63C2}" type="presParOf" srcId="{3792C728-6C09-41FB-9239-E3122BDE9F54}" destId="{45BBBF02-1B4F-45B8-9342-6BAF0A68F76B}" srcOrd="4" destOrd="0" presId="urn:microsoft.com/office/officeart/2008/layout/HexagonCluster"/>
    <dgm:cxn modelId="{BA30F707-74D4-44BD-8249-43485F84166A}" type="presParOf" srcId="{45BBBF02-1B4F-45B8-9342-6BAF0A68F76B}" destId="{0CF14F98-8CE6-4D84-92A4-896F4B139468}" srcOrd="0" destOrd="0" presId="urn:microsoft.com/office/officeart/2008/layout/HexagonCluster"/>
    <dgm:cxn modelId="{ABE1796A-C0D8-4848-BED9-C30A6B349B97}" type="presParOf" srcId="{3792C728-6C09-41FB-9239-E3122BDE9F54}" destId="{0248331F-B9DE-438B-88CD-CEA3F496EBE7}" srcOrd="5" destOrd="0" presId="urn:microsoft.com/office/officeart/2008/layout/HexagonCluster"/>
    <dgm:cxn modelId="{0259C7C5-41AA-4F90-A45C-6FB496D46B16}" type="presParOf" srcId="{0248331F-B9DE-438B-88CD-CEA3F496EBE7}" destId="{3C9930D3-47CF-4B8B-A0D0-307B9CDD583C}" srcOrd="0" destOrd="0" presId="urn:microsoft.com/office/officeart/2008/layout/HexagonCluster"/>
    <dgm:cxn modelId="{989F920D-3B6C-49D9-8451-682F08782320}" type="presParOf" srcId="{3792C728-6C09-41FB-9239-E3122BDE9F54}" destId="{551BF061-C97E-4D66-AC00-5C62A5017E5D}" srcOrd="6" destOrd="0" presId="urn:microsoft.com/office/officeart/2008/layout/HexagonCluster"/>
    <dgm:cxn modelId="{40F7F02A-4DBB-4B2B-A68A-B13A8A89106F}" type="presParOf" srcId="{551BF061-C97E-4D66-AC00-5C62A5017E5D}" destId="{04DCDD6E-B349-4E5A-B643-99F8F571121D}" srcOrd="0" destOrd="0" presId="urn:microsoft.com/office/officeart/2008/layout/HexagonCluster"/>
    <dgm:cxn modelId="{D7BC9663-5237-4D78-BEE9-7E92CC0B7BC3}" type="presParOf" srcId="{3792C728-6C09-41FB-9239-E3122BDE9F54}" destId="{FCAAF90E-CD83-4EDD-AFF8-2385D45B27E4}" srcOrd="7" destOrd="0" presId="urn:microsoft.com/office/officeart/2008/layout/HexagonCluster"/>
    <dgm:cxn modelId="{C873E4FA-CCBC-4C3B-93BB-5B57623B3F36}" type="presParOf" srcId="{FCAAF90E-CD83-4EDD-AFF8-2385D45B27E4}" destId="{78B1C34C-8669-4319-AEC5-0DE37CA0FCC9}" srcOrd="0" destOrd="0" presId="urn:microsoft.com/office/officeart/2008/layout/HexagonCluster"/>
    <dgm:cxn modelId="{E6CF714B-D43B-4C60-8444-3821245B2607}" type="presParOf" srcId="{3792C728-6C09-41FB-9239-E3122BDE9F54}" destId="{D7D34ED9-EFE9-437E-A81C-E5F58056704A}" srcOrd="8" destOrd="0" presId="urn:microsoft.com/office/officeart/2008/layout/HexagonCluster"/>
    <dgm:cxn modelId="{75262CD7-9A37-4BAF-ABCC-C59D9DD02828}" type="presParOf" srcId="{D7D34ED9-EFE9-437E-A81C-E5F58056704A}" destId="{9A20C5F5-A362-4559-B969-1AFE8079DA68}" srcOrd="0" destOrd="0" presId="urn:microsoft.com/office/officeart/2008/layout/HexagonCluster"/>
    <dgm:cxn modelId="{C776ABB9-7A58-48E1-B685-85C5929EC12B}" type="presParOf" srcId="{3792C728-6C09-41FB-9239-E3122BDE9F54}" destId="{DD8E2767-CF25-499F-B3DA-5D8FCCA07B58}" srcOrd="9" destOrd="0" presId="urn:microsoft.com/office/officeart/2008/layout/HexagonCluster"/>
    <dgm:cxn modelId="{4E64CF9D-33AE-483F-84AD-F566B9E85CCE}" type="presParOf" srcId="{DD8E2767-CF25-499F-B3DA-5D8FCCA07B58}" destId="{A6826648-07BC-49A7-A402-8972ACA6B1FE}" srcOrd="0" destOrd="0" presId="urn:microsoft.com/office/officeart/2008/layout/HexagonCluster"/>
    <dgm:cxn modelId="{EA12B3FB-6573-4024-96DA-E3361C24BF45}" type="presParOf" srcId="{3792C728-6C09-41FB-9239-E3122BDE9F54}" destId="{727157A8-6597-4C95-89D0-2ED8B4FFBF9E}" srcOrd="10" destOrd="0" presId="urn:microsoft.com/office/officeart/2008/layout/HexagonCluster"/>
    <dgm:cxn modelId="{D7FC91E0-8526-4006-9EC1-91BF6455FF87}" type="presParOf" srcId="{727157A8-6597-4C95-89D0-2ED8B4FFBF9E}" destId="{BCD0B25F-6811-4608-8795-E974DB85585C}" srcOrd="0" destOrd="0" presId="urn:microsoft.com/office/officeart/2008/layout/HexagonCluster"/>
    <dgm:cxn modelId="{0ECF8BB8-2D8E-46FF-80B6-6E8F16F4DBB6}" type="presParOf" srcId="{3792C728-6C09-41FB-9239-E3122BDE9F54}" destId="{D96799DB-3486-4C7B-8BF9-DE77C54E7AD4}" srcOrd="11" destOrd="0" presId="urn:microsoft.com/office/officeart/2008/layout/HexagonCluster"/>
    <dgm:cxn modelId="{2F485734-CA62-4BDC-9179-526FAF8341DC}" type="presParOf" srcId="{D96799DB-3486-4C7B-8BF9-DE77C54E7AD4}" destId="{CA315E2D-E575-45D3-85AE-7F38891897C9}" srcOrd="0" destOrd="0" presId="urn:microsoft.com/office/officeart/2008/layout/HexagonCluster"/>
    <dgm:cxn modelId="{06AFF73E-1923-481E-AB49-6F1BB778942C}" type="presParOf" srcId="{3792C728-6C09-41FB-9239-E3122BDE9F54}" destId="{5F1C019B-F560-406F-A8B9-F5DA443A2D5A}" srcOrd="12" destOrd="0" presId="urn:microsoft.com/office/officeart/2008/layout/HexagonCluster"/>
    <dgm:cxn modelId="{A92ACACC-94C0-4DA5-81B3-79A10A664A14}" type="presParOf" srcId="{5F1C019B-F560-406F-A8B9-F5DA443A2D5A}" destId="{A70FEBD1-FBE6-47E5-B71E-8AE63C32F62C}" srcOrd="0" destOrd="0" presId="urn:microsoft.com/office/officeart/2008/layout/HexagonCluster"/>
    <dgm:cxn modelId="{1CC6E239-11A6-4ABC-A3C8-FC2531DC007C}" type="presParOf" srcId="{3792C728-6C09-41FB-9239-E3122BDE9F54}" destId="{6780B8C1-C920-4F14-9C6B-CFE79FFF315D}" srcOrd="13" destOrd="0" presId="urn:microsoft.com/office/officeart/2008/layout/HexagonCluster"/>
    <dgm:cxn modelId="{12FEA9B6-54C0-4EAE-983E-A7BACEE8FA5E}" type="presParOf" srcId="{6780B8C1-C920-4F14-9C6B-CFE79FFF315D}" destId="{CC8724AF-424F-4B30-A08C-7B9F16892776}" srcOrd="0" destOrd="0" presId="urn:microsoft.com/office/officeart/2008/layout/HexagonCluster"/>
    <dgm:cxn modelId="{E51C022A-BB04-41E2-A79D-49DA7FD5E514}" type="presParOf" srcId="{3792C728-6C09-41FB-9239-E3122BDE9F54}" destId="{A737A5FB-CC9A-4794-AF59-3E7E366BEC2C}" srcOrd="14" destOrd="0" presId="urn:microsoft.com/office/officeart/2008/layout/HexagonCluster"/>
    <dgm:cxn modelId="{2F5774E4-D69B-45E8-A0AA-B2D220B5AF8B}" type="presParOf" srcId="{A737A5FB-CC9A-4794-AF59-3E7E366BEC2C}" destId="{76522D8F-0B5F-4856-A21A-92A7D39A87FB}" srcOrd="0" destOrd="0" presId="urn:microsoft.com/office/officeart/2008/layout/HexagonCluster"/>
    <dgm:cxn modelId="{348D86BE-A916-486F-9F31-F0B3F60D56BB}" type="presParOf" srcId="{3792C728-6C09-41FB-9239-E3122BDE9F54}" destId="{9A1DBAF4-A1E7-4FA6-82A4-79B45D704832}" srcOrd="15" destOrd="0" presId="urn:microsoft.com/office/officeart/2008/layout/HexagonCluster"/>
    <dgm:cxn modelId="{7A307F5A-E8F9-4EE2-9884-9A60B9DB679E}" type="presParOf" srcId="{9A1DBAF4-A1E7-4FA6-82A4-79B45D704832}" destId="{0E2FA90A-63E3-4D2E-809B-BF50FF90743C}" srcOrd="0" destOrd="0" presId="urn:microsoft.com/office/officeart/2008/layout/HexagonCluster"/>
    <dgm:cxn modelId="{73BBEE34-DAF6-44ED-99E3-8F7142C93871}" type="presParOf" srcId="{3792C728-6C09-41FB-9239-E3122BDE9F54}" destId="{915A770F-EA39-4614-893B-2E14C0FECE29}" srcOrd="16" destOrd="0" presId="urn:microsoft.com/office/officeart/2008/layout/HexagonCluster"/>
    <dgm:cxn modelId="{06578631-A9DB-4DD7-95B4-517609BC117A}" type="presParOf" srcId="{915A770F-EA39-4614-893B-2E14C0FECE29}" destId="{971650E5-FC2F-4276-AAD3-F9B627FD72B3}" srcOrd="0" destOrd="0" presId="urn:microsoft.com/office/officeart/2008/layout/HexagonCluster"/>
    <dgm:cxn modelId="{B8A3F508-146D-4E27-A277-FEC70D47E480}" type="presParOf" srcId="{3792C728-6C09-41FB-9239-E3122BDE9F54}" destId="{8930B1A0-62D9-474E-9AA6-A40F66F2B91B}" srcOrd="17" destOrd="0" presId="urn:microsoft.com/office/officeart/2008/layout/HexagonCluster"/>
    <dgm:cxn modelId="{476961DB-466D-4EF8-8F43-3038D272CF27}" type="presParOf" srcId="{8930B1A0-62D9-474E-9AA6-A40F66F2B91B}" destId="{8E93A8E7-27BB-4E5B-84DD-DAE8074712F1}" srcOrd="0" destOrd="0" presId="urn:microsoft.com/office/officeart/2008/layout/HexagonCluster"/>
    <dgm:cxn modelId="{45E52775-56CB-4A7F-855A-1D9F6507F56F}" type="presParOf" srcId="{3792C728-6C09-41FB-9239-E3122BDE9F54}" destId="{9442C76C-7541-4660-AE67-D1AD29D65123}" srcOrd="18" destOrd="0" presId="urn:microsoft.com/office/officeart/2008/layout/HexagonCluster"/>
    <dgm:cxn modelId="{0DFFD194-F304-4307-B2D7-66FB647A9C9A}" type="presParOf" srcId="{9442C76C-7541-4660-AE67-D1AD29D65123}" destId="{0529E3D1-F1A4-4F6A-B7B9-E45F32BB8842}" srcOrd="0" destOrd="0" presId="urn:microsoft.com/office/officeart/2008/layout/HexagonCluster"/>
    <dgm:cxn modelId="{CFC4FA43-7685-48C5-BB0D-5ED8EDFC6D38}" type="presParOf" srcId="{3792C728-6C09-41FB-9239-E3122BDE9F54}" destId="{90A70FA7-E590-4673-8665-76A5D1382FF5}" srcOrd="19" destOrd="0" presId="urn:microsoft.com/office/officeart/2008/layout/HexagonCluster"/>
    <dgm:cxn modelId="{C4AE78B9-2311-4B65-BE06-FCDAF0A0C7F9}" type="presParOf" srcId="{90A70FA7-E590-4673-8665-76A5D1382FF5}" destId="{770E060F-B93C-4D99-B5E9-0A2BC035DD86}" srcOrd="0" destOrd="0" presId="urn:microsoft.com/office/officeart/2008/layout/HexagonCluster"/>
    <dgm:cxn modelId="{4E26D9C5-39A4-4794-861C-EA5294BB5C2F}" type="presParOf" srcId="{3792C728-6C09-41FB-9239-E3122BDE9F54}" destId="{351110FC-2C7B-40E1-9B48-425B4DA77FEA}" srcOrd="20" destOrd="0" presId="urn:microsoft.com/office/officeart/2008/layout/HexagonCluster"/>
    <dgm:cxn modelId="{0D336684-4CE6-4532-AF03-9ADC6E29E9B1}" type="presParOf" srcId="{351110FC-2C7B-40E1-9B48-425B4DA77FEA}" destId="{9BF4FA50-DF34-4250-B107-E8B91CAA708F}" srcOrd="0" destOrd="0" presId="urn:microsoft.com/office/officeart/2008/layout/HexagonCluster"/>
    <dgm:cxn modelId="{F1B5811A-2D02-48DF-8A67-25106B27E0ED}" type="presParOf" srcId="{3792C728-6C09-41FB-9239-E3122BDE9F54}" destId="{79EC9CDD-FB7B-4CFD-B5EF-B5AF9387C1BB}" srcOrd="21" destOrd="0" presId="urn:microsoft.com/office/officeart/2008/layout/HexagonCluster"/>
    <dgm:cxn modelId="{DBB6D278-47AB-410C-B841-467971873B75}" type="presParOf" srcId="{79EC9CDD-FB7B-4CFD-B5EF-B5AF9387C1BB}" destId="{CBA91A99-442C-4F64-9E9D-B821FD09C318}" srcOrd="0" destOrd="0" presId="urn:microsoft.com/office/officeart/2008/layout/HexagonCluster"/>
    <dgm:cxn modelId="{16914EC8-3100-4446-9789-BEEFCEFFF37D}" type="presParOf" srcId="{3792C728-6C09-41FB-9239-E3122BDE9F54}" destId="{449EFF40-CC96-471D-9965-8B904AF360E5}" srcOrd="22" destOrd="0" presId="urn:microsoft.com/office/officeart/2008/layout/HexagonCluster"/>
    <dgm:cxn modelId="{6CF6EE53-5289-4594-9AF2-6753D6862201}" type="presParOf" srcId="{449EFF40-CC96-471D-9965-8B904AF360E5}" destId="{FCE35DBE-2229-489A-A3EA-B45FC46A87DE}" srcOrd="0" destOrd="0" presId="urn:microsoft.com/office/officeart/2008/layout/HexagonCluster"/>
    <dgm:cxn modelId="{E373A717-CE0F-4193-9CD2-8ACFFE978577}" type="presParOf" srcId="{3792C728-6C09-41FB-9239-E3122BDE9F54}" destId="{A4753076-BF31-47A4-8D92-588FFD9C2367}" srcOrd="23" destOrd="0" presId="urn:microsoft.com/office/officeart/2008/layout/HexagonCluster"/>
    <dgm:cxn modelId="{96BD0750-2A40-4702-B1BF-8EF972F0F752}" type="presParOf" srcId="{A4753076-BF31-47A4-8D92-588FFD9C2367}" destId="{01CB4C84-ECE7-402D-B95C-27BC1904120F}" srcOrd="0" destOrd="0" presId="urn:microsoft.com/office/officeart/2008/layout/HexagonCluster"/>
    <dgm:cxn modelId="{FA1E36F0-8461-4298-AA9E-0A995486286F}" type="presParOf" srcId="{3792C728-6C09-41FB-9239-E3122BDE9F54}" destId="{6505A85B-FC3E-4B81-9C7D-9D3CBB5B7A2F}" srcOrd="24" destOrd="0" presId="urn:microsoft.com/office/officeart/2008/layout/HexagonCluster"/>
    <dgm:cxn modelId="{E1B787F8-84E5-4917-969B-75D5614F1345}" type="presParOf" srcId="{6505A85B-FC3E-4B81-9C7D-9D3CBB5B7A2F}" destId="{B7A76A49-33CF-45A0-9297-BBFF3CD6BAC5}" srcOrd="0" destOrd="0" presId="urn:microsoft.com/office/officeart/2008/layout/HexagonCluster"/>
    <dgm:cxn modelId="{943D537F-ED7B-4141-8DEE-8764E450487C}" type="presParOf" srcId="{3792C728-6C09-41FB-9239-E3122BDE9F54}" destId="{48958A1F-6518-499B-BEAA-D29A511C85F8}" srcOrd="25" destOrd="0" presId="urn:microsoft.com/office/officeart/2008/layout/HexagonCluster"/>
    <dgm:cxn modelId="{72095AE8-0E82-4752-9BAA-8D587610C128}" type="presParOf" srcId="{48958A1F-6518-499B-BEAA-D29A511C85F8}" destId="{B14C775F-63D0-40B3-9B01-98538ACED62A}" srcOrd="0" destOrd="0" presId="urn:microsoft.com/office/officeart/2008/layout/HexagonCluster"/>
    <dgm:cxn modelId="{50E13CCB-13B0-46D0-B478-92ABFDDC87BD}" type="presParOf" srcId="{3792C728-6C09-41FB-9239-E3122BDE9F54}" destId="{F4FAFF8D-9A0A-4840-897C-E45063366D11}" srcOrd="26" destOrd="0" presId="urn:microsoft.com/office/officeart/2008/layout/HexagonCluster"/>
    <dgm:cxn modelId="{CA09F931-BADA-4088-8CF3-9A3428C2C6E6}" type="presParOf" srcId="{F4FAFF8D-9A0A-4840-897C-E45063366D11}" destId="{79F189B6-D952-46FD-96EE-B11FDB58116A}" srcOrd="0" destOrd="0" presId="urn:microsoft.com/office/officeart/2008/layout/HexagonCluster"/>
    <dgm:cxn modelId="{1AFADD63-113F-49FB-BB19-C9088C57C4C2}" type="presParOf" srcId="{3792C728-6C09-41FB-9239-E3122BDE9F54}" destId="{94DBA28A-131E-4832-A3E1-9E5DB6B55AD7}" srcOrd="27" destOrd="0" presId="urn:microsoft.com/office/officeart/2008/layout/HexagonCluster"/>
    <dgm:cxn modelId="{AA731A90-E5E8-4056-9021-D433A0463514}" type="presParOf" srcId="{94DBA28A-131E-4832-A3E1-9E5DB6B55AD7}" destId="{C1CD4B0E-2124-46E0-AC70-B66F9828325A}"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ACB4F-15CC-418F-9F51-EAEADC8E9220}">
      <dsp:nvSpPr>
        <dsp:cNvPr id="0" name=""/>
        <dsp:cNvSpPr/>
      </dsp:nvSpPr>
      <dsp:spPr>
        <a:xfrm>
          <a:off x="1584998" y="2332352"/>
          <a:ext cx="1634787" cy="1403750"/>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t" anchorCtr="0">
          <a:noAutofit/>
        </a:bodyPr>
        <a:lstStyle/>
        <a:p>
          <a:pPr lvl="0" algn="l" defTabSz="444500">
            <a:lnSpc>
              <a:spcPct val="90000"/>
            </a:lnSpc>
            <a:spcBef>
              <a:spcPct val="0"/>
            </a:spcBef>
            <a:spcAft>
              <a:spcPct val="35000"/>
            </a:spcAft>
          </a:pPr>
          <a:r>
            <a:rPr lang="hu-HU" sz="1000" kern="1200" dirty="0">
              <a:latin typeface="Arial Narrow" panose="020B0606020202030204" pitchFamily="34" charset="0"/>
            </a:rPr>
            <a:t>G.3. Beruházás és humán tőke</a:t>
          </a:r>
        </a:p>
        <a:p>
          <a:pPr marL="57150" lvl="1" indent="-57150" algn="l" defTabSz="355600">
            <a:lnSpc>
              <a:spcPct val="90000"/>
            </a:lnSpc>
            <a:spcBef>
              <a:spcPct val="0"/>
            </a:spcBef>
            <a:spcAft>
              <a:spcPct val="15000"/>
            </a:spcAft>
            <a:buChar char="••"/>
          </a:pPr>
          <a:r>
            <a:rPr lang="hu-HU" sz="800" b="1" kern="1200" dirty="0">
              <a:latin typeface="Arial Narrow" panose="020B0606020202030204" pitchFamily="34" charset="0"/>
            </a:rPr>
            <a:t>G.3.3 a kormányzati szektor GDP arányos éves oktatási kiadása</a:t>
          </a:r>
          <a:endParaRPr lang="hu-HU" sz="800" kern="1200" dirty="0">
            <a:latin typeface="Arial Narrow" panose="020B0606020202030204" pitchFamily="34" charset="0"/>
          </a:endParaRPr>
        </a:p>
      </dsp:txBody>
      <dsp:txXfrm>
        <a:off x="1838209" y="2549778"/>
        <a:ext cx="1128365" cy="968898"/>
      </dsp:txXfrm>
    </dsp:sp>
    <dsp:sp modelId="{67CCB63E-A753-43EA-90C3-931B61A5CCC3}">
      <dsp:nvSpPr>
        <dsp:cNvPr id="0" name=""/>
        <dsp:cNvSpPr/>
      </dsp:nvSpPr>
      <dsp:spPr>
        <a:xfrm>
          <a:off x="1624004" y="2959886"/>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B91B0F-A4CA-4D64-BB6B-6C53C35006B8}">
      <dsp:nvSpPr>
        <dsp:cNvPr id="0" name=""/>
        <dsp:cNvSpPr/>
      </dsp:nvSpPr>
      <dsp:spPr>
        <a:xfrm>
          <a:off x="178179" y="1556136"/>
          <a:ext cx="1634787" cy="1403750"/>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A94E07-C5B6-4B60-A9B0-6B697FAF8161}">
      <dsp:nvSpPr>
        <dsp:cNvPr id="0" name=""/>
        <dsp:cNvSpPr/>
      </dsp:nvSpPr>
      <dsp:spPr>
        <a:xfrm>
          <a:off x="1298086" y="2773637"/>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60117"/>
              <a:satOff val="-449"/>
              <a:lumOff val="106"/>
              <a:alphaOff val="0"/>
            </a:schemeClr>
          </a:solidFill>
          <a:prstDash val="solid"/>
        </a:ln>
        <a:effectLst/>
      </dsp:spPr>
      <dsp:style>
        <a:lnRef idx="1">
          <a:scrgbClr r="0" g="0" b="0"/>
        </a:lnRef>
        <a:fillRef idx="1">
          <a:scrgbClr r="0" g="0" b="0"/>
        </a:fillRef>
        <a:effectRef idx="0">
          <a:scrgbClr r="0" g="0" b="0"/>
        </a:effectRef>
        <a:fontRef idx="minor"/>
      </dsp:style>
    </dsp:sp>
    <dsp:sp modelId="{0CF14F98-8CE6-4D84-92A4-896F4B139468}">
      <dsp:nvSpPr>
        <dsp:cNvPr id="0" name=""/>
        <dsp:cNvSpPr/>
      </dsp:nvSpPr>
      <dsp:spPr>
        <a:xfrm>
          <a:off x="2991816" y="1551903"/>
          <a:ext cx="1634787" cy="1403750"/>
        </a:xfrm>
        <a:prstGeom prst="hexagon">
          <a:avLst>
            <a:gd name="adj" fmla="val 25000"/>
            <a:gd name="vf" fmla="val 115470"/>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w="9525" cap="flat" cmpd="sng" algn="ctr">
          <a:solidFill>
            <a:schemeClr val="accent2">
              <a:hueOff val="780253"/>
              <a:satOff val="-973"/>
              <a:lumOff val="22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t" anchorCtr="0">
          <a:noAutofit/>
        </a:bodyPr>
        <a:lstStyle/>
        <a:p>
          <a:pPr lvl="0" algn="l" defTabSz="444500">
            <a:lnSpc>
              <a:spcPct val="90000"/>
            </a:lnSpc>
            <a:spcBef>
              <a:spcPct val="0"/>
            </a:spcBef>
            <a:spcAft>
              <a:spcPct val="35000"/>
            </a:spcAft>
          </a:pPr>
          <a:r>
            <a:rPr lang="hu-HU" sz="1000" kern="1200" dirty="0">
              <a:latin typeface="Arial Narrow" panose="020B0606020202030204" pitchFamily="34" charset="0"/>
            </a:rPr>
            <a:t>G.4. Innováció</a:t>
          </a:r>
        </a:p>
        <a:p>
          <a:pPr marL="57150" lvl="1" indent="-57150" algn="l" defTabSz="355600">
            <a:lnSpc>
              <a:spcPct val="90000"/>
            </a:lnSpc>
            <a:spcBef>
              <a:spcPct val="0"/>
            </a:spcBef>
            <a:spcAft>
              <a:spcPct val="15000"/>
            </a:spcAft>
            <a:buChar char="••"/>
          </a:pPr>
          <a:r>
            <a:rPr lang="hu-HU" sz="800" b="1" kern="1200" dirty="0">
              <a:latin typeface="Arial Narrow" panose="020B0606020202030204" pitchFamily="34" charset="0"/>
            </a:rPr>
            <a:t>G.4.4 műszaki és természettudományi végzettséget szerzettek száma (fő)</a:t>
          </a:r>
          <a:endParaRPr lang="hu-HU" sz="800" kern="1200" dirty="0">
            <a:latin typeface="Arial Narrow" panose="020B0606020202030204" pitchFamily="34" charset="0"/>
          </a:endParaRPr>
        </a:p>
      </dsp:txBody>
      <dsp:txXfrm>
        <a:off x="3245027" y="1769329"/>
        <a:ext cx="1128365" cy="968898"/>
      </dsp:txXfrm>
    </dsp:sp>
    <dsp:sp modelId="{3C9930D3-47CF-4B8B-A0D0-307B9CDD583C}">
      <dsp:nvSpPr>
        <dsp:cNvPr id="0" name=""/>
        <dsp:cNvSpPr/>
      </dsp:nvSpPr>
      <dsp:spPr>
        <a:xfrm>
          <a:off x="4116924" y="2766229"/>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720234"/>
              <a:satOff val="-898"/>
              <a:lumOff val="211"/>
              <a:alphaOff val="0"/>
            </a:schemeClr>
          </a:solidFill>
          <a:prstDash val="solid"/>
        </a:ln>
        <a:effectLst/>
      </dsp:spPr>
      <dsp:style>
        <a:lnRef idx="1">
          <a:scrgbClr r="0" g="0" b="0"/>
        </a:lnRef>
        <a:fillRef idx="1">
          <a:scrgbClr r="0" g="0" b="0"/>
        </a:fillRef>
        <a:effectRef idx="0">
          <a:scrgbClr r="0" g="0" b="0"/>
        </a:effectRef>
        <a:fontRef idx="minor"/>
      </dsp:style>
    </dsp:sp>
    <dsp:sp modelId="{04DCDD6E-B349-4E5A-B643-99F8F571121D}">
      <dsp:nvSpPr>
        <dsp:cNvPr id="0" name=""/>
        <dsp:cNvSpPr/>
      </dsp:nvSpPr>
      <dsp:spPr>
        <a:xfrm>
          <a:off x="4397768" y="2329177"/>
          <a:ext cx="1634787" cy="1403750"/>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9525" cap="flat" cmpd="sng" algn="ctr">
          <a:solidFill>
            <a:schemeClr val="accent2">
              <a:hueOff val="780253"/>
              <a:satOff val="-973"/>
              <a:lumOff val="229"/>
              <a:alphaOff val="0"/>
            </a:schemeClr>
          </a:solidFill>
          <a:prstDash val="solid"/>
        </a:ln>
        <a:effectLst/>
      </dsp:spPr>
      <dsp:style>
        <a:lnRef idx="1">
          <a:scrgbClr r="0" g="0" b="0"/>
        </a:lnRef>
        <a:fillRef idx="1">
          <a:scrgbClr r="0" g="0" b="0"/>
        </a:fillRef>
        <a:effectRef idx="0">
          <a:scrgbClr r="0" g="0" b="0"/>
        </a:effectRef>
        <a:fontRef idx="minor"/>
      </dsp:style>
    </dsp:sp>
    <dsp:sp modelId="{78B1C34C-8669-4319-AEC5-0DE37CA0FCC9}">
      <dsp:nvSpPr>
        <dsp:cNvPr id="0" name=""/>
        <dsp:cNvSpPr/>
      </dsp:nvSpPr>
      <dsp:spPr>
        <a:xfrm>
          <a:off x="4437641" y="2954066"/>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080351"/>
              <a:satOff val="-1347"/>
              <a:lumOff val="317"/>
              <a:alphaOff val="0"/>
            </a:schemeClr>
          </a:solidFill>
          <a:prstDash val="solid"/>
        </a:ln>
        <a:effectLst/>
      </dsp:spPr>
      <dsp:style>
        <a:lnRef idx="1">
          <a:scrgbClr r="0" g="0" b="0"/>
        </a:lnRef>
        <a:fillRef idx="1">
          <a:scrgbClr r="0" g="0" b="0"/>
        </a:fillRef>
        <a:effectRef idx="0">
          <a:scrgbClr r="0" g="0" b="0"/>
        </a:effectRef>
        <a:fontRef idx="minor"/>
      </dsp:style>
    </dsp:sp>
    <dsp:sp modelId="{9A20C5F5-A362-4559-B969-1AFE8079DA68}">
      <dsp:nvSpPr>
        <dsp:cNvPr id="0" name=""/>
        <dsp:cNvSpPr/>
      </dsp:nvSpPr>
      <dsp:spPr>
        <a:xfrm>
          <a:off x="1584998" y="780449"/>
          <a:ext cx="1634787" cy="1403750"/>
        </a:xfrm>
        <a:prstGeom prst="hexagon">
          <a:avLst>
            <a:gd name="adj" fmla="val 25000"/>
            <a:gd name="vf" fmla="val 115470"/>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t" anchorCtr="0">
          <a:noAutofit/>
        </a:bodyPr>
        <a:lstStyle/>
        <a:p>
          <a:pPr lvl="0" algn="l" defTabSz="444500">
            <a:lnSpc>
              <a:spcPct val="90000"/>
            </a:lnSpc>
            <a:spcBef>
              <a:spcPct val="0"/>
            </a:spcBef>
            <a:spcAft>
              <a:spcPct val="35000"/>
            </a:spcAft>
          </a:pPr>
          <a:r>
            <a:rPr lang="hu-HU" sz="1000" kern="1200" dirty="0">
              <a:latin typeface="Arial Narrow" panose="020B0606020202030204" pitchFamily="34" charset="0"/>
            </a:rPr>
            <a:t>G.5. Termelékenység és hatékonyság</a:t>
          </a:r>
        </a:p>
        <a:p>
          <a:pPr marL="57150" lvl="1" indent="-57150" algn="l" defTabSz="355600">
            <a:lnSpc>
              <a:spcPct val="90000"/>
            </a:lnSpc>
            <a:spcBef>
              <a:spcPct val="0"/>
            </a:spcBef>
            <a:spcAft>
              <a:spcPct val="15000"/>
            </a:spcAft>
            <a:buChar char="••"/>
          </a:pPr>
          <a:r>
            <a:rPr lang="hu-HU" sz="800" b="1" kern="1200" dirty="0">
              <a:latin typeface="Arial Narrow" panose="020B0606020202030204" pitchFamily="34" charset="0"/>
            </a:rPr>
            <a:t>G.5.4 felnőttképzésben való részvétel (</a:t>
          </a:r>
          <a:r>
            <a:rPr lang="hu-HU" sz="800" b="1" kern="1200" dirty="0" err="1">
              <a:latin typeface="Arial Narrow" panose="020B0606020202030204" pitchFamily="34" charset="0"/>
            </a:rPr>
            <a:t>life-long</a:t>
          </a:r>
          <a:r>
            <a:rPr lang="hu-HU" sz="800" b="1" kern="1200" dirty="0">
              <a:latin typeface="Arial Narrow" panose="020B0606020202030204" pitchFamily="34" charset="0"/>
            </a:rPr>
            <a:t> </a:t>
          </a:r>
          <a:r>
            <a:rPr lang="hu-HU" sz="800" b="1" kern="1200" dirty="0" err="1">
              <a:latin typeface="Arial Narrow" panose="020B0606020202030204" pitchFamily="34" charset="0"/>
            </a:rPr>
            <a:t>learning</a:t>
          </a:r>
          <a:r>
            <a:rPr lang="hu-HU" sz="800" b="1" kern="1200" dirty="0">
              <a:latin typeface="Arial Narrow" panose="020B0606020202030204" pitchFamily="34" charset="0"/>
            </a:rPr>
            <a:t>) a 25-64 éves korcsoportban (%)</a:t>
          </a:r>
          <a:endParaRPr lang="hu-HU" sz="800" kern="1200" dirty="0">
            <a:latin typeface="Arial Narrow" panose="020B0606020202030204" pitchFamily="34" charset="0"/>
          </a:endParaRPr>
        </a:p>
      </dsp:txBody>
      <dsp:txXfrm>
        <a:off x="1838209" y="997875"/>
        <a:ext cx="1128365" cy="968898"/>
      </dsp:txXfrm>
    </dsp:sp>
    <dsp:sp modelId="{A6826648-07BC-49A7-A402-8972ACA6B1FE}">
      <dsp:nvSpPr>
        <dsp:cNvPr id="0" name=""/>
        <dsp:cNvSpPr/>
      </dsp:nvSpPr>
      <dsp:spPr>
        <a:xfrm>
          <a:off x="2697970" y="799497"/>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440467"/>
              <a:satOff val="-1797"/>
              <a:lumOff val="422"/>
              <a:alphaOff val="0"/>
            </a:schemeClr>
          </a:solidFill>
          <a:prstDash val="solid"/>
        </a:ln>
        <a:effectLst/>
      </dsp:spPr>
      <dsp:style>
        <a:lnRef idx="1">
          <a:scrgbClr r="0" g="0" b="0"/>
        </a:lnRef>
        <a:fillRef idx="1">
          <a:scrgbClr r="0" g="0" b="0"/>
        </a:fillRef>
        <a:effectRef idx="0">
          <a:scrgbClr r="0" g="0" b="0"/>
        </a:effectRef>
        <a:fontRef idx="minor"/>
      </dsp:style>
    </dsp:sp>
    <dsp:sp modelId="{BCD0B25F-6811-4608-8795-E974DB85585C}">
      <dsp:nvSpPr>
        <dsp:cNvPr id="0" name=""/>
        <dsp:cNvSpPr/>
      </dsp:nvSpPr>
      <dsp:spPr>
        <a:xfrm>
          <a:off x="2991816" y="0"/>
          <a:ext cx="1634787" cy="1403750"/>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sp>
    <dsp:sp modelId="{CA315E2D-E575-45D3-85AE-7F38891897C9}">
      <dsp:nvSpPr>
        <dsp:cNvPr id="0" name=""/>
        <dsp:cNvSpPr/>
      </dsp:nvSpPr>
      <dsp:spPr>
        <a:xfrm>
          <a:off x="3037757" y="621713"/>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800584"/>
              <a:satOff val="-2246"/>
              <a:lumOff val="528"/>
              <a:alphaOff val="0"/>
            </a:schemeClr>
          </a:solidFill>
          <a:prstDash val="solid"/>
        </a:ln>
        <a:effectLst/>
      </dsp:spPr>
      <dsp:style>
        <a:lnRef idx="1">
          <a:scrgbClr r="0" g="0" b="0"/>
        </a:lnRef>
        <a:fillRef idx="1">
          <a:scrgbClr r="0" g="0" b="0"/>
        </a:fillRef>
        <a:effectRef idx="0">
          <a:scrgbClr r="0" g="0" b="0"/>
        </a:effectRef>
        <a:fontRef idx="minor"/>
      </dsp:style>
    </dsp:sp>
    <dsp:sp modelId="{A70FEBD1-FBE6-47E5-B71E-8AE63C32F62C}">
      <dsp:nvSpPr>
        <dsp:cNvPr id="0" name=""/>
        <dsp:cNvSpPr/>
      </dsp:nvSpPr>
      <dsp:spPr>
        <a:xfrm>
          <a:off x="4397768" y="777274"/>
          <a:ext cx="1634787" cy="1403750"/>
        </a:xfrm>
        <a:prstGeom prst="hexagon">
          <a:avLst>
            <a:gd name="adj" fmla="val 25000"/>
            <a:gd name="vf" fmla="val 11547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t" anchorCtr="0">
          <a:noAutofit/>
        </a:bodyPr>
        <a:lstStyle/>
        <a:p>
          <a:pPr lvl="0" algn="l" defTabSz="444500">
            <a:lnSpc>
              <a:spcPct val="90000"/>
            </a:lnSpc>
            <a:spcBef>
              <a:spcPct val="0"/>
            </a:spcBef>
            <a:spcAft>
              <a:spcPct val="35000"/>
            </a:spcAft>
          </a:pPr>
          <a:r>
            <a:rPr lang="hu-HU" sz="1000" kern="1200" dirty="0">
              <a:latin typeface="Arial Narrow" panose="020B0606020202030204" pitchFamily="34" charset="0"/>
            </a:rPr>
            <a:t>K.3. Egészségügyi és szociális védőháló</a:t>
          </a:r>
        </a:p>
        <a:p>
          <a:pPr marL="57150" lvl="1" indent="-57150" algn="l" defTabSz="355600">
            <a:lnSpc>
              <a:spcPct val="90000"/>
            </a:lnSpc>
            <a:spcBef>
              <a:spcPct val="0"/>
            </a:spcBef>
            <a:spcAft>
              <a:spcPct val="15000"/>
            </a:spcAft>
            <a:buChar char="••"/>
          </a:pPr>
          <a:r>
            <a:rPr lang="hu-HU" sz="800" kern="1200" dirty="0">
              <a:latin typeface="Arial Narrow" panose="020B0606020202030204" pitchFamily="34" charset="0"/>
            </a:rPr>
            <a:t>K.3.4 Bölcsődei férőhelyek száma, db</a:t>
          </a:r>
        </a:p>
      </dsp:txBody>
      <dsp:txXfrm>
        <a:off x="4650979" y="994700"/>
        <a:ext cx="1128365" cy="968898"/>
      </dsp:txXfrm>
    </dsp:sp>
    <dsp:sp modelId="{CC8724AF-424F-4B30-A08C-7B9F16892776}">
      <dsp:nvSpPr>
        <dsp:cNvPr id="0" name=""/>
        <dsp:cNvSpPr/>
      </dsp:nvSpPr>
      <dsp:spPr>
        <a:xfrm>
          <a:off x="5812387" y="1399517"/>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2160701"/>
              <a:satOff val="-2695"/>
              <a:lumOff val="634"/>
              <a:alphaOff val="0"/>
            </a:schemeClr>
          </a:solidFill>
          <a:prstDash val="solid"/>
        </a:ln>
        <a:effectLst/>
      </dsp:spPr>
      <dsp:style>
        <a:lnRef idx="1">
          <a:scrgbClr r="0" g="0" b="0"/>
        </a:lnRef>
        <a:fillRef idx="1">
          <a:scrgbClr r="0" g="0" b="0"/>
        </a:fillRef>
        <a:effectRef idx="0">
          <a:scrgbClr r="0" g="0" b="0"/>
        </a:effectRef>
        <a:fontRef idx="minor"/>
      </dsp:style>
    </dsp:sp>
    <dsp:sp modelId="{76522D8F-0B5F-4856-A21A-92A7D39A87FB}">
      <dsp:nvSpPr>
        <dsp:cNvPr id="0" name=""/>
        <dsp:cNvSpPr/>
      </dsp:nvSpPr>
      <dsp:spPr>
        <a:xfrm>
          <a:off x="5804586" y="1566718"/>
          <a:ext cx="1634787" cy="1403750"/>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0E2FA90A-63E3-4D2E-809B-BF50FF90743C}">
      <dsp:nvSpPr>
        <dsp:cNvPr id="0" name=""/>
        <dsp:cNvSpPr/>
      </dsp:nvSpPr>
      <dsp:spPr>
        <a:xfrm>
          <a:off x="6123569" y="1591587"/>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2520818"/>
              <a:satOff val="-3144"/>
              <a:lumOff val="739"/>
              <a:alphaOff val="0"/>
            </a:schemeClr>
          </a:solidFill>
          <a:prstDash val="solid"/>
        </a:ln>
        <a:effectLst/>
      </dsp:spPr>
      <dsp:style>
        <a:lnRef idx="1">
          <a:scrgbClr r="0" g="0" b="0"/>
        </a:lnRef>
        <a:fillRef idx="1">
          <a:scrgbClr r="0" g="0" b="0"/>
        </a:fillRef>
        <a:effectRef idx="0">
          <a:scrgbClr r="0" g="0" b="0"/>
        </a:effectRef>
        <a:fontRef idx="minor"/>
      </dsp:style>
    </dsp:sp>
    <dsp:sp modelId="{971650E5-FC2F-4276-AAD3-F9B627FD72B3}">
      <dsp:nvSpPr>
        <dsp:cNvPr id="0" name=""/>
        <dsp:cNvSpPr/>
      </dsp:nvSpPr>
      <dsp:spPr>
        <a:xfrm>
          <a:off x="5804586" y="14815"/>
          <a:ext cx="1634787" cy="1403750"/>
        </a:xfrm>
        <a:prstGeom prst="hexagon">
          <a:avLst>
            <a:gd name="adj" fmla="val 25000"/>
            <a:gd name="vf" fmla="val 11547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t" anchorCtr="0">
          <a:noAutofit/>
        </a:bodyPr>
        <a:lstStyle/>
        <a:p>
          <a:pPr lvl="0" algn="l" defTabSz="444500">
            <a:lnSpc>
              <a:spcPct val="90000"/>
            </a:lnSpc>
            <a:spcBef>
              <a:spcPct val="0"/>
            </a:spcBef>
            <a:spcAft>
              <a:spcPct val="35000"/>
            </a:spcAft>
          </a:pPr>
          <a:r>
            <a:rPr lang="hu-HU" sz="1000" kern="1200" dirty="0">
              <a:latin typeface="Arial Narrow" panose="020B0606020202030204" pitchFamily="34" charset="0"/>
            </a:rPr>
            <a:t>K.4. Foglalkoztatottság és oktatás</a:t>
          </a:r>
        </a:p>
        <a:p>
          <a:pPr marL="57150" lvl="1" indent="-57150" algn="l" defTabSz="355600">
            <a:lnSpc>
              <a:spcPct val="90000"/>
            </a:lnSpc>
            <a:spcBef>
              <a:spcPct val="0"/>
            </a:spcBef>
            <a:spcAft>
              <a:spcPct val="15000"/>
            </a:spcAft>
            <a:buChar char="••"/>
          </a:pPr>
          <a:r>
            <a:rPr lang="hu-HU" sz="800" b="1" kern="1200" dirty="0">
              <a:latin typeface="Arial Narrow" panose="020B0606020202030204" pitchFamily="34" charset="0"/>
            </a:rPr>
            <a:t>K.4.3 Korai iskola elhagyók aránya, %</a:t>
          </a:r>
          <a:endParaRPr lang="hu-HU" sz="800" kern="1200" dirty="0">
            <a:latin typeface="Arial Narrow" panose="020B0606020202030204" pitchFamily="34" charset="0"/>
          </a:endParaRPr>
        </a:p>
        <a:p>
          <a:pPr marL="57150" lvl="1" indent="-57150" algn="l" defTabSz="355600">
            <a:lnSpc>
              <a:spcPct val="90000"/>
            </a:lnSpc>
            <a:spcBef>
              <a:spcPct val="0"/>
            </a:spcBef>
            <a:spcAft>
              <a:spcPct val="15000"/>
            </a:spcAft>
            <a:buChar char="••"/>
          </a:pPr>
          <a:r>
            <a:rPr lang="hu-HU" sz="800" b="1" kern="1200" dirty="0">
              <a:latin typeface="Arial Narrow" panose="020B0606020202030204" pitchFamily="34" charset="0"/>
            </a:rPr>
            <a:t>K.4.4 Felsőfokú végzettségű fiatalok aránya, %</a:t>
          </a:r>
          <a:endParaRPr lang="hu-HU" sz="800" kern="1200" dirty="0">
            <a:latin typeface="Arial Narrow" panose="020B0606020202030204" pitchFamily="34" charset="0"/>
          </a:endParaRPr>
        </a:p>
        <a:p>
          <a:pPr marL="57150" lvl="1" indent="-57150" algn="l" defTabSz="355600">
            <a:lnSpc>
              <a:spcPct val="90000"/>
            </a:lnSpc>
            <a:spcBef>
              <a:spcPct val="0"/>
            </a:spcBef>
            <a:spcAft>
              <a:spcPct val="15000"/>
            </a:spcAft>
            <a:buChar char="••"/>
          </a:pPr>
          <a:r>
            <a:rPr lang="hu-HU" sz="800" b="1" kern="1200" dirty="0">
              <a:latin typeface="Arial Narrow" panose="020B0606020202030204" pitchFamily="34" charset="0"/>
            </a:rPr>
            <a:t>K.4.5 PISA felmérés eredménye, %</a:t>
          </a:r>
          <a:endParaRPr lang="hu-HU" sz="800" kern="1200" dirty="0">
            <a:latin typeface="Arial Narrow" panose="020B0606020202030204" pitchFamily="34" charset="0"/>
          </a:endParaRPr>
        </a:p>
      </dsp:txBody>
      <dsp:txXfrm>
        <a:off x="6057797" y="232241"/>
        <a:ext cx="1128365" cy="968898"/>
      </dsp:txXfrm>
    </dsp:sp>
    <dsp:sp modelId="{8E93A8E7-27BB-4E5B-84DD-DAE8074712F1}">
      <dsp:nvSpPr>
        <dsp:cNvPr id="0" name=""/>
        <dsp:cNvSpPr/>
      </dsp:nvSpPr>
      <dsp:spPr>
        <a:xfrm>
          <a:off x="7219206" y="643936"/>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2880935"/>
              <a:satOff val="-3593"/>
              <a:lumOff val="845"/>
              <a:alphaOff val="0"/>
            </a:schemeClr>
          </a:solidFill>
          <a:prstDash val="solid"/>
        </a:ln>
        <a:effectLst/>
      </dsp:spPr>
      <dsp:style>
        <a:lnRef idx="1">
          <a:scrgbClr r="0" g="0" b="0"/>
        </a:lnRef>
        <a:fillRef idx="1">
          <a:scrgbClr r="0" g="0" b="0"/>
        </a:fillRef>
        <a:effectRef idx="0">
          <a:scrgbClr r="0" g="0" b="0"/>
        </a:effectRef>
        <a:fontRef idx="minor"/>
      </dsp:style>
    </dsp:sp>
    <dsp:sp modelId="{0529E3D1-F1A4-4F6A-B7B9-E45F32BB8842}">
      <dsp:nvSpPr>
        <dsp:cNvPr id="0" name=""/>
        <dsp:cNvSpPr/>
      </dsp:nvSpPr>
      <dsp:spPr>
        <a:xfrm>
          <a:off x="7211405" y="797910"/>
          <a:ext cx="1634787" cy="1403750"/>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sp>
    <dsp:sp modelId="{770E060F-B93C-4D99-B5E9-0A2BC035DD86}">
      <dsp:nvSpPr>
        <dsp:cNvPr id="0" name=""/>
        <dsp:cNvSpPr/>
      </dsp:nvSpPr>
      <dsp:spPr>
        <a:xfrm>
          <a:off x="7537322" y="829128"/>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241052"/>
              <a:satOff val="-4042"/>
              <a:lumOff val="951"/>
              <a:alphaOff val="0"/>
            </a:schemeClr>
          </a:solidFill>
          <a:prstDash val="solid"/>
        </a:ln>
        <a:effectLst/>
      </dsp:spPr>
      <dsp:style>
        <a:lnRef idx="1">
          <a:scrgbClr r="0" g="0" b="0"/>
        </a:lnRef>
        <a:fillRef idx="1">
          <a:scrgbClr r="0" g="0" b="0"/>
        </a:fillRef>
        <a:effectRef idx="0">
          <a:scrgbClr r="0" g="0" b="0"/>
        </a:effectRef>
        <a:fontRef idx="minor"/>
      </dsp:style>
    </dsp:sp>
    <dsp:sp modelId="{9BF4FA50-DF34-4250-B107-E8B91CAA708F}">
      <dsp:nvSpPr>
        <dsp:cNvPr id="0" name=""/>
        <dsp:cNvSpPr/>
      </dsp:nvSpPr>
      <dsp:spPr>
        <a:xfrm>
          <a:off x="7211405" y="2347167"/>
          <a:ext cx="1634787" cy="1403750"/>
        </a:xfrm>
        <a:prstGeom prst="hexagon">
          <a:avLst>
            <a:gd name="adj" fmla="val 25000"/>
            <a:gd name="vf" fmla="val 115470"/>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a:ln w="9525" cap="flat" cmpd="sng" algn="ctr">
          <a:solidFill>
            <a:schemeClr val="accent2">
              <a:hueOff val="3901266"/>
              <a:satOff val="-4866"/>
              <a:lumOff val="114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t" anchorCtr="0">
          <a:noAutofit/>
        </a:bodyPr>
        <a:lstStyle/>
        <a:p>
          <a:pPr lvl="0" algn="l" defTabSz="444500">
            <a:lnSpc>
              <a:spcPct val="90000"/>
            </a:lnSpc>
            <a:spcBef>
              <a:spcPct val="0"/>
            </a:spcBef>
            <a:spcAft>
              <a:spcPct val="35000"/>
            </a:spcAft>
          </a:pPr>
          <a:r>
            <a:rPr lang="hu-HU" sz="1000" kern="1200" dirty="0">
              <a:latin typeface="Arial Narrow" panose="020B0606020202030204" pitchFamily="34" charset="0"/>
            </a:rPr>
            <a:t>F.5. Társadalom</a:t>
          </a:r>
        </a:p>
        <a:p>
          <a:pPr marL="57150" lvl="1" indent="-57150" algn="l" defTabSz="355600">
            <a:lnSpc>
              <a:spcPct val="90000"/>
            </a:lnSpc>
            <a:spcBef>
              <a:spcPct val="0"/>
            </a:spcBef>
            <a:spcAft>
              <a:spcPct val="15000"/>
            </a:spcAft>
            <a:buChar char="••"/>
          </a:pPr>
          <a:r>
            <a:rPr lang="hu-HU" sz="800" b="1" kern="1200" dirty="0">
              <a:latin typeface="Arial Narrow" panose="020B0606020202030204" pitchFamily="34" charset="0"/>
            </a:rPr>
            <a:t>F.5.2 Oktatási kiadások a GDP arányában</a:t>
          </a:r>
          <a:endParaRPr lang="hu-HU" sz="800" kern="1200" dirty="0">
            <a:latin typeface="Arial Narrow" panose="020B0606020202030204" pitchFamily="34" charset="0"/>
          </a:endParaRPr>
        </a:p>
      </dsp:txBody>
      <dsp:txXfrm>
        <a:off x="7464616" y="2564593"/>
        <a:ext cx="1128365" cy="968898"/>
      </dsp:txXfrm>
    </dsp:sp>
    <dsp:sp modelId="{CBA91A99-442C-4F64-9E9D-B821FD09C318}">
      <dsp:nvSpPr>
        <dsp:cNvPr id="0" name=""/>
        <dsp:cNvSpPr/>
      </dsp:nvSpPr>
      <dsp:spPr>
        <a:xfrm>
          <a:off x="7535588" y="3576838"/>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601168"/>
              <a:satOff val="-4492"/>
              <a:lumOff val="1056"/>
              <a:alphaOff val="0"/>
            </a:schemeClr>
          </a:solidFill>
          <a:prstDash val="solid"/>
        </a:ln>
        <a:effectLst/>
      </dsp:spPr>
      <dsp:style>
        <a:lnRef idx="1">
          <a:scrgbClr r="0" g="0" b="0"/>
        </a:lnRef>
        <a:fillRef idx="1">
          <a:scrgbClr r="0" g="0" b="0"/>
        </a:fillRef>
        <a:effectRef idx="0">
          <a:scrgbClr r="0" g="0" b="0"/>
        </a:effectRef>
        <a:fontRef idx="minor"/>
      </dsp:style>
    </dsp:sp>
    <dsp:sp modelId="{FCE35DBE-2229-489A-A3EA-B45FC46A87DE}">
      <dsp:nvSpPr>
        <dsp:cNvPr id="0" name=""/>
        <dsp:cNvSpPr/>
      </dsp:nvSpPr>
      <dsp:spPr>
        <a:xfrm>
          <a:off x="5804586" y="3115976"/>
          <a:ext cx="1634787" cy="1403750"/>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6000" r="-26000"/>
          </a:stretch>
        </a:blipFill>
        <a:ln w="9525" cap="flat" cmpd="sng" algn="ctr">
          <a:solidFill>
            <a:schemeClr val="accent2">
              <a:hueOff val="3901266"/>
              <a:satOff val="-4866"/>
              <a:lumOff val="1144"/>
              <a:alphaOff val="0"/>
            </a:schemeClr>
          </a:solidFill>
          <a:prstDash val="solid"/>
        </a:ln>
        <a:effectLst/>
      </dsp:spPr>
      <dsp:style>
        <a:lnRef idx="1">
          <a:scrgbClr r="0" g="0" b="0"/>
        </a:lnRef>
        <a:fillRef idx="1">
          <a:scrgbClr r="0" g="0" b="0"/>
        </a:fillRef>
        <a:effectRef idx="0">
          <a:scrgbClr r="0" g="0" b="0"/>
        </a:effectRef>
        <a:fontRef idx="minor"/>
      </dsp:style>
    </dsp:sp>
    <dsp:sp modelId="{01CB4C84-ECE7-402D-B95C-27BC1904120F}">
      <dsp:nvSpPr>
        <dsp:cNvPr id="0" name=""/>
        <dsp:cNvSpPr/>
      </dsp:nvSpPr>
      <dsp:spPr>
        <a:xfrm>
          <a:off x="7232208" y="3731869"/>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961285"/>
              <a:satOff val="-4941"/>
              <a:lumOff val="1162"/>
              <a:alphaOff val="0"/>
            </a:schemeClr>
          </a:solidFill>
          <a:prstDash val="solid"/>
        </a:ln>
        <a:effectLst/>
      </dsp:spPr>
      <dsp:style>
        <a:lnRef idx="1">
          <a:scrgbClr r="0" g="0" b="0"/>
        </a:lnRef>
        <a:fillRef idx="1">
          <a:scrgbClr r="0" g="0" b="0"/>
        </a:fillRef>
        <a:effectRef idx="0">
          <a:scrgbClr r="0" g="0" b="0"/>
        </a:effectRef>
        <a:fontRef idx="minor"/>
      </dsp:style>
    </dsp:sp>
    <dsp:sp modelId="{B7A76A49-33CF-45A0-9297-BBFF3CD6BAC5}">
      <dsp:nvSpPr>
        <dsp:cNvPr id="0" name=""/>
        <dsp:cNvSpPr/>
      </dsp:nvSpPr>
      <dsp:spPr>
        <a:xfrm>
          <a:off x="2990082" y="3106981"/>
          <a:ext cx="1634787" cy="1403750"/>
        </a:xfrm>
        <a:prstGeom prst="hexagon">
          <a:avLst>
            <a:gd name="adj" fmla="val 25000"/>
            <a:gd name="vf" fmla="val 115470"/>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t" anchorCtr="0">
          <a:noAutofit/>
        </a:bodyPr>
        <a:lstStyle/>
        <a:p>
          <a:pPr lvl="0" algn="l" defTabSz="444500">
            <a:lnSpc>
              <a:spcPct val="90000"/>
            </a:lnSpc>
            <a:spcBef>
              <a:spcPct val="0"/>
            </a:spcBef>
            <a:spcAft>
              <a:spcPct val="35000"/>
            </a:spcAft>
          </a:pPr>
          <a:r>
            <a:rPr lang="hu-HU" sz="1000" kern="1200" dirty="0">
              <a:latin typeface="Arial Narrow" panose="020B0606020202030204" pitchFamily="34" charset="0"/>
            </a:rPr>
            <a:t>H.4. </a:t>
          </a:r>
          <a:r>
            <a:rPr lang="hu-HU" sz="1000" kern="1200" dirty="0" err="1">
              <a:latin typeface="Arial Narrow" panose="020B0606020202030204" pitchFamily="34" charset="0"/>
            </a:rPr>
            <a:t>Felkészültésg</a:t>
          </a:r>
          <a:endParaRPr lang="hu-HU" sz="1000" kern="1200" dirty="0">
            <a:latin typeface="Arial Narrow" panose="020B0606020202030204" pitchFamily="34" charset="0"/>
          </a:endParaRPr>
        </a:p>
        <a:p>
          <a:pPr marL="57150" lvl="1" indent="-57150" algn="l" defTabSz="355600">
            <a:lnSpc>
              <a:spcPct val="90000"/>
            </a:lnSpc>
            <a:spcBef>
              <a:spcPct val="0"/>
            </a:spcBef>
            <a:spcAft>
              <a:spcPct val="15000"/>
            </a:spcAft>
            <a:buChar char="••"/>
          </a:pPr>
          <a:r>
            <a:rPr lang="hu-HU" sz="800" kern="1200" dirty="0">
              <a:latin typeface="Arial Narrow" panose="020B0606020202030204" pitchFamily="34" charset="0"/>
            </a:rPr>
            <a:t>H.4.1 Közszolgálati továbbképzési rendszerben tanuló tisztviselők számára biztosított tanórák száma (óra)</a:t>
          </a:r>
        </a:p>
        <a:p>
          <a:pPr marL="57150" lvl="1" indent="-57150" algn="l" defTabSz="355600">
            <a:lnSpc>
              <a:spcPct val="90000"/>
            </a:lnSpc>
            <a:spcBef>
              <a:spcPct val="0"/>
            </a:spcBef>
            <a:spcAft>
              <a:spcPct val="15000"/>
            </a:spcAft>
            <a:buChar char="••"/>
          </a:pPr>
          <a:r>
            <a:rPr lang="hu-HU" sz="800" b="1" kern="1200" dirty="0">
              <a:latin typeface="Arial Narrow" panose="020B0606020202030204" pitchFamily="34" charset="0"/>
            </a:rPr>
            <a:t>H.4.2 Felsőfokú végzettségűek aránya a közigazgatásban (%)</a:t>
          </a:r>
          <a:endParaRPr lang="hu-HU" sz="800" kern="1200" dirty="0">
            <a:latin typeface="Arial Narrow" panose="020B0606020202030204" pitchFamily="34" charset="0"/>
          </a:endParaRPr>
        </a:p>
        <a:p>
          <a:pPr marL="57150" lvl="1" indent="-57150" algn="l" defTabSz="355600">
            <a:lnSpc>
              <a:spcPct val="90000"/>
            </a:lnSpc>
            <a:spcBef>
              <a:spcPct val="0"/>
            </a:spcBef>
            <a:spcAft>
              <a:spcPct val="15000"/>
            </a:spcAft>
            <a:buChar char="••"/>
          </a:pPr>
          <a:r>
            <a:rPr lang="hu-HU" sz="800" kern="1200" dirty="0">
              <a:solidFill>
                <a:schemeClr val="tx1"/>
              </a:solidFill>
              <a:latin typeface="Arial Narrow" panose="020B0606020202030204" pitchFamily="34" charset="0"/>
            </a:rPr>
            <a:t>H.4.3 Tudományos fokozattal rendelkező minisztériumi tisztviselők aránya (%)</a:t>
          </a:r>
        </a:p>
      </dsp:txBody>
      <dsp:txXfrm>
        <a:off x="3243293" y="3324407"/>
        <a:ext cx="1128365" cy="968898"/>
      </dsp:txXfrm>
    </dsp:sp>
    <dsp:sp modelId="{B14C775F-63D0-40B3-9B01-98538ACED62A}">
      <dsp:nvSpPr>
        <dsp:cNvPr id="0" name=""/>
        <dsp:cNvSpPr/>
      </dsp:nvSpPr>
      <dsp:spPr>
        <a:xfrm>
          <a:off x="3036890" y="3729224"/>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4321402"/>
              <a:satOff val="-5390"/>
              <a:lumOff val="1267"/>
              <a:alphaOff val="0"/>
            </a:schemeClr>
          </a:solidFill>
          <a:prstDash val="solid"/>
        </a:ln>
        <a:effectLst/>
      </dsp:spPr>
      <dsp:style>
        <a:lnRef idx="1">
          <a:scrgbClr r="0" g="0" b="0"/>
        </a:lnRef>
        <a:fillRef idx="1">
          <a:scrgbClr r="0" g="0" b="0"/>
        </a:fillRef>
        <a:effectRef idx="0">
          <a:scrgbClr r="0" g="0" b="0"/>
        </a:effectRef>
        <a:fontRef idx="minor"/>
      </dsp:style>
    </dsp:sp>
    <dsp:sp modelId="{79F189B6-D952-46FD-96EE-B11FDB58116A}">
      <dsp:nvSpPr>
        <dsp:cNvPr id="0" name=""/>
        <dsp:cNvSpPr/>
      </dsp:nvSpPr>
      <dsp:spPr>
        <a:xfrm>
          <a:off x="1584131" y="3887430"/>
          <a:ext cx="1634787" cy="1403750"/>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4000" r="-14000"/>
          </a:stretch>
        </a:blip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 modelId="{C1CD4B0E-2124-46E0-AC70-B66F9828325A}">
      <dsp:nvSpPr>
        <dsp:cNvPr id="0" name=""/>
        <dsp:cNvSpPr/>
      </dsp:nvSpPr>
      <dsp:spPr>
        <a:xfrm>
          <a:off x="2696237" y="3907008"/>
          <a:ext cx="190696" cy="1645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1CEFE4-59BD-4F29-852E-7BD38ABC0727}" type="datetimeFigureOut">
              <a:rPr lang="hu-HU" smtClean="0"/>
              <a:pPr/>
              <a:t>2016.05.10.</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D7BEBB-37D1-4003-97B6-9740BC759E49}" type="slidenum">
              <a:rPr lang="hu-HU" smtClean="0"/>
              <a:pPr/>
              <a:t>‹#›</a:t>
            </a:fld>
            <a:endParaRPr lang="hu-HU"/>
          </a:p>
        </p:txBody>
      </p:sp>
    </p:spTree>
    <p:extLst>
      <p:ext uri="{BB962C8B-B14F-4D97-AF65-F5344CB8AC3E}">
        <p14:creationId xmlns:p14="http://schemas.microsoft.com/office/powerpoint/2010/main" val="394538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baseline="0" dirty="0" smtClean="0"/>
          </a:p>
        </p:txBody>
      </p:sp>
      <p:sp>
        <p:nvSpPr>
          <p:cNvPr id="4" name="Dia számának helye 3"/>
          <p:cNvSpPr>
            <a:spLocks noGrp="1"/>
          </p:cNvSpPr>
          <p:nvPr>
            <p:ph type="sldNum" sz="quarter" idx="10"/>
          </p:nvPr>
        </p:nvSpPr>
        <p:spPr/>
        <p:txBody>
          <a:bodyPr/>
          <a:lstStyle/>
          <a:p>
            <a:fld id="{3ED7BEBB-37D1-4003-97B6-9740BC759E49}"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0BC21CB-4489-4919-A1E7-7F2C2DD45815}" type="slidenum">
              <a:rPr lang="hu-HU" smtClean="0"/>
              <a:pPr/>
              <a:t>19</a:t>
            </a:fld>
            <a:endParaRPr lang="hu-HU"/>
          </a:p>
        </p:txBody>
      </p:sp>
    </p:spTree>
    <p:extLst>
      <p:ext uri="{BB962C8B-B14F-4D97-AF65-F5344CB8AC3E}">
        <p14:creationId xmlns:p14="http://schemas.microsoft.com/office/powerpoint/2010/main" val="4085828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0BC21CB-4489-4919-A1E7-7F2C2DD45815}" type="slidenum">
              <a:rPr lang="hu-HU" smtClean="0"/>
              <a:pPr/>
              <a:t>20</a:t>
            </a:fld>
            <a:endParaRPr lang="hu-HU"/>
          </a:p>
        </p:txBody>
      </p:sp>
    </p:spTree>
    <p:extLst>
      <p:ext uri="{BB962C8B-B14F-4D97-AF65-F5344CB8AC3E}">
        <p14:creationId xmlns:p14="http://schemas.microsoft.com/office/powerpoint/2010/main" val="4085828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0BC21CB-4489-4919-A1E7-7F2C2DD45815}" type="slidenum">
              <a:rPr lang="hu-HU" smtClean="0"/>
              <a:pPr/>
              <a:t>21</a:t>
            </a:fld>
            <a:endParaRPr lang="hu-HU"/>
          </a:p>
        </p:txBody>
      </p:sp>
    </p:spTree>
    <p:extLst>
      <p:ext uri="{BB962C8B-B14F-4D97-AF65-F5344CB8AC3E}">
        <p14:creationId xmlns:p14="http://schemas.microsoft.com/office/powerpoint/2010/main" val="408582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kern="1200" dirty="0" smtClean="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10BC21CB-4489-4919-A1E7-7F2C2DD45815}" type="slidenum">
              <a:rPr lang="hu-HU" smtClean="0"/>
              <a:pPr/>
              <a:t>22</a:t>
            </a:fld>
            <a:endParaRPr lang="hu-HU"/>
          </a:p>
        </p:txBody>
      </p:sp>
    </p:spTree>
    <p:extLst>
      <p:ext uri="{BB962C8B-B14F-4D97-AF65-F5344CB8AC3E}">
        <p14:creationId xmlns:p14="http://schemas.microsoft.com/office/powerpoint/2010/main" val="4085828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0BC21CB-4489-4919-A1E7-7F2C2DD45815}" type="slidenum">
              <a:rPr lang="hu-HU" smtClean="0">
                <a:solidFill>
                  <a:prstClr val="black"/>
                </a:solidFill>
              </a:rPr>
              <a:pPr/>
              <a:t>23</a:t>
            </a:fld>
            <a:endParaRPr lang="hu-HU">
              <a:solidFill>
                <a:prstClr val="black"/>
              </a:solidFill>
            </a:endParaRPr>
          </a:p>
        </p:txBody>
      </p:sp>
    </p:spTree>
    <p:extLst>
      <p:ext uri="{BB962C8B-B14F-4D97-AF65-F5344CB8AC3E}">
        <p14:creationId xmlns:p14="http://schemas.microsoft.com/office/powerpoint/2010/main" val="213183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20000"/>
          </a:bodyPr>
          <a:lstStyle/>
          <a:p>
            <a:endParaRPr lang="hu-HU" dirty="0"/>
          </a:p>
        </p:txBody>
      </p:sp>
      <p:sp>
        <p:nvSpPr>
          <p:cNvPr id="4" name="Dia számának helye 3"/>
          <p:cNvSpPr>
            <a:spLocks noGrp="1"/>
          </p:cNvSpPr>
          <p:nvPr>
            <p:ph type="sldNum" sz="quarter" idx="10"/>
          </p:nvPr>
        </p:nvSpPr>
        <p:spPr/>
        <p:txBody>
          <a:bodyPr/>
          <a:lstStyle/>
          <a:p>
            <a:fld id="{4B91BFA5-15B3-4659-B540-B68E684F3264}" type="slidenum">
              <a:rPr lang="hu-HU" smtClean="0"/>
              <a:pPr/>
              <a:t>24</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sz="1200" dirty="0" smtClean="0"/>
          </a:p>
        </p:txBody>
      </p:sp>
      <p:sp>
        <p:nvSpPr>
          <p:cNvPr id="4" name="Dia számának helye 3"/>
          <p:cNvSpPr>
            <a:spLocks noGrp="1"/>
          </p:cNvSpPr>
          <p:nvPr>
            <p:ph type="sldNum" sz="quarter" idx="10"/>
          </p:nvPr>
        </p:nvSpPr>
        <p:spPr/>
        <p:txBody>
          <a:bodyPr/>
          <a:lstStyle/>
          <a:p>
            <a:fld id="{3ED7BEBB-37D1-4003-97B6-9740BC759E49}" type="slidenum">
              <a:rPr lang="hu-HU" smtClean="0"/>
              <a:pPr/>
              <a:t>3</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ED7BEBB-37D1-4003-97B6-9740BC759E49}" type="slidenum">
              <a:rPr lang="hu-HU" smtClean="0"/>
              <a:pPr/>
              <a:t>5</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4B91BFA5-15B3-4659-B540-B68E684F3264}" type="slidenum">
              <a:rPr lang="hu-HU" smtClean="0"/>
              <a:pPr/>
              <a:t>8</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4B91BFA5-15B3-4659-B540-B68E684F3264}" type="slidenum">
              <a:rPr lang="hu-HU" smtClean="0"/>
              <a:pPr/>
              <a:t>10</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0BC21CB-4489-4919-A1E7-7F2C2DD45815}" type="slidenum">
              <a:rPr lang="hu-HU" smtClean="0"/>
              <a:pPr/>
              <a:t>15</a:t>
            </a:fld>
            <a:endParaRPr lang="hu-HU"/>
          </a:p>
        </p:txBody>
      </p:sp>
    </p:spTree>
    <p:extLst>
      <p:ext uri="{BB962C8B-B14F-4D97-AF65-F5344CB8AC3E}">
        <p14:creationId xmlns:p14="http://schemas.microsoft.com/office/powerpoint/2010/main" val="408582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aseline="0" dirty="0" smtClean="0"/>
          </a:p>
        </p:txBody>
      </p:sp>
      <p:sp>
        <p:nvSpPr>
          <p:cNvPr id="4" name="Dia számának helye 3"/>
          <p:cNvSpPr>
            <a:spLocks noGrp="1"/>
          </p:cNvSpPr>
          <p:nvPr>
            <p:ph type="sldNum" sz="quarter" idx="10"/>
          </p:nvPr>
        </p:nvSpPr>
        <p:spPr/>
        <p:txBody>
          <a:bodyPr/>
          <a:lstStyle/>
          <a:p>
            <a:fld id="{10BC21CB-4489-4919-A1E7-7F2C2DD45815}" type="slidenum">
              <a:rPr lang="hu-HU" smtClean="0"/>
              <a:pPr/>
              <a:t>16</a:t>
            </a:fld>
            <a:endParaRPr lang="hu-HU"/>
          </a:p>
        </p:txBody>
      </p:sp>
    </p:spTree>
    <p:extLst>
      <p:ext uri="{BB962C8B-B14F-4D97-AF65-F5344CB8AC3E}">
        <p14:creationId xmlns:p14="http://schemas.microsoft.com/office/powerpoint/2010/main" val="4085828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0BC21CB-4489-4919-A1E7-7F2C2DD45815}" type="slidenum">
              <a:rPr lang="hu-HU" smtClean="0"/>
              <a:pPr/>
              <a:t>17</a:t>
            </a:fld>
            <a:endParaRPr lang="hu-HU"/>
          </a:p>
        </p:txBody>
      </p:sp>
    </p:spTree>
    <p:extLst>
      <p:ext uri="{BB962C8B-B14F-4D97-AF65-F5344CB8AC3E}">
        <p14:creationId xmlns:p14="http://schemas.microsoft.com/office/powerpoint/2010/main" val="408582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aseline="0" dirty="0" smtClean="0"/>
              <a:t>.</a:t>
            </a:r>
            <a:endParaRPr lang="hu-HU" dirty="0"/>
          </a:p>
        </p:txBody>
      </p:sp>
      <p:sp>
        <p:nvSpPr>
          <p:cNvPr id="4" name="Dia számának helye 3"/>
          <p:cNvSpPr>
            <a:spLocks noGrp="1"/>
          </p:cNvSpPr>
          <p:nvPr>
            <p:ph type="sldNum" sz="quarter" idx="10"/>
          </p:nvPr>
        </p:nvSpPr>
        <p:spPr/>
        <p:txBody>
          <a:bodyPr/>
          <a:lstStyle/>
          <a:p>
            <a:fld id="{10BC21CB-4489-4919-A1E7-7F2C2DD45815}" type="slidenum">
              <a:rPr lang="hu-HU" smtClean="0"/>
              <a:pPr/>
              <a:t>18</a:t>
            </a:fld>
            <a:endParaRPr lang="hu-HU"/>
          </a:p>
        </p:txBody>
      </p:sp>
    </p:spTree>
    <p:extLst>
      <p:ext uri="{BB962C8B-B14F-4D97-AF65-F5344CB8AC3E}">
        <p14:creationId xmlns:p14="http://schemas.microsoft.com/office/powerpoint/2010/main" val="4085828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685800" y="2130425"/>
            <a:ext cx="7772400" cy="1470025"/>
          </a:xfrm>
        </p:spPr>
        <p:txBody>
          <a:bodyPr/>
          <a:lstStyle>
            <a:lvl1pPr>
              <a:defRPr/>
            </a:lvl1pPr>
          </a:lstStyle>
          <a:p>
            <a:r>
              <a:rPr lang="hu-HU" dirty="0" smtClean="0"/>
              <a:t>MINTACÍM SZERKESZTÉSE</a:t>
            </a:r>
            <a:endParaRPr lang="hu-HU" dirty="0"/>
          </a:p>
        </p:txBody>
      </p:sp>
      <p:sp>
        <p:nvSpPr>
          <p:cNvPr id="3" name="Alcím 2"/>
          <p:cNvSpPr>
            <a:spLocks noGrp="1"/>
          </p:cNvSpPr>
          <p:nvPr>
            <p:ph type="subTitle" idx="1"/>
          </p:nvPr>
        </p:nvSpPr>
        <p:spPr>
          <a:xfrm>
            <a:off x="683568" y="3886200"/>
            <a:ext cx="6400800" cy="1752600"/>
          </a:xfrm>
        </p:spPr>
        <p:txBody>
          <a:bodyPr/>
          <a:lstStyle>
            <a:lvl1pPr marL="0" indent="0" algn="l">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dirty="0"/>
          </a:p>
        </p:txBody>
      </p:sp>
      <p:pic>
        <p:nvPicPr>
          <p:cNvPr id="1026" name="Picture 2" descr="S:\NKE_SIRH_KSI\Arculat\NKE Arculat\NKE_logo es emblema\NKE_logo_RGB.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7110" t="16325" b="30439"/>
          <a:stretch/>
        </p:blipFill>
        <p:spPr bwMode="auto">
          <a:xfrm>
            <a:off x="611560" y="233735"/>
            <a:ext cx="1440160" cy="72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1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92100"/>
            <a:ext cx="8229600" cy="57277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Rectangle 7"/>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hu-HU"/>
          </a:p>
        </p:txBody>
      </p:sp>
      <p:sp>
        <p:nvSpPr>
          <p:cNvPr id="4" name="Rectangle 8"/>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hu-HU"/>
          </a:p>
        </p:txBody>
      </p:sp>
      <p:sp>
        <p:nvSpPr>
          <p:cNvPr id="5" name="Rectangle 9"/>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8B65859-F69E-40EA-A14D-EA632D0AECFA}"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pic>
        <p:nvPicPr>
          <p:cNvPr id="4"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48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pic>
        <p:nvPicPr>
          <p:cNvPr id="4"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63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pic>
        <p:nvPicPr>
          <p:cNvPr id="5"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74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pic>
        <p:nvPicPr>
          <p:cNvPr id="7"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50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pic>
        <p:nvPicPr>
          <p:cNvPr id="3"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7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2"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1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1"/>
            <a:ext cx="5111750" cy="5460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1"/>
            <a:ext cx="3008313" cy="42981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pic>
        <p:nvPicPr>
          <p:cNvPr id="5"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9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a:p>
        </p:txBody>
      </p:sp>
      <p:sp>
        <p:nvSpPr>
          <p:cNvPr id="4" name="Szöveg helye 3"/>
          <p:cNvSpPr>
            <a:spLocks noGrp="1"/>
          </p:cNvSpPr>
          <p:nvPr>
            <p:ph type="body" sz="half" idx="2"/>
          </p:nvPr>
        </p:nvSpPr>
        <p:spPr>
          <a:xfrm>
            <a:off x="1792288" y="5367338"/>
            <a:ext cx="5486400" cy="4379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pic>
        <p:nvPicPr>
          <p:cNvPr id="5"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72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5" name="Picture 11" descr="S:\NKE_SIRH_KSI\Social_Media\Koncepcio_prezi\NKE_emblema_fekete_CMYK.png"/>
          <p:cNvPicPr>
            <a:picLocks noChangeAspect="1" noChangeArrowheads="1"/>
          </p:cNvPicPr>
          <p:nvPr/>
        </p:nvPicPr>
        <p:blipFill rotWithShape="1">
          <a:blip r:embed="rId12" cstate="screen">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rcRect/>
          <a:stretch/>
        </p:blipFill>
        <p:spPr bwMode="auto">
          <a:xfrm>
            <a:off x="4456589" y="2130641"/>
            <a:ext cx="4687411" cy="4727360"/>
          </a:xfrm>
          <a:prstGeom prst="rect">
            <a:avLst/>
          </a:prstGeom>
          <a:noFill/>
          <a:extLst>
            <a:ext uri="{909E8E84-426E-40DD-AFC4-6F175D3DCCD1}">
              <a14:hiddenFill xmlns:a14="http://schemas.microsoft.com/office/drawing/2010/main">
                <a:solidFill>
                  <a:srgbClr val="FFFFFF"/>
                </a:solidFill>
              </a14:hiddenFill>
            </a:ext>
          </a:extLst>
        </p:spPr>
      </p:pic>
      <p:sp>
        <p:nvSpPr>
          <p:cNvPr id="2" name="Cím helye 1"/>
          <p:cNvSpPr>
            <a:spLocks noGrp="1"/>
          </p:cNvSpPr>
          <p:nvPr>
            <p:ph type="title"/>
          </p:nvPr>
        </p:nvSpPr>
        <p:spPr>
          <a:xfrm>
            <a:off x="457200" y="274638"/>
            <a:ext cx="8229600" cy="1143000"/>
          </a:xfrm>
          <a:prstGeom prst="rect">
            <a:avLst/>
          </a:prstGeom>
          <a:noFill/>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1"/>
            <a:ext cx="8229600" cy="3917032"/>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grpSp>
        <p:nvGrpSpPr>
          <p:cNvPr id="15" name="Csoportba foglalás 14"/>
          <p:cNvGrpSpPr/>
          <p:nvPr/>
        </p:nvGrpSpPr>
        <p:grpSpPr>
          <a:xfrm>
            <a:off x="201414" y="0"/>
            <a:ext cx="248374" cy="6858001"/>
            <a:chOff x="107505" y="0"/>
            <a:chExt cx="248374" cy="6858001"/>
          </a:xfrm>
        </p:grpSpPr>
        <p:pic>
          <p:nvPicPr>
            <p:cNvPr id="11" name="Picture 2" descr="S:\NKE_SIRH_KSI\Social_Media\Koncepcio_prezi\NKE_logo.png"/>
            <p:cNvPicPr>
              <a:picLocks noChangeAspect="1" noChangeArrowheads="1"/>
            </p:cNvPicPr>
            <p:nvPr userDrawn="1"/>
          </p:nvPicPr>
          <p:blipFill rotWithShape="1">
            <a:blip r:embed="rId14" cstate="screen">
              <a:extLst>
                <a:ext uri="{28A0092B-C50C-407E-A947-70E740481C1C}">
                  <a14:useLocalDpi xmlns:a14="http://schemas.microsoft.com/office/drawing/2010/main"/>
                </a:ext>
              </a:extLst>
            </a:blip>
            <a:srcRect/>
            <a:stretch/>
          </p:blipFill>
          <p:spPr bwMode="auto">
            <a:xfrm>
              <a:off x="107505" y="4594569"/>
              <a:ext cx="248374" cy="22634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NKE_SIRH_KSI\Social_Media\Koncepcio_prezi\NKE_logo.png"/>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a:stretch/>
          </p:blipFill>
          <p:spPr bwMode="auto">
            <a:xfrm>
              <a:off x="107505" y="0"/>
              <a:ext cx="248374" cy="20287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NKE_SIRH_KSI\Social_Media\Koncepcio_prezi\NKE_logo.png"/>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107505" y="2002937"/>
              <a:ext cx="248374" cy="259163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9" name="Egyenes összekötő 18"/>
          <p:cNvCxnSpPr/>
          <p:nvPr/>
        </p:nvCxnSpPr>
        <p:spPr>
          <a:xfrm>
            <a:off x="3603481" y="6146140"/>
            <a:ext cx="1937038" cy="0"/>
          </a:xfrm>
          <a:prstGeom prst="line">
            <a:avLst/>
          </a:prstGeom>
          <a:ln>
            <a:solidFill>
              <a:srgbClr val="CEA60D"/>
            </a:solidFill>
          </a:ln>
        </p:spPr>
        <p:style>
          <a:lnRef idx="1">
            <a:schemeClr val="accent1"/>
          </a:lnRef>
          <a:fillRef idx="0">
            <a:schemeClr val="accent1"/>
          </a:fillRef>
          <a:effectRef idx="0">
            <a:schemeClr val="accent1"/>
          </a:effectRef>
          <a:fontRef idx="minor">
            <a:schemeClr val="tx1"/>
          </a:fontRef>
        </p:style>
      </p:cxnSp>
      <p:sp>
        <p:nvSpPr>
          <p:cNvPr id="32" name="Szövegdoboz 31"/>
          <p:cNvSpPr txBox="1"/>
          <p:nvPr/>
        </p:nvSpPr>
        <p:spPr>
          <a:xfrm>
            <a:off x="2223110" y="6218148"/>
            <a:ext cx="4697780" cy="461665"/>
          </a:xfrm>
          <a:prstGeom prst="rect">
            <a:avLst/>
          </a:prstGeom>
          <a:noFill/>
        </p:spPr>
        <p:txBody>
          <a:bodyPr wrap="square" rtlCol="0">
            <a:spAutoFit/>
          </a:bodyPr>
          <a:lstStyle/>
          <a:p>
            <a:pPr algn="ctr"/>
            <a:r>
              <a:rPr lang="hu-HU" sz="1200" dirty="0" smtClean="0">
                <a:solidFill>
                  <a:srgbClr val="CEA60D"/>
                </a:solidFill>
                <a:latin typeface="+mj-lt"/>
              </a:rPr>
              <a:t>Készítette:</a:t>
            </a:r>
            <a:r>
              <a:rPr lang="hu-HU" sz="1200" baseline="0" dirty="0" smtClean="0">
                <a:solidFill>
                  <a:srgbClr val="CEA60D"/>
                </a:solidFill>
                <a:latin typeface="+mj-lt"/>
              </a:rPr>
              <a:t> </a:t>
            </a:r>
            <a:r>
              <a:rPr lang="es-ES" sz="1200" baseline="0" dirty="0" smtClean="0">
                <a:solidFill>
                  <a:srgbClr val="CEA60D"/>
                </a:solidFill>
                <a:latin typeface="+mj-lt"/>
              </a:rPr>
              <a:t>Dr. Kaiser Tamás</a:t>
            </a:r>
            <a:r>
              <a:rPr lang="hu-HU" sz="1200" kern="1200" dirty="0" smtClean="0">
                <a:solidFill>
                  <a:srgbClr val="CEA60D"/>
                </a:solidFill>
                <a:latin typeface="+mj-lt"/>
                <a:ea typeface="+mn-ea"/>
                <a:cs typeface="+mn-cs"/>
              </a:rPr>
              <a:t/>
            </a:r>
            <a:br>
              <a:rPr lang="hu-HU" sz="1200" kern="1200" dirty="0" smtClean="0">
                <a:solidFill>
                  <a:srgbClr val="CEA60D"/>
                </a:solidFill>
                <a:latin typeface="+mj-lt"/>
                <a:ea typeface="+mn-ea"/>
                <a:cs typeface="+mn-cs"/>
              </a:rPr>
            </a:br>
            <a:r>
              <a:rPr lang="hu-HU" sz="1200" kern="1200" dirty="0" smtClean="0">
                <a:solidFill>
                  <a:srgbClr val="CEA60D"/>
                </a:solidFill>
                <a:latin typeface="+mj-lt"/>
                <a:ea typeface="+mn-ea"/>
                <a:cs typeface="+mn-cs"/>
              </a:rPr>
              <a:t>Budapest, 2016. május 10.</a:t>
            </a:r>
            <a:endParaRPr lang="hu-HU" sz="1200" kern="1200" dirty="0">
              <a:solidFill>
                <a:srgbClr val="CEA60D"/>
              </a:solidFill>
              <a:latin typeface="+mj-lt"/>
              <a:ea typeface="+mn-ea"/>
              <a:cs typeface="+mn-cs"/>
            </a:endParaRPr>
          </a:p>
        </p:txBody>
      </p:sp>
    </p:spTree>
    <p:extLst>
      <p:ext uri="{BB962C8B-B14F-4D97-AF65-F5344CB8AC3E}">
        <p14:creationId xmlns:p14="http://schemas.microsoft.com/office/powerpoint/2010/main" val="2521408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spcBef>
          <a:spcPct val="0"/>
        </a:spcBef>
        <a:buNone/>
        <a:defRPr sz="4400" kern="1200">
          <a:solidFill>
            <a:srgbClr val="CEA60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0.png"/><Relationship Id="rId4" Type="http://schemas.openxmlformats.org/officeDocument/2006/relationships/diagramData" Target="../diagrams/data1.xml"/><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sz="6600" dirty="0" smtClean="0"/>
              <a:t>A Jó Állam mérhetősége</a:t>
            </a:r>
            <a:endParaRPr lang="hu-HU" sz="6600" dirty="0"/>
          </a:p>
        </p:txBody>
      </p:sp>
    </p:spTree>
    <p:extLst>
      <p:ext uri="{BB962C8B-B14F-4D97-AF65-F5344CB8AC3E}">
        <p14:creationId xmlns:p14="http://schemas.microsoft.com/office/powerpoint/2010/main" val="316769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99392"/>
            <a:ext cx="8319298" cy="1143000"/>
          </a:xfrm>
        </p:spPr>
        <p:txBody>
          <a:bodyPr>
            <a:noAutofit/>
          </a:bodyPr>
          <a:lstStyle/>
          <a:p>
            <a:r>
              <a:rPr lang="hu-HU" sz="3600" dirty="0" smtClean="0"/>
              <a:t>A kormányzás értékelésének modelljei</a:t>
            </a:r>
            <a:endParaRPr lang="hu-HU" sz="3600" dirty="0"/>
          </a:p>
        </p:txBody>
      </p:sp>
      <p:sp>
        <p:nvSpPr>
          <p:cNvPr id="3" name="Tartalom helye 2"/>
          <p:cNvSpPr>
            <a:spLocks noGrp="1"/>
          </p:cNvSpPr>
          <p:nvPr>
            <p:ph idx="1"/>
          </p:nvPr>
        </p:nvSpPr>
        <p:spPr>
          <a:xfrm>
            <a:off x="467544" y="908720"/>
            <a:ext cx="8429684" cy="5786454"/>
          </a:xfrm>
        </p:spPr>
        <p:txBody>
          <a:bodyPr>
            <a:normAutofit fontScale="40000" lnSpcReduction="20000"/>
          </a:bodyPr>
          <a:lstStyle/>
          <a:p>
            <a:r>
              <a:rPr lang="hu-HU" sz="4400" b="1" dirty="0" smtClean="0"/>
              <a:t>A nemzetközi szervezetek gyakorlata</a:t>
            </a:r>
          </a:p>
          <a:p>
            <a:pPr>
              <a:buFont typeface="Wingdings" panose="05000000000000000000" pitchFamily="2" charset="2"/>
              <a:buChar char="Ø"/>
            </a:pPr>
            <a:r>
              <a:rPr lang="hu-HU" sz="4400" dirty="0" smtClean="0"/>
              <a:t>Európai Bizottság, ENSZ, OECD, Világbank, IMD, WEF</a:t>
            </a:r>
          </a:p>
          <a:p>
            <a:pPr>
              <a:buFont typeface="Wingdings" panose="05000000000000000000" pitchFamily="2" charset="2"/>
              <a:buChar char="Ø"/>
            </a:pPr>
            <a:r>
              <a:rPr lang="hu-HU" sz="4400" dirty="0" smtClean="0"/>
              <a:t>Céljuk összehasonlítható adatok, idősorok, átlagok, trendek, rangsorok bemutatása, stratégiai adatbázisok építése (130 index és ország rangsor van)</a:t>
            </a:r>
          </a:p>
          <a:p>
            <a:r>
              <a:rPr lang="hu-HU" sz="4400" b="1" dirty="0" smtClean="0"/>
              <a:t>Miért van szükség saját, nemzeti szintű kormányzati teljesítményértékelésekre?</a:t>
            </a:r>
          </a:p>
          <a:p>
            <a:pPr>
              <a:buFont typeface="Wingdings" panose="05000000000000000000" pitchFamily="2" charset="2"/>
              <a:buChar char="Ø"/>
            </a:pPr>
            <a:r>
              <a:rPr lang="hu-HU" sz="4400" dirty="0" smtClean="0"/>
              <a:t>A nemzetközi szervezetek adatokat közölnek, de nem adnak közvetlen értékelést, nem reagálnak a sajátos, ország-specifikus problémákra, kontextusokra, jelentéseik gyakran nem a legfrissebb adatokra épülnek</a:t>
            </a:r>
          </a:p>
          <a:p>
            <a:r>
              <a:rPr lang="hu-HU" sz="4400" b="1" dirty="0" smtClean="0"/>
              <a:t>Példa: a skóciai Nemzeti Teljesítményértékelési Keretrendszer</a:t>
            </a:r>
          </a:p>
          <a:p>
            <a:pPr>
              <a:buFont typeface="Wingdings" panose="05000000000000000000" pitchFamily="2" charset="2"/>
              <a:buChar char="Ø"/>
            </a:pPr>
            <a:r>
              <a:rPr lang="hu-HU" sz="4400" dirty="0" smtClean="0"/>
              <a:t>Hierarchikus, többszintű struktúra, 50 nemzeti indikátor</a:t>
            </a:r>
          </a:p>
          <a:p>
            <a:pPr>
              <a:buFont typeface="Wingdings" panose="05000000000000000000" pitchFamily="2" charset="2"/>
              <a:buChar char="Ø"/>
            </a:pPr>
            <a:r>
              <a:rPr lang="hu-HU" sz="4400" dirty="0" smtClean="0"/>
              <a:t>„Irányítópult” (</a:t>
            </a:r>
            <a:r>
              <a:rPr lang="hu-HU" sz="4400" dirty="0" err="1" smtClean="0"/>
              <a:t>dashboard</a:t>
            </a:r>
            <a:r>
              <a:rPr lang="hu-HU" sz="4400" dirty="0" smtClean="0"/>
              <a:t>) funkció</a:t>
            </a:r>
          </a:p>
          <a:p>
            <a:pPr>
              <a:buFont typeface="Wingdings" panose="05000000000000000000" pitchFamily="2" charset="2"/>
              <a:buChar char="Ø"/>
            </a:pPr>
            <a:r>
              <a:rPr lang="hu-HU" sz="4400" dirty="0" smtClean="0"/>
              <a:t>Rövid távú periódusok  eredményeinek változásait méri</a:t>
            </a:r>
          </a:p>
          <a:p>
            <a:r>
              <a:rPr lang="hu-HU" sz="4400" b="1" dirty="0" smtClean="0"/>
              <a:t>A Nemzeti Közszolgálati Egyetem szerepvállalása és hozzájárulása</a:t>
            </a:r>
          </a:p>
          <a:p>
            <a:pPr>
              <a:buFont typeface="Wingdings" pitchFamily="2" charset="2"/>
              <a:buChar char="Ø"/>
            </a:pPr>
            <a:r>
              <a:rPr lang="hu-HU" sz="4400" dirty="0" smtClean="0"/>
              <a:t>Államkutatási és Fejlesztési Intézet, Államreform Központ, Jó Állam Jelentés: az államreform folyamat tudományos, empirikus és elemző támogatása</a:t>
            </a:r>
          </a:p>
          <a:p>
            <a:pPr>
              <a:buFont typeface="Wingdings" pitchFamily="2" charset="2"/>
              <a:buChar char="Ø"/>
            </a:pPr>
            <a:endParaRPr lang="hu-HU" sz="2800" dirty="0" smtClean="0"/>
          </a:p>
          <a:p>
            <a:pPr marL="0" indent="0">
              <a:buNone/>
            </a:pPr>
            <a:endParaRPr lang="hu-HU" dirty="0"/>
          </a:p>
        </p:txBody>
      </p:sp>
    </p:spTree>
    <p:extLst>
      <p:ext uri="{BB962C8B-B14F-4D97-AF65-F5344CB8AC3E}">
        <p14:creationId xmlns:p14="http://schemas.microsoft.com/office/powerpoint/2010/main" val="957865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625" y="0"/>
            <a:ext cx="7396163" cy="714375"/>
          </a:xfrm>
        </p:spPr>
        <p:txBody>
          <a:bodyPr>
            <a:normAutofit fontScale="90000"/>
          </a:bodyPr>
          <a:lstStyle/>
          <a:p>
            <a:pPr>
              <a:defRPr/>
            </a:pPr>
            <a:r>
              <a:rPr lang="hu-HU" dirty="0" smtClean="0"/>
              <a:t>A teljesítménymérés kontextusa</a:t>
            </a:r>
            <a:endParaRPr lang="hu-HU" dirty="0"/>
          </a:p>
        </p:txBody>
      </p:sp>
      <p:sp>
        <p:nvSpPr>
          <p:cNvPr id="14339" name="Tartalom helye 2"/>
          <p:cNvSpPr>
            <a:spLocks noGrp="1"/>
          </p:cNvSpPr>
          <p:nvPr>
            <p:ph sz="quarter" idx="1"/>
          </p:nvPr>
        </p:nvSpPr>
        <p:spPr>
          <a:xfrm>
            <a:off x="395536" y="908720"/>
            <a:ext cx="9001156" cy="5572164"/>
          </a:xfrm>
        </p:spPr>
        <p:txBody>
          <a:bodyPr>
            <a:normAutofit fontScale="77500" lnSpcReduction="20000"/>
          </a:bodyPr>
          <a:lstStyle/>
          <a:p>
            <a:r>
              <a:rPr lang="hu-HU" sz="2600" b="1" dirty="0" smtClean="0"/>
              <a:t>Alapvető kérdések:</a:t>
            </a:r>
          </a:p>
          <a:p>
            <a:pPr>
              <a:buFont typeface="Wingdings" pitchFamily="2" charset="2"/>
              <a:buChar char="Ø"/>
            </a:pPr>
            <a:r>
              <a:rPr lang="hu-HU" sz="2600" dirty="0" smtClean="0"/>
              <a:t>Mérhető-e a kormányzás teljesítménye?</a:t>
            </a:r>
          </a:p>
          <a:p>
            <a:pPr>
              <a:buFont typeface="Wingdings" pitchFamily="2" charset="2"/>
              <a:buChar char="Ø"/>
            </a:pPr>
            <a:r>
              <a:rPr lang="hu-HU" sz="2600" dirty="0" smtClean="0"/>
              <a:t>Mit jelent az indikátor/</a:t>
            </a:r>
            <a:r>
              <a:rPr lang="hu-HU" sz="2600" dirty="0" err="1" smtClean="0"/>
              <a:t>indikátorendszer</a:t>
            </a:r>
            <a:r>
              <a:rPr lang="hu-HU" sz="2600" dirty="0" smtClean="0"/>
              <a:t> fogalma?</a:t>
            </a:r>
          </a:p>
          <a:p>
            <a:pPr>
              <a:buFont typeface="Wingdings" pitchFamily="2" charset="2"/>
              <a:buChar char="Ø"/>
            </a:pPr>
            <a:r>
              <a:rPr lang="hu-HU" sz="2600" dirty="0" smtClean="0"/>
              <a:t>Melyek az indikátorok létrehozásának alapvető eszközei és módszerei?</a:t>
            </a:r>
          </a:p>
          <a:p>
            <a:pPr>
              <a:buFont typeface="Courier New" pitchFamily="49" charset="0"/>
              <a:buChar char="o"/>
            </a:pPr>
            <a:r>
              <a:rPr lang="hu-HU" sz="2600" b="1" dirty="0" smtClean="0"/>
              <a:t>A kormányzás-indikátorok használata</a:t>
            </a:r>
          </a:p>
          <a:p>
            <a:pPr>
              <a:buFont typeface="Wingdings" pitchFamily="2" charset="2"/>
              <a:buChar char="Ø"/>
            </a:pPr>
            <a:r>
              <a:rPr lang="hu-HU" sz="2600" dirty="0" smtClean="0"/>
              <a:t>Jelenleg mintegy 400 kormányzás-indikátort tartanak nyilván</a:t>
            </a:r>
          </a:p>
          <a:p>
            <a:pPr>
              <a:buFont typeface="Wingdings" pitchFamily="2" charset="2"/>
              <a:buChar char="Ø"/>
            </a:pPr>
            <a:r>
              <a:rPr lang="hu-HU" sz="2600" dirty="0" smtClean="0"/>
              <a:t>Eltérő célok és elvárások az előállítók/megrendelők/felhasználók részéről</a:t>
            </a:r>
          </a:p>
          <a:p>
            <a:pPr>
              <a:buFont typeface="Courier New" pitchFamily="49" charset="0"/>
              <a:buChar char="o"/>
            </a:pPr>
            <a:r>
              <a:rPr lang="hu-HU" sz="2600" b="1" dirty="0" smtClean="0"/>
              <a:t>Legfontosabb szereplők:</a:t>
            </a:r>
          </a:p>
          <a:p>
            <a:pPr>
              <a:buFont typeface="Wingdings" pitchFamily="2" charset="2"/>
              <a:buChar char="Ø"/>
            </a:pPr>
            <a:r>
              <a:rPr lang="hu-HU" sz="2600" dirty="0" smtClean="0"/>
              <a:t>Nemzetközi gazdasági, pénzügyi, fejlesztéspolitikai szervezetek (World Bank, OECD, European </a:t>
            </a:r>
            <a:r>
              <a:rPr lang="hu-HU" sz="2600" dirty="0" err="1" smtClean="0"/>
              <a:t>Commission</a:t>
            </a:r>
            <a:r>
              <a:rPr lang="hu-HU" sz="2600" dirty="0" smtClean="0"/>
              <a:t>)</a:t>
            </a:r>
          </a:p>
          <a:p>
            <a:pPr>
              <a:buFont typeface="Wingdings" pitchFamily="2" charset="2"/>
              <a:buChar char="Ø"/>
            </a:pPr>
            <a:r>
              <a:rPr lang="hu-HU" sz="2600" dirty="0" smtClean="0"/>
              <a:t>Alapítványok, kutatóintézetek (</a:t>
            </a:r>
            <a:r>
              <a:rPr lang="hu-HU" sz="2600" dirty="0" err="1" smtClean="0"/>
              <a:t>Bertelsmann</a:t>
            </a:r>
            <a:r>
              <a:rPr lang="hu-HU" sz="2600" dirty="0" smtClean="0"/>
              <a:t> </a:t>
            </a:r>
            <a:r>
              <a:rPr lang="hu-HU" sz="2600" dirty="0" err="1" smtClean="0"/>
              <a:t>Foundation</a:t>
            </a:r>
            <a:r>
              <a:rPr lang="hu-HU" sz="2600" dirty="0" smtClean="0"/>
              <a:t>, </a:t>
            </a:r>
            <a:r>
              <a:rPr lang="hu-HU" sz="2600" dirty="0" err="1" smtClean="0"/>
              <a:t>Quality</a:t>
            </a:r>
            <a:r>
              <a:rPr lang="hu-HU" sz="2600" dirty="0" smtClean="0"/>
              <a:t> of </a:t>
            </a:r>
            <a:r>
              <a:rPr lang="hu-HU" sz="2600" dirty="0" err="1" smtClean="0"/>
              <a:t>Government</a:t>
            </a:r>
            <a:r>
              <a:rPr lang="hu-HU" sz="2600" dirty="0" smtClean="0"/>
              <a:t>)</a:t>
            </a:r>
          </a:p>
          <a:p>
            <a:pPr>
              <a:buFont typeface="Wingdings" pitchFamily="2" charset="2"/>
              <a:buChar char="Ø"/>
            </a:pPr>
            <a:r>
              <a:rPr lang="hu-HU" sz="2600" dirty="0" smtClean="0"/>
              <a:t>Tanácsadó és emberi jogi szervezetek (</a:t>
            </a:r>
            <a:r>
              <a:rPr lang="hu-HU" sz="2600" dirty="0" err="1" smtClean="0"/>
              <a:t>Transparency</a:t>
            </a:r>
            <a:r>
              <a:rPr lang="hu-HU" sz="2600" dirty="0" smtClean="0"/>
              <a:t> International, Press </a:t>
            </a:r>
            <a:r>
              <a:rPr lang="hu-HU" sz="2600" dirty="0" err="1" smtClean="0"/>
              <a:t>Freedom</a:t>
            </a:r>
            <a:r>
              <a:rPr lang="hu-HU" sz="2600" dirty="0" smtClean="0"/>
              <a:t> Index)</a:t>
            </a:r>
          </a:p>
          <a:p>
            <a:pPr>
              <a:buFont typeface="Wingdings" pitchFamily="2" charset="2"/>
              <a:buChar char="Ø"/>
            </a:pPr>
            <a:r>
              <a:rPr lang="hu-HU" sz="2600" dirty="0" smtClean="0"/>
              <a:t>Befektetők (IFC </a:t>
            </a:r>
            <a:r>
              <a:rPr lang="hu-HU" sz="2600" dirty="0" err="1" smtClean="0"/>
              <a:t>Doing</a:t>
            </a:r>
            <a:r>
              <a:rPr lang="hu-HU" sz="2600" dirty="0" smtClean="0"/>
              <a:t> Business </a:t>
            </a:r>
            <a:r>
              <a:rPr lang="hu-HU" sz="2600" dirty="0" err="1" smtClean="0"/>
              <a:t>Survey</a:t>
            </a:r>
            <a:r>
              <a:rPr lang="hu-HU" sz="2600" dirty="0" smtClean="0"/>
              <a:t>, International Country </a:t>
            </a:r>
            <a:r>
              <a:rPr lang="hu-HU" sz="2600" dirty="0" err="1" smtClean="0"/>
              <a:t>Risk</a:t>
            </a:r>
            <a:r>
              <a:rPr lang="hu-HU" sz="2600" dirty="0" smtClean="0"/>
              <a:t> </a:t>
            </a:r>
            <a:r>
              <a:rPr lang="hu-HU" sz="2600" dirty="0" err="1" smtClean="0"/>
              <a:t>Guide</a:t>
            </a:r>
            <a:r>
              <a:rPr lang="hu-HU" sz="2600" dirty="0" smtClean="0"/>
              <a:t>)</a:t>
            </a:r>
          </a:p>
          <a:p>
            <a:pPr>
              <a:buFont typeface="Courier New" pitchFamily="49" charset="0"/>
              <a:buChar char="o"/>
            </a:pPr>
            <a:endParaRPr lang="hu-HU" dirty="0" smtClean="0"/>
          </a:p>
          <a:p>
            <a:pPr>
              <a:buFont typeface="Wingdings" pitchFamily="2" charset="2"/>
              <a:buChar char="Ø"/>
            </a:pPr>
            <a:endParaRPr lang="hu-HU" dirty="0" smtClean="0"/>
          </a:p>
          <a:p>
            <a:endParaRPr lang="hu-H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 az indikátor?</a:t>
            </a:r>
            <a:endParaRPr lang="hu-HU" dirty="0"/>
          </a:p>
        </p:txBody>
      </p:sp>
      <p:sp>
        <p:nvSpPr>
          <p:cNvPr id="3" name="Tartalom helye 2"/>
          <p:cNvSpPr>
            <a:spLocks noGrp="1"/>
          </p:cNvSpPr>
          <p:nvPr>
            <p:ph idx="1"/>
          </p:nvPr>
        </p:nvSpPr>
        <p:spPr>
          <a:xfrm>
            <a:off x="428596" y="1428736"/>
            <a:ext cx="8229600" cy="4525963"/>
          </a:xfrm>
        </p:spPr>
        <p:txBody>
          <a:bodyPr>
            <a:normAutofit fontScale="92500" lnSpcReduction="20000"/>
          </a:bodyPr>
          <a:lstStyle/>
          <a:p>
            <a:r>
              <a:rPr lang="hu-HU" sz="2800" dirty="0" smtClean="0"/>
              <a:t>Olyan mutató, amely a komplex valóságról szóló információt leegyszerűsített formában közli</a:t>
            </a:r>
          </a:p>
          <a:p>
            <a:pPr>
              <a:buFont typeface="Wingdings" pitchFamily="2" charset="2"/>
              <a:buChar char="Ø"/>
            </a:pPr>
            <a:r>
              <a:rPr lang="hu-HU" sz="2400" dirty="0" smtClean="0"/>
              <a:t>Jelzi a változást („magyarázó változó”) de nem alkalmas az okok feltárására</a:t>
            </a:r>
          </a:p>
          <a:p>
            <a:pPr>
              <a:buFont typeface="Wingdings" pitchFamily="2" charset="2"/>
              <a:buChar char="Ø"/>
            </a:pPr>
            <a:r>
              <a:rPr lang="hu-HU" sz="2400" dirty="0" smtClean="0"/>
              <a:t>DE: az indikátor adott időpontban egyetlen számot jelent, azaz egy adott jelenség egy adott állapotához egy adott számot rendel!</a:t>
            </a:r>
          </a:p>
          <a:p>
            <a:r>
              <a:rPr lang="hu-HU" sz="2800" dirty="0" smtClean="0"/>
              <a:t>Az indikátorok indikátorrendszerekbe épülnek</a:t>
            </a:r>
          </a:p>
          <a:p>
            <a:pPr>
              <a:buFont typeface="Wingdings" pitchFamily="2" charset="2"/>
              <a:buChar char="Ø"/>
            </a:pPr>
            <a:r>
              <a:rPr lang="hu-HU" sz="2800" dirty="0" smtClean="0"/>
              <a:t>Célterület (általában komplex, </a:t>
            </a:r>
            <a:r>
              <a:rPr lang="hu-HU" sz="2800" dirty="0" err="1" smtClean="0"/>
              <a:t>multidimenzionális</a:t>
            </a:r>
            <a:r>
              <a:rPr lang="hu-HU" sz="2800" dirty="0" smtClean="0"/>
              <a:t> jelenség)</a:t>
            </a:r>
          </a:p>
          <a:p>
            <a:pPr>
              <a:buFont typeface="Wingdings" pitchFamily="2" charset="2"/>
              <a:buChar char="Ø"/>
            </a:pPr>
            <a:r>
              <a:rPr lang="hu-HU" sz="2800" dirty="0" smtClean="0"/>
              <a:t>Dimenziók (</a:t>
            </a:r>
            <a:r>
              <a:rPr lang="hu-HU" sz="2800" dirty="0" err="1" smtClean="0"/>
              <a:t>alterületek</a:t>
            </a:r>
            <a:r>
              <a:rPr lang="hu-HU" sz="2800" dirty="0" smtClean="0"/>
              <a:t>)</a:t>
            </a:r>
          </a:p>
          <a:p>
            <a:pPr>
              <a:buFont typeface="Wingdings" pitchFamily="2" charset="2"/>
              <a:buChar char="Ø"/>
            </a:pPr>
            <a:r>
              <a:rPr lang="hu-HU" sz="2800" dirty="0" err="1" smtClean="0"/>
              <a:t>Aldimenziók</a:t>
            </a:r>
            <a:endParaRPr lang="hu-HU" sz="2800" dirty="0" smtClean="0"/>
          </a:p>
          <a:p>
            <a:pPr>
              <a:buFont typeface="Wingdings" pitchFamily="2" charset="2"/>
              <a:buChar char="Ø"/>
            </a:pPr>
            <a:r>
              <a:rPr lang="hu-HU" sz="2800" dirty="0" smtClean="0"/>
              <a:t>Indikátorok</a:t>
            </a:r>
          </a:p>
          <a:p>
            <a:endParaRPr lang="hu-HU" sz="2800" dirty="0" smtClean="0"/>
          </a:p>
          <a:p>
            <a:pPr>
              <a:buFont typeface="Wingdings" pitchFamily="2" charset="2"/>
              <a:buChar char="Ø"/>
            </a:pPr>
            <a:endParaRPr lang="hu-H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0"/>
            <a:ext cx="8229600" cy="1143000"/>
          </a:xfrm>
        </p:spPr>
        <p:txBody>
          <a:bodyPr/>
          <a:lstStyle/>
          <a:p>
            <a:r>
              <a:rPr lang="hu-HU" sz="3600" dirty="0" smtClean="0"/>
              <a:t>Indikátorok csoportosítása</a:t>
            </a:r>
            <a:endParaRPr lang="hu-HU" sz="3600" dirty="0"/>
          </a:p>
        </p:txBody>
      </p:sp>
      <p:sp>
        <p:nvSpPr>
          <p:cNvPr id="3" name="Tartalom helye 2"/>
          <p:cNvSpPr>
            <a:spLocks noGrp="1"/>
          </p:cNvSpPr>
          <p:nvPr>
            <p:ph idx="1"/>
          </p:nvPr>
        </p:nvSpPr>
        <p:spPr>
          <a:xfrm>
            <a:off x="357158" y="1285860"/>
            <a:ext cx="8572560" cy="5143536"/>
          </a:xfrm>
        </p:spPr>
        <p:txBody>
          <a:bodyPr>
            <a:normAutofit fontScale="92500" lnSpcReduction="20000"/>
          </a:bodyPr>
          <a:lstStyle/>
          <a:p>
            <a:r>
              <a:rPr lang="hu-HU" sz="2600" i="1" dirty="0" smtClean="0"/>
              <a:t>Objektív</a:t>
            </a:r>
            <a:r>
              <a:rPr lang="hu-HU" sz="2600" dirty="0" smtClean="0"/>
              <a:t> (dokumentumok, jogszabályok, szerződések, szabványok) vs.</a:t>
            </a:r>
            <a:r>
              <a:rPr lang="hu-HU" sz="2600" i="1" dirty="0" smtClean="0"/>
              <a:t> Szubjektív </a:t>
            </a:r>
            <a:r>
              <a:rPr lang="hu-HU" sz="2600" dirty="0" smtClean="0"/>
              <a:t>(véleményfelmérés, </a:t>
            </a:r>
            <a:r>
              <a:rPr lang="hu-HU" sz="2600" dirty="0" err="1" smtClean="0"/>
              <a:t>közvéleménykutatás</a:t>
            </a:r>
            <a:r>
              <a:rPr lang="hu-HU" sz="2600" dirty="0" smtClean="0"/>
              <a:t>, többcsatornás adatfelvétel)</a:t>
            </a:r>
          </a:p>
          <a:p>
            <a:r>
              <a:rPr lang="hu-HU" sz="2600" i="1" dirty="0" smtClean="0"/>
              <a:t>Egyedi indikátorok </a:t>
            </a:r>
            <a:r>
              <a:rPr lang="hu-HU" sz="2600" dirty="0" smtClean="0"/>
              <a:t>(a kormányzás egy specifikus aspektusát méri, input-output, hatékonyság, folyamat, elköteleződés)</a:t>
            </a:r>
          </a:p>
          <a:p>
            <a:r>
              <a:rPr lang="hu-HU" sz="2600" i="1" dirty="0" smtClean="0"/>
              <a:t>Kulcsindikátorok</a:t>
            </a:r>
            <a:r>
              <a:rPr lang="hu-HU" sz="2600" dirty="0" smtClean="0"/>
              <a:t>, kiegészítő (rész) indikátorok</a:t>
            </a:r>
          </a:p>
          <a:p>
            <a:r>
              <a:rPr lang="hu-HU" sz="2600" i="1" dirty="0" smtClean="0"/>
              <a:t>Kompozit (aggregát, képzett</a:t>
            </a:r>
            <a:r>
              <a:rPr lang="hu-HU" sz="2600" dirty="0" smtClean="0"/>
              <a:t>) indikátorok (nevezhetjük </a:t>
            </a:r>
            <a:r>
              <a:rPr lang="hu-HU" sz="2600" dirty="0" err="1" smtClean="0"/>
              <a:t>index-nek</a:t>
            </a:r>
            <a:r>
              <a:rPr lang="hu-HU" sz="2600" dirty="0" smtClean="0"/>
              <a:t>): könnyen értelmezhető, de nemzetközi összehasonlításra nem alkalmas</a:t>
            </a:r>
          </a:p>
          <a:p>
            <a:pPr>
              <a:buFont typeface="Wingdings" pitchFamily="2" charset="2"/>
              <a:buChar char="Ø"/>
            </a:pPr>
            <a:r>
              <a:rPr lang="hu-HU" sz="2600" dirty="0" smtClean="0"/>
              <a:t>World </a:t>
            </a:r>
            <a:r>
              <a:rPr lang="hu-HU" sz="2600" dirty="0" err="1" smtClean="0"/>
              <a:t>Governance</a:t>
            </a:r>
            <a:r>
              <a:rPr lang="hu-HU" sz="2600" dirty="0" smtClean="0"/>
              <a:t> </a:t>
            </a:r>
            <a:r>
              <a:rPr lang="hu-HU" sz="2600" dirty="0" err="1" smtClean="0"/>
              <a:t>Indicators</a:t>
            </a:r>
            <a:r>
              <a:rPr lang="hu-HU" sz="2600" dirty="0" smtClean="0"/>
              <a:t>, </a:t>
            </a:r>
            <a:r>
              <a:rPr lang="hu-HU" sz="2600" dirty="0" err="1" smtClean="0"/>
              <a:t>Transparency</a:t>
            </a:r>
            <a:r>
              <a:rPr lang="hu-HU" sz="2600" dirty="0" smtClean="0"/>
              <a:t> International, WEF (The Global </a:t>
            </a:r>
            <a:r>
              <a:rPr lang="hu-HU" sz="2600" dirty="0" err="1" smtClean="0"/>
              <a:t>Competitiveness</a:t>
            </a:r>
            <a:r>
              <a:rPr lang="hu-HU" sz="2600" dirty="0" smtClean="0"/>
              <a:t> </a:t>
            </a:r>
            <a:r>
              <a:rPr lang="hu-HU" sz="2600" dirty="0" err="1" smtClean="0"/>
              <a:t>Report</a:t>
            </a:r>
            <a:r>
              <a:rPr lang="hu-HU" sz="2600" dirty="0" smtClean="0"/>
              <a:t>), IMD (World </a:t>
            </a:r>
            <a:r>
              <a:rPr lang="hu-HU" sz="2600" dirty="0" err="1" smtClean="0"/>
              <a:t>Competitiveness</a:t>
            </a:r>
            <a:r>
              <a:rPr lang="hu-HU" sz="2600" dirty="0" smtClean="0"/>
              <a:t> </a:t>
            </a:r>
            <a:r>
              <a:rPr lang="hu-HU" sz="2600" dirty="0" err="1" smtClean="0"/>
              <a:t>Yearbook</a:t>
            </a:r>
            <a:r>
              <a:rPr lang="hu-HU" sz="2600" dirty="0" smtClean="0"/>
              <a:t>)</a:t>
            </a:r>
          </a:p>
          <a:p>
            <a:pPr>
              <a:buFont typeface="Wingdings" pitchFamily="2" charset="2"/>
              <a:buChar char="Ø"/>
            </a:pPr>
            <a:r>
              <a:rPr lang="hu-HU" sz="2600" dirty="0" smtClean="0"/>
              <a:t>DE: az indikátorrendszer egyes szegmensei egymástól tartalmilag függetlenek, így a változások kiegyenlítik egymást</a:t>
            </a:r>
          </a:p>
          <a:p>
            <a:pPr>
              <a:buNone/>
            </a:pPr>
            <a:endParaRPr lang="hu-HU" sz="2600" dirty="0" smtClean="0"/>
          </a:p>
          <a:p>
            <a:pPr>
              <a:buNone/>
            </a:pPr>
            <a:endParaRPr lang="hu-HU" sz="2400" dirty="0" smtClean="0"/>
          </a:p>
          <a:p>
            <a:pPr>
              <a:buNone/>
            </a:pPr>
            <a:endParaRPr lang="hu-HU" sz="2400" dirty="0" smtClean="0"/>
          </a:p>
          <a:p>
            <a:pPr>
              <a:buFont typeface="Wingdings" pitchFamily="2" charset="2"/>
              <a:buChar char="Ø"/>
            </a:pPr>
            <a:endParaRPr lang="hu-HU"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57223" y="1"/>
            <a:ext cx="742955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AutoShape 5"/>
          <p:cNvCxnSpPr>
            <a:cxnSpLocks noChangeShapeType="1"/>
          </p:cNvCxnSpPr>
          <p:nvPr/>
        </p:nvCxnSpPr>
        <p:spPr bwMode="auto">
          <a:xfrm>
            <a:off x="0" y="1268760"/>
            <a:ext cx="9144000" cy="0"/>
          </a:xfrm>
          <a:prstGeom prst="straightConnector1">
            <a:avLst/>
          </a:prstGeom>
          <a:noFill/>
          <a:ln w="38100">
            <a:solidFill>
              <a:srgbClr val="8CB335"/>
            </a:solidFill>
            <a:round/>
            <a:headEnd/>
            <a:tailEnd/>
          </a:ln>
          <a:extLst>
            <a:ext uri="{909E8E84-426E-40DD-AFC4-6F175D3DCCD1}">
              <a14:hiddenFill xmlns:a14="http://schemas.microsoft.com/office/drawing/2010/main">
                <a:noFill/>
              </a14:hiddenFill>
            </a:ext>
          </a:extLst>
        </p:spPr>
      </p:cxnSp>
      <p:sp>
        <p:nvSpPr>
          <p:cNvPr id="78" name="Szövegdoboz 77"/>
          <p:cNvSpPr txBox="1"/>
          <p:nvPr/>
        </p:nvSpPr>
        <p:spPr>
          <a:xfrm>
            <a:off x="1624372" y="6167045"/>
            <a:ext cx="568393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hu-HU" b="1" i="1" dirty="0" smtClean="0"/>
              <a:t>Az indikátorrendszer legfőbb célja a kormányzati képességek mérése és értékelése.</a:t>
            </a:r>
            <a:endParaRPr lang="hu-HU" b="1" i="1" dirty="0"/>
          </a:p>
        </p:txBody>
      </p:sp>
      <p:sp>
        <p:nvSpPr>
          <p:cNvPr id="35" name="Szövegdoboz 34"/>
          <p:cNvSpPr txBox="1"/>
          <p:nvPr/>
        </p:nvSpPr>
        <p:spPr>
          <a:xfrm>
            <a:off x="1295636" y="360512"/>
            <a:ext cx="6552727" cy="707886"/>
          </a:xfrm>
          <a:prstGeom prst="rect">
            <a:avLst/>
          </a:prstGeom>
          <a:noFill/>
        </p:spPr>
        <p:txBody>
          <a:bodyPr wrap="square" rtlCol="0">
            <a:spAutoFit/>
          </a:bodyPr>
          <a:lstStyle/>
          <a:p>
            <a:pPr algn="ctr"/>
            <a:r>
              <a:rPr lang="hu-HU" sz="4000" b="1" dirty="0" smtClean="0"/>
              <a:t>A Jó Állam Jelentés felépítése</a:t>
            </a:r>
          </a:p>
        </p:txBody>
      </p:sp>
      <p:pic>
        <p:nvPicPr>
          <p:cNvPr id="37" name="Picture 20" descr="http://www.diamond-congress.hu/edsi2013/img/nicedit/n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5897623"/>
            <a:ext cx="878118" cy="8781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Csoportba foglalás 1"/>
          <p:cNvGrpSpPr/>
          <p:nvPr/>
        </p:nvGrpSpPr>
        <p:grpSpPr>
          <a:xfrm>
            <a:off x="-36512" y="1196752"/>
            <a:ext cx="8928992" cy="2229182"/>
            <a:chOff x="179512" y="1988840"/>
            <a:chExt cx="8928992" cy="2229182"/>
          </a:xfrm>
        </p:grpSpPr>
        <p:cxnSp>
          <p:nvCxnSpPr>
            <p:cNvPr id="4" name="Egyenes összekötő nyíllal 3"/>
            <p:cNvCxnSpPr/>
            <p:nvPr/>
          </p:nvCxnSpPr>
          <p:spPr>
            <a:xfrm flipH="1">
              <a:off x="1475656" y="2243772"/>
              <a:ext cx="3347613" cy="46514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2" name="Szövegdoboz 11"/>
            <p:cNvSpPr txBox="1"/>
            <p:nvPr/>
          </p:nvSpPr>
          <p:spPr>
            <a:xfrm>
              <a:off x="179512" y="1988840"/>
              <a:ext cx="1872208" cy="646331"/>
            </a:xfrm>
            <a:prstGeom prst="rect">
              <a:avLst/>
            </a:prstGeom>
            <a:noFill/>
          </p:spPr>
          <p:txBody>
            <a:bodyPr wrap="square" rtlCol="0">
              <a:spAutoFit/>
            </a:bodyPr>
            <a:lstStyle/>
            <a:p>
              <a:pPr algn="ctr"/>
              <a:r>
                <a:rPr lang="hu-HU" b="1" dirty="0" smtClean="0"/>
                <a:t>Hatásterületek és</a:t>
              </a:r>
            </a:p>
            <a:p>
              <a:pPr algn="ctr"/>
              <a:r>
                <a:rPr lang="hu-HU" b="1" dirty="0" smtClean="0"/>
                <a:t>munkacsoportok</a:t>
              </a:r>
              <a:endParaRPr lang="hu-HU" b="1" dirty="0"/>
            </a:p>
          </p:txBody>
        </p:sp>
        <p:sp>
          <p:nvSpPr>
            <p:cNvPr id="14" name="Szövegdoboz 13"/>
            <p:cNvSpPr txBox="1"/>
            <p:nvPr/>
          </p:nvSpPr>
          <p:spPr>
            <a:xfrm>
              <a:off x="539553" y="2780928"/>
              <a:ext cx="1584176" cy="646331"/>
            </a:xfrm>
            <a:prstGeom prst="rect">
              <a:avLst/>
            </a:prstGeom>
            <a:solidFill>
              <a:schemeClr val="accent2"/>
            </a:solidFill>
          </p:spPr>
          <p:txBody>
            <a:bodyPr wrap="square" rtlCol="0">
              <a:spAutoFit/>
            </a:bodyPr>
            <a:lstStyle/>
            <a:p>
              <a:pPr algn="ctr"/>
              <a:r>
                <a:rPr lang="hu-HU" dirty="0" smtClean="0"/>
                <a:t>BIZTONSÁG ÉS BIZALOM</a:t>
              </a:r>
              <a:endParaRPr lang="hu-HU" dirty="0"/>
            </a:p>
          </p:txBody>
        </p:sp>
        <p:cxnSp>
          <p:nvCxnSpPr>
            <p:cNvPr id="26" name="Egyenes összekötő nyíllal 25"/>
            <p:cNvCxnSpPr/>
            <p:nvPr/>
          </p:nvCxnSpPr>
          <p:spPr>
            <a:xfrm flipH="1">
              <a:off x="3275856" y="2243772"/>
              <a:ext cx="1547414" cy="53715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7" name="Szövegdoboz 26"/>
            <p:cNvSpPr txBox="1"/>
            <p:nvPr/>
          </p:nvSpPr>
          <p:spPr>
            <a:xfrm>
              <a:off x="2267744" y="2852936"/>
              <a:ext cx="1374992" cy="646331"/>
            </a:xfrm>
            <a:prstGeom prst="rect">
              <a:avLst/>
            </a:prstGeom>
            <a:solidFill>
              <a:schemeClr val="accent3"/>
            </a:solidFill>
          </p:spPr>
          <p:txBody>
            <a:bodyPr wrap="square" rtlCol="0">
              <a:spAutoFit/>
            </a:bodyPr>
            <a:lstStyle/>
            <a:p>
              <a:pPr algn="ctr"/>
              <a:r>
                <a:rPr lang="hu-HU" dirty="0" smtClean="0"/>
                <a:t>KÖZÖSSÉGI JÓLLÉT</a:t>
              </a:r>
              <a:endParaRPr lang="hu-HU" dirty="0"/>
            </a:p>
          </p:txBody>
        </p:sp>
        <p:cxnSp>
          <p:nvCxnSpPr>
            <p:cNvPr id="30" name="Egyenes összekötő nyíllal 29"/>
            <p:cNvCxnSpPr/>
            <p:nvPr/>
          </p:nvCxnSpPr>
          <p:spPr>
            <a:xfrm>
              <a:off x="4823269" y="2243772"/>
              <a:ext cx="0" cy="681172"/>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6" name="Szövegdoboz 35"/>
            <p:cNvSpPr txBox="1"/>
            <p:nvPr/>
          </p:nvSpPr>
          <p:spPr>
            <a:xfrm>
              <a:off x="3714744" y="2928934"/>
              <a:ext cx="2009384" cy="646331"/>
            </a:xfrm>
            <a:prstGeom prst="rect">
              <a:avLst/>
            </a:prstGeom>
            <a:solidFill>
              <a:schemeClr val="accent4"/>
            </a:solidFill>
          </p:spPr>
          <p:txBody>
            <a:bodyPr wrap="square" rtlCol="0">
              <a:spAutoFit/>
            </a:bodyPr>
            <a:lstStyle/>
            <a:p>
              <a:pPr algn="ctr"/>
              <a:r>
                <a:rPr lang="hu-HU" dirty="0" smtClean="0"/>
                <a:t>STABILITÁS ÉS VERSENYKÉPESSÉG</a:t>
              </a:r>
              <a:endParaRPr lang="hu-HU" dirty="0"/>
            </a:p>
          </p:txBody>
        </p:sp>
        <p:cxnSp>
          <p:nvCxnSpPr>
            <p:cNvPr id="43" name="Egyenes összekötő nyíllal 42"/>
            <p:cNvCxnSpPr/>
            <p:nvPr/>
          </p:nvCxnSpPr>
          <p:spPr>
            <a:xfrm>
              <a:off x="4796866" y="2243772"/>
              <a:ext cx="1536560" cy="649814"/>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6" name="Szövegdoboz 45"/>
            <p:cNvSpPr txBox="1"/>
            <p:nvPr/>
          </p:nvSpPr>
          <p:spPr>
            <a:xfrm>
              <a:off x="5796136" y="3068960"/>
              <a:ext cx="1512168" cy="369332"/>
            </a:xfrm>
            <a:prstGeom prst="rect">
              <a:avLst/>
            </a:prstGeom>
            <a:solidFill>
              <a:schemeClr val="accent6"/>
            </a:solidFill>
          </p:spPr>
          <p:txBody>
            <a:bodyPr wrap="square" rtlCol="0">
              <a:spAutoFit/>
            </a:bodyPr>
            <a:lstStyle/>
            <a:p>
              <a:pPr algn="ctr"/>
              <a:r>
                <a:rPr lang="hu-HU" dirty="0" smtClean="0"/>
                <a:t>DEMOKRÁCIA</a:t>
              </a:r>
              <a:endParaRPr lang="hu-HU" dirty="0"/>
            </a:p>
          </p:txBody>
        </p:sp>
        <p:cxnSp>
          <p:nvCxnSpPr>
            <p:cNvPr id="47" name="Egyenes összekötő nyíllal 46"/>
            <p:cNvCxnSpPr/>
            <p:nvPr/>
          </p:nvCxnSpPr>
          <p:spPr>
            <a:xfrm>
              <a:off x="4823269" y="2243771"/>
              <a:ext cx="3061099" cy="3914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51" name="Szövegdoboz 50"/>
            <p:cNvSpPr txBox="1"/>
            <p:nvPr/>
          </p:nvSpPr>
          <p:spPr>
            <a:xfrm>
              <a:off x="7020272" y="2708920"/>
              <a:ext cx="2088232" cy="369332"/>
            </a:xfrm>
            <a:prstGeom prst="rect">
              <a:avLst/>
            </a:prstGeom>
            <a:solidFill>
              <a:schemeClr val="accent5"/>
            </a:solidFill>
          </p:spPr>
          <p:txBody>
            <a:bodyPr wrap="square" rtlCol="0">
              <a:spAutoFit/>
            </a:bodyPr>
            <a:lstStyle/>
            <a:p>
              <a:r>
                <a:rPr lang="hu-HU" dirty="0" smtClean="0"/>
                <a:t>FENNTARTHATÓSÁG</a:t>
              </a:r>
              <a:endParaRPr lang="hu-HU" dirty="0"/>
            </a:p>
          </p:txBody>
        </p:sp>
        <p:sp>
          <p:nvSpPr>
            <p:cNvPr id="53" name="Szövegdoboz 52"/>
            <p:cNvSpPr txBox="1"/>
            <p:nvPr/>
          </p:nvSpPr>
          <p:spPr>
            <a:xfrm>
              <a:off x="811561" y="3817912"/>
              <a:ext cx="7792887" cy="400110"/>
            </a:xfrm>
            <a:prstGeom prst="rect">
              <a:avLst/>
            </a:prstGeom>
            <a:solidFill>
              <a:schemeClr val="accent1"/>
            </a:solidFill>
            <a:ln w="9525">
              <a:solidFill>
                <a:schemeClr val="tx1"/>
              </a:solidFill>
            </a:ln>
          </p:spPr>
          <p:txBody>
            <a:bodyPr wrap="square" rtlCol="0">
              <a:spAutoFit/>
            </a:bodyPr>
            <a:lstStyle/>
            <a:p>
              <a:pPr algn="ctr"/>
              <a:r>
                <a:rPr lang="hu-HU" sz="2000" dirty="0" smtClean="0"/>
                <a:t>HATÉKONY KÖZIGAZGATÁS</a:t>
              </a:r>
              <a:endParaRPr lang="hu-HU" sz="2000" dirty="0"/>
            </a:p>
          </p:txBody>
        </p:sp>
        <p:cxnSp>
          <p:nvCxnSpPr>
            <p:cNvPr id="67" name="Egyenes összekötő nyíllal 66"/>
            <p:cNvCxnSpPr/>
            <p:nvPr/>
          </p:nvCxnSpPr>
          <p:spPr>
            <a:xfrm flipV="1">
              <a:off x="4716016" y="3594623"/>
              <a:ext cx="0" cy="171602"/>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Egyenes összekötő nyíllal 71"/>
            <p:cNvCxnSpPr/>
            <p:nvPr/>
          </p:nvCxnSpPr>
          <p:spPr>
            <a:xfrm flipV="1">
              <a:off x="3059832" y="3577605"/>
              <a:ext cx="0" cy="171602"/>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Egyenes összekötő nyíllal 72"/>
            <p:cNvCxnSpPr/>
            <p:nvPr/>
          </p:nvCxnSpPr>
          <p:spPr>
            <a:xfrm flipV="1">
              <a:off x="1475656" y="3572207"/>
              <a:ext cx="0" cy="171602"/>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Egyenes összekötő nyíllal 73"/>
            <p:cNvCxnSpPr/>
            <p:nvPr/>
          </p:nvCxnSpPr>
          <p:spPr>
            <a:xfrm flipV="1">
              <a:off x="6333426" y="3600675"/>
              <a:ext cx="0" cy="171602"/>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Egyenes összekötő nyíllal 75"/>
            <p:cNvCxnSpPr/>
            <p:nvPr/>
          </p:nvCxnSpPr>
          <p:spPr>
            <a:xfrm flipV="1">
              <a:off x="7884368" y="3560918"/>
              <a:ext cx="0" cy="171602"/>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Csoportba foglalás 27"/>
          <p:cNvGrpSpPr/>
          <p:nvPr/>
        </p:nvGrpSpPr>
        <p:grpSpPr>
          <a:xfrm>
            <a:off x="1260033" y="3536710"/>
            <a:ext cx="3383975" cy="1836506"/>
            <a:chOff x="1403646" y="1654578"/>
            <a:chExt cx="6077292" cy="3354077"/>
          </a:xfrm>
        </p:grpSpPr>
        <p:sp>
          <p:nvSpPr>
            <p:cNvPr id="29" name="Háromszög 28"/>
            <p:cNvSpPr/>
            <p:nvPr/>
          </p:nvSpPr>
          <p:spPr>
            <a:xfrm>
              <a:off x="1403646" y="2132856"/>
              <a:ext cx="4901631" cy="2875799"/>
            </a:xfrm>
            <a:prstGeom prst="triangle">
              <a:avLst>
                <a:gd name="adj" fmla="val 50424"/>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a:p>
          </p:txBody>
        </p:sp>
        <p:cxnSp>
          <p:nvCxnSpPr>
            <p:cNvPr id="31" name="Egyenes összekötő 30"/>
            <p:cNvCxnSpPr>
              <a:stCxn id="29" idx="1"/>
              <a:endCxn id="29" idx="5"/>
            </p:cNvCxnSpPr>
            <p:nvPr/>
          </p:nvCxnSpPr>
          <p:spPr>
            <a:xfrm>
              <a:off x="2639445" y="3570756"/>
              <a:ext cx="2450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gyenes összekötő nyíllal 31"/>
            <p:cNvCxnSpPr/>
            <p:nvPr/>
          </p:nvCxnSpPr>
          <p:spPr>
            <a:xfrm flipH="1">
              <a:off x="3886281" y="2116548"/>
              <a:ext cx="21978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Szövegdoboz 32"/>
            <p:cNvSpPr txBox="1"/>
            <p:nvPr/>
          </p:nvSpPr>
          <p:spPr>
            <a:xfrm>
              <a:off x="4175197" y="1654578"/>
              <a:ext cx="1908972" cy="508696"/>
            </a:xfrm>
            <a:prstGeom prst="rect">
              <a:avLst/>
            </a:prstGeom>
            <a:noFill/>
          </p:spPr>
          <p:txBody>
            <a:bodyPr wrap="square" rtlCol="0">
              <a:spAutoFit/>
            </a:bodyPr>
            <a:lstStyle/>
            <a:p>
              <a:pPr algn="ctr"/>
              <a:r>
                <a:rPr lang="hu-HU" sz="1600" b="1" dirty="0" smtClean="0"/>
                <a:t>Jó állam</a:t>
              </a:r>
              <a:endParaRPr lang="hu-HU" sz="1600" b="1" dirty="0"/>
            </a:p>
          </p:txBody>
        </p:sp>
        <p:cxnSp>
          <p:nvCxnSpPr>
            <p:cNvPr id="34" name="Egyenes összekötő nyíllal 33"/>
            <p:cNvCxnSpPr/>
            <p:nvPr/>
          </p:nvCxnSpPr>
          <p:spPr>
            <a:xfrm flipH="1">
              <a:off x="3886281" y="2924944"/>
              <a:ext cx="21978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Szövegdoboz 37"/>
            <p:cNvSpPr txBox="1"/>
            <p:nvPr/>
          </p:nvSpPr>
          <p:spPr>
            <a:xfrm>
              <a:off x="4535992" y="2506701"/>
              <a:ext cx="2687027" cy="618313"/>
            </a:xfrm>
            <a:prstGeom prst="rect">
              <a:avLst/>
            </a:prstGeom>
            <a:noFill/>
          </p:spPr>
          <p:txBody>
            <a:bodyPr wrap="square" rtlCol="0">
              <a:spAutoFit/>
            </a:bodyPr>
            <a:lstStyle/>
            <a:p>
              <a:pPr algn="ctr"/>
              <a:r>
                <a:rPr lang="hu-HU" sz="1600" b="1" dirty="0" smtClean="0"/>
                <a:t>Hatásterületek</a:t>
              </a:r>
              <a:endParaRPr lang="hu-HU" sz="1600" b="1" dirty="0"/>
            </a:p>
          </p:txBody>
        </p:sp>
        <p:cxnSp>
          <p:nvCxnSpPr>
            <p:cNvPr id="39" name="Egyenes összekötő nyíllal 38"/>
            <p:cNvCxnSpPr/>
            <p:nvPr/>
          </p:nvCxnSpPr>
          <p:spPr>
            <a:xfrm flipH="1">
              <a:off x="4038682" y="4293096"/>
              <a:ext cx="298159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Szövegdoboz 39"/>
            <p:cNvSpPr txBox="1"/>
            <p:nvPr/>
          </p:nvSpPr>
          <p:spPr>
            <a:xfrm>
              <a:off x="5529476" y="3818499"/>
              <a:ext cx="1951462" cy="508696"/>
            </a:xfrm>
            <a:prstGeom prst="rect">
              <a:avLst/>
            </a:prstGeom>
            <a:noFill/>
          </p:spPr>
          <p:txBody>
            <a:bodyPr wrap="square" rtlCol="0">
              <a:spAutoFit/>
            </a:bodyPr>
            <a:lstStyle/>
            <a:p>
              <a:pPr algn="ctr"/>
              <a:r>
                <a:rPr lang="hu-HU" sz="1600" b="1" dirty="0" smtClean="0"/>
                <a:t>Dimenziók</a:t>
              </a:r>
              <a:endParaRPr lang="hu-HU" sz="1600" b="1" dirty="0"/>
            </a:p>
          </p:txBody>
        </p:sp>
      </p:grpSp>
      <p:grpSp>
        <p:nvGrpSpPr>
          <p:cNvPr id="5" name="Csoportba foglalás 41"/>
          <p:cNvGrpSpPr/>
          <p:nvPr/>
        </p:nvGrpSpPr>
        <p:grpSpPr>
          <a:xfrm>
            <a:off x="4788024" y="4113280"/>
            <a:ext cx="3600400" cy="1836000"/>
            <a:chOff x="1403646" y="1654578"/>
            <a:chExt cx="7661820" cy="3354077"/>
          </a:xfrm>
        </p:grpSpPr>
        <p:sp>
          <p:nvSpPr>
            <p:cNvPr id="45" name="Háromszög 44"/>
            <p:cNvSpPr/>
            <p:nvPr/>
          </p:nvSpPr>
          <p:spPr>
            <a:xfrm>
              <a:off x="1403646" y="2132856"/>
              <a:ext cx="4901631" cy="2875799"/>
            </a:xfrm>
            <a:prstGeom prst="triangle">
              <a:avLst>
                <a:gd name="adj" fmla="val 50424"/>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a:p>
          </p:txBody>
        </p:sp>
        <p:cxnSp>
          <p:nvCxnSpPr>
            <p:cNvPr id="48" name="Egyenes összekötő 47"/>
            <p:cNvCxnSpPr>
              <a:stCxn id="45" idx="1"/>
              <a:endCxn id="45" idx="5"/>
            </p:cNvCxnSpPr>
            <p:nvPr/>
          </p:nvCxnSpPr>
          <p:spPr>
            <a:xfrm>
              <a:off x="2639445" y="3570756"/>
              <a:ext cx="2450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gyenes összekötő nyíllal 48"/>
            <p:cNvCxnSpPr/>
            <p:nvPr/>
          </p:nvCxnSpPr>
          <p:spPr>
            <a:xfrm flipH="1">
              <a:off x="3886281" y="2116548"/>
              <a:ext cx="21978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Szövegdoboz 49"/>
            <p:cNvSpPr txBox="1"/>
            <p:nvPr/>
          </p:nvSpPr>
          <p:spPr>
            <a:xfrm>
              <a:off x="4175195" y="1654578"/>
              <a:ext cx="2413969" cy="571642"/>
            </a:xfrm>
            <a:prstGeom prst="rect">
              <a:avLst/>
            </a:prstGeom>
            <a:noFill/>
          </p:spPr>
          <p:txBody>
            <a:bodyPr wrap="square" rtlCol="0">
              <a:spAutoFit/>
            </a:bodyPr>
            <a:lstStyle/>
            <a:p>
              <a:pPr algn="ctr"/>
              <a:r>
                <a:rPr lang="hu-HU" sz="1600" b="1" dirty="0" smtClean="0"/>
                <a:t>Dimenzió</a:t>
              </a:r>
              <a:endParaRPr lang="hu-HU" sz="1600" b="1" dirty="0"/>
            </a:p>
          </p:txBody>
        </p:sp>
        <p:cxnSp>
          <p:nvCxnSpPr>
            <p:cNvPr id="52" name="Egyenes összekötő nyíllal 51"/>
            <p:cNvCxnSpPr/>
            <p:nvPr/>
          </p:nvCxnSpPr>
          <p:spPr>
            <a:xfrm flipH="1">
              <a:off x="3886281" y="2924944"/>
              <a:ext cx="21978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Szövegdoboz 53"/>
            <p:cNvSpPr txBox="1"/>
            <p:nvPr/>
          </p:nvSpPr>
          <p:spPr>
            <a:xfrm>
              <a:off x="4535993" y="2506704"/>
              <a:ext cx="2843873" cy="618484"/>
            </a:xfrm>
            <a:prstGeom prst="rect">
              <a:avLst/>
            </a:prstGeom>
            <a:noFill/>
          </p:spPr>
          <p:txBody>
            <a:bodyPr wrap="square" rtlCol="0">
              <a:spAutoFit/>
            </a:bodyPr>
            <a:lstStyle/>
            <a:p>
              <a:pPr algn="ctr"/>
              <a:r>
                <a:rPr lang="hu-HU" sz="1600" b="1" dirty="0" smtClean="0"/>
                <a:t>Főindikátor</a:t>
              </a:r>
              <a:endParaRPr lang="hu-HU" sz="1600" b="1" dirty="0"/>
            </a:p>
          </p:txBody>
        </p:sp>
        <p:cxnSp>
          <p:nvCxnSpPr>
            <p:cNvPr id="55" name="Egyenes összekötő nyíllal 54"/>
            <p:cNvCxnSpPr/>
            <p:nvPr/>
          </p:nvCxnSpPr>
          <p:spPr>
            <a:xfrm flipH="1">
              <a:off x="4038682" y="4293096"/>
              <a:ext cx="298159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Szövegdoboz 55"/>
            <p:cNvSpPr txBox="1"/>
            <p:nvPr/>
          </p:nvSpPr>
          <p:spPr>
            <a:xfrm>
              <a:off x="5529480" y="3818367"/>
              <a:ext cx="3535986" cy="618484"/>
            </a:xfrm>
            <a:prstGeom prst="rect">
              <a:avLst/>
            </a:prstGeom>
            <a:noFill/>
          </p:spPr>
          <p:txBody>
            <a:bodyPr wrap="square" rtlCol="0">
              <a:spAutoFit/>
            </a:bodyPr>
            <a:lstStyle/>
            <a:p>
              <a:pPr algn="ctr"/>
              <a:r>
                <a:rPr lang="hu-HU" sz="1600" b="1" dirty="0" smtClean="0"/>
                <a:t>Részindikátorok</a:t>
              </a:r>
              <a:endParaRPr lang="hu-HU" sz="1600" b="1" dirty="0"/>
            </a:p>
          </p:txBody>
        </p:sp>
      </p:grpSp>
    </p:spTree>
    <p:extLst>
      <p:ext uri="{BB962C8B-B14F-4D97-AF65-F5344CB8AC3E}">
        <p14:creationId xmlns:p14="http://schemas.microsoft.com/office/powerpoint/2010/main" val="4169143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AutoShape 5"/>
          <p:cNvCxnSpPr>
            <a:cxnSpLocks noChangeShapeType="1"/>
          </p:cNvCxnSpPr>
          <p:nvPr/>
        </p:nvCxnSpPr>
        <p:spPr bwMode="auto">
          <a:xfrm>
            <a:off x="0" y="1268760"/>
            <a:ext cx="9144000" cy="0"/>
          </a:xfrm>
          <a:prstGeom prst="straightConnector1">
            <a:avLst/>
          </a:prstGeom>
          <a:noFill/>
          <a:ln w="38100">
            <a:solidFill>
              <a:srgbClr val="8CB335"/>
            </a:solidFill>
            <a:round/>
            <a:headEnd/>
            <a:tailEnd/>
          </a:ln>
          <a:extLst>
            <a:ext uri="{909E8E84-426E-40DD-AFC4-6F175D3DCCD1}">
              <a14:hiddenFill xmlns:a14="http://schemas.microsoft.com/office/drawing/2010/main">
                <a:noFill/>
              </a14:hiddenFill>
            </a:ext>
          </a:extLst>
        </p:spPr>
      </p:cxnSp>
      <p:sp>
        <p:nvSpPr>
          <p:cNvPr id="35" name="Szövegdoboz 34"/>
          <p:cNvSpPr txBox="1"/>
          <p:nvPr/>
        </p:nvSpPr>
        <p:spPr>
          <a:xfrm>
            <a:off x="179512" y="332656"/>
            <a:ext cx="8568952" cy="707886"/>
          </a:xfrm>
          <a:prstGeom prst="rect">
            <a:avLst/>
          </a:prstGeom>
          <a:noFill/>
        </p:spPr>
        <p:txBody>
          <a:bodyPr wrap="square" rtlCol="0">
            <a:spAutoFit/>
          </a:bodyPr>
          <a:lstStyle/>
          <a:p>
            <a:pPr algn="ctr"/>
            <a:r>
              <a:rPr lang="hu-HU" sz="4000" b="1" dirty="0"/>
              <a:t>A Jó Állam </a:t>
            </a:r>
            <a:r>
              <a:rPr lang="hu-HU" sz="4000" b="1" dirty="0" smtClean="0"/>
              <a:t>hatásterületei </a:t>
            </a:r>
            <a:r>
              <a:rPr lang="hu-HU" sz="4000" b="1" dirty="0"/>
              <a:t>és </a:t>
            </a:r>
            <a:r>
              <a:rPr lang="hu-HU" sz="4000" b="1" dirty="0" smtClean="0"/>
              <a:t>dimenziói</a:t>
            </a:r>
          </a:p>
        </p:txBody>
      </p:sp>
      <p:pic>
        <p:nvPicPr>
          <p:cNvPr id="37" name="Picture 20" descr="http://www.diamond-congress.hu/edsi2013/img/nicedit/n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5897623"/>
            <a:ext cx="878118" cy="87811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5361"/>
          <a:stretch/>
        </p:blipFill>
        <p:spPr bwMode="auto">
          <a:xfrm>
            <a:off x="1205" y="1412776"/>
            <a:ext cx="4345018"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0927"/>
          <a:stretch/>
        </p:blipFill>
        <p:spPr bwMode="auto">
          <a:xfrm>
            <a:off x="4427985" y="1412776"/>
            <a:ext cx="4603126"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01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AutoShape 5"/>
          <p:cNvCxnSpPr>
            <a:cxnSpLocks noChangeShapeType="1"/>
          </p:cNvCxnSpPr>
          <p:nvPr/>
        </p:nvCxnSpPr>
        <p:spPr bwMode="auto">
          <a:xfrm>
            <a:off x="0" y="1268760"/>
            <a:ext cx="9144000" cy="0"/>
          </a:xfrm>
          <a:prstGeom prst="straightConnector1">
            <a:avLst/>
          </a:prstGeom>
          <a:noFill/>
          <a:ln w="38100">
            <a:solidFill>
              <a:srgbClr val="8CB335"/>
            </a:solidFill>
            <a:round/>
            <a:headEnd/>
            <a:tailEnd/>
          </a:ln>
          <a:extLst>
            <a:ext uri="{909E8E84-426E-40DD-AFC4-6F175D3DCCD1}">
              <a14:hiddenFill xmlns:a14="http://schemas.microsoft.com/office/drawing/2010/main">
                <a:noFill/>
              </a14:hiddenFill>
            </a:ext>
          </a:extLst>
        </p:spPr>
      </p:cxnSp>
      <p:sp>
        <p:nvSpPr>
          <p:cNvPr id="35" name="Szövegdoboz 34"/>
          <p:cNvSpPr txBox="1"/>
          <p:nvPr/>
        </p:nvSpPr>
        <p:spPr>
          <a:xfrm>
            <a:off x="2284139" y="332656"/>
            <a:ext cx="5256584" cy="707886"/>
          </a:xfrm>
          <a:prstGeom prst="rect">
            <a:avLst/>
          </a:prstGeom>
          <a:noFill/>
        </p:spPr>
        <p:txBody>
          <a:bodyPr wrap="square" rtlCol="0">
            <a:spAutoFit/>
          </a:bodyPr>
          <a:lstStyle/>
          <a:p>
            <a:pPr algn="ctr"/>
            <a:r>
              <a:rPr lang="hu-HU" sz="4000" b="1" dirty="0" smtClean="0"/>
              <a:t>A Jó Állam Mozaik</a:t>
            </a:r>
          </a:p>
        </p:txBody>
      </p:sp>
      <p:pic>
        <p:nvPicPr>
          <p:cNvPr id="37" name="Picture 20" descr="http://www.diamond-congress.hu/edsi2013/img/nicedit/n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5897623"/>
            <a:ext cx="878118" cy="8781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áblázat 5"/>
          <p:cNvGraphicFramePr>
            <a:graphicFrameLocks noGrp="1"/>
          </p:cNvGraphicFramePr>
          <p:nvPr>
            <p:extLst>
              <p:ext uri="{D42A27DB-BD31-4B8C-83A1-F6EECF244321}">
                <p14:modId xmlns:p14="http://schemas.microsoft.com/office/powerpoint/2010/main" val="2915124770"/>
              </p:ext>
            </p:extLst>
          </p:nvPr>
        </p:nvGraphicFramePr>
        <p:xfrm>
          <a:off x="457200" y="1700808"/>
          <a:ext cx="8229600" cy="3589020"/>
        </p:xfrm>
        <a:graphic>
          <a:graphicData uri="http://schemas.openxmlformats.org/drawingml/2006/table">
            <a:tbl>
              <a:tblPr firstRow="1" firstCol="1" bandRow="1"/>
              <a:tblGrid>
                <a:gridCol w="2870484"/>
                <a:gridCol w="1071494"/>
                <a:gridCol w="1073140"/>
                <a:gridCol w="1073140"/>
                <a:gridCol w="1073140"/>
                <a:gridCol w="1068202"/>
              </a:tblGrid>
              <a:tr h="0">
                <a:tc>
                  <a:txBody>
                    <a:bodyPr/>
                    <a:lstStyle/>
                    <a:p>
                      <a:pPr algn="r">
                        <a:lnSpc>
                          <a:spcPct val="115000"/>
                        </a:lnSpc>
                        <a:spcAft>
                          <a:spcPts val="0"/>
                        </a:spcAft>
                      </a:pPr>
                      <a:r>
                        <a:rPr lang="hu-HU" sz="1000" dirty="0">
                          <a:effectLst/>
                          <a:latin typeface="Arial Narrow"/>
                          <a:ea typeface="Calibri"/>
                          <a:cs typeface="Times New Roman"/>
                        </a:rPr>
                        <a:t>Dimenzió</a:t>
                      </a:r>
                    </a:p>
                    <a:p>
                      <a:pPr algn="l">
                        <a:lnSpc>
                          <a:spcPct val="115000"/>
                        </a:lnSpc>
                        <a:spcAft>
                          <a:spcPts val="0"/>
                        </a:spcAft>
                      </a:pPr>
                      <a:r>
                        <a:rPr lang="hu-HU" sz="1000" dirty="0">
                          <a:effectLst/>
                          <a:latin typeface="Arial Narrow"/>
                          <a:ea typeface="Calibri"/>
                          <a:cs typeface="Times New Roman"/>
                        </a:rPr>
                        <a:t>Hatásterület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3175" cap="flat" cmpd="sng" algn="ctr">
                      <a:solidFill>
                        <a:srgbClr val="000000"/>
                      </a:solidFill>
                      <a:prstDash val="solid"/>
                      <a:round/>
                      <a:headEnd type="none" w="med" len="med"/>
                      <a:tailEnd type="none" w="med" len="med"/>
                    </a:lnTlToBr>
                  </a:tcPr>
                </a:tc>
                <a:tc>
                  <a:txBody>
                    <a:bodyPr/>
                    <a:lstStyle/>
                    <a:p>
                      <a:pPr algn="ctr">
                        <a:lnSpc>
                          <a:spcPct val="115000"/>
                        </a:lnSpc>
                        <a:spcAft>
                          <a:spcPts val="0"/>
                        </a:spcAft>
                      </a:pPr>
                      <a:r>
                        <a:rPr lang="hu-HU" sz="1000">
                          <a:effectLst/>
                          <a:latin typeface="Arial Narrow"/>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000">
                          <a:effectLst/>
                          <a:latin typeface="Arial Narrow"/>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000">
                          <a:effectLst/>
                          <a:latin typeface="Arial Narrow"/>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000">
                          <a:effectLst/>
                          <a:latin typeface="Arial Narrow"/>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000">
                          <a:effectLst/>
                          <a:latin typeface="Arial Narrow"/>
                          <a:ea typeface="Calibri"/>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750">
                <a:tc>
                  <a:txBody>
                    <a:bodyPr/>
                    <a:lstStyle/>
                    <a:p>
                      <a:pPr algn="l">
                        <a:lnSpc>
                          <a:spcPct val="115000"/>
                        </a:lnSpc>
                        <a:spcAft>
                          <a:spcPts val="0"/>
                        </a:spcAft>
                      </a:pPr>
                      <a:r>
                        <a:rPr lang="hu-HU" sz="1000" b="1">
                          <a:solidFill>
                            <a:srgbClr val="FFFFFF"/>
                          </a:solidFill>
                          <a:effectLst/>
                          <a:latin typeface="Arial Narrow"/>
                          <a:ea typeface="Calibri"/>
                          <a:cs typeface="Times New Roman"/>
                        </a:rPr>
                        <a:t>B. BIZTONSÁG ÉS BIZALOM A KORMÁNYZATBAN</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hu-HU" sz="1400" b="1">
                          <a:solidFill>
                            <a:srgbClr val="C0000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D9D9D9"/>
                      </a:fgClr>
                      <a:bgClr>
                        <a:srgbClr val="E3CBCB"/>
                      </a:bgClr>
                    </a:pattFill>
                  </a:tcPr>
                </a:tc>
                <a:tc>
                  <a:txBody>
                    <a:bodyPr/>
                    <a:lstStyle/>
                    <a:p>
                      <a:pPr algn="ctr">
                        <a:lnSpc>
                          <a:spcPct val="115000"/>
                        </a:lnSpc>
                        <a:spcAft>
                          <a:spcPts val="0"/>
                        </a:spcAft>
                      </a:pPr>
                      <a:r>
                        <a:rPr lang="hu-HU" sz="1400" b="1">
                          <a:solidFill>
                            <a:srgbClr val="9C0006"/>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hu-HU" sz="1400" b="1">
                          <a:solidFill>
                            <a:srgbClr val="C0000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D9D9D9"/>
                      </a:fgClr>
                      <a:bgClr>
                        <a:srgbClr val="E3CBCB"/>
                      </a:bgClr>
                    </a:pattFill>
                  </a:tcPr>
                </a:tc>
                <a:tc>
                  <a:txBody>
                    <a:bodyPr/>
                    <a:lstStyle/>
                    <a:p>
                      <a:pPr algn="ctr">
                        <a:lnSpc>
                          <a:spcPct val="115000"/>
                        </a:lnSpc>
                        <a:spcAft>
                          <a:spcPts val="0"/>
                        </a:spcAft>
                      </a:pPr>
                      <a:r>
                        <a:rPr lang="hu-HU" sz="1400" b="1">
                          <a:solidFill>
                            <a:srgbClr val="9C0006"/>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hu-HU" sz="1400" b="1">
                          <a:solidFill>
                            <a:srgbClr val="C0000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D9D9D9"/>
                      </a:fgClr>
                      <a:bgClr>
                        <a:srgbClr val="E3CBCB"/>
                      </a:bgClr>
                    </a:pattFill>
                  </a:tcPr>
                </a:tc>
              </a:tr>
              <a:tr h="539750">
                <a:tc>
                  <a:txBody>
                    <a:bodyPr/>
                    <a:lstStyle/>
                    <a:p>
                      <a:pPr algn="l">
                        <a:lnSpc>
                          <a:spcPct val="115000"/>
                        </a:lnSpc>
                        <a:spcAft>
                          <a:spcPts val="0"/>
                        </a:spcAft>
                      </a:pPr>
                      <a:r>
                        <a:rPr lang="hu-HU" sz="1000" b="1">
                          <a:solidFill>
                            <a:srgbClr val="FFFFFF"/>
                          </a:solidFill>
                          <a:effectLst/>
                          <a:latin typeface="Arial Narrow"/>
                          <a:ea typeface="Calibri"/>
                          <a:cs typeface="Times New Roman"/>
                        </a:rPr>
                        <a:t>K. KÖZÖSSÉGI JÓLLÉT</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hu-HU" sz="1400" b="1">
                          <a:solidFill>
                            <a:srgbClr val="9C0006"/>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hu-HU" sz="1400" b="1">
                          <a:solidFill>
                            <a:srgbClr val="80808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hu-HU" sz="1400" b="1">
                          <a:solidFill>
                            <a:srgbClr val="9C0006"/>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hu-HU" sz="1400" b="1">
                          <a:solidFill>
                            <a:srgbClr val="9C0006"/>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hu-HU" sz="1400" b="1">
                          <a:solidFill>
                            <a:srgbClr val="C0000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D9D9D9"/>
                      </a:fgClr>
                      <a:bgClr>
                        <a:srgbClr val="E3CBCB"/>
                      </a:bgClr>
                    </a:pattFill>
                  </a:tcPr>
                </a:tc>
              </a:tr>
              <a:tr h="539750">
                <a:tc>
                  <a:txBody>
                    <a:bodyPr/>
                    <a:lstStyle/>
                    <a:p>
                      <a:pPr algn="l">
                        <a:lnSpc>
                          <a:spcPct val="115000"/>
                        </a:lnSpc>
                        <a:spcAft>
                          <a:spcPts val="0"/>
                        </a:spcAft>
                      </a:pPr>
                      <a:r>
                        <a:rPr lang="hu-HU" sz="1000" b="1" dirty="0">
                          <a:solidFill>
                            <a:srgbClr val="FFFFFF"/>
                          </a:solidFill>
                          <a:effectLst/>
                          <a:latin typeface="Arial Narrow"/>
                          <a:ea typeface="Calibri"/>
                          <a:cs typeface="Times New Roman"/>
                        </a:rPr>
                        <a:t>G. PÉNZÜGYI STABILITÁS ÉS GAZDASÁGI VERSENYKÉPESSÉG</a:t>
                      </a:r>
                      <a:endParaRPr lang="hu-HU" sz="1000" dirty="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hu-HU" sz="1400" b="1">
                          <a:solidFill>
                            <a:srgbClr val="9C0006"/>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hu-HU" sz="1400" b="1">
                          <a:solidFill>
                            <a:srgbClr val="80808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hu-HU" sz="1400" b="1">
                          <a:solidFill>
                            <a:srgbClr val="80808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hu-HU" sz="1400" b="1">
                          <a:solidFill>
                            <a:srgbClr val="C0000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D9D9D9"/>
                      </a:fgClr>
                      <a:bgClr>
                        <a:srgbClr val="E3CBCB"/>
                      </a:bgClr>
                    </a:pattFill>
                  </a:tcPr>
                </a:tc>
                <a:tc>
                  <a:txBody>
                    <a:bodyPr/>
                    <a:lstStyle/>
                    <a:p>
                      <a:pPr algn="ctr">
                        <a:lnSpc>
                          <a:spcPct val="115000"/>
                        </a:lnSpc>
                        <a:spcAft>
                          <a:spcPts val="0"/>
                        </a:spcAft>
                      </a:pPr>
                      <a:r>
                        <a:rPr lang="hu-HU" sz="1400" b="1">
                          <a:solidFill>
                            <a:srgbClr val="80808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39750">
                <a:tc>
                  <a:txBody>
                    <a:bodyPr/>
                    <a:lstStyle/>
                    <a:p>
                      <a:pPr algn="l">
                        <a:lnSpc>
                          <a:spcPct val="115000"/>
                        </a:lnSpc>
                        <a:spcAft>
                          <a:spcPts val="0"/>
                        </a:spcAft>
                      </a:pPr>
                      <a:r>
                        <a:rPr lang="hu-HU" sz="1000" b="1">
                          <a:solidFill>
                            <a:srgbClr val="FFFFFF"/>
                          </a:solidFill>
                          <a:effectLst/>
                          <a:latin typeface="Arial Narrow"/>
                          <a:ea typeface="Calibri"/>
                          <a:cs typeface="Times New Roman"/>
                        </a:rPr>
                        <a:t>F. FENNTARTHATÓSÁG</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115000"/>
                        </a:lnSpc>
                        <a:spcAft>
                          <a:spcPts val="0"/>
                        </a:spcAft>
                      </a:pPr>
                      <a:r>
                        <a:rPr lang="hu-HU" sz="1400" b="1">
                          <a:solidFill>
                            <a:srgbClr val="C0000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D9D9D9"/>
                      </a:fgClr>
                      <a:bgClr>
                        <a:srgbClr val="E3CBCB"/>
                      </a:bgClr>
                    </a:pattFill>
                  </a:tcPr>
                </a:tc>
                <a:tc>
                  <a:txBody>
                    <a:bodyPr/>
                    <a:lstStyle/>
                    <a:p>
                      <a:pPr algn="ctr">
                        <a:lnSpc>
                          <a:spcPct val="115000"/>
                        </a:lnSpc>
                        <a:spcAft>
                          <a:spcPts val="0"/>
                        </a:spcAft>
                      </a:pPr>
                      <a:r>
                        <a:rPr lang="hu-HU" sz="1400" b="1">
                          <a:solidFill>
                            <a:srgbClr val="C0000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D9D9D9"/>
                      </a:fgClr>
                      <a:bgClr>
                        <a:srgbClr val="E3CBCB"/>
                      </a:bgClr>
                    </a:pattFill>
                  </a:tcPr>
                </a:tc>
                <a:tc>
                  <a:txBody>
                    <a:bodyPr/>
                    <a:lstStyle/>
                    <a:p>
                      <a:pPr algn="ctr">
                        <a:lnSpc>
                          <a:spcPct val="115000"/>
                        </a:lnSpc>
                        <a:spcAft>
                          <a:spcPts val="0"/>
                        </a:spcAft>
                      </a:pPr>
                      <a:r>
                        <a:rPr lang="hu-HU" sz="1400" b="1">
                          <a:solidFill>
                            <a:srgbClr val="9C0006"/>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hu-HU" sz="1400" b="1">
                          <a:solidFill>
                            <a:srgbClr val="80808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hu-HU" sz="1400" b="1">
                          <a:solidFill>
                            <a:srgbClr val="80808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39750">
                <a:tc>
                  <a:txBody>
                    <a:bodyPr/>
                    <a:lstStyle/>
                    <a:p>
                      <a:pPr algn="l">
                        <a:lnSpc>
                          <a:spcPct val="115000"/>
                        </a:lnSpc>
                        <a:spcAft>
                          <a:spcPts val="0"/>
                        </a:spcAft>
                      </a:pPr>
                      <a:r>
                        <a:rPr lang="hu-HU" sz="1000" b="1">
                          <a:solidFill>
                            <a:srgbClr val="FFFFFF"/>
                          </a:solidFill>
                          <a:effectLst/>
                          <a:latin typeface="Arial Narrow"/>
                          <a:ea typeface="Calibri"/>
                          <a:cs typeface="Times New Roman"/>
                        </a:rPr>
                        <a:t>D. DEMOKRÁCIA</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hu-HU" sz="1400" b="1" dirty="0">
                          <a:solidFill>
                            <a:srgbClr val="C00000"/>
                          </a:solidFill>
                          <a:effectLst/>
                          <a:latin typeface="Arial Narrow"/>
                          <a:ea typeface="Calibri"/>
                          <a:cs typeface="Times New Roman"/>
                        </a:rPr>
                        <a:t> + </a:t>
                      </a:r>
                      <a:endParaRPr lang="hu-HU" sz="1000" dirty="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D9D9D9"/>
                      </a:fgClr>
                      <a:bgClr>
                        <a:srgbClr val="E3CBCB"/>
                      </a:bgClr>
                    </a:pattFill>
                  </a:tcPr>
                </a:tc>
                <a:tc>
                  <a:txBody>
                    <a:bodyPr/>
                    <a:lstStyle/>
                    <a:p>
                      <a:pPr algn="ctr">
                        <a:lnSpc>
                          <a:spcPct val="115000"/>
                        </a:lnSpc>
                        <a:spcAft>
                          <a:spcPts val="0"/>
                        </a:spcAft>
                      </a:pPr>
                      <a:r>
                        <a:rPr lang="hu-HU" sz="1400" b="1">
                          <a:solidFill>
                            <a:srgbClr val="9C0006"/>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hu-HU" sz="1400" b="1">
                          <a:solidFill>
                            <a:srgbClr val="9C0006"/>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hu-HU" sz="1400" b="1">
                          <a:solidFill>
                            <a:srgbClr val="C0000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D9D9D9"/>
                      </a:fgClr>
                      <a:bgClr>
                        <a:srgbClr val="E3CBCB"/>
                      </a:bgClr>
                    </a:pattFill>
                  </a:tcPr>
                </a:tc>
                <a:tc>
                  <a:txBody>
                    <a:bodyPr/>
                    <a:lstStyle/>
                    <a:p>
                      <a:pPr algn="ctr">
                        <a:lnSpc>
                          <a:spcPct val="115000"/>
                        </a:lnSpc>
                        <a:spcAft>
                          <a:spcPts val="0"/>
                        </a:spcAft>
                      </a:pPr>
                      <a:r>
                        <a:rPr lang="hu-HU" sz="1400" b="1">
                          <a:solidFill>
                            <a:srgbClr val="80808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39750">
                <a:tc>
                  <a:txBody>
                    <a:bodyPr/>
                    <a:lstStyle/>
                    <a:p>
                      <a:pPr algn="l">
                        <a:lnSpc>
                          <a:spcPct val="115000"/>
                        </a:lnSpc>
                        <a:spcAft>
                          <a:spcPts val="0"/>
                        </a:spcAft>
                      </a:pPr>
                      <a:r>
                        <a:rPr lang="hu-HU" sz="1000" b="1" dirty="0">
                          <a:solidFill>
                            <a:srgbClr val="FFFFFF"/>
                          </a:solidFill>
                          <a:effectLst/>
                          <a:latin typeface="Arial Narrow"/>
                          <a:ea typeface="Calibri"/>
                          <a:cs typeface="Times New Roman"/>
                        </a:rPr>
                        <a:t>H. HATÉKONY KÖZIGAZGATÁS</a:t>
                      </a:r>
                      <a:endParaRPr lang="hu-HU" sz="1000" dirty="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hu-HU" sz="1400" b="1">
                          <a:solidFill>
                            <a:srgbClr val="C0000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D9D9D9"/>
                      </a:fgClr>
                      <a:bgClr>
                        <a:srgbClr val="E3CBCB"/>
                      </a:bgClr>
                    </a:pattFill>
                  </a:tcPr>
                </a:tc>
                <a:tc>
                  <a:txBody>
                    <a:bodyPr/>
                    <a:lstStyle/>
                    <a:p>
                      <a:pPr algn="ctr">
                        <a:lnSpc>
                          <a:spcPct val="115000"/>
                        </a:lnSpc>
                        <a:spcAft>
                          <a:spcPts val="0"/>
                        </a:spcAft>
                      </a:pPr>
                      <a:r>
                        <a:rPr lang="hu-HU" sz="1400" b="1">
                          <a:solidFill>
                            <a:srgbClr val="C0000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D9D9D9"/>
                      </a:fgClr>
                      <a:bgClr>
                        <a:srgbClr val="E3CBCB"/>
                      </a:bgClr>
                    </a:pattFill>
                  </a:tcPr>
                </a:tc>
                <a:tc>
                  <a:txBody>
                    <a:bodyPr/>
                    <a:lstStyle/>
                    <a:p>
                      <a:pPr algn="ctr">
                        <a:lnSpc>
                          <a:spcPct val="115000"/>
                        </a:lnSpc>
                        <a:spcAft>
                          <a:spcPts val="0"/>
                        </a:spcAft>
                      </a:pPr>
                      <a:r>
                        <a:rPr lang="hu-HU" sz="1400" b="1">
                          <a:solidFill>
                            <a:srgbClr val="808080"/>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hu-HU" sz="1400" b="1">
                          <a:solidFill>
                            <a:srgbClr val="9C0006"/>
                          </a:solidFill>
                          <a:effectLst/>
                          <a:latin typeface="Arial Narrow"/>
                          <a:ea typeface="Calibri"/>
                          <a:cs typeface="Times New Roman"/>
                        </a:rPr>
                        <a:t> ++ </a:t>
                      </a:r>
                      <a:endParaRPr lang="hu-HU" sz="100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hu-HU" sz="1400" dirty="0">
                          <a:solidFill>
                            <a:srgbClr val="BFBFBF"/>
                          </a:solidFill>
                          <a:effectLst/>
                          <a:latin typeface="Arial Narrow"/>
                          <a:ea typeface="Calibri"/>
                          <a:cs typeface="Times New Roman"/>
                        </a:rPr>
                        <a:t>nincs adat </a:t>
                      </a:r>
                      <a:endParaRPr lang="hu-HU" sz="1000" dirty="0">
                        <a:effectLst/>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áblázat 9"/>
          <p:cNvGraphicFramePr>
            <a:graphicFrameLocks noGrp="1"/>
          </p:cNvGraphicFramePr>
          <p:nvPr>
            <p:extLst>
              <p:ext uri="{D42A27DB-BD31-4B8C-83A1-F6EECF244321}">
                <p14:modId xmlns:p14="http://schemas.microsoft.com/office/powerpoint/2010/main" val="2423444414"/>
              </p:ext>
            </p:extLst>
          </p:nvPr>
        </p:nvGraphicFramePr>
        <p:xfrm>
          <a:off x="502518" y="5589240"/>
          <a:ext cx="5581650" cy="350520"/>
        </p:xfrm>
        <a:graphic>
          <a:graphicData uri="http://schemas.openxmlformats.org/drawingml/2006/table">
            <a:tbl>
              <a:tblPr firstRow="1" firstCol="1" bandRow="1"/>
              <a:tblGrid>
                <a:gridCol w="929912"/>
                <a:gridCol w="930638"/>
                <a:gridCol w="929912"/>
                <a:gridCol w="930638"/>
                <a:gridCol w="929912"/>
                <a:gridCol w="930638"/>
              </a:tblGrid>
              <a:tr h="333375">
                <a:tc>
                  <a:txBody>
                    <a:bodyPr/>
                    <a:lstStyle/>
                    <a:p>
                      <a:pPr algn="ctr">
                        <a:lnSpc>
                          <a:spcPct val="115000"/>
                        </a:lnSpc>
                        <a:spcAft>
                          <a:spcPts val="0"/>
                        </a:spcAft>
                      </a:pPr>
                      <a:r>
                        <a:rPr lang="hu-HU" sz="1400" b="1" dirty="0">
                          <a:solidFill>
                            <a:srgbClr val="9C0006"/>
                          </a:solidFill>
                          <a:effectLst/>
                          <a:latin typeface="Arial Narrow"/>
                          <a:ea typeface="Times New Roman"/>
                          <a:cs typeface="Times New Roman"/>
                        </a:rPr>
                        <a:t>++ </a:t>
                      </a:r>
                      <a:endParaRPr lang="hu-HU" sz="1000" dirty="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15000"/>
                        </a:lnSpc>
                        <a:spcAft>
                          <a:spcPts val="0"/>
                        </a:spcAft>
                      </a:pPr>
                      <a:r>
                        <a:rPr lang="hu-HU" sz="1000" dirty="0">
                          <a:solidFill>
                            <a:srgbClr val="000000"/>
                          </a:solidFill>
                          <a:effectLst/>
                          <a:latin typeface="Arial Narrow"/>
                          <a:ea typeface="Times New Roman"/>
                          <a:cs typeface="Times New Roman"/>
                        </a:rPr>
                        <a:t>ERŐSÖDÉS</a:t>
                      </a:r>
                      <a:endParaRPr lang="hu-HU" sz="1000" dirty="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400" b="1">
                          <a:solidFill>
                            <a:srgbClr val="C00000"/>
                          </a:solidFill>
                          <a:effectLst/>
                          <a:latin typeface="Arial Narrow"/>
                          <a:ea typeface="Times New Roman"/>
                          <a:cs typeface="Times New Roman"/>
                        </a:rPr>
                        <a:t> + </a:t>
                      </a:r>
                      <a:endParaRPr lang="hu-HU" sz="100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D9D9D9"/>
                      </a:fgClr>
                      <a:bgClr>
                        <a:srgbClr val="E3CBCB"/>
                      </a:bgClr>
                    </a:pattFill>
                  </a:tcPr>
                </a:tc>
                <a:tc>
                  <a:txBody>
                    <a:bodyPr/>
                    <a:lstStyle/>
                    <a:p>
                      <a:pPr algn="ctr">
                        <a:lnSpc>
                          <a:spcPct val="115000"/>
                        </a:lnSpc>
                        <a:spcAft>
                          <a:spcPts val="0"/>
                        </a:spcAft>
                      </a:pPr>
                      <a:r>
                        <a:rPr lang="hu-HU" sz="1000">
                          <a:solidFill>
                            <a:srgbClr val="000000"/>
                          </a:solidFill>
                          <a:effectLst/>
                          <a:latin typeface="Arial Narrow"/>
                          <a:ea typeface="Times New Roman"/>
                          <a:cs typeface="Times New Roman"/>
                        </a:rPr>
                        <a:t>OPTIMISTA VÁRAKOZÁS</a:t>
                      </a:r>
                      <a:endParaRPr lang="hu-HU" sz="100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400" b="1">
                          <a:solidFill>
                            <a:srgbClr val="808080"/>
                          </a:solidFill>
                          <a:effectLst/>
                          <a:latin typeface="Arial Narrow"/>
                          <a:ea typeface="Times New Roman"/>
                          <a:cs typeface="Times New Roman"/>
                        </a:rPr>
                        <a:t> - </a:t>
                      </a:r>
                      <a:endParaRPr lang="hu-HU" sz="100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hu-HU" sz="1000" dirty="0">
                          <a:solidFill>
                            <a:srgbClr val="000000"/>
                          </a:solidFill>
                          <a:effectLst/>
                          <a:latin typeface="Arial Narrow"/>
                          <a:ea typeface="Times New Roman"/>
                          <a:cs typeface="Times New Roman"/>
                        </a:rPr>
                        <a:t>FEJLESZTENDŐ</a:t>
                      </a:r>
                      <a:endParaRPr lang="hu-HU" sz="1000" dirty="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4"/>
          <p:cNvSpPr>
            <a:spLocks noChangeArrowheads="1"/>
          </p:cNvSpPr>
          <p:nvPr/>
        </p:nvSpPr>
        <p:spPr bwMode="auto">
          <a:xfrm>
            <a:off x="468560" y="522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altLang="hu-HU" sz="10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Jelmagyarázat:</a:t>
            </a:r>
            <a:endParaRPr kumimoji="0" lang="hu-HU" altLang="hu-H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8699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AutoShape 5"/>
          <p:cNvCxnSpPr>
            <a:cxnSpLocks noChangeShapeType="1"/>
          </p:cNvCxnSpPr>
          <p:nvPr/>
        </p:nvCxnSpPr>
        <p:spPr bwMode="auto">
          <a:xfrm>
            <a:off x="0" y="1268760"/>
            <a:ext cx="9144000" cy="0"/>
          </a:xfrm>
          <a:prstGeom prst="straightConnector1">
            <a:avLst/>
          </a:prstGeom>
          <a:noFill/>
          <a:ln w="38100">
            <a:solidFill>
              <a:srgbClr val="8CB335"/>
            </a:solidFill>
            <a:round/>
            <a:headEnd/>
            <a:tailEnd/>
          </a:ln>
          <a:extLst>
            <a:ext uri="{909E8E84-426E-40DD-AFC4-6F175D3DCCD1}">
              <a14:hiddenFill xmlns:a14="http://schemas.microsoft.com/office/drawing/2010/main">
                <a:noFill/>
              </a14:hiddenFill>
            </a:ext>
          </a:extLst>
        </p:spPr>
      </p:cxnSp>
      <p:sp>
        <p:nvSpPr>
          <p:cNvPr id="35" name="Szövegdoboz 34"/>
          <p:cNvSpPr txBox="1"/>
          <p:nvPr/>
        </p:nvSpPr>
        <p:spPr>
          <a:xfrm>
            <a:off x="179512" y="332656"/>
            <a:ext cx="8568952" cy="707886"/>
          </a:xfrm>
          <a:prstGeom prst="rect">
            <a:avLst/>
          </a:prstGeom>
          <a:noFill/>
        </p:spPr>
        <p:txBody>
          <a:bodyPr wrap="square" rtlCol="0">
            <a:spAutoFit/>
          </a:bodyPr>
          <a:lstStyle/>
          <a:p>
            <a:pPr algn="ctr"/>
            <a:r>
              <a:rPr lang="hu-HU" sz="4000" b="1" dirty="0"/>
              <a:t>A Jó Állam </a:t>
            </a:r>
            <a:r>
              <a:rPr lang="hu-HU" sz="4000" b="1" dirty="0" smtClean="0"/>
              <a:t>hatásterületei </a:t>
            </a:r>
            <a:r>
              <a:rPr lang="hu-HU" sz="4000" b="1" dirty="0"/>
              <a:t>és </a:t>
            </a:r>
            <a:r>
              <a:rPr lang="hu-HU" sz="4000" b="1" dirty="0" smtClean="0"/>
              <a:t>dimenziói</a:t>
            </a:r>
          </a:p>
        </p:txBody>
      </p:sp>
      <p:pic>
        <p:nvPicPr>
          <p:cNvPr id="37" name="Picture 20" descr="http://www.diamond-congress.hu/edsi2013/img/nicedit/n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5897623"/>
            <a:ext cx="878118" cy="8781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5340"/>
          <a:stretch/>
        </p:blipFill>
        <p:spPr bwMode="auto">
          <a:xfrm>
            <a:off x="0" y="1412776"/>
            <a:ext cx="4346223"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0927"/>
          <a:stretch/>
        </p:blipFill>
        <p:spPr bwMode="auto">
          <a:xfrm>
            <a:off x="4427986" y="1412776"/>
            <a:ext cx="4603126"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ChangeArrowheads="1"/>
          </p:cNvSpPr>
          <p:nvPr/>
        </p:nvSpPr>
        <p:spPr bwMode="auto">
          <a:xfrm>
            <a:off x="179512" y="57081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altLang="hu-HU" sz="10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Jelmagyarázat:</a:t>
            </a:r>
            <a:endParaRPr kumimoji="0" lang="hu-HU" altLang="hu-H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áblázat 2"/>
          <p:cNvGraphicFramePr>
            <a:graphicFrameLocks noGrp="1"/>
          </p:cNvGraphicFramePr>
          <p:nvPr>
            <p:extLst>
              <p:ext uri="{D42A27DB-BD31-4B8C-83A1-F6EECF244321}">
                <p14:modId xmlns:p14="http://schemas.microsoft.com/office/powerpoint/2010/main" val="1260848128"/>
              </p:ext>
            </p:extLst>
          </p:nvPr>
        </p:nvGraphicFramePr>
        <p:xfrm>
          <a:off x="251520" y="6093296"/>
          <a:ext cx="2592288" cy="432048"/>
        </p:xfrm>
        <a:graphic>
          <a:graphicData uri="http://schemas.openxmlformats.org/drawingml/2006/table">
            <a:tbl>
              <a:tblPr firstRow="1" firstCol="1" bandRow="1"/>
              <a:tblGrid>
                <a:gridCol w="1296144"/>
                <a:gridCol w="1296144"/>
              </a:tblGrid>
              <a:tr h="432048">
                <a:tc>
                  <a:txBody>
                    <a:bodyPr/>
                    <a:lstStyle/>
                    <a:p>
                      <a:pPr algn="ctr">
                        <a:lnSpc>
                          <a:spcPct val="115000"/>
                        </a:lnSpc>
                        <a:spcAft>
                          <a:spcPts val="0"/>
                        </a:spcAft>
                      </a:pPr>
                      <a:r>
                        <a:rPr lang="hu-HU" sz="1400" dirty="0">
                          <a:solidFill>
                            <a:srgbClr val="000000"/>
                          </a:solidFill>
                          <a:effectLst/>
                          <a:highlight>
                            <a:srgbClr val="FFFF00"/>
                          </a:highlight>
                          <a:latin typeface="Arial Narrow"/>
                          <a:ea typeface="Times New Roman"/>
                          <a:cs typeface="Times New Roman"/>
                        </a:rPr>
                        <a:t>ERŐSÖDÉS</a:t>
                      </a:r>
                      <a:endParaRPr lang="hu-HU" sz="1400" dirty="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400" dirty="0">
                          <a:solidFill>
                            <a:srgbClr val="000000"/>
                          </a:solidFill>
                          <a:effectLst/>
                          <a:highlight>
                            <a:srgbClr val="00FF00"/>
                          </a:highlight>
                          <a:latin typeface="Arial Narrow"/>
                          <a:ea typeface="Times New Roman"/>
                          <a:cs typeface="Times New Roman"/>
                        </a:rPr>
                        <a:t>FEJLESZTENDŐ</a:t>
                      </a:r>
                      <a:endParaRPr lang="hu-HU" sz="1400" dirty="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3399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http://www.diamond-congress.hu/edsi2013/img/nicedit/n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5897623"/>
            <a:ext cx="878118" cy="878118"/>
          </a:xfrm>
          <a:prstGeom prst="rect">
            <a:avLst/>
          </a:prstGeom>
          <a:noFill/>
          <a:extLst>
            <a:ext uri="{909E8E84-426E-40DD-AFC4-6F175D3DCCD1}">
              <a14:hiddenFill xmlns:a14="http://schemas.microsoft.com/office/drawing/2010/main">
                <a:solidFill>
                  <a:srgbClr val="FFFFFF"/>
                </a:solidFill>
              </a14:hiddenFill>
            </a:ext>
          </a:extLst>
        </p:spPr>
      </p:pic>
      <p:sp>
        <p:nvSpPr>
          <p:cNvPr id="9" name="Szövegdoboz 8"/>
          <p:cNvSpPr txBox="1"/>
          <p:nvPr/>
        </p:nvSpPr>
        <p:spPr>
          <a:xfrm>
            <a:off x="395536" y="349223"/>
            <a:ext cx="8352927" cy="984885"/>
          </a:xfrm>
          <a:prstGeom prst="rect">
            <a:avLst/>
          </a:prstGeom>
          <a:noFill/>
        </p:spPr>
        <p:txBody>
          <a:bodyPr wrap="square" rtlCol="0">
            <a:spAutoFit/>
          </a:bodyPr>
          <a:lstStyle/>
          <a:p>
            <a:pPr algn="ctr"/>
            <a:r>
              <a:rPr lang="hu-HU" sz="4000" b="1" dirty="0" smtClean="0"/>
              <a:t>Biztonság és bizalom a kormányzatban</a:t>
            </a:r>
          </a:p>
          <a:p>
            <a:pPr marL="285750" indent="-285750" algn="ctr">
              <a:buFontTx/>
              <a:buChar char="-"/>
            </a:pPr>
            <a:r>
              <a:rPr lang="hu-HU" b="1" dirty="0"/>
              <a:t>Kormányzati közbizalom és </a:t>
            </a:r>
            <a:r>
              <a:rPr lang="hu-HU" b="1" dirty="0" smtClean="0"/>
              <a:t>átláthatóság dimenzió -</a:t>
            </a:r>
            <a:endParaRPr lang="hu-HU" sz="4000" b="1" dirty="0"/>
          </a:p>
        </p:txBody>
      </p:sp>
      <p:cxnSp>
        <p:nvCxnSpPr>
          <p:cNvPr id="41" name="AutoShape 5"/>
          <p:cNvCxnSpPr>
            <a:cxnSpLocks noChangeShapeType="1"/>
          </p:cNvCxnSpPr>
          <p:nvPr/>
        </p:nvCxnSpPr>
        <p:spPr bwMode="auto">
          <a:xfrm>
            <a:off x="0" y="1268760"/>
            <a:ext cx="9144000" cy="0"/>
          </a:xfrm>
          <a:prstGeom prst="straightConnector1">
            <a:avLst/>
          </a:prstGeom>
          <a:noFill/>
          <a:ln w="38100">
            <a:solidFill>
              <a:srgbClr val="8CB335"/>
            </a:solidFill>
            <a:round/>
            <a:headEnd/>
            <a:tailEnd/>
          </a:ln>
          <a:extLst>
            <a:ext uri="{909E8E84-426E-40DD-AFC4-6F175D3DCCD1}">
              <a14:hiddenFill xmlns:a14="http://schemas.microsoft.com/office/drawing/2010/main">
                <a:noFill/>
              </a14:hiddenFill>
            </a:ext>
          </a:extLst>
        </p:spPr>
      </p:cxnSp>
      <p:graphicFrame>
        <p:nvGraphicFramePr>
          <p:cNvPr id="4" name="Táblázat 3"/>
          <p:cNvGraphicFramePr>
            <a:graphicFrameLocks noGrp="1"/>
          </p:cNvGraphicFramePr>
          <p:nvPr>
            <p:extLst>
              <p:ext uri="{D42A27DB-BD31-4B8C-83A1-F6EECF244321}">
                <p14:modId xmlns:p14="http://schemas.microsoft.com/office/powerpoint/2010/main" val="247306975"/>
              </p:ext>
            </p:extLst>
          </p:nvPr>
        </p:nvGraphicFramePr>
        <p:xfrm>
          <a:off x="35496" y="1556792"/>
          <a:ext cx="8676457" cy="3744418"/>
        </p:xfrm>
        <a:graphic>
          <a:graphicData uri="http://schemas.openxmlformats.org/drawingml/2006/table">
            <a:tbl>
              <a:tblPr firstRow="1" firstCol="1" bandRow="1"/>
              <a:tblGrid>
                <a:gridCol w="382185"/>
                <a:gridCol w="2874612"/>
                <a:gridCol w="5419660"/>
              </a:tblGrid>
              <a:tr h="376218">
                <a:tc>
                  <a:txBody>
                    <a:bodyPr/>
                    <a:lstStyle/>
                    <a:p>
                      <a:pPr algn="ctr">
                        <a:lnSpc>
                          <a:spcPct val="107000"/>
                        </a:lnSpc>
                        <a:spcAft>
                          <a:spcPts val="0"/>
                        </a:spcAft>
                      </a:pPr>
                      <a:r>
                        <a:rPr lang="hu-HU" sz="1000" b="1" dirty="0">
                          <a:effectLst/>
                          <a:latin typeface="Arial Narrow"/>
                          <a:ea typeface="Times New Roman"/>
                          <a:cs typeface="Times New Roman"/>
                        </a:rPr>
                        <a:t>Dimenzió</a:t>
                      </a:r>
                      <a:endParaRPr lang="hu-HU" sz="1000" dirty="0">
                        <a:effectLst/>
                        <a:latin typeface="Arial Narrow"/>
                        <a:ea typeface="Calibri"/>
                        <a:cs typeface="Times New Roman"/>
                      </a:endParaRPr>
                    </a:p>
                  </a:txBody>
                  <a:tcPr marL="39349" marR="393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7000"/>
                        </a:lnSpc>
                        <a:spcAft>
                          <a:spcPts val="0"/>
                        </a:spcAft>
                      </a:pPr>
                      <a:r>
                        <a:rPr lang="hu-HU" sz="1000" b="1" dirty="0">
                          <a:effectLst/>
                          <a:latin typeface="Arial Narrow"/>
                          <a:ea typeface="Times New Roman"/>
                          <a:cs typeface="Times New Roman"/>
                        </a:rPr>
                        <a:t>Indikátor neve</a:t>
                      </a:r>
                      <a:endParaRPr lang="hu-HU" sz="1000" dirty="0">
                        <a:effectLst/>
                        <a:latin typeface="Arial Narrow"/>
                        <a:ea typeface="Calibri"/>
                        <a:cs typeface="Times New Roman"/>
                      </a:endParaRPr>
                    </a:p>
                  </a:txBody>
                  <a:tcPr marL="39349" marR="393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7000"/>
                        </a:lnSpc>
                        <a:spcAft>
                          <a:spcPts val="0"/>
                        </a:spcAft>
                      </a:pPr>
                      <a:r>
                        <a:rPr lang="hu-HU" sz="1000" b="1" dirty="0">
                          <a:effectLst/>
                          <a:latin typeface="Arial Narrow"/>
                          <a:ea typeface="Times New Roman"/>
                          <a:cs typeface="Times New Roman"/>
                        </a:rPr>
                        <a:t>Indikátorhoz tartozó kulcsgondolat</a:t>
                      </a:r>
                      <a:endParaRPr lang="hu-HU" sz="1000" dirty="0">
                        <a:effectLst/>
                        <a:latin typeface="Arial Narrow"/>
                        <a:ea typeface="Calibri"/>
                        <a:cs typeface="Times New Roman"/>
                      </a:endParaRPr>
                    </a:p>
                  </a:txBody>
                  <a:tcPr marL="39349" marR="393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564643">
                <a:tc rowSpan="5">
                  <a:txBody>
                    <a:bodyPr/>
                    <a:lstStyle/>
                    <a:p>
                      <a:pPr algn="ctr">
                        <a:lnSpc>
                          <a:spcPct val="107000"/>
                        </a:lnSpc>
                        <a:spcAft>
                          <a:spcPts val="0"/>
                        </a:spcAft>
                      </a:pPr>
                      <a:r>
                        <a:rPr lang="hu-HU" sz="1000" b="1" dirty="0">
                          <a:effectLst/>
                          <a:latin typeface="Arial Narrow"/>
                          <a:ea typeface="Times New Roman"/>
                          <a:cs typeface="Times New Roman"/>
                        </a:rPr>
                        <a:t>Kormányzati közbizalom és átláthatóság</a:t>
                      </a:r>
                      <a:endParaRPr lang="hu-HU" sz="1000" b="1" dirty="0">
                        <a:effectLst/>
                        <a:latin typeface="Arial Narrow"/>
                        <a:ea typeface="Calibri"/>
                        <a:cs typeface="Times New Roman"/>
                      </a:endParaRPr>
                    </a:p>
                  </a:txBody>
                  <a:tcPr marL="39349" marR="3934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07000"/>
                        </a:lnSpc>
                        <a:spcAft>
                          <a:spcPts val="0"/>
                        </a:spcAft>
                      </a:pPr>
                      <a:r>
                        <a:rPr lang="hu-HU" sz="1000" b="1" dirty="0" smtClean="0">
                          <a:effectLst/>
                          <a:latin typeface="Arial Narrow"/>
                          <a:ea typeface="Times New Roman"/>
                          <a:cs typeface="Times New Roman"/>
                        </a:rPr>
                        <a:t>FŐINDIKÁTOR</a:t>
                      </a:r>
                      <a:endParaRPr lang="hu-HU" sz="1000" dirty="0" smtClean="0">
                        <a:effectLst/>
                        <a:latin typeface="Arial Narrow"/>
                        <a:ea typeface="Times New Roman"/>
                        <a:cs typeface="Times New Roman"/>
                      </a:endParaRPr>
                    </a:p>
                    <a:p>
                      <a:pPr>
                        <a:lnSpc>
                          <a:spcPct val="107000"/>
                        </a:lnSpc>
                        <a:spcAft>
                          <a:spcPts val="0"/>
                        </a:spcAft>
                      </a:pPr>
                      <a:r>
                        <a:rPr lang="hu-HU" sz="1000" dirty="0" smtClean="0">
                          <a:effectLst/>
                          <a:latin typeface="Arial Narrow"/>
                          <a:ea typeface="Times New Roman"/>
                          <a:cs typeface="Times New Roman"/>
                        </a:rPr>
                        <a:t>Országgyűlési </a:t>
                      </a:r>
                      <a:r>
                        <a:rPr lang="hu-HU" sz="1000" dirty="0">
                          <a:effectLst/>
                          <a:latin typeface="Arial Narrow"/>
                          <a:ea typeface="Times New Roman"/>
                          <a:cs typeface="Times New Roman"/>
                        </a:rPr>
                        <a:t>választáson kifejezett lakossági bizalom a kormányban</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07000"/>
                        </a:lnSpc>
                        <a:spcAft>
                          <a:spcPts val="0"/>
                        </a:spcAft>
                      </a:pPr>
                      <a:r>
                        <a:rPr lang="hu-HU" sz="1000" dirty="0">
                          <a:effectLst/>
                          <a:latin typeface="Arial Narrow"/>
                          <a:ea typeface="Times New Roman"/>
                          <a:cs typeface="Times New Roman"/>
                        </a:rPr>
                        <a:t>2010 óta jelentősen nőtt a kormány politikai stabilitása, ezáltal a kormányzati cselekvőképesség erősödött.</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827309">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endParaRPr lang="hu-HU" sz="1000" dirty="0" smtClean="0">
                        <a:effectLst/>
                        <a:latin typeface="Arial Narrow"/>
                        <a:ea typeface="Times New Roman"/>
                        <a:cs typeface="Times New Roman"/>
                      </a:endParaRPr>
                    </a:p>
                    <a:p>
                      <a:pPr>
                        <a:lnSpc>
                          <a:spcPct val="107000"/>
                        </a:lnSpc>
                        <a:spcAft>
                          <a:spcPts val="0"/>
                        </a:spcAft>
                      </a:pPr>
                      <a:r>
                        <a:rPr lang="hu-HU" sz="1000" dirty="0" smtClean="0">
                          <a:effectLst/>
                          <a:latin typeface="Arial Narrow"/>
                          <a:ea typeface="Times New Roman"/>
                          <a:cs typeface="Times New Roman"/>
                        </a:rPr>
                        <a:t>A </a:t>
                      </a:r>
                      <a:r>
                        <a:rPr lang="hu-HU" sz="1000" dirty="0">
                          <a:effectLst/>
                          <a:latin typeface="Arial Narrow"/>
                          <a:ea typeface="Times New Roman"/>
                          <a:cs typeface="Times New Roman"/>
                        </a:rPr>
                        <a:t>NAIH jogellenességi megállapítással végződött adatnyilvánossági vizsgálatainak száma</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a:effectLst/>
                          <a:latin typeface="Arial Narrow"/>
                          <a:ea typeface="Times New Roman"/>
                          <a:cs typeface="Times New Roman"/>
                        </a:rPr>
                        <a:t>A kormányzat átláthatóságát erősíti az adatnyilvánossági vizsgálatok számának 2012 óta történt növekedése.</a:t>
                      </a:r>
                      <a:endParaRPr lang="hu-HU" sz="100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6962">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endParaRPr lang="hu-HU" sz="1000" dirty="0" smtClean="0">
                        <a:effectLst/>
                        <a:latin typeface="Arial Narrow"/>
                        <a:ea typeface="Times New Roman"/>
                        <a:cs typeface="Times New Roman"/>
                      </a:endParaRPr>
                    </a:p>
                    <a:p>
                      <a:pPr>
                        <a:lnSpc>
                          <a:spcPct val="107000"/>
                        </a:lnSpc>
                        <a:spcAft>
                          <a:spcPts val="0"/>
                        </a:spcAft>
                      </a:pPr>
                      <a:r>
                        <a:rPr lang="hu-HU" sz="1000" dirty="0" smtClean="0">
                          <a:effectLst/>
                          <a:latin typeface="Arial Narrow"/>
                          <a:ea typeface="Times New Roman"/>
                          <a:cs typeface="Times New Roman"/>
                        </a:rPr>
                        <a:t>Intézményi </a:t>
                      </a:r>
                      <a:r>
                        <a:rPr lang="hu-HU" sz="1000" dirty="0">
                          <a:effectLst/>
                          <a:latin typeface="Arial Narrow"/>
                          <a:ea typeface="Times New Roman"/>
                          <a:cs typeface="Times New Roman"/>
                        </a:rPr>
                        <a:t>(önkéntes) részvételi adatok az ÁSZ korrupciós kockázat mérési rendszerében</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dirty="0">
                          <a:effectLst/>
                          <a:latin typeface="Arial Narrow"/>
                          <a:ea typeface="Times New Roman"/>
                          <a:cs typeface="Times New Roman"/>
                        </a:rPr>
                        <a:t>A kormányzati szféra intézményei egyre nagyobb mértékben vállalják az átláthatóság objektív mérését, ami az integritás és a transzparencia erősödésére utal.</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643">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endParaRPr lang="hu-HU" sz="1000" dirty="0" smtClean="0">
                        <a:effectLst/>
                        <a:latin typeface="Arial Narrow"/>
                        <a:ea typeface="Times New Roman"/>
                        <a:cs typeface="Times New Roman"/>
                      </a:endParaRPr>
                    </a:p>
                    <a:p>
                      <a:pPr>
                        <a:lnSpc>
                          <a:spcPct val="107000"/>
                        </a:lnSpc>
                        <a:spcAft>
                          <a:spcPts val="0"/>
                        </a:spcAft>
                      </a:pPr>
                      <a:r>
                        <a:rPr lang="hu-HU" sz="1000" dirty="0" smtClean="0">
                          <a:effectLst/>
                          <a:latin typeface="Arial Narrow"/>
                          <a:ea typeface="Times New Roman"/>
                          <a:cs typeface="Times New Roman"/>
                        </a:rPr>
                        <a:t>ÁSZ </a:t>
                      </a:r>
                      <a:r>
                        <a:rPr lang="hu-HU" sz="1000" dirty="0">
                          <a:effectLst/>
                          <a:latin typeface="Arial Narrow"/>
                          <a:ea typeface="Times New Roman"/>
                          <a:cs typeface="Times New Roman"/>
                        </a:rPr>
                        <a:t>Korrupciós Kockázatokat Mérséklő Kontrollok Tényezője (KMKT) index</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a:effectLst/>
                          <a:latin typeface="Arial Narrow"/>
                          <a:ea typeface="Times New Roman"/>
                          <a:cs typeface="Times New Roman"/>
                        </a:rPr>
                        <a:t>A költségvetési intézményrendszerben növekszik az antikorrupciós kontrollok száma.</a:t>
                      </a:r>
                      <a:endParaRPr lang="hu-HU" sz="100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643">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endParaRPr lang="hu-HU" sz="1000" dirty="0" smtClean="0">
                        <a:effectLst/>
                        <a:latin typeface="Arial Narrow"/>
                        <a:ea typeface="Times New Roman"/>
                        <a:cs typeface="Times New Roman"/>
                      </a:endParaRPr>
                    </a:p>
                    <a:p>
                      <a:pPr>
                        <a:lnSpc>
                          <a:spcPct val="107000"/>
                        </a:lnSpc>
                        <a:spcAft>
                          <a:spcPts val="0"/>
                        </a:spcAft>
                      </a:pPr>
                      <a:r>
                        <a:rPr lang="hu-HU" sz="1000" dirty="0" smtClean="0">
                          <a:effectLst/>
                          <a:latin typeface="Arial Narrow"/>
                          <a:ea typeface="Times New Roman"/>
                          <a:cs typeface="Times New Roman"/>
                        </a:rPr>
                        <a:t>Civil </a:t>
                      </a:r>
                      <a:r>
                        <a:rPr lang="hu-HU" sz="1000" dirty="0">
                          <a:effectLst/>
                          <a:latin typeface="Arial Narrow"/>
                          <a:ea typeface="Times New Roman"/>
                          <a:cs typeface="Times New Roman"/>
                        </a:rPr>
                        <a:t>szervezetek állami támogatása</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dirty="0">
                          <a:effectLst/>
                          <a:latin typeface="Arial Narrow"/>
                          <a:ea typeface="Times New Roman"/>
                          <a:cs typeface="Times New Roman"/>
                        </a:rPr>
                        <a:t>A civil szektor állami támogatásának növekedése a nyitottabb kormányzás felé mutat.</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7"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18229" t="21194" r="17453" b="8503"/>
          <a:stretch/>
        </p:blipFill>
        <p:spPr bwMode="auto">
          <a:xfrm>
            <a:off x="1399820" y="1445776"/>
            <a:ext cx="6344355" cy="433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69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1.14709E-6 L 4.44444E-6 0.63645 L -0.13976 0.62974 " pathEditMode="relative" rAng="0" ptsTypes="AAA">
                                      <p:cBhvr>
                                        <p:cTn id="6" dur="2000" fill="hold"/>
                                        <p:tgtEl>
                                          <p:spTgt spid="4"/>
                                        </p:tgtEl>
                                        <p:attrNameLst>
                                          <p:attrName>ppt_x</p:attrName>
                                          <p:attrName>ppt_y</p:attrName>
                                        </p:attrNameLst>
                                      </p:cBhvr>
                                      <p:rCtr x="-6997" y="3182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097"/>
                                        </p:tgtEl>
                                        <p:attrNameLst>
                                          <p:attrName>style.visibility</p:attrName>
                                        </p:attrNameLst>
                                      </p:cBhvr>
                                      <p:to>
                                        <p:strVal val="visible"/>
                                      </p:to>
                                    </p:set>
                                    <p:animEffect transition="in" filter="fade">
                                      <p:cBhvr>
                                        <p:cTn id="11"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Névjegy</a:t>
            </a:r>
            <a:endParaRPr lang="hu-HU" dirty="0"/>
          </a:p>
        </p:txBody>
      </p:sp>
      <p:sp>
        <p:nvSpPr>
          <p:cNvPr id="3" name="Tartalom helye 2"/>
          <p:cNvSpPr>
            <a:spLocks noGrp="1"/>
          </p:cNvSpPr>
          <p:nvPr>
            <p:ph idx="1"/>
          </p:nvPr>
        </p:nvSpPr>
        <p:spPr>
          <a:xfrm>
            <a:off x="500034" y="1428736"/>
            <a:ext cx="8429684" cy="3917032"/>
          </a:xfrm>
        </p:spPr>
        <p:txBody>
          <a:bodyPr>
            <a:normAutofit fontScale="92500" lnSpcReduction="10000"/>
          </a:bodyPr>
          <a:lstStyle/>
          <a:p>
            <a:r>
              <a:rPr lang="hu-HU" dirty="0" smtClean="0"/>
              <a:t>Dr. Kaiser Tamás PhD (politikatudományok), egyetemi docens</a:t>
            </a:r>
          </a:p>
          <a:p>
            <a:r>
              <a:rPr lang="hu-HU" dirty="0" smtClean="0"/>
              <a:t>2016-intézetvezető (NKE ÁKK, Államelméleti és Kormányzástani Intézet)</a:t>
            </a:r>
          </a:p>
          <a:p>
            <a:r>
              <a:rPr lang="hu-HU" dirty="0" smtClean="0"/>
              <a:t>2015-tudományos igazgató (Államkutatási és Fejlesztési Intézet)</a:t>
            </a:r>
          </a:p>
          <a:p>
            <a:r>
              <a:rPr lang="hu-HU" dirty="0" smtClean="0"/>
              <a:t>2013-Nemzeti Közszolgálati Egyetem</a:t>
            </a:r>
          </a:p>
          <a:p>
            <a:r>
              <a:rPr lang="hu-HU" dirty="0" smtClean="0"/>
              <a:t>1998-2013 Pannon Egyetem</a:t>
            </a:r>
            <a:endParaRPr lang="hu-H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http://www.diamond-congress.hu/edsi2013/img/nicedit/n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5897623"/>
            <a:ext cx="878118" cy="878118"/>
          </a:xfrm>
          <a:prstGeom prst="rect">
            <a:avLst/>
          </a:prstGeom>
          <a:noFill/>
          <a:extLst>
            <a:ext uri="{909E8E84-426E-40DD-AFC4-6F175D3DCCD1}">
              <a14:hiddenFill xmlns:a14="http://schemas.microsoft.com/office/drawing/2010/main">
                <a:solidFill>
                  <a:srgbClr val="FFFFFF"/>
                </a:solidFill>
              </a14:hiddenFill>
            </a:ext>
          </a:extLst>
        </p:spPr>
      </p:pic>
      <p:sp>
        <p:nvSpPr>
          <p:cNvPr id="9" name="Szövegdoboz 8"/>
          <p:cNvSpPr txBox="1"/>
          <p:nvPr/>
        </p:nvSpPr>
        <p:spPr>
          <a:xfrm>
            <a:off x="2284139" y="332656"/>
            <a:ext cx="5256584" cy="984885"/>
          </a:xfrm>
          <a:prstGeom prst="rect">
            <a:avLst/>
          </a:prstGeom>
          <a:noFill/>
        </p:spPr>
        <p:txBody>
          <a:bodyPr wrap="square" rtlCol="0">
            <a:spAutoFit/>
          </a:bodyPr>
          <a:lstStyle/>
          <a:p>
            <a:pPr algn="ctr"/>
            <a:r>
              <a:rPr lang="hu-HU" sz="4000" b="1" dirty="0" smtClean="0"/>
              <a:t>Demokrácia</a:t>
            </a:r>
          </a:p>
          <a:p>
            <a:pPr marL="285750" indent="-285750" algn="ctr">
              <a:buFontTx/>
              <a:buChar char="-"/>
            </a:pPr>
            <a:r>
              <a:rPr lang="hu-HU" b="1" dirty="0" smtClean="0"/>
              <a:t>Társadalmi párbeszéd dimenzió -</a:t>
            </a:r>
            <a:endParaRPr lang="hu-HU" sz="4000" b="1" dirty="0"/>
          </a:p>
        </p:txBody>
      </p:sp>
      <p:cxnSp>
        <p:nvCxnSpPr>
          <p:cNvPr id="41" name="AutoShape 5"/>
          <p:cNvCxnSpPr>
            <a:cxnSpLocks noChangeShapeType="1"/>
          </p:cNvCxnSpPr>
          <p:nvPr/>
        </p:nvCxnSpPr>
        <p:spPr bwMode="auto">
          <a:xfrm>
            <a:off x="0" y="1268760"/>
            <a:ext cx="9144000" cy="0"/>
          </a:xfrm>
          <a:prstGeom prst="straightConnector1">
            <a:avLst/>
          </a:prstGeom>
          <a:noFill/>
          <a:ln w="38100">
            <a:solidFill>
              <a:srgbClr val="8CB335"/>
            </a:solidFill>
            <a:round/>
            <a:headEnd/>
            <a:tailEnd/>
          </a:ln>
          <a:extLst>
            <a:ext uri="{909E8E84-426E-40DD-AFC4-6F175D3DCCD1}">
              <a14:hiddenFill xmlns:a14="http://schemas.microsoft.com/office/drawing/2010/main">
                <a:noFill/>
              </a14:hiddenFill>
            </a:ext>
          </a:extLst>
        </p:spPr>
      </p:cxnSp>
      <p:graphicFrame>
        <p:nvGraphicFramePr>
          <p:cNvPr id="2" name="Táblázat 1"/>
          <p:cNvGraphicFramePr>
            <a:graphicFrameLocks noGrp="1"/>
          </p:cNvGraphicFramePr>
          <p:nvPr>
            <p:extLst>
              <p:ext uri="{D42A27DB-BD31-4B8C-83A1-F6EECF244321}">
                <p14:modId xmlns:p14="http://schemas.microsoft.com/office/powerpoint/2010/main" val="2784288115"/>
              </p:ext>
            </p:extLst>
          </p:nvPr>
        </p:nvGraphicFramePr>
        <p:xfrm>
          <a:off x="35496" y="1556792"/>
          <a:ext cx="8640960" cy="3528392"/>
        </p:xfrm>
        <a:graphic>
          <a:graphicData uri="http://schemas.openxmlformats.org/drawingml/2006/table">
            <a:tbl>
              <a:tblPr firstRow="1" firstCol="1" bandRow="1"/>
              <a:tblGrid>
                <a:gridCol w="360040"/>
                <a:gridCol w="2880320"/>
                <a:gridCol w="5400600"/>
              </a:tblGrid>
              <a:tr h="346064">
                <a:tc>
                  <a:txBody>
                    <a:bodyPr/>
                    <a:lstStyle/>
                    <a:p>
                      <a:pPr algn="ctr">
                        <a:lnSpc>
                          <a:spcPct val="107000"/>
                        </a:lnSpc>
                        <a:spcAft>
                          <a:spcPts val="0"/>
                        </a:spcAft>
                      </a:pPr>
                      <a:r>
                        <a:rPr lang="hu-HU" sz="1000" b="1" dirty="0">
                          <a:effectLst/>
                          <a:latin typeface="Arial Narrow"/>
                          <a:ea typeface="Times New Roman"/>
                          <a:cs typeface="Times New Roman"/>
                        </a:rPr>
                        <a:t>Dimenzió</a:t>
                      </a:r>
                      <a:endParaRPr lang="hu-HU" sz="1000" dirty="0">
                        <a:effectLst/>
                        <a:latin typeface="Arial Narrow"/>
                        <a:ea typeface="Calibri"/>
                        <a:cs typeface="Times New Roman"/>
                      </a:endParaRPr>
                    </a:p>
                  </a:txBody>
                  <a:tcPr marL="39349" marR="393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DD92"/>
                    </a:solidFill>
                  </a:tcPr>
                </a:tc>
                <a:tc>
                  <a:txBody>
                    <a:bodyPr/>
                    <a:lstStyle/>
                    <a:p>
                      <a:pPr algn="ctr">
                        <a:lnSpc>
                          <a:spcPct val="107000"/>
                        </a:lnSpc>
                        <a:spcAft>
                          <a:spcPts val="0"/>
                        </a:spcAft>
                      </a:pPr>
                      <a:r>
                        <a:rPr lang="hu-HU" sz="1000" b="1" dirty="0">
                          <a:effectLst/>
                          <a:latin typeface="Arial Narrow"/>
                          <a:ea typeface="Times New Roman"/>
                          <a:cs typeface="Times New Roman"/>
                        </a:rPr>
                        <a:t>Indikátor neve</a:t>
                      </a:r>
                      <a:endParaRPr lang="hu-HU" sz="1000" dirty="0">
                        <a:effectLst/>
                        <a:latin typeface="Arial Narrow"/>
                        <a:ea typeface="Calibri"/>
                        <a:cs typeface="Times New Roman"/>
                      </a:endParaRPr>
                    </a:p>
                  </a:txBody>
                  <a:tcPr marL="39349" marR="393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DD92"/>
                    </a:solidFill>
                  </a:tcPr>
                </a:tc>
                <a:tc>
                  <a:txBody>
                    <a:bodyPr/>
                    <a:lstStyle/>
                    <a:p>
                      <a:pPr algn="ctr">
                        <a:lnSpc>
                          <a:spcPct val="107000"/>
                        </a:lnSpc>
                        <a:spcAft>
                          <a:spcPts val="0"/>
                        </a:spcAft>
                      </a:pPr>
                      <a:r>
                        <a:rPr lang="hu-HU" sz="1000" b="1" dirty="0">
                          <a:effectLst/>
                          <a:latin typeface="Arial Narrow"/>
                          <a:ea typeface="Times New Roman"/>
                          <a:cs typeface="Times New Roman"/>
                        </a:rPr>
                        <a:t>Indikátorhoz tartozó kulcsgondolat</a:t>
                      </a:r>
                      <a:endParaRPr lang="hu-HU" sz="1000" dirty="0">
                        <a:effectLst/>
                        <a:latin typeface="Arial Narrow"/>
                        <a:ea typeface="Calibri"/>
                        <a:cs typeface="Times New Roman"/>
                      </a:endParaRPr>
                    </a:p>
                  </a:txBody>
                  <a:tcPr marL="39349" marR="393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DD92"/>
                    </a:solidFill>
                  </a:tcPr>
                </a:tc>
              </a:tr>
              <a:tr h="647240">
                <a:tc rowSpan="5">
                  <a:txBody>
                    <a:bodyPr/>
                    <a:lstStyle/>
                    <a:p>
                      <a:pPr algn="ctr">
                        <a:lnSpc>
                          <a:spcPct val="107000"/>
                        </a:lnSpc>
                        <a:spcAft>
                          <a:spcPts val="0"/>
                        </a:spcAft>
                      </a:pPr>
                      <a:r>
                        <a:rPr lang="hu-HU" sz="1000" b="1" dirty="0" smtClean="0">
                          <a:effectLst/>
                          <a:latin typeface="Arial Narrow"/>
                          <a:ea typeface="Times New Roman"/>
                          <a:cs typeface="Times New Roman"/>
                        </a:rPr>
                        <a:t>Társadalmi párbeszéd</a:t>
                      </a:r>
                      <a:endParaRPr lang="hu-HU" sz="1000" b="1" dirty="0">
                        <a:effectLst/>
                        <a:latin typeface="Arial Narrow"/>
                        <a:ea typeface="Calibri"/>
                        <a:cs typeface="Times New Roman"/>
                      </a:endParaRPr>
                    </a:p>
                  </a:txBody>
                  <a:tcPr marL="39349" marR="3934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DD92"/>
                    </a:solidFill>
                  </a:tcPr>
                </a:tc>
                <a:tc>
                  <a:txBody>
                    <a:bodyPr/>
                    <a:lstStyle/>
                    <a:p>
                      <a:pPr>
                        <a:lnSpc>
                          <a:spcPct val="107000"/>
                        </a:lnSpc>
                        <a:spcAft>
                          <a:spcPts val="0"/>
                        </a:spcAft>
                      </a:pPr>
                      <a:r>
                        <a:rPr lang="hu-HU" sz="1000" b="1" dirty="0" smtClean="0">
                          <a:effectLst/>
                          <a:latin typeface="Arial Narrow"/>
                          <a:ea typeface="Times New Roman"/>
                          <a:cs typeface="Times New Roman"/>
                        </a:rPr>
                        <a:t>Főindikátor</a:t>
                      </a:r>
                    </a:p>
                    <a:p>
                      <a:pPr>
                        <a:lnSpc>
                          <a:spcPct val="107000"/>
                        </a:lnSpc>
                        <a:spcAft>
                          <a:spcPts val="0"/>
                        </a:spcAft>
                      </a:pPr>
                      <a:r>
                        <a:rPr lang="hu-HU" sz="1000" dirty="0" smtClean="0">
                          <a:effectLst/>
                          <a:latin typeface="Arial Narrow"/>
                          <a:ea typeface="Times New Roman"/>
                          <a:cs typeface="Times New Roman"/>
                        </a:rPr>
                        <a:t>Politikával</a:t>
                      </a:r>
                      <a:r>
                        <a:rPr lang="hu-HU" sz="1000" dirty="0">
                          <a:effectLst/>
                          <a:latin typeface="Arial Narrow"/>
                          <a:ea typeface="Times New Roman"/>
                          <a:cs typeface="Times New Roman"/>
                        </a:rPr>
                        <a:t>, érdekképviselettel foglalkozó nonprofit szervezetek</a:t>
                      </a:r>
                      <a:endParaRPr lang="hu-HU" sz="1000" dirty="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DD92"/>
                    </a:solidFill>
                  </a:tcPr>
                </a:tc>
                <a:tc>
                  <a:txBody>
                    <a:bodyPr/>
                    <a:lstStyle/>
                    <a:p>
                      <a:pPr>
                        <a:lnSpc>
                          <a:spcPct val="107000"/>
                        </a:lnSpc>
                        <a:spcAft>
                          <a:spcPts val="0"/>
                        </a:spcAft>
                      </a:pPr>
                      <a:r>
                        <a:rPr lang="hu-HU" sz="1000" dirty="0">
                          <a:effectLst/>
                          <a:latin typeface="Arial Narrow"/>
                          <a:ea typeface="Times New Roman"/>
                          <a:cs typeface="Times New Roman"/>
                        </a:rPr>
                        <a:t>A politikával és érdekképviselettel foglalkozó nonprofit szervezetek száma 2003-tól 2009-ig folyamatosan (kivétel a 2006. év) nőtt, ezt követően több mint ezerrel csökkent.</a:t>
                      </a:r>
                      <a:endParaRPr lang="hu-HU" sz="1000" dirty="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DD92"/>
                    </a:solidFill>
                  </a:tcPr>
                </a:tc>
              </a:tr>
              <a:tr h="704192">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p>
                    <a:p>
                      <a:pPr>
                        <a:lnSpc>
                          <a:spcPct val="107000"/>
                        </a:lnSpc>
                        <a:spcAft>
                          <a:spcPts val="0"/>
                        </a:spcAft>
                      </a:pPr>
                      <a:r>
                        <a:rPr lang="hu-HU" sz="1000" dirty="0" smtClean="0">
                          <a:effectLst/>
                          <a:latin typeface="Arial Narrow"/>
                          <a:ea typeface="Times New Roman"/>
                          <a:cs typeface="Times New Roman"/>
                        </a:rPr>
                        <a:t>Politikával</a:t>
                      </a:r>
                      <a:r>
                        <a:rPr lang="hu-HU" sz="1000" dirty="0">
                          <a:effectLst/>
                          <a:latin typeface="Arial Narrow"/>
                          <a:ea typeface="Times New Roman"/>
                          <a:cs typeface="Times New Roman"/>
                        </a:rPr>
                        <a:t>, érdekképviselettel foglalkozó nonprofit szervezetekben önkéntes munkát végzők</a:t>
                      </a:r>
                      <a:endParaRPr lang="hu-HU" sz="1000" dirty="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dirty="0">
                          <a:effectLst/>
                          <a:latin typeface="Arial Narrow"/>
                          <a:ea typeface="Times New Roman"/>
                          <a:cs typeface="Times New Roman"/>
                        </a:rPr>
                        <a:t>Az utóbbi négy évben folyamatosan nőtt a politikai, gazdasági, szakmai nonprofit érdekképviseleti szervek önkénteseinek a száma, s ezáltal az igény az állampolgárok részéről, hogy szabadidejük egy részét a társadalmi párbeszédben való aktív részvételre fordítsák.</a:t>
                      </a:r>
                      <a:endParaRPr lang="hu-HU" sz="1000" dirty="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352">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endParaRPr lang="hu-HU" sz="1000" dirty="0" smtClean="0">
                        <a:effectLst/>
                        <a:latin typeface="Arial Narrow"/>
                        <a:ea typeface="Times New Roman"/>
                        <a:cs typeface="Times New Roman"/>
                      </a:endParaRPr>
                    </a:p>
                    <a:p>
                      <a:pPr>
                        <a:lnSpc>
                          <a:spcPct val="107000"/>
                        </a:lnSpc>
                        <a:spcAft>
                          <a:spcPts val="0"/>
                        </a:spcAft>
                      </a:pPr>
                      <a:r>
                        <a:rPr lang="hu-HU" sz="1000" dirty="0" smtClean="0">
                          <a:effectLst/>
                          <a:latin typeface="Arial Narrow"/>
                          <a:ea typeface="Times New Roman"/>
                          <a:cs typeface="Times New Roman"/>
                        </a:rPr>
                        <a:t>Politikával</a:t>
                      </a:r>
                      <a:r>
                        <a:rPr lang="hu-HU" sz="1000" dirty="0">
                          <a:effectLst/>
                          <a:latin typeface="Arial Narrow"/>
                          <a:ea typeface="Times New Roman"/>
                          <a:cs typeface="Times New Roman"/>
                        </a:rPr>
                        <a:t>, érdekképviselettel foglalkozó nonprofit szervezetek állami támogatása</a:t>
                      </a:r>
                      <a:endParaRPr lang="hu-HU" sz="1000" dirty="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a:effectLst/>
                          <a:latin typeface="Arial Narrow"/>
                          <a:ea typeface="Times New Roman"/>
                          <a:cs typeface="Times New Roman"/>
                        </a:rPr>
                        <a:t>A társadalmi párbeszéd biztosításához szükség van érdekképviseleti nonprofit szervezetekre, a kormány ezen szervezetek anyagi támogatásával hozzájárult a megfelelő keretek biztosításához az utóbbi években.</a:t>
                      </a:r>
                      <a:endParaRPr lang="hu-HU" sz="100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192">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endParaRPr lang="hu-HU" sz="1000" dirty="0" smtClean="0">
                        <a:effectLst/>
                        <a:latin typeface="Arial Narrow"/>
                        <a:ea typeface="Times New Roman"/>
                        <a:cs typeface="Times New Roman"/>
                      </a:endParaRPr>
                    </a:p>
                    <a:p>
                      <a:pPr>
                        <a:lnSpc>
                          <a:spcPct val="107000"/>
                        </a:lnSpc>
                        <a:spcAft>
                          <a:spcPts val="0"/>
                        </a:spcAft>
                      </a:pPr>
                      <a:r>
                        <a:rPr lang="hu-HU" sz="1000" dirty="0" smtClean="0">
                          <a:effectLst/>
                          <a:latin typeface="Arial Narrow"/>
                          <a:ea typeface="Times New Roman"/>
                          <a:cs typeface="Times New Roman"/>
                        </a:rPr>
                        <a:t>A </a:t>
                      </a:r>
                      <a:r>
                        <a:rPr lang="hu-HU" sz="1000" dirty="0">
                          <a:effectLst/>
                          <a:latin typeface="Arial Narrow"/>
                          <a:ea typeface="Times New Roman"/>
                          <a:cs typeface="Times New Roman"/>
                        </a:rPr>
                        <a:t>helyi (megyei, fővárosi) önkormányzat </a:t>
                      </a:r>
                      <a:r>
                        <a:rPr lang="hu-HU" sz="1000" dirty="0" err="1">
                          <a:effectLst/>
                          <a:latin typeface="Arial Narrow"/>
                          <a:ea typeface="Times New Roman"/>
                          <a:cs typeface="Times New Roman"/>
                        </a:rPr>
                        <a:t>döntéselőkészítő</a:t>
                      </a:r>
                      <a:r>
                        <a:rPr lang="hu-HU" sz="1000" dirty="0">
                          <a:effectLst/>
                          <a:latin typeface="Arial Narrow"/>
                          <a:ea typeface="Times New Roman"/>
                          <a:cs typeface="Times New Roman"/>
                        </a:rPr>
                        <a:t> munkájában aktívan résztvevő nonprofit szervezetek</a:t>
                      </a:r>
                      <a:endParaRPr lang="hu-HU" sz="1000" dirty="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a:effectLst/>
                          <a:latin typeface="Arial Narrow"/>
                          <a:ea typeface="Times New Roman"/>
                          <a:cs typeface="Times New Roman"/>
                        </a:rPr>
                        <a:t>A helyi társadalmi párbeszéd alapjait jelentő, az önkormányzati döntés-előkészítésben résztvevő szervezetek száma egyértelmű növekvő tendenciája alapján megállapítható, hogy a társadalmi párbeszéd fejlődést mutat helyi szinten.</a:t>
                      </a:r>
                      <a:endParaRPr lang="hu-HU" sz="100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352">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endParaRPr lang="hu-HU" sz="1000" dirty="0" smtClean="0">
                        <a:effectLst/>
                        <a:latin typeface="Arial Narrow"/>
                        <a:ea typeface="Times New Roman"/>
                        <a:cs typeface="Times New Roman"/>
                      </a:endParaRPr>
                    </a:p>
                    <a:p>
                      <a:pPr>
                        <a:lnSpc>
                          <a:spcPct val="107000"/>
                        </a:lnSpc>
                        <a:spcAft>
                          <a:spcPts val="0"/>
                        </a:spcAft>
                      </a:pPr>
                      <a:r>
                        <a:rPr lang="hu-HU" sz="1000" dirty="0" smtClean="0">
                          <a:effectLst/>
                          <a:latin typeface="Arial Narrow"/>
                          <a:ea typeface="Times New Roman"/>
                          <a:cs typeface="Times New Roman"/>
                        </a:rPr>
                        <a:t>Egyenlő </a:t>
                      </a:r>
                      <a:r>
                        <a:rPr lang="hu-HU" sz="1000" dirty="0">
                          <a:effectLst/>
                          <a:latin typeface="Arial Narrow"/>
                          <a:ea typeface="Times New Roman"/>
                          <a:cs typeface="Times New Roman"/>
                        </a:rPr>
                        <a:t>Bánásmód Hatósághoz beérkezett ügyek</a:t>
                      </a:r>
                      <a:endParaRPr lang="hu-HU" sz="1000" dirty="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dirty="0">
                          <a:effectLst/>
                          <a:latin typeface="Arial Narrow"/>
                          <a:ea typeface="Times New Roman"/>
                          <a:cs typeface="Times New Roman"/>
                        </a:rPr>
                        <a:t>Fontos kiemelni, hogy a Hatósághoz beérkezett panaszok száma 2013 és 2014 között jelentősen, több mint 48 százalékkal csökkent.</a:t>
                      </a:r>
                      <a:endParaRPr lang="hu-HU" sz="1000" dirty="0">
                        <a:effectLst/>
                        <a:latin typeface="Arial Narrow"/>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5" name="Csoportba foglalás 4"/>
          <p:cNvGrpSpPr/>
          <p:nvPr/>
        </p:nvGrpSpPr>
        <p:grpSpPr>
          <a:xfrm>
            <a:off x="1331640" y="1708055"/>
            <a:ext cx="6696000" cy="4176000"/>
            <a:chOff x="1331640" y="1708055"/>
            <a:chExt cx="6696000" cy="4176000"/>
          </a:xfrm>
        </p:grpSpPr>
        <p:pic>
          <p:nvPicPr>
            <p:cNvPr id="7" name="Kép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1708055"/>
              <a:ext cx="6696000" cy="4176000"/>
            </a:xfrm>
            <a:prstGeom prst="rect">
              <a:avLst/>
            </a:prstGeom>
            <a:noFill/>
          </p:spPr>
        </p:pic>
        <p:sp>
          <p:nvSpPr>
            <p:cNvPr id="4" name="Szövegdoboz 3"/>
            <p:cNvSpPr txBox="1"/>
            <p:nvPr/>
          </p:nvSpPr>
          <p:spPr>
            <a:xfrm>
              <a:off x="2411760" y="1916832"/>
              <a:ext cx="4896544" cy="584775"/>
            </a:xfrm>
            <a:prstGeom prst="rect">
              <a:avLst/>
            </a:prstGeom>
            <a:noFill/>
          </p:spPr>
          <p:txBody>
            <a:bodyPr wrap="square" rtlCol="0">
              <a:spAutoFit/>
            </a:bodyPr>
            <a:lstStyle/>
            <a:p>
              <a:pPr algn="ctr"/>
              <a:r>
                <a:rPr lang="hu-HU" sz="1600" b="1" dirty="0"/>
                <a:t>D.3.2. Politikával, érdekképviselettel foglalkozó nonprofit szervezetekben önkéntes munkát végzők</a:t>
              </a:r>
            </a:p>
          </p:txBody>
        </p:sp>
      </p:grpSp>
    </p:spTree>
    <p:extLst>
      <p:ext uri="{BB962C8B-B14F-4D97-AF65-F5344CB8AC3E}">
        <p14:creationId xmlns:p14="http://schemas.microsoft.com/office/powerpoint/2010/main" val="150661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677 0.04163 C 0.00816 0.25347 0.0085 0.18363 0.00677 0.39038 C 0.00572 0.50139 0.01076 0.46462 0.00434 0.50879 C -0.00799 0.50671 -0.02032 0.50393 -0.03264 0.50208 C -0.04289 0.49769 -0.05539 0.49699 -0.06598 0.49561 C -0.0915 0.48751 -0.07448 0.49237 -0.13525 0.49237 C -0.16355 0.49237 -0.22032 0.49399 -0.22032 0.49422 " pathEditMode="relative" rAng="0" ptsTypes="ffffffA">
                                      <p:cBhvr>
                                        <p:cTn id="6" dur="2000" fill="hold"/>
                                        <p:tgtEl>
                                          <p:spTgt spid="2"/>
                                        </p:tgtEl>
                                        <p:attrNameLst>
                                          <p:attrName>ppt_x</p:attrName>
                                          <p:attrName>ppt_y</p:attrName>
                                        </p:attrNameLst>
                                      </p:cBhvr>
                                      <p:rCtr x="-11163" y="2335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http://www.diamond-congress.hu/edsi2013/img/nicedit/n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5897623"/>
            <a:ext cx="878118" cy="878118"/>
          </a:xfrm>
          <a:prstGeom prst="rect">
            <a:avLst/>
          </a:prstGeom>
          <a:noFill/>
          <a:extLst>
            <a:ext uri="{909E8E84-426E-40DD-AFC4-6F175D3DCCD1}">
              <a14:hiddenFill xmlns:a14="http://schemas.microsoft.com/office/drawing/2010/main">
                <a:solidFill>
                  <a:srgbClr val="FFFFFF"/>
                </a:solidFill>
              </a14:hiddenFill>
            </a:ext>
          </a:extLst>
        </p:spPr>
      </p:pic>
      <p:sp>
        <p:nvSpPr>
          <p:cNvPr id="9" name="Szövegdoboz 8"/>
          <p:cNvSpPr txBox="1"/>
          <p:nvPr/>
        </p:nvSpPr>
        <p:spPr>
          <a:xfrm>
            <a:off x="2284139" y="332656"/>
            <a:ext cx="5256584" cy="1015663"/>
          </a:xfrm>
          <a:prstGeom prst="rect">
            <a:avLst/>
          </a:prstGeom>
          <a:noFill/>
        </p:spPr>
        <p:txBody>
          <a:bodyPr wrap="square" rtlCol="0">
            <a:spAutoFit/>
          </a:bodyPr>
          <a:lstStyle/>
          <a:p>
            <a:pPr algn="ctr"/>
            <a:r>
              <a:rPr lang="hu-HU" sz="4000" b="1" dirty="0" smtClean="0"/>
              <a:t>Hatékony közigazgatás</a:t>
            </a:r>
          </a:p>
          <a:p>
            <a:pPr algn="ctr"/>
            <a:r>
              <a:rPr lang="hu-HU" b="1" dirty="0" smtClean="0"/>
              <a:t>- Hozzáférhetőség dimenzió -</a:t>
            </a:r>
            <a:endParaRPr lang="hu-HU" sz="4000" b="1" dirty="0"/>
          </a:p>
        </p:txBody>
      </p:sp>
      <p:cxnSp>
        <p:nvCxnSpPr>
          <p:cNvPr id="41" name="AutoShape 5"/>
          <p:cNvCxnSpPr>
            <a:cxnSpLocks noChangeShapeType="1"/>
          </p:cNvCxnSpPr>
          <p:nvPr/>
        </p:nvCxnSpPr>
        <p:spPr bwMode="auto">
          <a:xfrm>
            <a:off x="0" y="1268760"/>
            <a:ext cx="9144000" cy="0"/>
          </a:xfrm>
          <a:prstGeom prst="straightConnector1">
            <a:avLst/>
          </a:prstGeom>
          <a:noFill/>
          <a:ln w="38100">
            <a:solidFill>
              <a:srgbClr val="8CB335"/>
            </a:solidFill>
            <a:round/>
            <a:headEnd/>
            <a:tailEnd/>
          </a:ln>
          <a:extLst>
            <a:ext uri="{909E8E84-426E-40DD-AFC4-6F175D3DCCD1}">
              <a14:hiddenFill xmlns:a14="http://schemas.microsoft.com/office/drawing/2010/main">
                <a:noFill/>
              </a14:hiddenFill>
            </a:ext>
          </a:extLst>
        </p:spPr>
      </p:cxnSp>
      <p:graphicFrame>
        <p:nvGraphicFramePr>
          <p:cNvPr id="11" name="Táblázat 10"/>
          <p:cNvGraphicFramePr>
            <a:graphicFrameLocks noGrp="1"/>
          </p:cNvGraphicFramePr>
          <p:nvPr>
            <p:extLst>
              <p:ext uri="{D42A27DB-BD31-4B8C-83A1-F6EECF244321}">
                <p14:modId xmlns:p14="http://schemas.microsoft.com/office/powerpoint/2010/main" val="1441978299"/>
              </p:ext>
            </p:extLst>
          </p:nvPr>
        </p:nvGraphicFramePr>
        <p:xfrm>
          <a:off x="35496" y="1556792"/>
          <a:ext cx="8604449" cy="3501951"/>
        </p:xfrm>
        <a:graphic>
          <a:graphicData uri="http://schemas.openxmlformats.org/drawingml/2006/table">
            <a:tbl>
              <a:tblPr firstRow="1" firstCol="1" bandRow="1"/>
              <a:tblGrid>
                <a:gridCol w="360040"/>
                <a:gridCol w="2880320"/>
                <a:gridCol w="5364089"/>
              </a:tblGrid>
              <a:tr h="288711">
                <a:tc>
                  <a:txBody>
                    <a:bodyPr/>
                    <a:lstStyle/>
                    <a:p>
                      <a:pPr algn="ctr">
                        <a:lnSpc>
                          <a:spcPct val="107000"/>
                        </a:lnSpc>
                        <a:spcAft>
                          <a:spcPts val="0"/>
                        </a:spcAft>
                      </a:pPr>
                      <a:r>
                        <a:rPr lang="hu-HU" sz="1000" b="1" dirty="0">
                          <a:effectLst/>
                          <a:latin typeface="Arial Narrow"/>
                          <a:ea typeface="Times New Roman"/>
                          <a:cs typeface="Times New Roman"/>
                        </a:rPr>
                        <a:t>Dimenzió</a:t>
                      </a:r>
                      <a:endParaRPr lang="hu-HU" sz="1000" dirty="0">
                        <a:effectLst/>
                        <a:latin typeface="Arial Narrow"/>
                        <a:ea typeface="Calibri"/>
                        <a:cs typeface="Times New Roman"/>
                      </a:endParaRPr>
                    </a:p>
                  </a:txBody>
                  <a:tcPr marL="39349" marR="393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7000"/>
                        </a:lnSpc>
                        <a:spcAft>
                          <a:spcPts val="0"/>
                        </a:spcAft>
                      </a:pPr>
                      <a:r>
                        <a:rPr lang="hu-HU" sz="1000" b="1" dirty="0">
                          <a:effectLst/>
                          <a:latin typeface="Arial Narrow"/>
                          <a:ea typeface="Times New Roman"/>
                          <a:cs typeface="Times New Roman"/>
                        </a:rPr>
                        <a:t>Indikátor neve</a:t>
                      </a:r>
                      <a:endParaRPr lang="hu-HU" sz="1000" dirty="0">
                        <a:effectLst/>
                        <a:latin typeface="Arial Narrow"/>
                        <a:ea typeface="Calibri"/>
                        <a:cs typeface="Times New Roman"/>
                      </a:endParaRPr>
                    </a:p>
                  </a:txBody>
                  <a:tcPr marL="39349" marR="393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7000"/>
                        </a:lnSpc>
                        <a:spcAft>
                          <a:spcPts val="0"/>
                        </a:spcAft>
                      </a:pPr>
                      <a:r>
                        <a:rPr lang="hu-HU" sz="1000" b="1" dirty="0">
                          <a:effectLst/>
                          <a:latin typeface="Arial Narrow"/>
                          <a:ea typeface="Times New Roman"/>
                          <a:cs typeface="Times New Roman"/>
                        </a:rPr>
                        <a:t>Indikátorhoz tartozó kulcsgondolat</a:t>
                      </a:r>
                      <a:endParaRPr lang="hu-HU" sz="1000" dirty="0">
                        <a:effectLst/>
                        <a:latin typeface="Arial Narrow"/>
                        <a:ea typeface="Calibri"/>
                        <a:cs typeface="Times New Roman"/>
                      </a:endParaRPr>
                    </a:p>
                  </a:txBody>
                  <a:tcPr marL="39349" marR="393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577421">
                <a:tc rowSpan="5">
                  <a:txBody>
                    <a:bodyPr/>
                    <a:lstStyle/>
                    <a:p>
                      <a:pPr algn="ctr">
                        <a:lnSpc>
                          <a:spcPct val="107000"/>
                        </a:lnSpc>
                        <a:spcAft>
                          <a:spcPts val="0"/>
                        </a:spcAft>
                      </a:pPr>
                      <a:r>
                        <a:rPr lang="hu-HU" sz="1000" b="1" dirty="0">
                          <a:effectLst/>
                          <a:latin typeface="Arial Narrow"/>
                          <a:ea typeface="Times New Roman"/>
                          <a:cs typeface="Times New Roman"/>
                        </a:rPr>
                        <a:t>Hozzáférhetőség</a:t>
                      </a:r>
                      <a:endParaRPr lang="hu-HU" sz="1000" b="1" dirty="0">
                        <a:effectLst/>
                        <a:latin typeface="Arial Narrow"/>
                        <a:ea typeface="Calibri"/>
                        <a:cs typeface="Times New Roman"/>
                      </a:endParaRPr>
                    </a:p>
                  </a:txBody>
                  <a:tcPr marL="39349" marR="3934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07000"/>
                        </a:lnSpc>
                        <a:spcAft>
                          <a:spcPts val="0"/>
                        </a:spcAft>
                      </a:pPr>
                      <a:r>
                        <a:rPr lang="hu-HU" sz="1000" b="1" dirty="0" smtClean="0">
                          <a:effectLst/>
                          <a:latin typeface="Arial Narrow"/>
                          <a:ea typeface="Times New Roman"/>
                          <a:cs typeface="Times New Roman"/>
                        </a:rPr>
                        <a:t>FŐINDIKÁTOR</a:t>
                      </a:r>
                    </a:p>
                    <a:p>
                      <a:pPr>
                        <a:lnSpc>
                          <a:spcPct val="107000"/>
                        </a:lnSpc>
                        <a:spcAft>
                          <a:spcPts val="0"/>
                        </a:spcAft>
                      </a:pPr>
                      <a:r>
                        <a:rPr lang="hu-HU" sz="1000" dirty="0" smtClean="0">
                          <a:effectLst/>
                          <a:latin typeface="Arial Narrow"/>
                          <a:ea typeface="Times New Roman"/>
                          <a:cs typeface="Times New Roman"/>
                        </a:rPr>
                        <a:t>Fejlett </a:t>
                      </a:r>
                      <a:r>
                        <a:rPr lang="hu-HU" sz="1000" dirty="0">
                          <a:effectLst/>
                          <a:latin typeface="Arial Narrow"/>
                          <a:ea typeface="Times New Roman"/>
                          <a:cs typeface="Times New Roman"/>
                        </a:rPr>
                        <a:t>e-közigazgatási szolgáltatást használók aránya az internetező lakosságon belül</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07000"/>
                        </a:lnSpc>
                        <a:spcAft>
                          <a:spcPts val="0"/>
                        </a:spcAft>
                      </a:pPr>
                      <a:r>
                        <a:rPr lang="hu-HU" sz="1000">
                          <a:effectLst/>
                          <a:latin typeface="Arial Narrow"/>
                          <a:ea typeface="Times New Roman"/>
                          <a:cs typeface="Times New Roman"/>
                        </a:rPr>
                        <a:t>Részben a demográfiai folyamatokkal magyarázható kereslet oldali, részben az e-közigazgatási rendszerek fejlesztésének köszönhető kínálat oldali növekmény eredményeként a komplexebb e-ügyintézési szolgáltatások igénybe vétele pozitív tendenciát és az uniós átlaghoz való felzárkózást mutat.</a:t>
                      </a:r>
                      <a:endParaRPr lang="hu-HU" sz="100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577421">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p>
                    <a:p>
                      <a:pPr>
                        <a:lnSpc>
                          <a:spcPct val="107000"/>
                        </a:lnSpc>
                        <a:spcAft>
                          <a:spcPts val="0"/>
                        </a:spcAft>
                      </a:pPr>
                      <a:r>
                        <a:rPr lang="hu-HU" sz="1000" dirty="0" smtClean="0">
                          <a:effectLst/>
                          <a:latin typeface="Arial Narrow"/>
                          <a:ea typeface="Times New Roman"/>
                          <a:cs typeface="Times New Roman"/>
                        </a:rPr>
                        <a:t>Kormányablakban </a:t>
                      </a:r>
                      <a:r>
                        <a:rPr lang="hu-HU" sz="1000" dirty="0">
                          <a:effectLst/>
                          <a:latin typeface="Arial Narrow"/>
                          <a:ea typeface="Times New Roman"/>
                          <a:cs typeface="Times New Roman"/>
                        </a:rPr>
                        <a:t>intézhető ügykörök száma</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a:effectLst/>
                          <a:latin typeface="Arial Narrow"/>
                          <a:ea typeface="Times New Roman"/>
                          <a:cs typeface="Times New Roman"/>
                        </a:rPr>
                        <a:t>A kormányablakokban intézhető ügykörök számának folyamatos és egyre növekvő mértékű expanziója nem csupán mennyiségi, hanem minőségi fejlesztést is jelent az integrált kormányzati ügyfélkiszolgálás terén, ami elsősorban a 2014. évi okmányirodai integrációnak köszönhető.</a:t>
                      </a:r>
                      <a:endParaRPr lang="hu-HU" sz="100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776">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endParaRPr lang="hu-HU" sz="1000" dirty="0" smtClean="0">
                        <a:effectLst/>
                        <a:latin typeface="Arial Narrow"/>
                        <a:ea typeface="Times New Roman"/>
                        <a:cs typeface="Times New Roman"/>
                      </a:endParaRPr>
                    </a:p>
                    <a:p>
                      <a:pPr>
                        <a:lnSpc>
                          <a:spcPct val="107000"/>
                        </a:lnSpc>
                        <a:spcAft>
                          <a:spcPts val="0"/>
                        </a:spcAft>
                      </a:pPr>
                      <a:r>
                        <a:rPr lang="hu-HU" sz="1000" dirty="0" smtClean="0">
                          <a:effectLst/>
                          <a:latin typeface="Arial Narrow"/>
                          <a:ea typeface="Times New Roman"/>
                          <a:cs typeface="Times New Roman"/>
                        </a:rPr>
                        <a:t>Legközelebbi </a:t>
                      </a:r>
                      <a:r>
                        <a:rPr lang="hu-HU" sz="1000" dirty="0">
                          <a:effectLst/>
                          <a:latin typeface="Arial Narrow"/>
                          <a:ea typeface="Times New Roman"/>
                          <a:cs typeface="Times New Roman"/>
                        </a:rPr>
                        <a:t>kormányablaktól mért átlagos közúti távolság</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a:effectLst/>
                          <a:latin typeface="Arial Narrow"/>
                          <a:ea typeface="Times New Roman"/>
                          <a:cs typeface="Times New Roman"/>
                        </a:rPr>
                        <a:t>2015 áprilisában az okmányirodák bázisán folyamatosan épülő második generációs kormányablakok megközelíthetőségének országos átlaga 25,8 km, amely jól tükrözi az induló – elsősorban megyeszékhelyre telepített – ügyfélszolgálatokhoz képest történt pozitív elmozdulást, és ezáltal az integrált közigazgatási ügyintézés még közelebb vitelét az állampolgárokhoz.</a:t>
                      </a:r>
                      <a:endParaRPr lang="hu-HU" sz="100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776">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endParaRPr lang="hu-HU" sz="1000" dirty="0" smtClean="0">
                        <a:effectLst/>
                        <a:latin typeface="Arial Narrow"/>
                        <a:ea typeface="Times New Roman"/>
                        <a:cs typeface="Times New Roman"/>
                      </a:endParaRPr>
                    </a:p>
                    <a:p>
                      <a:pPr>
                        <a:lnSpc>
                          <a:spcPct val="107000"/>
                        </a:lnSpc>
                        <a:spcAft>
                          <a:spcPts val="0"/>
                        </a:spcAft>
                      </a:pPr>
                      <a:r>
                        <a:rPr lang="hu-HU" sz="1000" dirty="0" smtClean="0">
                          <a:effectLst/>
                          <a:latin typeface="Arial Narrow"/>
                          <a:ea typeface="Times New Roman"/>
                          <a:cs typeface="Times New Roman"/>
                        </a:rPr>
                        <a:t>Ügyfélkapun </a:t>
                      </a:r>
                      <a:r>
                        <a:rPr lang="hu-HU" sz="1000" dirty="0">
                          <a:effectLst/>
                          <a:latin typeface="Arial Narrow"/>
                          <a:ea typeface="Times New Roman"/>
                          <a:cs typeface="Times New Roman"/>
                        </a:rPr>
                        <a:t>keresztül feltöltött dokumentumok száma</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a:effectLst/>
                          <a:latin typeface="Arial Narrow"/>
                          <a:ea typeface="Times New Roman"/>
                          <a:cs typeface="Times New Roman"/>
                        </a:rPr>
                        <a:t>Az Ügyfélkapu használata önmagában jelzi a fejlettebb e-közigazgatási szolgáltatások igénybevételét, hiszen olyan hatósági tranzakciókhoz szükséges, amelyben az ügyfélnek azonosítania kell magát. A demográfiai folyamatokon és a szolgáltatás-szint emelésén túlmenően a vállalkozásokkal szembeni e-ügyintézési kötelezettségek előírása is hozzájárult a pozitív tendenciához.</a:t>
                      </a:r>
                      <a:endParaRPr lang="hu-HU" sz="100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421">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endParaRPr lang="hu-HU" sz="1000" dirty="0" smtClean="0">
                        <a:effectLst/>
                        <a:latin typeface="Arial Narrow"/>
                        <a:ea typeface="Times New Roman"/>
                        <a:cs typeface="Times New Roman"/>
                      </a:endParaRPr>
                    </a:p>
                    <a:p>
                      <a:pPr>
                        <a:lnSpc>
                          <a:spcPct val="107000"/>
                        </a:lnSpc>
                        <a:spcAft>
                          <a:spcPts val="0"/>
                        </a:spcAft>
                      </a:pPr>
                      <a:r>
                        <a:rPr lang="hu-HU" sz="1000" dirty="0" smtClean="0">
                          <a:effectLst/>
                          <a:latin typeface="Arial Narrow"/>
                          <a:ea typeface="Times New Roman"/>
                          <a:cs typeface="Times New Roman"/>
                        </a:rPr>
                        <a:t>A </a:t>
                      </a:r>
                      <a:r>
                        <a:rPr lang="hu-HU" sz="1000" dirty="0">
                          <a:effectLst/>
                          <a:latin typeface="Arial Narrow"/>
                          <a:ea typeface="Times New Roman"/>
                          <a:cs typeface="Times New Roman"/>
                        </a:rPr>
                        <a:t>NAV Ügyfél-tájékoztató és Ügyintézési Rendszerébe (ÜCC) érkezett sikeres ügyintézéssel záruló hívások száma</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dirty="0">
                          <a:effectLst/>
                          <a:latin typeface="Arial Narrow"/>
                          <a:ea typeface="Times New Roman"/>
                          <a:cs typeface="Times New Roman"/>
                        </a:rPr>
                        <a:t>Az adóhatóság által működtetett telefonos ügyintézési csatorna igénybevétele a bevezetése óta folyamatosan növekedést mutat. Az adózók számára a hozzáférést bővítő lehetőség egyúttal a személyes ügyfélkiszolgálás közigazgatás oldali adminisztratív terheit is csökkenti.</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3"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18805" t="21893" r="16163" b="13446"/>
          <a:stretch/>
        </p:blipFill>
        <p:spPr bwMode="auto">
          <a:xfrm>
            <a:off x="755576" y="1265050"/>
            <a:ext cx="7653867" cy="475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23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1.14709E-6 L 4.44444E-6 0.63645 L -0.13976 0.62974 " pathEditMode="relative" rAng="0" ptsTypes="AAA">
                                      <p:cBhvr>
                                        <p:cTn id="6" dur="2000" fill="hold"/>
                                        <p:tgtEl>
                                          <p:spTgt spid="11"/>
                                        </p:tgtEl>
                                        <p:attrNameLst>
                                          <p:attrName>ppt_x</p:attrName>
                                          <p:attrName>ppt_y</p:attrName>
                                        </p:attrNameLst>
                                      </p:cBhvr>
                                      <p:rCtr x="-6997" y="3182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3"/>
                                        </p:tgtEl>
                                        <p:attrNameLst>
                                          <p:attrName>style.visibility</p:attrName>
                                        </p:attrNameLst>
                                      </p:cBhvr>
                                      <p:to>
                                        <p:strVal val="visible"/>
                                      </p:to>
                                    </p:set>
                                    <p:animEffect transition="in" filter="fade">
                                      <p:cBhvr>
                                        <p:cTn id="11"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http://www.diamond-congress.hu/edsi2013/img/nicedit/n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5897623"/>
            <a:ext cx="878118" cy="878118"/>
          </a:xfrm>
          <a:prstGeom prst="rect">
            <a:avLst/>
          </a:prstGeom>
          <a:noFill/>
          <a:extLst>
            <a:ext uri="{909E8E84-426E-40DD-AFC4-6F175D3DCCD1}">
              <a14:hiddenFill xmlns:a14="http://schemas.microsoft.com/office/drawing/2010/main">
                <a:solidFill>
                  <a:srgbClr val="FFFFFF"/>
                </a:solidFill>
              </a14:hiddenFill>
            </a:ext>
          </a:extLst>
        </p:spPr>
      </p:pic>
      <p:sp>
        <p:nvSpPr>
          <p:cNvPr id="9" name="Szövegdoboz 8"/>
          <p:cNvSpPr txBox="1"/>
          <p:nvPr/>
        </p:nvSpPr>
        <p:spPr>
          <a:xfrm>
            <a:off x="2284139" y="332656"/>
            <a:ext cx="5256584" cy="984885"/>
          </a:xfrm>
          <a:prstGeom prst="rect">
            <a:avLst/>
          </a:prstGeom>
          <a:noFill/>
        </p:spPr>
        <p:txBody>
          <a:bodyPr wrap="square" rtlCol="0">
            <a:spAutoFit/>
          </a:bodyPr>
          <a:lstStyle/>
          <a:p>
            <a:pPr algn="ctr"/>
            <a:r>
              <a:rPr lang="hu-HU" sz="4000" b="1" dirty="0" smtClean="0"/>
              <a:t>Hatékony közigazgatás</a:t>
            </a:r>
          </a:p>
          <a:p>
            <a:pPr marL="285750" indent="-285750" algn="ctr">
              <a:buFontTx/>
              <a:buChar char="-"/>
            </a:pPr>
            <a:r>
              <a:rPr lang="hu-HU" b="1" dirty="0" smtClean="0"/>
              <a:t>Ügyfélteher dimenzió -</a:t>
            </a:r>
            <a:endParaRPr lang="hu-HU" sz="4000" b="1" dirty="0"/>
          </a:p>
        </p:txBody>
      </p:sp>
      <p:cxnSp>
        <p:nvCxnSpPr>
          <p:cNvPr id="41" name="AutoShape 5"/>
          <p:cNvCxnSpPr>
            <a:cxnSpLocks noChangeShapeType="1"/>
          </p:cNvCxnSpPr>
          <p:nvPr/>
        </p:nvCxnSpPr>
        <p:spPr bwMode="auto">
          <a:xfrm>
            <a:off x="0" y="1268760"/>
            <a:ext cx="9144000" cy="0"/>
          </a:xfrm>
          <a:prstGeom prst="straightConnector1">
            <a:avLst/>
          </a:prstGeom>
          <a:noFill/>
          <a:ln w="38100">
            <a:solidFill>
              <a:srgbClr val="8CB335"/>
            </a:solidFill>
            <a:round/>
            <a:headEnd/>
            <a:tailEnd/>
          </a:ln>
          <a:extLst>
            <a:ext uri="{909E8E84-426E-40DD-AFC4-6F175D3DCCD1}">
              <a14:hiddenFill xmlns:a14="http://schemas.microsoft.com/office/drawing/2010/main">
                <a:noFill/>
              </a14:hiddenFill>
            </a:ext>
          </a:extLst>
        </p:spPr>
      </p:cxnSp>
      <p:graphicFrame>
        <p:nvGraphicFramePr>
          <p:cNvPr id="2" name="Táblázat 1"/>
          <p:cNvGraphicFramePr>
            <a:graphicFrameLocks noGrp="1"/>
          </p:cNvGraphicFramePr>
          <p:nvPr>
            <p:extLst>
              <p:ext uri="{D42A27DB-BD31-4B8C-83A1-F6EECF244321}">
                <p14:modId xmlns:p14="http://schemas.microsoft.com/office/powerpoint/2010/main" val="3799885911"/>
              </p:ext>
            </p:extLst>
          </p:nvPr>
        </p:nvGraphicFramePr>
        <p:xfrm>
          <a:off x="35496" y="1556792"/>
          <a:ext cx="8640960" cy="3696492"/>
        </p:xfrm>
        <a:graphic>
          <a:graphicData uri="http://schemas.openxmlformats.org/drawingml/2006/table">
            <a:tbl>
              <a:tblPr firstRow="1" firstCol="1" bandRow="1"/>
              <a:tblGrid>
                <a:gridCol w="360040"/>
                <a:gridCol w="2880320"/>
                <a:gridCol w="5400600"/>
              </a:tblGrid>
              <a:tr h="346064">
                <a:tc>
                  <a:txBody>
                    <a:bodyPr/>
                    <a:lstStyle/>
                    <a:p>
                      <a:pPr algn="ctr">
                        <a:lnSpc>
                          <a:spcPct val="107000"/>
                        </a:lnSpc>
                        <a:spcAft>
                          <a:spcPts val="0"/>
                        </a:spcAft>
                      </a:pPr>
                      <a:r>
                        <a:rPr lang="hu-HU" sz="1000" b="1" dirty="0">
                          <a:effectLst/>
                          <a:latin typeface="Arial Narrow"/>
                          <a:ea typeface="Times New Roman"/>
                          <a:cs typeface="Times New Roman"/>
                        </a:rPr>
                        <a:t>Dimenzió</a:t>
                      </a:r>
                      <a:endParaRPr lang="hu-HU" sz="1000" dirty="0">
                        <a:effectLst/>
                        <a:latin typeface="Arial Narrow"/>
                        <a:ea typeface="Calibri"/>
                        <a:cs typeface="Times New Roman"/>
                      </a:endParaRPr>
                    </a:p>
                  </a:txBody>
                  <a:tcPr marL="39349" marR="393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7000"/>
                        </a:lnSpc>
                        <a:spcAft>
                          <a:spcPts val="0"/>
                        </a:spcAft>
                      </a:pPr>
                      <a:r>
                        <a:rPr lang="hu-HU" sz="1000" b="1" dirty="0">
                          <a:effectLst/>
                          <a:latin typeface="Arial Narrow"/>
                          <a:ea typeface="Times New Roman"/>
                          <a:cs typeface="Times New Roman"/>
                        </a:rPr>
                        <a:t>Indikátor neve</a:t>
                      </a:r>
                      <a:endParaRPr lang="hu-HU" sz="1000" dirty="0">
                        <a:effectLst/>
                        <a:latin typeface="Arial Narrow"/>
                        <a:ea typeface="Calibri"/>
                        <a:cs typeface="Times New Roman"/>
                      </a:endParaRPr>
                    </a:p>
                  </a:txBody>
                  <a:tcPr marL="39349" marR="393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7000"/>
                        </a:lnSpc>
                        <a:spcAft>
                          <a:spcPts val="0"/>
                        </a:spcAft>
                      </a:pPr>
                      <a:r>
                        <a:rPr lang="hu-HU" sz="1000" b="1" dirty="0">
                          <a:effectLst/>
                          <a:latin typeface="Arial Narrow"/>
                          <a:ea typeface="Times New Roman"/>
                          <a:cs typeface="Times New Roman"/>
                        </a:rPr>
                        <a:t>Indikátorhoz tartozó kulcsgondolat</a:t>
                      </a:r>
                      <a:endParaRPr lang="hu-HU" sz="1000" dirty="0">
                        <a:effectLst/>
                        <a:latin typeface="Arial Narrow"/>
                        <a:ea typeface="Calibri"/>
                        <a:cs typeface="Times New Roman"/>
                      </a:endParaRPr>
                    </a:p>
                  </a:txBody>
                  <a:tcPr marL="39349" marR="393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647240">
                <a:tc rowSpan="5">
                  <a:txBody>
                    <a:bodyPr/>
                    <a:lstStyle/>
                    <a:p>
                      <a:pPr algn="ctr">
                        <a:lnSpc>
                          <a:spcPct val="107000"/>
                        </a:lnSpc>
                        <a:spcAft>
                          <a:spcPts val="0"/>
                        </a:spcAft>
                      </a:pPr>
                      <a:r>
                        <a:rPr lang="hu-HU" sz="1000" b="1" dirty="0">
                          <a:effectLst/>
                          <a:latin typeface="Arial Narrow"/>
                          <a:ea typeface="Times New Roman"/>
                          <a:cs typeface="Times New Roman"/>
                        </a:rPr>
                        <a:t>Ügyfélteher</a:t>
                      </a:r>
                      <a:endParaRPr lang="hu-HU" sz="1000" b="1" dirty="0">
                        <a:effectLst/>
                        <a:latin typeface="Arial Narrow"/>
                        <a:ea typeface="Calibri"/>
                        <a:cs typeface="Times New Roman"/>
                      </a:endParaRPr>
                    </a:p>
                  </a:txBody>
                  <a:tcPr marL="39349" marR="3934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07000"/>
                        </a:lnSpc>
                        <a:spcAft>
                          <a:spcPts val="0"/>
                        </a:spcAft>
                      </a:pPr>
                      <a:r>
                        <a:rPr lang="hu-HU" sz="1000" b="1" dirty="0" smtClean="0">
                          <a:effectLst/>
                          <a:latin typeface="Arial Narrow"/>
                          <a:ea typeface="Times New Roman"/>
                          <a:cs typeface="Times New Roman"/>
                        </a:rPr>
                        <a:t>FŐINDIKÁTOR</a:t>
                      </a:r>
                      <a:endParaRPr lang="hu-HU" sz="1000" dirty="0" smtClean="0">
                        <a:effectLst/>
                        <a:latin typeface="Arial Narrow"/>
                        <a:ea typeface="Times New Roman"/>
                        <a:cs typeface="Times New Roman"/>
                      </a:endParaRPr>
                    </a:p>
                    <a:p>
                      <a:pPr>
                        <a:lnSpc>
                          <a:spcPct val="107000"/>
                        </a:lnSpc>
                        <a:spcAft>
                          <a:spcPts val="0"/>
                        </a:spcAft>
                      </a:pPr>
                      <a:r>
                        <a:rPr lang="hu-HU" sz="1000" dirty="0" smtClean="0">
                          <a:effectLst/>
                          <a:latin typeface="Arial Narrow"/>
                          <a:ea typeface="Times New Roman"/>
                          <a:cs typeface="Times New Roman"/>
                        </a:rPr>
                        <a:t>Ügyintézés </a:t>
                      </a:r>
                      <a:r>
                        <a:rPr lang="hu-HU" sz="1000" dirty="0">
                          <a:effectLst/>
                          <a:latin typeface="Arial Narrow"/>
                          <a:ea typeface="Times New Roman"/>
                          <a:cs typeface="Times New Roman"/>
                        </a:rPr>
                        <a:t>menetét támogató szolgáltatások száma</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07000"/>
                        </a:lnSpc>
                        <a:spcAft>
                          <a:spcPts val="0"/>
                        </a:spcAft>
                      </a:pPr>
                      <a:r>
                        <a:rPr lang="hu-HU" sz="1000" dirty="0">
                          <a:effectLst/>
                          <a:latin typeface="Arial Narrow"/>
                          <a:ea typeface="Times New Roman"/>
                          <a:cs typeface="Times New Roman"/>
                        </a:rPr>
                        <a:t>Az ügyintézés menetét támogató ún. kényelmi szolgáltatások már nem csupán az alapszolgáltatások hagyományos ügyintézési lehetőségeit szélesítik ki az elektronikus csatornával, hanem kifejezetten proaktív szemléletben az ügyfelek ügyintézéssel kapcsolatos terheinek a csökkentését célozzák. Az indikátor szerint a 10 leggyakoribb okmányirodai ügytípusra vetítve a jelenleg elérhető 7 szolgáltatás 2010-ben 22, 2013-ban 30, 2014-ben 33 pontot ért el.</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704192">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p>
                    <a:p>
                      <a:pPr>
                        <a:lnSpc>
                          <a:spcPct val="107000"/>
                        </a:lnSpc>
                        <a:spcAft>
                          <a:spcPts val="0"/>
                        </a:spcAft>
                      </a:pPr>
                      <a:r>
                        <a:rPr lang="hu-HU" sz="1000" dirty="0" smtClean="0">
                          <a:effectLst/>
                          <a:latin typeface="Arial Narrow"/>
                          <a:ea typeface="Times New Roman"/>
                          <a:cs typeface="Times New Roman"/>
                        </a:rPr>
                        <a:t>Lakosságra </a:t>
                      </a:r>
                      <a:r>
                        <a:rPr lang="hu-HU" sz="1000" dirty="0">
                          <a:effectLst/>
                          <a:latin typeface="Arial Narrow"/>
                          <a:ea typeface="Times New Roman"/>
                          <a:cs typeface="Times New Roman"/>
                        </a:rPr>
                        <a:t>háruló adminisztratív teher mértéke</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a:effectLst/>
                          <a:latin typeface="Arial Narrow"/>
                          <a:ea typeface="Times New Roman"/>
                          <a:cs typeface="Times New Roman"/>
                        </a:rPr>
                        <a:t>Az Egyszerűsítési Program által célzott érdemi deregulációt megelőzően az összes (éves) ügyszámra kumuláltan a 44 eljárás szabályozásból fakadó költségterhe ügyfél oldalon 51 413 millió Ft-ot és 2 465 370 napot tett ki, amely 44 917 millió Ft-ra és 2 172 898 napra csökkent, ezáltal 12,6% illetve 11,9% adminisztratív tehercsökkenést eredményezett.</a:t>
                      </a:r>
                      <a:endParaRPr lang="hu-HU" sz="100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352">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endParaRPr lang="hu-HU" sz="1000" dirty="0" smtClean="0">
                        <a:effectLst/>
                        <a:latin typeface="Arial Narrow"/>
                        <a:ea typeface="Times New Roman"/>
                        <a:cs typeface="Times New Roman"/>
                      </a:endParaRPr>
                    </a:p>
                    <a:p>
                      <a:pPr>
                        <a:lnSpc>
                          <a:spcPct val="107000"/>
                        </a:lnSpc>
                        <a:spcAft>
                          <a:spcPts val="0"/>
                        </a:spcAft>
                      </a:pPr>
                      <a:r>
                        <a:rPr lang="hu-HU" sz="1000" dirty="0" smtClean="0">
                          <a:effectLst/>
                          <a:latin typeface="Arial Narrow"/>
                          <a:ea typeface="Times New Roman"/>
                          <a:cs typeface="Times New Roman"/>
                        </a:rPr>
                        <a:t>Ügyfelek </a:t>
                      </a:r>
                      <a:r>
                        <a:rPr lang="hu-HU" sz="1000" dirty="0">
                          <a:effectLst/>
                          <a:latin typeface="Arial Narrow"/>
                          <a:ea typeface="Times New Roman"/>
                          <a:cs typeface="Times New Roman"/>
                        </a:rPr>
                        <a:t>által leggyakrabban fizetendő szolgáltatási díjak és illetékek</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a:effectLst/>
                          <a:latin typeface="Arial Narrow"/>
                          <a:ea typeface="Times New Roman"/>
                          <a:cs typeface="Times New Roman"/>
                        </a:rPr>
                        <a:t>Az illetékek és szolgáltatási díjak terén az ügyfelek költségei nem növekedtek számottevően az elmúlt 5 évben. Ha az összegeket a szolgáltatásokra érvényes fogyasztóiár-indexszel korrigáljuk, akkor látható, hogy azok a fiktív reálérték alatt maradtak.</a:t>
                      </a:r>
                      <a:endParaRPr lang="hu-HU" sz="100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192">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p>
                    <a:p>
                      <a:pPr>
                        <a:lnSpc>
                          <a:spcPct val="107000"/>
                        </a:lnSpc>
                        <a:spcAft>
                          <a:spcPts val="0"/>
                        </a:spcAft>
                      </a:pPr>
                      <a:r>
                        <a:rPr lang="hu-HU" sz="1000" dirty="0" smtClean="0">
                          <a:effectLst/>
                          <a:latin typeface="Arial Narrow"/>
                          <a:ea typeface="Times New Roman"/>
                          <a:cs typeface="Times New Roman"/>
                        </a:rPr>
                        <a:t>Állampolgárok </a:t>
                      </a:r>
                      <a:r>
                        <a:rPr lang="hu-HU" sz="1000" dirty="0">
                          <a:effectLst/>
                          <a:latin typeface="Arial Narrow"/>
                          <a:ea typeface="Times New Roman"/>
                          <a:cs typeface="Times New Roman"/>
                        </a:rPr>
                        <a:t>ügyintézésre fordított ideje</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a:effectLst/>
                          <a:latin typeface="Arial Narrow"/>
                          <a:ea typeface="Times New Roman"/>
                          <a:cs typeface="Times New Roman"/>
                        </a:rPr>
                        <a:t>Az ügyfelek adminisztratív terheinek költségmodell szerinti szakértői becslését jól kiegészítik azon szubjektív felmérések, amelyek az ügyintézésre fordított időmennyiség percepcióját mérik. Bár az Időmérleg felmérés tág kategóriát alkalmaz az ügyintézést illetően, de 10 év távlatában szignifikánsnak tekinthető az elmozdulás a több időráfordítás irányába.</a:t>
                      </a:r>
                      <a:endParaRPr lang="hu-HU" sz="100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352">
                <a:tc vMerge="1">
                  <a:txBody>
                    <a:bodyPr/>
                    <a:lstStyle/>
                    <a:p>
                      <a:endParaRPr lang="hu-HU"/>
                    </a:p>
                  </a:txBody>
                  <a:tcPr/>
                </a:tc>
                <a:tc>
                  <a:txBody>
                    <a:bodyPr/>
                    <a:lstStyle/>
                    <a:p>
                      <a:pPr>
                        <a:lnSpc>
                          <a:spcPct val="107000"/>
                        </a:lnSpc>
                        <a:spcAft>
                          <a:spcPts val="0"/>
                        </a:spcAft>
                      </a:pPr>
                      <a:r>
                        <a:rPr lang="hu-HU" sz="1000" b="1" dirty="0" smtClean="0">
                          <a:effectLst/>
                          <a:latin typeface="Arial Narrow"/>
                          <a:ea typeface="Times New Roman"/>
                          <a:cs typeface="Times New Roman"/>
                        </a:rPr>
                        <a:t>RÉSZINDIKÁTOR</a:t>
                      </a:r>
                    </a:p>
                    <a:p>
                      <a:pPr>
                        <a:lnSpc>
                          <a:spcPct val="107000"/>
                        </a:lnSpc>
                        <a:spcAft>
                          <a:spcPts val="0"/>
                        </a:spcAft>
                      </a:pPr>
                      <a:r>
                        <a:rPr lang="hu-HU" sz="1000" dirty="0" smtClean="0">
                          <a:effectLst/>
                          <a:latin typeface="Arial Narrow"/>
                          <a:ea typeface="Times New Roman"/>
                          <a:cs typeface="Times New Roman"/>
                        </a:rPr>
                        <a:t>Személyi </a:t>
                      </a:r>
                      <a:r>
                        <a:rPr lang="hu-HU" sz="1000" dirty="0">
                          <a:effectLst/>
                          <a:latin typeface="Arial Narrow"/>
                          <a:ea typeface="Times New Roman"/>
                          <a:cs typeface="Times New Roman"/>
                        </a:rPr>
                        <a:t>jövedelemadó egyszerűsített bevallásának aránya</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hu-HU" sz="1000" dirty="0">
                          <a:effectLst/>
                          <a:latin typeface="Arial Narrow"/>
                          <a:ea typeface="Times New Roman"/>
                          <a:cs typeface="Times New Roman"/>
                        </a:rPr>
                        <a:t>Az ügyfelek adminisztratív terheinek tényleges csökkenését trendszerűen bizonyító eredményindikátor mögött jól kitapintható az a közigazgatási szándék, hogy akár az igazgatási oldal terheinek növelése mellett is „átvállal” az állam feladatterhet az ügyfelektől.</a:t>
                      </a:r>
                      <a:endParaRPr lang="hu-HU" sz="1000" dirty="0">
                        <a:effectLst/>
                        <a:latin typeface="Arial Narrow"/>
                        <a:ea typeface="Calibri"/>
                        <a:cs typeface="Times New Roman"/>
                      </a:endParaRPr>
                    </a:p>
                  </a:txBody>
                  <a:tcPr marL="39349" marR="39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Kép 7"/>
          <p:cNvPicPr/>
          <p:nvPr/>
        </p:nvPicPr>
        <p:blipFill rotWithShape="1">
          <a:blip r:embed="rId4"/>
          <a:srcRect l="12457" t="20479" r="9715" b="7861"/>
          <a:stretch/>
        </p:blipFill>
        <p:spPr bwMode="auto">
          <a:xfrm>
            <a:off x="1223628" y="1502012"/>
            <a:ext cx="6696743"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579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1.14709E-6 L 4.44444E-6 0.63645 L -0.13976 0.62974 " pathEditMode="relative" rAng="0" ptsTypes="AAA">
                                      <p:cBhvr>
                                        <p:cTn id="6" dur="2000" fill="hold"/>
                                        <p:tgtEl>
                                          <p:spTgt spid="2"/>
                                        </p:tgtEl>
                                        <p:attrNameLst>
                                          <p:attrName>ppt_x</p:attrName>
                                          <p:attrName>ppt_y</p:attrName>
                                        </p:attrNameLst>
                                      </p:cBhvr>
                                      <p:rCtr x="-6997" y="3182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zövegdoboz 8"/>
          <p:cNvSpPr txBox="1"/>
          <p:nvPr/>
        </p:nvSpPr>
        <p:spPr>
          <a:xfrm>
            <a:off x="107504" y="332656"/>
            <a:ext cx="8856984" cy="923330"/>
          </a:xfrm>
          <a:prstGeom prst="rect">
            <a:avLst/>
          </a:prstGeom>
          <a:noFill/>
        </p:spPr>
        <p:txBody>
          <a:bodyPr wrap="square" rtlCol="0">
            <a:spAutoFit/>
          </a:bodyPr>
          <a:lstStyle/>
          <a:p>
            <a:pPr algn="ctr"/>
            <a:r>
              <a:rPr lang="hu-HU" sz="3600" b="1" dirty="0" smtClean="0">
                <a:solidFill>
                  <a:prstClr val="black"/>
                </a:solidFill>
              </a:rPr>
              <a:t>Határozott fejlesztési igényt mutató terület</a:t>
            </a:r>
          </a:p>
          <a:p>
            <a:pPr algn="ctr"/>
            <a:r>
              <a:rPr lang="hu-HU" b="1" dirty="0">
                <a:solidFill>
                  <a:prstClr val="black"/>
                </a:solidFill>
              </a:rPr>
              <a:t>- </a:t>
            </a:r>
            <a:r>
              <a:rPr lang="hu-HU" b="1" dirty="0" smtClean="0">
                <a:solidFill>
                  <a:prstClr val="black"/>
                </a:solidFill>
              </a:rPr>
              <a:t>A Jó Állam Jelentés 2015 oktatási mutatói a különböző hatásterületeken-</a:t>
            </a:r>
            <a:endParaRPr lang="hu-HU" sz="4000" b="1" dirty="0">
              <a:solidFill>
                <a:prstClr val="black"/>
              </a:solidFill>
            </a:endParaRPr>
          </a:p>
        </p:txBody>
      </p:sp>
      <p:cxnSp>
        <p:nvCxnSpPr>
          <p:cNvPr id="41" name="AutoShape 5"/>
          <p:cNvCxnSpPr>
            <a:cxnSpLocks noChangeShapeType="1"/>
          </p:cNvCxnSpPr>
          <p:nvPr/>
        </p:nvCxnSpPr>
        <p:spPr bwMode="auto">
          <a:xfrm>
            <a:off x="0" y="1268760"/>
            <a:ext cx="9144000" cy="0"/>
          </a:xfrm>
          <a:prstGeom prst="straightConnector1">
            <a:avLst/>
          </a:prstGeom>
          <a:noFill/>
          <a:ln w="38100">
            <a:solidFill>
              <a:srgbClr val="8CB335"/>
            </a:solidFill>
            <a:round/>
            <a:headEnd/>
            <a:tailEnd/>
          </a:ln>
          <a:extLst>
            <a:ext uri="{909E8E84-426E-40DD-AFC4-6F175D3DCCD1}">
              <a14:hiddenFill xmlns:a14="http://schemas.microsoft.com/office/drawing/2010/main">
                <a:noFill/>
              </a14:hiddenFill>
            </a:ext>
          </a:extLst>
        </p:spPr>
      </p:cxnSp>
      <p:pic>
        <p:nvPicPr>
          <p:cNvPr id="7" name="Kép 6" descr="NKE_emblema_szines.jpg"/>
          <p:cNvPicPr/>
          <p:nvPr/>
        </p:nvPicPr>
        <p:blipFill>
          <a:blip r:embed="rId3" cstate="print">
            <a:extLst>
              <a:ext uri="{28A0092B-C50C-407E-A947-70E740481C1C}">
                <a14:useLocalDpi xmlns:a14="http://schemas.microsoft.com/office/drawing/2010/main" val="0"/>
              </a:ext>
            </a:extLst>
          </a:blip>
          <a:stretch>
            <a:fillRect/>
          </a:stretch>
        </p:blipFill>
        <p:spPr>
          <a:xfrm>
            <a:off x="7956376" y="5897063"/>
            <a:ext cx="878400" cy="878400"/>
          </a:xfrm>
          <a:prstGeom prst="rect">
            <a:avLst/>
          </a:prstGeom>
        </p:spPr>
      </p:pic>
      <p:graphicFrame>
        <p:nvGraphicFramePr>
          <p:cNvPr id="14" name="Diagram 13"/>
          <p:cNvGraphicFramePr/>
          <p:nvPr>
            <p:extLst/>
          </p:nvPr>
        </p:nvGraphicFramePr>
        <p:xfrm>
          <a:off x="59814" y="1304622"/>
          <a:ext cx="9024372" cy="5291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20641" t="20849" r="19833" b="9262"/>
          <a:stretch/>
        </p:blipFill>
        <p:spPr bwMode="auto">
          <a:xfrm>
            <a:off x="899592" y="1268760"/>
            <a:ext cx="7495983" cy="550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22324" t="19936" r="21501" b="8127"/>
          <a:stretch/>
        </p:blipFill>
        <p:spPr bwMode="auto">
          <a:xfrm>
            <a:off x="1134005" y="1268760"/>
            <a:ext cx="6875990" cy="550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6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nodeType="clickEffect">
                                  <p:stCondLst>
                                    <p:cond delay="0"/>
                                  </p:stCondLst>
                                  <p:childTnLst>
                                    <p:animEffect transition="out" filter="wipe(down)">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nodeType="clickEffect">
                                  <p:stCondLst>
                                    <p:cond delay="0"/>
                                  </p:stCondLst>
                                  <p:childTnLst>
                                    <p:animEffect transition="out" filter="wipe(down)">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8229600" cy="1143000"/>
          </a:xfrm>
        </p:spPr>
        <p:txBody>
          <a:bodyPr>
            <a:normAutofit/>
          </a:bodyPr>
          <a:lstStyle/>
          <a:p>
            <a:r>
              <a:rPr lang="hu-HU" dirty="0" smtClean="0"/>
              <a:t>Következtetések</a:t>
            </a:r>
            <a:endParaRPr lang="hu-HU" dirty="0"/>
          </a:p>
        </p:txBody>
      </p:sp>
      <p:sp>
        <p:nvSpPr>
          <p:cNvPr id="3" name="Tartalom helye 2"/>
          <p:cNvSpPr>
            <a:spLocks noGrp="1"/>
          </p:cNvSpPr>
          <p:nvPr>
            <p:ph idx="1"/>
          </p:nvPr>
        </p:nvSpPr>
        <p:spPr>
          <a:xfrm>
            <a:off x="357158" y="1124744"/>
            <a:ext cx="8501122" cy="5733256"/>
          </a:xfrm>
        </p:spPr>
        <p:txBody>
          <a:bodyPr>
            <a:normAutofit fontScale="77500" lnSpcReduction="20000"/>
          </a:bodyPr>
          <a:lstStyle/>
          <a:p>
            <a:pPr algn="just"/>
            <a:r>
              <a:rPr lang="hu-HU" sz="3100" b="1" dirty="0" smtClean="0"/>
              <a:t>A Jó Állam és a minőségi (jó) kormányzás</a:t>
            </a:r>
          </a:p>
          <a:p>
            <a:pPr algn="just">
              <a:buFont typeface="Wingdings" panose="05000000000000000000" pitchFamily="2" charset="2"/>
              <a:buChar char="Ø"/>
            </a:pPr>
            <a:r>
              <a:rPr lang="hu-HU" sz="3100" dirty="0" smtClean="0"/>
              <a:t>Aktív, cselekvőképes, értékvédő és értékteremtő szerepfelfogás, állam-központú kormányzás, amelynek alapja a társadalmi bizalom</a:t>
            </a:r>
          </a:p>
          <a:p>
            <a:pPr algn="just">
              <a:buFont typeface="Wingdings" panose="05000000000000000000" pitchFamily="2" charset="2"/>
              <a:buChar char="Ø"/>
            </a:pPr>
            <a:r>
              <a:rPr lang="hu-HU" sz="3100" dirty="0" smtClean="0"/>
              <a:t>Cél-értékeket és eszközöket megfogalmazó, kormányzás-intenzív Alaptörvény </a:t>
            </a:r>
          </a:p>
          <a:p>
            <a:pPr algn="just">
              <a:buFont typeface="Wingdings" panose="05000000000000000000" pitchFamily="2" charset="2"/>
              <a:buChar char="Ø"/>
            </a:pPr>
            <a:r>
              <a:rPr lang="hu-HU" sz="3100" dirty="0" smtClean="0"/>
              <a:t>Megnövelt felelősség, hatékonyság és szervezettség: megvalósításához erős intézményi és adminisztratív kapacitásokra, kormányzati képességekre, azok folyamatos értékelésére és felülvizsgálatára van szükség</a:t>
            </a:r>
          </a:p>
          <a:p>
            <a:pPr algn="just"/>
            <a:r>
              <a:rPr lang="hu-HU" sz="3100" b="1" dirty="0" smtClean="0"/>
              <a:t>Államreform és kormányzati teljesítmény mérés</a:t>
            </a:r>
          </a:p>
          <a:p>
            <a:pPr algn="just">
              <a:buFont typeface="Wingdings" panose="05000000000000000000" pitchFamily="2" charset="2"/>
              <a:buChar char="Ø"/>
            </a:pPr>
            <a:r>
              <a:rPr lang="hu-HU" sz="3100" dirty="0" smtClean="0"/>
              <a:t>A sikeres, önreflexióra képes államreform eszköze az érték-alapú, tudományosan megalapozott, tényalapú mérés és értékelés</a:t>
            </a:r>
          </a:p>
          <a:p>
            <a:pPr algn="just">
              <a:buFont typeface="Wingdings" panose="05000000000000000000" pitchFamily="2" charset="2"/>
              <a:buChar char="Ø"/>
            </a:pPr>
            <a:r>
              <a:rPr lang="hu-HU" sz="3300" dirty="0" smtClean="0"/>
              <a:t>Autonóm értékelési rendszer, folyamatos visszacsatolás</a:t>
            </a:r>
          </a:p>
          <a:p>
            <a:pPr>
              <a:buFont typeface="Wingdings" panose="05000000000000000000" pitchFamily="2" charset="2"/>
              <a:buChar char="Ø"/>
            </a:pPr>
            <a:endParaRPr lang="hu-HU" dirty="0" smtClean="0"/>
          </a:p>
          <a:p>
            <a:pPr>
              <a:buFont typeface="Wingdings" panose="05000000000000000000" pitchFamily="2" charset="2"/>
              <a:buChar char="Ø"/>
            </a:pPr>
            <a:endParaRPr lang="hu-HU" dirty="0" smtClean="0"/>
          </a:p>
          <a:p>
            <a:pPr>
              <a:buFont typeface="Wingdings" panose="05000000000000000000" pitchFamily="2" charset="2"/>
              <a:buChar char="Ø"/>
            </a:pPr>
            <a:endParaRPr lang="hu-HU" dirty="0"/>
          </a:p>
        </p:txBody>
      </p:sp>
    </p:spTree>
    <p:extLst>
      <p:ext uri="{BB962C8B-B14F-4D97-AF65-F5344CB8AC3E}">
        <p14:creationId xmlns:p14="http://schemas.microsoft.com/office/powerpoint/2010/main" val="1374907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pPr algn="ctr">
              <a:buNone/>
            </a:pPr>
            <a:r>
              <a:rPr lang="hu-HU" sz="4000" dirty="0" smtClean="0"/>
              <a:t>  Köszönöm megtisztelő figyelmüket!</a:t>
            </a:r>
          </a:p>
          <a:p>
            <a:pPr algn="ctr">
              <a:buNone/>
            </a:pPr>
            <a:endParaRPr lang="hu-HU" sz="4000" dirty="0" smtClean="0"/>
          </a:p>
          <a:p>
            <a:pPr algn="ctr">
              <a:buNone/>
            </a:pPr>
            <a:r>
              <a:rPr lang="hu-HU" sz="4000" dirty="0" smtClean="0"/>
              <a:t>  </a:t>
            </a:r>
            <a:r>
              <a:rPr lang="hu-HU" sz="4000" dirty="0" err="1" smtClean="0"/>
              <a:t>Kaiser.Tamas</a:t>
            </a:r>
            <a:r>
              <a:rPr lang="hu-HU" sz="4000" dirty="0" smtClean="0"/>
              <a:t>@</a:t>
            </a:r>
            <a:r>
              <a:rPr lang="hu-HU" sz="4000" dirty="0" err="1" smtClean="0"/>
              <a:t>uni-nke.hu</a:t>
            </a:r>
            <a:endParaRPr lang="hu-HU"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500" dirty="0" smtClean="0"/>
              <a:t>A Jó Állam</a:t>
            </a:r>
            <a:endParaRPr lang="hu-HU" sz="3500" dirty="0"/>
          </a:p>
        </p:txBody>
      </p:sp>
      <p:sp>
        <p:nvSpPr>
          <p:cNvPr id="3" name="Tartalom helye 2"/>
          <p:cNvSpPr>
            <a:spLocks noGrp="1"/>
          </p:cNvSpPr>
          <p:nvPr>
            <p:ph idx="1"/>
          </p:nvPr>
        </p:nvSpPr>
        <p:spPr>
          <a:xfrm>
            <a:off x="457200" y="1412776"/>
            <a:ext cx="8229600" cy="5040560"/>
          </a:xfrm>
        </p:spPr>
        <p:txBody>
          <a:bodyPr>
            <a:normAutofit fontScale="62500" lnSpcReduction="20000"/>
          </a:bodyPr>
          <a:lstStyle/>
          <a:p>
            <a:pPr marL="0" indent="0" algn="just">
              <a:buNone/>
            </a:pPr>
            <a:r>
              <a:rPr lang="hu-HU" u="sng" dirty="0" smtClean="0"/>
              <a:t>Jó Állam fogalma (</a:t>
            </a:r>
            <a:r>
              <a:rPr lang="hu-HU" u="sng" dirty="0" err="1" smtClean="0"/>
              <a:t>Magyary</a:t>
            </a:r>
            <a:r>
              <a:rPr lang="hu-HU" u="sng" dirty="0" smtClean="0"/>
              <a:t> Zoltán Közigazgatás-fejlesztési Program, 11.0):</a:t>
            </a:r>
          </a:p>
          <a:p>
            <a:pPr marL="0" indent="0" algn="just">
              <a:buNone/>
            </a:pPr>
            <a:r>
              <a:rPr lang="hu-HU" dirty="0" smtClean="0"/>
              <a:t>„Az állam attól tekinthető jónak, hogy az egyének, közösségek és vállalkozások igényeit a közjó érdekében és keretei között, a legmegfelelőbb módon szolgálja”.</a:t>
            </a:r>
          </a:p>
          <a:p>
            <a:pPr marL="0" indent="0" algn="just">
              <a:buNone/>
            </a:pPr>
            <a:endParaRPr lang="hu-HU" dirty="0" smtClean="0"/>
          </a:p>
          <a:p>
            <a:pPr marL="0" indent="0" algn="just">
              <a:buNone/>
            </a:pPr>
            <a:r>
              <a:rPr lang="hu-HU" dirty="0" smtClean="0"/>
              <a:t>„</a:t>
            </a:r>
            <a:r>
              <a:rPr lang="hu-HU" sz="3100" dirty="0" smtClean="0"/>
              <a:t>A </a:t>
            </a:r>
            <a:r>
              <a:rPr lang="hu-HU" sz="3100" u="sng" dirty="0" smtClean="0"/>
              <a:t>közjó</a:t>
            </a:r>
            <a:r>
              <a:rPr lang="hu-HU" sz="3100" dirty="0" smtClean="0"/>
              <a:t> fogalma, hogy </a:t>
            </a:r>
          </a:p>
          <a:p>
            <a:pPr marL="514350" indent="-514350" algn="just">
              <a:buAutoNum type="arabicPeriod"/>
            </a:pPr>
            <a:r>
              <a:rPr lang="hu-HU" sz="3100" dirty="0" smtClean="0"/>
              <a:t>az állam jogszerű és méltányos egyensúlyt teremt a számtalan érdek és igény között, e célból igényérvényesítést tesz lehetővé, és védelmet nyújt;</a:t>
            </a:r>
          </a:p>
          <a:p>
            <a:pPr marL="514350" indent="-514350" algn="just">
              <a:buAutoNum type="arabicPeriod"/>
            </a:pPr>
            <a:r>
              <a:rPr lang="hu-HU" sz="3100" dirty="0" smtClean="0"/>
              <a:t>az állam kellő felelősséggel jár el az örökölt természeti és kulturális javak védelme, továbbörökítése érdekében;</a:t>
            </a:r>
          </a:p>
          <a:p>
            <a:pPr marL="514350" indent="-514350" algn="just">
              <a:buAutoNum type="arabicPeriod"/>
            </a:pPr>
            <a:r>
              <a:rPr lang="hu-HU" sz="3100" dirty="0" smtClean="0"/>
              <a:t>az állam egyetlen önérdeke, hogy az előző két közjó elem érvényesítésére minden körülmények között és hatékonyan képes legyen, azaz megteremti a hatékony joguralmat, ennek részeként az intézményi működést, az egyéni és közösségi jogok tiszteletben tartását és számon kérhetőségét. ”</a:t>
            </a:r>
          </a:p>
          <a:p>
            <a:endParaRPr lang="hu-HU" sz="3100" dirty="0"/>
          </a:p>
        </p:txBody>
      </p:sp>
    </p:spTree>
    <p:extLst>
      <p:ext uri="{BB962C8B-B14F-4D97-AF65-F5344CB8AC3E}">
        <p14:creationId xmlns:p14="http://schemas.microsoft.com/office/powerpoint/2010/main" val="1542198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51520" y="0"/>
            <a:ext cx="8412193" cy="1384300"/>
          </a:xfrm>
        </p:spPr>
        <p:txBody>
          <a:bodyPr/>
          <a:lstStyle/>
          <a:p>
            <a:pPr eaLnBrk="1" hangingPunct="1">
              <a:defRPr/>
            </a:pPr>
            <a:r>
              <a:rPr lang="hu-HU" sz="3200" dirty="0" smtClean="0"/>
              <a:t>z Aktualitás: az állam szerepének </a:t>
            </a:r>
            <a:r>
              <a:rPr lang="hu-HU" sz="3200" dirty="0" smtClean="0"/>
              <a:t>    </a:t>
            </a:r>
            <a:br>
              <a:rPr lang="hu-HU" sz="3200" dirty="0" smtClean="0"/>
            </a:br>
            <a:r>
              <a:rPr lang="hu-HU" sz="3200" dirty="0"/>
              <a:t> </a:t>
            </a:r>
            <a:r>
              <a:rPr lang="hu-HU" sz="3200" dirty="0" smtClean="0"/>
              <a:t>  </a:t>
            </a:r>
            <a:r>
              <a:rPr lang="hu-HU" sz="3200" dirty="0" smtClean="0"/>
              <a:t>újragondolása</a:t>
            </a:r>
            <a:endParaRPr lang="hu-HU" sz="3200" dirty="0" smtClean="0"/>
          </a:p>
        </p:txBody>
      </p:sp>
      <p:sp>
        <p:nvSpPr>
          <p:cNvPr id="152579" name="Rectangle 3"/>
          <p:cNvSpPr>
            <a:spLocks noGrp="1" noChangeArrowheads="1"/>
          </p:cNvSpPr>
          <p:nvPr>
            <p:ph type="body" idx="1"/>
          </p:nvPr>
        </p:nvSpPr>
        <p:spPr>
          <a:xfrm>
            <a:off x="495647" y="1268760"/>
            <a:ext cx="8643998" cy="6000768"/>
          </a:xfrm>
        </p:spPr>
        <p:txBody>
          <a:bodyPr>
            <a:noAutofit/>
          </a:bodyPr>
          <a:lstStyle/>
          <a:p>
            <a:pPr eaLnBrk="1" hangingPunct="1">
              <a:lnSpc>
                <a:spcPct val="80000"/>
              </a:lnSpc>
              <a:defRPr/>
            </a:pPr>
            <a:r>
              <a:rPr lang="hu-HU" sz="2000" dirty="0" smtClean="0"/>
              <a:t>A  2008-as pénzügyi és gazdasági válság után nem tartható a „kis, helyzetbe hozó” állam koncepciója, a New Public Management </a:t>
            </a:r>
            <a:r>
              <a:rPr lang="hu-HU" sz="2000" dirty="0" err="1" smtClean="0"/>
              <a:t>menedzserialista</a:t>
            </a:r>
            <a:r>
              <a:rPr lang="hu-HU" sz="2000" dirty="0" smtClean="0"/>
              <a:t> gyakorlata</a:t>
            </a:r>
          </a:p>
          <a:p>
            <a:pPr eaLnBrk="1" hangingPunct="1">
              <a:lnSpc>
                <a:spcPct val="80000"/>
              </a:lnSpc>
              <a:buFont typeface="Wingdings" pitchFamily="2" charset="2"/>
              <a:buChar char="Ø"/>
              <a:defRPr/>
            </a:pPr>
            <a:r>
              <a:rPr lang="hu-HU" sz="2000" dirty="0" smtClean="0"/>
              <a:t>A közjó absztrakt normarendszerének érvényesítése érdekében az államnak kell értékteremtő és értékvédő szerepet vállalnia (a Jó állam normatív felfogása, nálunk az Alaptörvény hatása)</a:t>
            </a:r>
          </a:p>
          <a:p>
            <a:pPr>
              <a:lnSpc>
                <a:spcPct val="80000"/>
              </a:lnSpc>
              <a:buFont typeface="Wingdings" pitchFamily="2" charset="2"/>
              <a:buChar char="Ø"/>
              <a:defRPr/>
            </a:pPr>
            <a:r>
              <a:rPr lang="hu-HU" sz="2000" dirty="0" smtClean="0"/>
              <a:t>A kormányzás elsődlegesen nemzeti szinten zajlik, amelynek alkotmányos-történeti, intézményi jogi kerete és közössége az állam</a:t>
            </a:r>
          </a:p>
          <a:p>
            <a:pPr eaLnBrk="1" hangingPunct="1">
              <a:lnSpc>
                <a:spcPct val="80000"/>
              </a:lnSpc>
              <a:buFont typeface="Arial" pitchFamily="34" charset="0"/>
              <a:buChar char="•"/>
              <a:defRPr/>
            </a:pPr>
            <a:r>
              <a:rPr lang="hu-HU" sz="2000" b="1" dirty="0" smtClean="0"/>
              <a:t>Az állam szerepét érintő viták újraéledése: milyen területeken erősödik az állam? Milyen eszközei vannak (jogszabály, egyedi döntés, közjogi szervezetszabályozó eszközök)</a:t>
            </a:r>
          </a:p>
          <a:p>
            <a:pPr>
              <a:buFont typeface="Wingdings" pitchFamily="2" charset="2"/>
              <a:buChar char="Ø"/>
              <a:defRPr/>
            </a:pPr>
            <a:r>
              <a:rPr lang="hu-HU" sz="2000" dirty="0" smtClean="0"/>
              <a:t>Oktatás, innováció, stratégiai iparágak, munkanélküliség, lakásügy, szociális-jóléti juttatások, indirekt állami befektetések</a:t>
            </a:r>
          </a:p>
          <a:p>
            <a:pPr>
              <a:buFont typeface="Wingdings" pitchFamily="2" charset="2"/>
              <a:buChar char="Ø"/>
              <a:defRPr/>
            </a:pPr>
            <a:r>
              <a:rPr lang="hu-HU" sz="2000" dirty="0" smtClean="0"/>
              <a:t>Migráció, terrorizmus, klímaváltozás</a:t>
            </a:r>
          </a:p>
          <a:p>
            <a:pPr eaLnBrk="1" hangingPunct="1">
              <a:lnSpc>
                <a:spcPct val="80000"/>
              </a:lnSpc>
              <a:buFont typeface="Wingdings" pitchFamily="2" charset="2"/>
              <a:buNone/>
              <a:defRPr/>
            </a:pPr>
            <a:endParaRPr lang="hu-HU" sz="1600" dirty="0" smtClean="0"/>
          </a:p>
          <a:p>
            <a:pPr eaLnBrk="1" hangingPunct="1">
              <a:lnSpc>
                <a:spcPct val="80000"/>
              </a:lnSpc>
              <a:defRPr/>
            </a:pPr>
            <a:endParaRPr lang="hu-HU" sz="1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0034" y="0"/>
            <a:ext cx="8229600" cy="1143000"/>
          </a:xfrm>
        </p:spPr>
        <p:txBody>
          <a:bodyPr>
            <a:normAutofit fontScale="90000"/>
          </a:bodyPr>
          <a:lstStyle/>
          <a:p>
            <a:r>
              <a:rPr lang="hu-HU" dirty="0" smtClean="0"/>
              <a:t>Változások a (jó) kormányzás gyakorlatában</a:t>
            </a:r>
            <a:endParaRPr lang="hu-HU" dirty="0"/>
          </a:p>
        </p:txBody>
      </p:sp>
      <p:sp>
        <p:nvSpPr>
          <p:cNvPr id="3" name="Tartalom helye 2"/>
          <p:cNvSpPr>
            <a:spLocks noGrp="1"/>
          </p:cNvSpPr>
          <p:nvPr>
            <p:ph idx="1"/>
          </p:nvPr>
        </p:nvSpPr>
        <p:spPr>
          <a:xfrm>
            <a:off x="395536" y="1556792"/>
            <a:ext cx="8501122" cy="5143536"/>
          </a:xfrm>
        </p:spPr>
        <p:txBody>
          <a:bodyPr>
            <a:normAutofit fontScale="62500" lnSpcReduction="20000"/>
          </a:bodyPr>
          <a:lstStyle/>
          <a:p>
            <a:pPr>
              <a:lnSpc>
                <a:spcPct val="80000"/>
              </a:lnSpc>
              <a:defRPr/>
            </a:pPr>
            <a:r>
              <a:rPr lang="hu-HU" sz="3500" b="1" dirty="0" smtClean="0"/>
              <a:t>Alapelvek</a:t>
            </a:r>
          </a:p>
          <a:p>
            <a:pPr>
              <a:lnSpc>
                <a:spcPct val="80000"/>
              </a:lnSpc>
              <a:buFont typeface="Wingdings" pitchFamily="2" charset="2"/>
              <a:buChar char="Ø"/>
              <a:defRPr/>
            </a:pPr>
            <a:r>
              <a:rPr lang="hu-HU" sz="3500" dirty="0" smtClean="0"/>
              <a:t>Társadalmi jól-lét (biztonság, életminőség, fenntarthatóság)</a:t>
            </a:r>
          </a:p>
          <a:p>
            <a:pPr>
              <a:lnSpc>
                <a:spcPct val="80000"/>
              </a:lnSpc>
              <a:buFont typeface="Wingdings" pitchFamily="2" charset="2"/>
              <a:buChar char="Ø"/>
              <a:defRPr/>
            </a:pPr>
            <a:r>
              <a:rPr lang="hu-HU" sz="3500" dirty="0" smtClean="0"/>
              <a:t>Hatékonyság  (intézményi és adminisztratív kapacitások)</a:t>
            </a:r>
          </a:p>
          <a:p>
            <a:pPr>
              <a:lnSpc>
                <a:spcPct val="80000"/>
              </a:lnSpc>
              <a:buFont typeface="Wingdings" pitchFamily="2" charset="2"/>
              <a:buChar char="Ø"/>
              <a:defRPr/>
            </a:pPr>
            <a:r>
              <a:rPr lang="hu-HU" sz="3500" dirty="0" smtClean="0"/>
              <a:t>Bizalom (biztonság, átláthatóság, integritás)</a:t>
            </a:r>
          </a:p>
          <a:p>
            <a:pPr>
              <a:lnSpc>
                <a:spcPct val="80000"/>
              </a:lnSpc>
              <a:buFont typeface="Wingdings" pitchFamily="2" charset="2"/>
              <a:buChar char="Ø"/>
              <a:defRPr/>
            </a:pPr>
            <a:r>
              <a:rPr lang="hu-HU" sz="3500" dirty="0" smtClean="0"/>
              <a:t>Versenyképesség (rugalmasság, üzleti környezet, kreativitás)</a:t>
            </a:r>
          </a:p>
          <a:p>
            <a:pPr>
              <a:lnSpc>
                <a:spcPct val="80000"/>
              </a:lnSpc>
              <a:defRPr/>
            </a:pPr>
            <a:r>
              <a:rPr lang="hu-HU" sz="3500" b="1" dirty="0" smtClean="0"/>
              <a:t>Dilemmák</a:t>
            </a:r>
          </a:p>
          <a:p>
            <a:pPr>
              <a:lnSpc>
                <a:spcPct val="80000"/>
              </a:lnSpc>
              <a:buFont typeface="Wingdings" pitchFamily="2" charset="2"/>
              <a:buChar char="Ø"/>
              <a:defRPr/>
            </a:pPr>
            <a:r>
              <a:rPr lang="hu-HU" sz="3500" dirty="0" smtClean="0"/>
              <a:t>A közjó mércéje a közszolgáltatásokban</a:t>
            </a:r>
          </a:p>
          <a:p>
            <a:pPr>
              <a:lnSpc>
                <a:spcPct val="80000"/>
              </a:lnSpc>
              <a:buFont typeface="Wingdings" pitchFamily="2" charset="2"/>
              <a:buChar char="Ø"/>
              <a:defRPr/>
            </a:pPr>
            <a:r>
              <a:rPr lang="hu-HU" sz="3500" dirty="0" smtClean="0"/>
              <a:t>Közterhek elosztása</a:t>
            </a:r>
          </a:p>
          <a:p>
            <a:pPr>
              <a:lnSpc>
                <a:spcPct val="80000"/>
              </a:lnSpc>
              <a:defRPr/>
            </a:pPr>
            <a:r>
              <a:rPr lang="hu-HU" sz="3500" b="1" dirty="0" smtClean="0"/>
              <a:t>Új megközelítések</a:t>
            </a:r>
          </a:p>
          <a:p>
            <a:pPr>
              <a:lnSpc>
                <a:spcPct val="80000"/>
              </a:lnSpc>
              <a:defRPr/>
            </a:pPr>
            <a:r>
              <a:rPr lang="hu-HU" sz="3500" dirty="0" err="1" smtClean="0"/>
              <a:t>Neoweberi</a:t>
            </a:r>
            <a:r>
              <a:rPr lang="hu-HU" sz="3500" dirty="0" smtClean="0"/>
              <a:t> fordulat: szintézis a </a:t>
            </a:r>
            <a:r>
              <a:rPr lang="hu-HU" sz="3500" dirty="0" err="1" smtClean="0"/>
              <a:t>menedzserialista</a:t>
            </a:r>
            <a:r>
              <a:rPr lang="hu-HU" sz="3500" dirty="0" smtClean="0"/>
              <a:t> eszközökkel</a:t>
            </a:r>
          </a:p>
          <a:p>
            <a:pPr>
              <a:lnSpc>
                <a:spcPct val="80000"/>
              </a:lnSpc>
              <a:buFont typeface="Wingdings" pitchFamily="2" charset="2"/>
              <a:buChar char="Ø"/>
              <a:defRPr/>
            </a:pPr>
            <a:r>
              <a:rPr lang="hu-HU" sz="3500" dirty="0" smtClean="0"/>
              <a:t>A kormányzás állam-központú megközelítése (</a:t>
            </a:r>
            <a:r>
              <a:rPr lang="hu-HU" sz="3500" dirty="0" err="1" smtClean="0"/>
              <a:t>state-centric</a:t>
            </a:r>
            <a:r>
              <a:rPr lang="hu-HU" sz="3500" dirty="0" smtClean="0"/>
              <a:t> </a:t>
            </a:r>
            <a:r>
              <a:rPr lang="hu-HU" sz="3500" dirty="0" err="1" smtClean="0"/>
              <a:t>governance</a:t>
            </a:r>
            <a:r>
              <a:rPr lang="hu-HU" sz="3500" dirty="0" smtClean="0"/>
              <a:t>) vs. társadalom központú felfogás (</a:t>
            </a:r>
            <a:r>
              <a:rPr lang="hu-HU" sz="3500" dirty="0" err="1" smtClean="0"/>
              <a:t>network</a:t>
            </a:r>
            <a:r>
              <a:rPr lang="hu-HU" sz="3500" dirty="0" smtClean="0"/>
              <a:t>)</a:t>
            </a:r>
          </a:p>
          <a:p>
            <a:pPr>
              <a:lnSpc>
                <a:spcPct val="80000"/>
              </a:lnSpc>
              <a:buFont typeface="Wingdings" pitchFamily="2" charset="2"/>
              <a:buChar char="Ø"/>
              <a:defRPr/>
            </a:pPr>
            <a:r>
              <a:rPr lang="hu-HU" sz="3500" dirty="0" smtClean="0"/>
              <a:t>Állami kapacitások, képességek komplex mérhetősége (</a:t>
            </a:r>
            <a:r>
              <a:rPr lang="hu-HU" sz="3500" dirty="0" err="1" smtClean="0"/>
              <a:t>measuring</a:t>
            </a:r>
            <a:r>
              <a:rPr lang="hu-HU" sz="3500" dirty="0" smtClean="0"/>
              <a:t> </a:t>
            </a:r>
            <a:r>
              <a:rPr lang="hu-HU" sz="3500" dirty="0" err="1" smtClean="0"/>
              <a:t>state</a:t>
            </a:r>
            <a:r>
              <a:rPr lang="hu-HU" sz="3500" dirty="0" smtClean="0"/>
              <a:t> </a:t>
            </a:r>
            <a:r>
              <a:rPr lang="hu-HU" sz="3500" dirty="0" err="1" smtClean="0"/>
              <a:t>capacity</a:t>
            </a:r>
            <a:r>
              <a:rPr lang="hu-HU" sz="3500" dirty="0" smtClean="0"/>
              <a:t>)</a:t>
            </a:r>
          </a:p>
          <a:p>
            <a:pPr>
              <a:lnSpc>
                <a:spcPct val="80000"/>
              </a:lnSpc>
              <a:defRPr/>
            </a:pPr>
            <a:endParaRPr lang="hu-HU" b="1" dirty="0" smtClean="0"/>
          </a:p>
          <a:p>
            <a:pPr>
              <a:lnSpc>
                <a:spcPct val="80000"/>
              </a:lnSpc>
              <a:buFont typeface="Wingdings" pitchFamily="2" charset="2"/>
              <a:buChar char="Ø"/>
              <a:defRPr/>
            </a:pPr>
            <a:endParaRPr lang="hu-HU" b="1" dirty="0" smtClean="0"/>
          </a:p>
          <a:p>
            <a:pPr>
              <a:lnSpc>
                <a:spcPct val="80000"/>
              </a:lnSpc>
              <a:defRPr/>
            </a:pPr>
            <a:endParaRPr lang="hu-HU" dirty="0" smtClean="0"/>
          </a:p>
          <a:p>
            <a:endParaRPr lang="hu-H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0"/>
            <a:ext cx="8229600" cy="1143000"/>
          </a:xfrm>
        </p:spPr>
        <p:txBody>
          <a:bodyPr>
            <a:normAutofit/>
          </a:bodyPr>
          <a:lstStyle/>
          <a:p>
            <a:r>
              <a:rPr lang="hu-HU" sz="3200" dirty="0" smtClean="0"/>
              <a:t>A reformok irányai, koncepcionális keretei</a:t>
            </a:r>
            <a:endParaRPr lang="hu-HU" sz="3200" dirty="0"/>
          </a:p>
        </p:txBody>
      </p:sp>
      <p:sp>
        <p:nvSpPr>
          <p:cNvPr id="3" name="Tartalom helye 2"/>
          <p:cNvSpPr>
            <a:spLocks noGrp="1"/>
          </p:cNvSpPr>
          <p:nvPr>
            <p:ph idx="1"/>
          </p:nvPr>
        </p:nvSpPr>
        <p:spPr>
          <a:xfrm>
            <a:off x="395536" y="980728"/>
            <a:ext cx="8929718" cy="5786478"/>
          </a:xfrm>
        </p:spPr>
        <p:txBody>
          <a:bodyPr>
            <a:normAutofit fontScale="47500" lnSpcReduction="20000"/>
          </a:bodyPr>
          <a:lstStyle/>
          <a:p>
            <a:r>
              <a:rPr lang="hu-HU" sz="4500" b="1" dirty="0" smtClean="0"/>
              <a:t>Kiindulópont: </a:t>
            </a:r>
            <a:r>
              <a:rPr lang="hu-HU" sz="4500" dirty="0" smtClean="0"/>
              <a:t>az állam egyre komplexebb mivolta és a koordinációs probléma</a:t>
            </a:r>
          </a:p>
          <a:p>
            <a:pPr>
              <a:buFont typeface="Wingdings" pitchFamily="2" charset="2"/>
              <a:buChar char="Ø"/>
            </a:pPr>
            <a:r>
              <a:rPr lang="hu-HU" sz="4500" dirty="0" smtClean="0"/>
              <a:t>Az állam (újbóli) visszavétele: autonómia és társadalmi beágyazottság</a:t>
            </a:r>
          </a:p>
          <a:p>
            <a:r>
              <a:rPr lang="hu-HU" sz="4500" b="1" dirty="0" smtClean="0"/>
              <a:t>A  közigazgatási reformok nemzetközi irányai: </a:t>
            </a:r>
          </a:p>
          <a:p>
            <a:pPr>
              <a:buFont typeface="Wingdings" pitchFamily="2" charset="2"/>
              <a:buChar char="Ø"/>
            </a:pPr>
            <a:r>
              <a:rPr lang="hu-HU" sz="4500" dirty="0" smtClean="0"/>
              <a:t>A New Public Management anomáliáinak  (</a:t>
            </a:r>
            <a:r>
              <a:rPr lang="hu-HU" sz="4500" dirty="0" err="1" smtClean="0"/>
              <a:t>fragmentáltság</a:t>
            </a:r>
            <a:r>
              <a:rPr lang="hu-HU" sz="4500" dirty="0" smtClean="0"/>
              <a:t>, szervezeti autonómia) kezelése</a:t>
            </a:r>
          </a:p>
          <a:p>
            <a:pPr>
              <a:buFont typeface="Wingdings" pitchFamily="2" charset="2"/>
              <a:buChar char="Ø"/>
            </a:pPr>
            <a:r>
              <a:rPr lang="hu-HU" sz="4500" dirty="0" smtClean="0"/>
              <a:t>Központi irányítás (</a:t>
            </a:r>
            <a:r>
              <a:rPr lang="hu-HU" sz="4500" dirty="0" err="1" smtClean="0"/>
              <a:t>core</a:t>
            </a:r>
            <a:r>
              <a:rPr lang="hu-HU" sz="4500" dirty="0" smtClean="0"/>
              <a:t> </a:t>
            </a:r>
            <a:r>
              <a:rPr lang="hu-HU" sz="4500" dirty="0" err="1" smtClean="0"/>
              <a:t>executive</a:t>
            </a:r>
            <a:r>
              <a:rPr lang="hu-HU" sz="4500" dirty="0" smtClean="0"/>
              <a:t>) kapacitásainak megerősítése,</a:t>
            </a:r>
          </a:p>
          <a:p>
            <a:pPr>
              <a:buFont typeface="Wingdings" pitchFamily="2" charset="2"/>
              <a:buChar char="Ø"/>
            </a:pPr>
            <a:r>
              <a:rPr lang="hu-HU" sz="4500" dirty="0" smtClean="0"/>
              <a:t>A külső-belső koordináció feltételeinek kialakítása</a:t>
            </a:r>
          </a:p>
          <a:p>
            <a:pPr>
              <a:buFont typeface="Wingdings" pitchFamily="2" charset="2"/>
              <a:buChar char="Ø"/>
            </a:pPr>
            <a:r>
              <a:rPr lang="hu-HU" sz="4500" dirty="0" smtClean="0"/>
              <a:t>A „nehéz ügyek”(</a:t>
            </a:r>
            <a:r>
              <a:rPr lang="hu-HU" sz="4500" dirty="0" err="1" smtClean="0"/>
              <a:t>wicked</a:t>
            </a:r>
            <a:r>
              <a:rPr lang="hu-HU" sz="4500" dirty="0" smtClean="0"/>
              <a:t> </a:t>
            </a:r>
            <a:r>
              <a:rPr lang="hu-HU" sz="4500" dirty="0" err="1" smtClean="0"/>
              <a:t>issues</a:t>
            </a:r>
            <a:r>
              <a:rPr lang="hu-HU" sz="4500" dirty="0" smtClean="0"/>
              <a:t>) horizontális, integrált megközelítése</a:t>
            </a:r>
          </a:p>
          <a:p>
            <a:r>
              <a:rPr lang="hu-HU" sz="4500" b="1" dirty="0" smtClean="0"/>
              <a:t>Koncepciók:</a:t>
            </a:r>
          </a:p>
          <a:p>
            <a:pPr>
              <a:buFont typeface="Wingdings" pitchFamily="2" charset="2"/>
              <a:buChar char="Ø"/>
            </a:pPr>
            <a:r>
              <a:rPr lang="hu-HU" sz="4500" dirty="0" err="1" smtClean="0"/>
              <a:t>Összkormányzati</a:t>
            </a:r>
            <a:r>
              <a:rPr lang="hu-HU" sz="4500" dirty="0" smtClean="0"/>
              <a:t> </a:t>
            </a:r>
            <a:r>
              <a:rPr lang="hu-HU" sz="4500" dirty="0" err="1" smtClean="0"/>
              <a:t>kormányat</a:t>
            </a:r>
            <a:r>
              <a:rPr lang="hu-HU" sz="4500" dirty="0" smtClean="0"/>
              <a:t>: központ és koordináció</a:t>
            </a:r>
          </a:p>
          <a:p>
            <a:pPr>
              <a:buFont typeface="Wingdings" pitchFamily="2" charset="2"/>
              <a:buChar char="Ø"/>
            </a:pPr>
            <a:r>
              <a:rPr lang="hu-HU" sz="4500" dirty="0" smtClean="0"/>
              <a:t>Meta-kormányzás: a kormányzás kormányzása („kerékagy-küllő”</a:t>
            </a:r>
            <a:r>
              <a:rPr lang="hu-HU" sz="4500" dirty="0" err="1" smtClean="0"/>
              <a:t>-modell</a:t>
            </a:r>
            <a:r>
              <a:rPr lang="hu-HU" sz="4500" dirty="0" smtClean="0"/>
              <a:t>, a befolyás és irányítás „puha” eszközei)</a:t>
            </a:r>
          </a:p>
          <a:p>
            <a:pPr>
              <a:buFont typeface="Wingdings" pitchFamily="2" charset="2"/>
              <a:buChar char="Ø"/>
            </a:pPr>
            <a:r>
              <a:rPr lang="hu-HU" sz="4500" dirty="0" smtClean="0"/>
              <a:t>Állam-központú </a:t>
            </a:r>
            <a:r>
              <a:rPr lang="hu-HU" sz="4500" dirty="0" err="1" smtClean="0"/>
              <a:t>relácionista</a:t>
            </a:r>
            <a:r>
              <a:rPr lang="hu-HU" sz="4500" dirty="0" smtClean="0"/>
              <a:t> kormányzás: a kormányzás kormánya (a kormány és a közintézmények meghatározó szerepet töltenek be a kormányzás folyamatában, fontos a bizalom és a kapcsolatépítés)</a:t>
            </a:r>
          </a:p>
          <a:p>
            <a:pPr>
              <a:buFont typeface="Wingdings" pitchFamily="2" charset="2"/>
              <a:buChar char="Ø"/>
            </a:pPr>
            <a:endParaRPr lang="hu-H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p:nvPr>
        </p:nvGraphicFramePr>
        <p:xfrm>
          <a:off x="0" y="500042"/>
          <a:ext cx="9144000" cy="6858000"/>
        </p:xfrm>
        <a:graphic>
          <a:graphicData uri="http://schemas.openxmlformats.org/presentationml/2006/ole">
            <mc:AlternateContent xmlns:mc="http://schemas.openxmlformats.org/markup-compatibility/2006">
              <mc:Choice xmlns:v="urn:schemas-microsoft-com:vml" Requires="v">
                <p:oleObj spid="_x0000_s1027" name="Bitkép" r:id="rId3" imgW="4238095" imgH="5714286" progId="PBrush">
                  <p:embed/>
                </p:oleObj>
              </mc:Choice>
              <mc:Fallback>
                <p:oleObj name="Bitkép" r:id="rId3" imgW="4238095" imgH="5714286"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0042"/>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99392"/>
            <a:ext cx="8929718" cy="1143000"/>
          </a:xfrm>
        </p:spPr>
        <p:txBody>
          <a:bodyPr>
            <a:normAutofit/>
          </a:bodyPr>
          <a:lstStyle/>
          <a:p>
            <a:r>
              <a:rPr lang="hu-HU" sz="2800" dirty="0" smtClean="0"/>
              <a:t>Fogalmi keretek: állami kapacitás, kormányzati képesség, mérhetőség</a:t>
            </a:r>
            <a:endParaRPr lang="hu-HU" sz="2800" dirty="0"/>
          </a:p>
        </p:txBody>
      </p:sp>
      <p:sp>
        <p:nvSpPr>
          <p:cNvPr id="3" name="Tartalom helye 2"/>
          <p:cNvSpPr>
            <a:spLocks noGrp="1"/>
          </p:cNvSpPr>
          <p:nvPr>
            <p:ph idx="1"/>
          </p:nvPr>
        </p:nvSpPr>
        <p:spPr>
          <a:xfrm>
            <a:off x="412050" y="836712"/>
            <a:ext cx="8715436" cy="6143644"/>
          </a:xfrm>
        </p:spPr>
        <p:txBody>
          <a:bodyPr>
            <a:noAutofit/>
          </a:bodyPr>
          <a:lstStyle/>
          <a:p>
            <a:r>
              <a:rPr lang="hu-HU" sz="1800" b="1" dirty="0" smtClean="0"/>
              <a:t>Francis </a:t>
            </a:r>
            <a:r>
              <a:rPr lang="hu-HU" sz="1800" b="1" dirty="0" err="1" smtClean="0"/>
              <a:t>Fukuyama</a:t>
            </a:r>
            <a:r>
              <a:rPr lang="hu-HU" sz="1800" b="1" dirty="0" smtClean="0"/>
              <a:t> (2013): </a:t>
            </a:r>
            <a:r>
              <a:rPr lang="hu-HU" sz="1800" b="1" dirty="0" err="1" smtClean="0"/>
              <a:t>What</a:t>
            </a:r>
            <a:r>
              <a:rPr lang="hu-HU" sz="1800" b="1" dirty="0" smtClean="0"/>
              <a:t> is </a:t>
            </a:r>
            <a:r>
              <a:rPr lang="hu-HU" sz="1800" b="1" dirty="0" err="1" smtClean="0"/>
              <a:t>governance</a:t>
            </a:r>
            <a:r>
              <a:rPr lang="hu-HU" sz="1800" b="1" dirty="0" smtClean="0"/>
              <a:t>?</a:t>
            </a:r>
          </a:p>
          <a:p>
            <a:pPr>
              <a:buFont typeface="Wingdings" pitchFamily="2" charset="2"/>
              <a:buChar char="Ø"/>
            </a:pPr>
            <a:r>
              <a:rPr lang="hu-HU" sz="1800" dirty="0" smtClean="0"/>
              <a:t>A hatalmi ágak korlátozása mellett foglalkozni kell az állami kapacitásokkal és a végrehajtó hatalommal is</a:t>
            </a:r>
          </a:p>
          <a:p>
            <a:pPr>
              <a:buFont typeface="Wingdings" pitchFamily="2" charset="2"/>
              <a:buChar char="Ø"/>
            </a:pPr>
            <a:r>
              <a:rPr lang="hu-HU" sz="1800" dirty="0" smtClean="0"/>
              <a:t>A kormányzás lényege a kormányzati képesség</a:t>
            </a:r>
          </a:p>
          <a:p>
            <a:pPr>
              <a:buFont typeface="Wingdings" pitchFamily="2" charset="2"/>
              <a:buChar char="Ø"/>
            </a:pPr>
            <a:r>
              <a:rPr lang="hu-HU" sz="1800" dirty="0" smtClean="0"/>
              <a:t>Mindennek lényeges eleme a kormányzati teljesítménymérés multi-dimenziós megközelítése</a:t>
            </a:r>
          </a:p>
          <a:p>
            <a:r>
              <a:rPr lang="hu-HU" sz="1800" b="1" dirty="0" smtClean="0"/>
              <a:t>Állami kapacitás</a:t>
            </a:r>
            <a:r>
              <a:rPr lang="hu-HU" sz="1800" dirty="0" smtClean="0"/>
              <a:t>:</a:t>
            </a:r>
          </a:p>
          <a:p>
            <a:pPr>
              <a:buFont typeface="Wingdings" pitchFamily="2" charset="2"/>
              <a:buChar char="Ø"/>
            </a:pPr>
            <a:r>
              <a:rPr lang="hu-HU" sz="1800" dirty="0" smtClean="0"/>
              <a:t>Intézményi képességek a célok, közpolitikák végrehajtására (széleskörű, feladat- és közpolitika függő, többdimenziós)</a:t>
            </a:r>
          </a:p>
          <a:p>
            <a:pPr>
              <a:buFont typeface="Wingdings" pitchFamily="2" charset="2"/>
              <a:buChar char="Ø"/>
            </a:pPr>
            <a:r>
              <a:rPr lang="hu-HU" sz="1800" dirty="0" err="1" smtClean="0"/>
              <a:t>Extraktív</a:t>
            </a:r>
            <a:r>
              <a:rPr lang="hu-HU" sz="1800" dirty="0" smtClean="0"/>
              <a:t> (adóztató), kikényszerítő, adminisztratív, infrastrukturális, fenntarthatósági</a:t>
            </a:r>
          </a:p>
          <a:p>
            <a:r>
              <a:rPr lang="hu-HU" sz="1800" b="1" dirty="0" smtClean="0"/>
              <a:t>Kormányzati képesség</a:t>
            </a:r>
            <a:r>
              <a:rPr lang="hu-HU" sz="1800" dirty="0" smtClean="0"/>
              <a:t>: a hatalomgyakorlás instrumentális (cél-eszköz) dimenziója (kontextus-függő)</a:t>
            </a:r>
          </a:p>
          <a:p>
            <a:r>
              <a:rPr lang="hu-HU" sz="1800" dirty="0" smtClean="0"/>
              <a:t>Mindezek alapján indokolt olyan többdimenziós</a:t>
            </a:r>
            <a:r>
              <a:rPr lang="hu-HU" sz="1800" b="1" dirty="0" smtClean="0"/>
              <a:t> mérési és értékelési rendszerek </a:t>
            </a:r>
            <a:r>
              <a:rPr lang="hu-HU" sz="1800" dirty="0" smtClean="0"/>
              <a:t>létrehozása, amelyek kiválasztott hatásterületeken visszacsatolást adnak a kormányzati hatékonyságról</a:t>
            </a:r>
          </a:p>
          <a:p>
            <a:pPr>
              <a:buFont typeface="Wingdings" pitchFamily="2" charset="2"/>
              <a:buChar char="Ø"/>
            </a:pPr>
            <a:endParaRPr lang="hu-HU" sz="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p:cNvSpPr>
            <a:spLocks noGrp="1"/>
          </p:cNvSpPr>
          <p:nvPr>
            <p:ph type="title"/>
          </p:nvPr>
        </p:nvSpPr>
        <p:spPr>
          <a:xfrm>
            <a:off x="457200" y="274638"/>
            <a:ext cx="8229600" cy="58737"/>
          </a:xfrm>
        </p:spPr>
        <p:txBody>
          <a:bodyPr>
            <a:normAutofit fontScale="90000"/>
          </a:bodyPr>
          <a:lstStyle/>
          <a:p>
            <a:r>
              <a:rPr lang="hu-HU" altLang="hu-HU" dirty="0" smtClean="0"/>
              <a:t>5</a:t>
            </a:r>
          </a:p>
        </p:txBody>
      </p:sp>
      <p:pic>
        <p:nvPicPr>
          <p:cNvPr id="14339" name="Tartalom helye 3"/>
          <p:cNvPicPr>
            <a:picLocks noGrp="1"/>
          </p:cNvPicPr>
          <p:nvPr>
            <p:ph idx="1"/>
          </p:nvPr>
        </p:nvPicPr>
        <p:blipFill>
          <a:blip r:embed="rId2"/>
          <a:srcRect/>
          <a:stretch>
            <a:fillRect/>
          </a:stretch>
        </p:blipFill>
        <p:spPr>
          <a:xfrm>
            <a:off x="611188" y="260350"/>
            <a:ext cx="3960812" cy="4176713"/>
          </a:xfrm>
        </p:spPr>
      </p:pic>
      <p:pic>
        <p:nvPicPr>
          <p:cNvPr id="14340" name="Picture 2"/>
          <p:cNvPicPr>
            <a:picLocks noChangeAspect="1" noChangeArrowheads="1"/>
          </p:cNvPicPr>
          <p:nvPr/>
        </p:nvPicPr>
        <p:blipFill>
          <a:blip r:embed="rId3"/>
          <a:srcRect/>
          <a:stretch>
            <a:fillRect/>
          </a:stretch>
        </p:blipFill>
        <p:spPr bwMode="auto">
          <a:xfrm>
            <a:off x="4859338" y="260350"/>
            <a:ext cx="4043362" cy="4324350"/>
          </a:xfrm>
          <a:prstGeom prst="rect">
            <a:avLst/>
          </a:prstGeom>
          <a:noFill/>
          <a:ln w="9525">
            <a:noFill/>
            <a:miter lim="800000"/>
            <a:headEnd/>
            <a:tailEnd/>
          </a:ln>
        </p:spPr>
      </p:pic>
      <p:pic>
        <p:nvPicPr>
          <p:cNvPr id="14341" name="Picture 5"/>
          <p:cNvPicPr>
            <a:picLocks noChangeAspect="1" noChangeArrowheads="1"/>
          </p:cNvPicPr>
          <p:nvPr/>
        </p:nvPicPr>
        <p:blipFill>
          <a:blip r:embed="rId4"/>
          <a:srcRect/>
          <a:stretch>
            <a:fillRect/>
          </a:stretch>
        </p:blipFill>
        <p:spPr bwMode="auto">
          <a:xfrm>
            <a:off x="819150" y="4584700"/>
            <a:ext cx="7505700" cy="215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2. Dr. Kaiser Tamás_diami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KE">
      <a:majorFont>
        <a:latin typeface="Optima HU Bd"/>
        <a:ea typeface=""/>
        <a:cs typeface=""/>
      </a:majorFont>
      <a:minorFont>
        <a:latin typeface="Optima HU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 Dr. Kaiser Tamás_diaminta</Template>
  <TotalTime>234</TotalTime>
  <Words>2314</Words>
  <Application>Microsoft Office PowerPoint</Application>
  <PresentationFormat>Diavetítés a képernyőre (4:3 oldalarány)</PresentationFormat>
  <Paragraphs>309</Paragraphs>
  <Slides>25</Slides>
  <Notes>15</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25</vt:i4>
      </vt:variant>
    </vt:vector>
  </HeadingPairs>
  <TitlesOfParts>
    <vt:vector size="27" baseType="lpstr">
      <vt:lpstr>12. Dr. Kaiser Tamás_diaminta</vt:lpstr>
      <vt:lpstr>Bitkép</vt:lpstr>
      <vt:lpstr>A Jó Állam mérhetősége</vt:lpstr>
      <vt:lpstr>Névjegy</vt:lpstr>
      <vt:lpstr>A Jó Állam</vt:lpstr>
      <vt:lpstr>z Aktualitás: az állam szerepének         újragondolása</vt:lpstr>
      <vt:lpstr>Változások a (jó) kormányzás gyakorlatában</vt:lpstr>
      <vt:lpstr>A reformok irányai, koncepcionális keretei</vt:lpstr>
      <vt:lpstr>PowerPoint bemutató</vt:lpstr>
      <vt:lpstr>Fogalmi keretek: állami kapacitás, kormányzati képesség, mérhetőség</vt:lpstr>
      <vt:lpstr>5</vt:lpstr>
      <vt:lpstr>A kormányzás értékelésének modelljei</vt:lpstr>
      <vt:lpstr>A teljesítménymérés kontextusa</vt:lpstr>
      <vt:lpstr>Mi az indikátor?</vt:lpstr>
      <vt:lpstr>Indikátorok csoportosítása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Következtetések</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Windows User</dc:creator>
  <cp:lastModifiedBy>egeresiz</cp:lastModifiedBy>
  <cp:revision>40</cp:revision>
  <dcterms:created xsi:type="dcterms:W3CDTF">2016-05-08T19:11:03Z</dcterms:created>
  <dcterms:modified xsi:type="dcterms:W3CDTF">2016-05-10T11:56:49Z</dcterms:modified>
</cp:coreProperties>
</file>